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0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Quattrocento Sans" panose="020B0604020202020204" charset="0"/>
      <p:bold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h601JGx3VDCzlR0PHtWeZmLSXe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43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 rot="5400000">
            <a:off x="5880497" y="-1884758"/>
            <a:ext cx="6527007" cy="15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 rot="5400000">
            <a:off x="10700147" y="2934892"/>
            <a:ext cx="8717757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 rot="5400000">
            <a:off x="2699146" y="-894158"/>
            <a:ext cx="8717757" cy="1160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33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1pPr>
            <a:lvl2pPr marL="914400" lvl="1" indent="-4953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2pPr>
            <a:lvl3pPr marL="1371600" lvl="2" indent="-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marL="2286000" lvl="4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marL="2743200" lvl="5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marL="3200400" lvl="6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marL="3657600" lvl="7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marL="4114800" lvl="8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>
            <a:spLocks noGrp="1"/>
          </p:cNvSpPr>
          <p:nvPr>
            <p:ph type="pic" idx="2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4"/>
          <p:cNvSpPr txBox="1">
            <a:spLocks noGrp="1"/>
          </p:cNvSpPr>
          <p:nvPr>
            <p:ph type="body" idx="1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53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79qVbutwyg?feature=oembed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B9F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1929493" y="740864"/>
            <a:ext cx="2241479" cy="2213933"/>
            <a:chOff x="0" y="0"/>
            <a:chExt cx="2988639" cy="2951910"/>
          </a:xfrm>
        </p:grpSpPr>
        <p:sp>
          <p:nvSpPr>
            <p:cNvPr id="85" name="Google Shape;85;p1"/>
            <p:cNvSpPr/>
            <p:nvPr/>
          </p:nvSpPr>
          <p:spPr>
            <a:xfrm>
              <a:off x="0" y="0"/>
              <a:ext cx="1363155" cy="1321738"/>
            </a:xfrm>
            <a:custGeom>
              <a:avLst/>
              <a:gdLst/>
              <a:ahLst/>
              <a:cxnLst/>
              <a:rect l="l" t="t" r="r" b="b"/>
              <a:pathLst>
                <a:path w="1363155" h="1321738" extrusionOk="0">
                  <a:moveTo>
                    <a:pt x="0" y="0"/>
                  </a:moveTo>
                  <a:lnTo>
                    <a:pt x="1363155" y="0"/>
                  </a:lnTo>
                  <a:lnTo>
                    <a:pt x="1363155" y="1321738"/>
                  </a:lnTo>
                  <a:lnTo>
                    <a:pt x="0" y="13217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6" name="Google Shape;86;p1"/>
            <p:cNvSpPr/>
            <p:nvPr/>
          </p:nvSpPr>
          <p:spPr>
            <a:xfrm>
              <a:off x="0" y="1630172"/>
              <a:ext cx="1363155" cy="1321738"/>
            </a:xfrm>
            <a:custGeom>
              <a:avLst/>
              <a:gdLst/>
              <a:ahLst/>
              <a:cxnLst/>
              <a:rect l="l" t="t" r="r" b="b"/>
              <a:pathLst>
                <a:path w="1363155" h="1321738" extrusionOk="0">
                  <a:moveTo>
                    <a:pt x="0" y="0"/>
                  </a:moveTo>
                  <a:lnTo>
                    <a:pt x="1363155" y="0"/>
                  </a:lnTo>
                  <a:lnTo>
                    <a:pt x="1363155" y="1321738"/>
                  </a:lnTo>
                  <a:lnTo>
                    <a:pt x="0" y="13217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7" name="Google Shape;87;p1"/>
            <p:cNvSpPr/>
            <p:nvPr/>
          </p:nvSpPr>
          <p:spPr>
            <a:xfrm>
              <a:off x="1625484" y="0"/>
              <a:ext cx="1363155" cy="1321738"/>
            </a:xfrm>
            <a:custGeom>
              <a:avLst/>
              <a:gdLst/>
              <a:ahLst/>
              <a:cxnLst/>
              <a:rect l="l" t="t" r="r" b="b"/>
              <a:pathLst>
                <a:path w="1363155" h="1321738" extrusionOk="0">
                  <a:moveTo>
                    <a:pt x="0" y="0"/>
                  </a:moveTo>
                  <a:lnTo>
                    <a:pt x="1363155" y="0"/>
                  </a:lnTo>
                  <a:lnTo>
                    <a:pt x="1363155" y="1321738"/>
                  </a:lnTo>
                  <a:lnTo>
                    <a:pt x="0" y="13217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8" name="Google Shape;88;p1"/>
            <p:cNvSpPr/>
            <p:nvPr/>
          </p:nvSpPr>
          <p:spPr>
            <a:xfrm>
              <a:off x="1625484" y="1630172"/>
              <a:ext cx="1363155" cy="1321738"/>
            </a:xfrm>
            <a:custGeom>
              <a:avLst/>
              <a:gdLst/>
              <a:ahLst/>
              <a:cxnLst/>
              <a:rect l="l" t="t" r="r" b="b"/>
              <a:pathLst>
                <a:path w="1363155" h="1321738" extrusionOk="0">
                  <a:moveTo>
                    <a:pt x="0" y="0"/>
                  </a:moveTo>
                  <a:lnTo>
                    <a:pt x="1363155" y="0"/>
                  </a:lnTo>
                  <a:lnTo>
                    <a:pt x="1363155" y="1321738"/>
                  </a:lnTo>
                  <a:lnTo>
                    <a:pt x="0" y="13217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89" name="Google Shape;89;p1"/>
          <p:cNvSpPr/>
          <p:nvPr/>
        </p:nvSpPr>
        <p:spPr>
          <a:xfrm>
            <a:off x="663865" y="1847830"/>
            <a:ext cx="2405921" cy="652952"/>
          </a:xfrm>
          <a:custGeom>
            <a:avLst/>
            <a:gdLst/>
            <a:ahLst/>
            <a:cxnLst/>
            <a:rect l="l" t="t" r="r" b="b"/>
            <a:pathLst>
              <a:path w="2405921" h="652952" extrusionOk="0">
                <a:moveTo>
                  <a:pt x="0" y="0"/>
                </a:moveTo>
                <a:lnTo>
                  <a:pt x="2405921" y="0"/>
                </a:lnTo>
                <a:lnTo>
                  <a:pt x="2405921" y="652952"/>
                </a:lnTo>
                <a:lnTo>
                  <a:pt x="0" y="652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0" name="Google Shape;90;p1"/>
          <p:cNvSpPr/>
          <p:nvPr/>
        </p:nvSpPr>
        <p:spPr>
          <a:xfrm>
            <a:off x="12044520" y="8866068"/>
            <a:ext cx="6569687" cy="1718813"/>
          </a:xfrm>
          <a:custGeom>
            <a:avLst/>
            <a:gdLst/>
            <a:ahLst/>
            <a:cxnLst/>
            <a:rect l="l" t="t" r="r" b="b"/>
            <a:pathLst>
              <a:path w="6569687" h="1718813" extrusionOk="0">
                <a:moveTo>
                  <a:pt x="0" y="0"/>
                </a:moveTo>
                <a:lnTo>
                  <a:pt x="6569687" y="0"/>
                </a:lnTo>
                <a:lnTo>
                  <a:pt x="6569687" y="1718813"/>
                </a:lnTo>
                <a:lnTo>
                  <a:pt x="0" y="17188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1" name="Google Shape;91;p1"/>
          <p:cNvSpPr/>
          <p:nvPr/>
        </p:nvSpPr>
        <p:spPr>
          <a:xfrm>
            <a:off x="1296679" y="7555361"/>
            <a:ext cx="1265628" cy="1553785"/>
          </a:xfrm>
          <a:custGeom>
            <a:avLst/>
            <a:gdLst/>
            <a:ahLst/>
            <a:cxnLst/>
            <a:rect l="l" t="t" r="r" b="b"/>
            <a:pathLst>
              <a:path w="1265628" h="1553785" extrusionOk="0">
                <a:moveTo>
                  <a:pt x="0" y="0"/>
                </a:moveTo>
                <a:lnTo>
                  <a:pt x="1265628" y="0"/>
                </a:lnTo>
                <a:lnTo>
                  <a:pt x="1265628" y="1553785"/>
                </a:lnTo>
                <a:lnTo>
                  <a:pt x="0" y="1553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2" name="Google Shape;92;p1"/>
          <p:cNvSpPr/>
          <p:nvPr/>
        </p:nvSpPr>
        <p:spPr>
          <a:xfrm rot="790220">
            <a:off x="15585512" y="-379009"/>
            <a:ext cx="3629892" cy="3914590"/>
          </a:xfrm>
          <a:custGeom>
            <a:avLst/>
            <a:gdLst/>
            <a:ahLst/>
            <a:cxnLst/>
            <a:rect l="l" t="t" r="r" b="b"/>
            <a:pathLst>
              <a:path w="3629892" h="3914590" extrusionOk="0">
                <a:moveTo>
                  <a:pt x="0" y="0"/>
                </a:moveTo>
                <a:lnTo>
                  <a:pt x="3629892" y="0"/>
                </a:lnTo>
                <a:lnTo>
                  <a:pt x="3629892" y="3914590"/>
                </a:lnTo>
                <a:lnTo>
                  <a:pt x="0" y="39145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3" name="Google Shape;93;p1"/>
          <p:cNvSpPr txBox="1"/>
          <p:nvPr/>
        </p:nvSpPr>
        <p:spPr>
          <a:xfrm>
            <a:off x="556936" y="487627"/>
            <a:ext cx="16610321" cy="224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TRÒ CHƠI KHỞI ĐỘNG</a:t>
            </a:r>
            <a:endParaRPr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84820" y="1749948"/>
            <a:ext cx="13154551" cy="826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"/>
          <p:cNvSpPr/>
          <p:nvPr/>
        </p:nvSpPr>
        <p:spPr>
          <a:xfrm>
            <a:off x="-283351" y="6728250"/>
            <a:ext cx="18934063" cy="3717961"/>
          </a:xfrm>
          <a:custGeom>
            <a:avLst/>
            <a:gdLst/>
            <a:ahLst/>
            <a:cxnLst/>
            <a:rect l="l" t="t" r="r" b="b"/>
            <a:pathLst>
              <a:path w="18934063" h="3717961" extrusionOk="0">
                <a:moveTo>
                  <a:pt x="0" y="0"/>
                </a:moveTo>
                <a:lnTo>
                  <a:pt x="18934063" y="0"/>
                </a:lnTo>
                <a:lnTo>
                  <a:pt x="18934063" y="3717962"/>
                </a:lnTo>
                <a:lnTo>
                  <a:pt x="0" y="37179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1" name="Google Shape;221;p10"/>
          <p:cNvSpPr/>
          <p:nvPr/>
        </p:nvSpPr>
        <p:spPr>
          <a:xfrm>
            <a:off x="772720" y="1559246"/>
            <a:ext cx="16742559" cy="825000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p10"/>
          <p:cNvSpPr/>
          <p:nvPr/>
        </p:nvSpPr>
        <p:spPr>
          <a:xfrm>
            <a:off x="3473056" y="477751"/>
            <a:ext cx="113418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18: BIỂN VÀ ĐẠI DƯƠNG (TT)</a:t>
            </a:r>
            <a:endParaRPr sz="54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0"/>
          <p:cNvSpPr txBox="1"/>
          <p:nvPr/>
        </p:nvSpPr>
        <p:spPr>
          <a:xfrm>
            <a:off x="1028700" y="1739636"/>
            <a:ext cx="123063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 SỰ VẬN ĐỘNG CỦA NƯỚC BIỂN VÀ ĐẠI DƯƠNG</a:t>
            </a:r>
            <a:endParaRPr/>
          </a:p>
          <a:p>
            <a:pPr marL="857250" marR="0" lvl="0" indent="-628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4" name="Google Shape;22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95400" y="7822280"/>
            <a:ext cx="3657607" cy="365760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0"/>
          <p:cNvSpPr/>
          <p:nvPr/>
        </p:nvSpPr>
        <p:spPr>
          <a:xfrm>
            <a:off x="15240000" y="7901033"/>
            <a:ext cx="3163995" cy="2243478"/>
          </a:xfrm>
          <a:custGeom>
            <a:avLst/>
            <a:gdLst/>
            <a:ahLst/>
            <a:cxnLst/>
            <a:rect l="l" t="t" r="r" b="b"/>
            <a:pathLst>
              <a:path w="3903757" h="2966855" extrusionOk="0">
                <a:moveTo>
                  <a:pt x="0" y="0"/>
                </a:moveTo>
                <a:lnTo>
                  <a:pt x="3903757" y="0"/>
                </a:lnTo>
                <a:lnTo>
                  <a:pt x="3903757" y="2966855"/>
                </a:lnTo>
                <a:lnTo>
                  <a:pt x="0" y="29668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6" name="Google Shape;226;p10"/>
          <p:cNvSpPr txBox="1"/>
          <p:nvPr/>
        </p:nvSpPr>
        <p:spPr>
          <a:xfrm>
            <a:off x="1505099" y="2415516"/>
            <a:ext cx="16230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Sóng biển</a:t>
            </a:r>
            <a:endParaRPr sz="3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10"/>
          <p:cNvSpPr txBox="1"/>
          <p:nvPr/>
        </p:nvSpPr>
        <p:spPr>
          <a:xfrm>
            <a:off x="1981200" y="3229017"/>
            <a:ext cx="14935200" cy="249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Sóng là sự chuyển động tại chỗ của các lớp nước trên mặt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Gió là nguyên nhân chính tạo ra sóng. Gió càng mạnh thì sóng càng lớn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630023" y="943045"/>
            <a:ext cx="2260055" cy="2118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1FF26-0368-4FE2-9B7B-BCACFFB56F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2C60B1-A29D-440B-BE36-C52116C12C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nline Media 4" title="Hiện Tượng Thủy Triều - Bí Ẩn Sức Mạnh Từ Mặt Trăng và Mặt Trời!">
            <a:hlinkClick r:id="" action="ppaction://media"/>
            <a:extLst>
              <a:ext uri="{FF2B5EF4-FFF2-40B4-BE49-F238E27FC236}">
                <a16:creationId xmlns:a16="http://schemas.microsoft.com/office/drawing/2014/main" id="{9E14FBCF-D340-45DA-A336-F5FB9601B64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2100" y="152400"/>
            <a:ext cx="17685705" cy="999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9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"/>
          <p:cNvSpPr/>
          <p:nvPr/>
        </p:nvSpPr>
        <p:spPr>
          <a:xfrm>
            <a:off x="-283351" y="6728250"/>
            <a:ext cx="18934063" cy="3717961"/>
          </a:xfrm>
          <a:custGeom>
            <a:avLst/>
            <a:gdLst/>
            <a:ahLst/>
            <a:cxnLst/>
            <a:rect l="l" t="t" r="r" b="b"/>
            <a:pathLst>
              <a:path w="18934063" h="3717961" extrusionOk="0">
                <a:moveTo>
                  <a:pt x="0" y="0"/>
                </a:moveTo>
                <a:lnTo>
                  <a:pt x="18934063" y="0"/>
                </a:lnTo>
                <a:lnTo>
                  <a:pt x="18934063" y="3717962"/>
                </a:lnTo>
                <a:lnTo>
                  <a:pt x="0" y="37179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34" name="Google Shape;234;p11"/>
          <p:cNvSpPr/>
          <p:nvPr/>
        </p:nvSpPr>
        <p:spPr>
          <a:xfrm>
            <a:off x="783441" y="1559246"/>
            <a:ext cx="16742559" cy="825000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1"/>
          <p:cNvSpPr/>
          <p:nvPr/>
        </p:nvSpPr>
        <p:spPr>
          <a:xfrm>
            <a:off x="3473056" y="477751"/>
            <a:ext cx="113418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18: BIỂN VÀ ĐẠI DƯƠNG (TT)</a:t>
            </a:r>
            <a:endParaRPr sz="54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95400" y="7822280"/>
            <a:ext cx="3657607" cy="3657607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1"/>
          <p:cNvSpPr/>
          <p:nvPr/>
        </p:nvSpPr>
        <p:spPr>
          <a:xfrm>
            <a:off x="15240000" y="7901033"/>
            <a:ext cx="3163995" cy="2243478"/>
          </a:xfrm>
          <a:custGeom>
            <a:avLst/>
            <a:gdLst/>
            <a:ahLst/>
            <a:cxnLst/>
            <a:rect l="l" t="t" r="r" b="b"/>
            <a:pathLst>
              <a:path w="3903757" h="2966855" extrusionOk="0">
                <a:moveTo>
                  <a:pt x="0" y="0"/>
                </a:moveTo>
                <a:lnTo>
                  <a:pt x="3903757" y="0"/>
                </a:lnTo>
                <a:lnTo>
                  <a:pt x="3903757" y="2966855"/>
                </a:lnTo>
                <a:lnTo>
                  <a:pt x="0" y="29668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38" name="Google Shape;238;p11"/>
          <p:cNvSpPr/>
          <p:nvPr/>
        </p:nvSpPr>
        <p:spPr>
          <a:xfrm>
            <a:off x="5291532" y="2344576"/>
            <a:ext cx="34377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PHIẾU HỌC TẬP</a:t>
            </a:r>
            <a:endParaRPr/>
          </a:p>
        </p:txBody>
      </p:sp>
      <p:cxnSp>
        <p:nvCxnSpPr>
          <p:cNvPr id="239" name="Google Shape;239;p11"/>
          <p:cNvCxnSpPr/>
          <p:nvPr/>
        </p:nvCxnSpPr>
        <p:spPr>
          <a:xfrm>
            <a:off x="7295936" y="8039100"/>
            <a:ext cx="476464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0" name="Google Shape;240;p11"/>
          <p:cNvCxnSpPr/>
          <p:nvPr/>
        </p:nvCxnSpPr>
        <p:spPr>
          <a:xfrm>
            <a:off x="7295936" y="5372100"/>
            <a:ext cx="476464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1" name="Google Shape;241;p11"/>
          <p:cNvCxnSpPr/>
          <p:nvPr/>
        </p:nvCxnSpPr>
        <p:spPr>
          <a:xfrm>
            <a:off x="5350330" y="6232912"/>
            <a:ext cx="562212" cy="103443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2" name="Google Shape;242;p11"/>
          <p:cNvCxnSpPr/>
          <p:nvPr/>
        </p:nvCxnSpPr>
        <p:spPr>
          <a:xfrm rot="10800000" flipH="1">
            <a:off x="5350330" y="6198951"/>
            <a:ext cx="562212" cy="1069156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3" name="Google Shape;243;p11"/>
          <p:cNvSpPr/>
          <p:nvPr/>
        </p:nvSpPr>
        <p:spPr>
          <a:xfrm>
            <a:off x="9296400" y="5143500"/>
            <a:ext cx="838200" cy="55106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76090" y="2764988"/>
            <a:ext cx="4588330" cy="346792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1"/>
          <p:cNvSpPr/>
          <p:nvPr/>
        </p:nvSpPr>
        <p:spPr>
          <a:xfrm>
            <a:off x="9321800" y="7763566"/>
            <a:ext cx="838200" cy="55106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1"/>
          <p:cNvSpPr txBox="1"/>
          <p:nvPr/>
        </p:nvSpPr>
        <p:spPr>
          <a:xfrm>
            <a:off x="1143000" y="1623319"/>
            <a:ext cx="5867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Thủy triều</a:t>
            </a:r>
            <a:endParaRPr sz="3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7" name="Google Shape;247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7600" y="4428605"/>
            <a:ext cx="8179138" cy="5380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76428" y="3226783"/>
            <a:ext cx="4588330" cy="346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75625" y="7418599"/>
            <a:ext cx="4589133" cy="1919287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1"/>
          <p:cNvSpPr txBox="1"/>
          <p:nvPr/>
        </p:nvSpPr>
        <p:spPr>
          <a:xfrm>
            <a:off x="15029728" y="5172175"/>
            <a:ext cx="223553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Triều kém</a:t>
            </a:r>
            <a:endParaRPr sz="40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1"/>
          <p:cNvSpPr txBox="1"/>
          <p:nvPr/>
        </p:nvSpPr>
        <p:spPr>
          <a:xfrm>
            <a:off x="15029728" y="7729143"/>
            <a:ext cx="223553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Triều cường</a:t>
            </a:r>
            <a:endParaRPr sz="40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1"/>
          <p:cNvSpPr/>
          <p:nvPr/>
        </p:nvSpPr>
        <p:spPr>
          <a:xfrm>
            <a:off x="1117600" y="3118081"/>
            <a:ext cx="11963400" cy="1079456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 2: Thủy triều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Nối các dữ kiện sau để hoàn thành sơ đồ về thủy triều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53" name="Google Shape;253;p11"/>
          <p:cNvCxnSpPr/>
          <p:nvPr/>
        </p:nvCxnSpPr>
        <p:spPr>
          <a:xfrm>
            <a:off x="5350330" y="6575784"/>
            <a:ext cx="562212" cy="1086286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4" name="Google Shape;254;p11"/>
          <p:cNvCxnSpPr/>
          <p:nvPr/>
        </p:nvCxnSpPr>
        <p:spPr>
          <a:xfrm rot="10800000" flipH="1">
            <a:off x="5350330" y="6694707"/>
            <a:ext cx="562212" cy="887193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5" name="Google Shape;255;p11"/>
          <p:cNvCxnSpPr/>
          <p:nvPr/>
        </p:nvCxnSpPr>
        <p:spPr>
          <a:xfrm>
            <a:off x="7295936" y="5833894"/>
            <a:ext cx="476464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6" name="Google Shape;256;p11"/>
          <p:cNvCxnSpPr/>
          <p:nvPr/>
        </p:nvCxnSpPr>
        <p:spPr>
          <a:xfrm>
            <a:off x="7240584" y="8403076"/>
            <a:ext cx="476464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"/>
          <p:cNvSpPr/>
          <p:nvPr/>
        </p:nvSpPr>
        <p:spPr>
          <a:xfrm>
            <a:off x="-283351" y="6728250"/>
            <a:ext cx="18934063" cy="3717961"/>
          </a:xfrm>
          <a:custGeom>
            <a:avLst/>
            <a:gdLst/>
            <a:ahLst/>
            <a:cxnLst/>
            <a:rect l="l" t="t" r="r" b="b"/>
            <a:pathLst>
              <a:path w="18934063" h="3717961" extrusionOk="0">
                <a:moveTo>
                  <a:pt x="0" y="0"/>
                </a:moveTo>
                <a:lnTo>
                  <a:pt x="18934063" y="0"/>
                </a:lnTo>
                <a:lnTo>
                  <a:pt x="18934063" y="3717962"/>
                </a:lnTo>
                <a:lnTo>
                  <a:pt x="0" y="37179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62" name="Google Shape;262;p12"/>
          <p:cNvSpPr/>
          <p:nvPr/>
        </p:nvSpPr>
        <p:spPr>
          <a:xfrm>
            <a:off x="783441" y="1559246"/>
            <a:ext cx="16742559" cy="825000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2"/>
          <p:cNvSpPr/>
          <p:nvPr/>
        </p:nvSpPr>
        <p:spPr>
          <a:xfrm>
            <a:off x="3473056" y="477751"/>
            <a:ext cx="113418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18: BIỂN VÀ ĐẠI DƯƠNG (TT)</a:t>
            </a:r>
            <a:endParaRPr sz="54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95400" y="7822280"/>
            <a:ext cx="3657607" cy="3657607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2"/>
          <p:cNvSpPr/>
          <p:nvPr/>
        </p:nvSpPr>
        <p:spPr>
          <a:xfrm>
            <a:off x="15240000" y="7901033"/>
            <a:ext cx="3163995" cy="2243478"/>
          </a:xfrm>
          <a:custGeom>
            <a:avLst/>
            <a:gdLst/>
            <a:ahLst/>
            <a:cxnLst/>
            <a:rect l="l" t="t" r="r" b="b"/>
            <a:pathLst>
              <a:path w="3903757" h="2966855" extrusionOk="0">
                <a:moveTo>
                  <a:pt x="0" y="0"/>
                </a:moveTo>
                <a:lnTo>
                  <a:pt x="3903757" y="0"/>
                </a:lnTo>
                <a:lnTo>
                  <a:pt x="3903757" y="2966855"/>
                </a:lnTo>
                <a:lnTo>
                  <a:pt x="0" y="29668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66" name="Google Shape;266;p12"/>
          <p:cNvSpPr txBox="1"/>
          <p:nvPr/>
        </p:nvSpPr>
        <p:spPr>
          <a:xfrm>
            <a:off x="1143000" y="1782426"/>
            <a:ext cx="4800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Thủy triều</a:t>
            </a:r>
            <a:endParaRPr sz="3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p12"/>
          <p:cNvSpPr/>
          <p:nvPr/>
        </p:nvSpPr>
        <p:spPr>
          <a:xfrm>
            <a:off x="1676401" y="2857500"/>
            <a:ext cx="5410200" cy="2286000"/>
          </a:xfrm>
          <a:prstGeom prst="cloudCallout">
            <a:avLst>
              <a:gd name="adj1" fmla="val -65288"/>
              <a:gd name="adj2" fmla="val 59804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Thủy triều là gì?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12"/>
          <p:cNvSpPr/>
          <p:nvPr/>
        </p:nvSpPr>
        <p:spPr>
          <a:xfrm>
            <a:off x="7391400" y="2985831"/>
            <a:ext cx="762000" cy="57291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2"/>
          <p:cNvSpPr txBox="1"/>
          <p:nvPr/>
        </p:nvSpPr>
        <p:spPr>
          <a:xfrm>
            <a:off x="8275320" y="2684131"/>
            <a:ext cx="8839200" cy="165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Thủy triều là nước biển có lúc dâng lên, lấn sâu vào đất liền, có lúc lại rút xuống, lùi ra xa. </a:t>
            </a:r>
            <a:endParaRPr/>
          </a:p>
        </p:txBody>
      </p:sp>
      <p:sp>
        <p:nvSpPr>
          <p:cNvPr id="270" name="Google Shape;270;p12"/>
          <p:cNvSpPr/>
          <p:nvPr/>
        </p:nvSpPr>
        <p:spPr>
          <a:xfrm>
            <a:off x="9677400" y="6044740"/>
            <a:ext cx="1175009" cy="604427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2"/>
          <p:cNvSpPr txBox="1"/>
          <p:nvPr/>
        </p:nvSpPr>
        <p:spPr>
          <a:xfrm>
            <a:off x="1274065" y="5744291"/>
            <a:ext cx="8569627" cy="165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sức hút của Mặt Trăng và Mặt Trời đối với Trái Đất</a:t>
            </a:r>
            <a:endParaRPr sz="3600">
              <a:solidFill>
                <a:srgbClr val="1F386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2" name="Google Shape;272;p12"/>
          <p:cNvSpPr/>
          <p:nvPr/>
        </p:nvSpPr>
        <p:spPr>
          <a:xfrm flipH="1">
            <a:off x="11099126" y="5427085"/>
            <a:ext cx="6124955" cy="2286000"/>
          </a:xfrm>
          <a:prstGeom prst="cloudCallout">
            <a:avLst>
              <a:gd name="adj1" fmla="val -43896"/>
              <a:gd name="adj2" fmla="val 82915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Nguyên nhân của hiện tượng thủy triều?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/>
          <p:nvPr/>
        </p:nvSpPr>
        <p:spPr>
          <a:xfrm>
            <a:off x="-283351" y="6728250"/>
            <a:ext cx="18934063" cy="3717961"/>
          </a:xfrm>
          <a:custGeom>
            <a:avLst/>
            <a:gdLst/>
            <a:ahLst/>
            <a:cxnLst/>
            <a:rect l="l" t="t" r="r" b="b"/>
            <a:pathLst>
              <a:path w="18934063" h="3717961" extrusionOk="0">
                <a:moveTo>
                  <a:pt x="0" y="0"/>
                </a:moveTo>
                <a:lnTo>
                  <a:pt x="18934063" y="0"/>
                </a:lnTo>
                <a:lnTo>
                  <a:pt x="18934063" y="3717962"/>
                </a:lnTo>
                <a:lnTo>
                  <a:pt x="0" y="37179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78" name="Google Shape;278;p13"/>
          <p:cNvSpPr/>
          <p:nvPr/>
        </p:nvSpPr>
        <p:spPr>
          <a:xfrm>
            <a:off x="783441" y="1559246"/>
            <a:ext cx="16742559" cy="825000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3"/>
          <p:cNvSpPr/>
          <p:nvPr/>
        </p:nvSpPr>
        <p:spPr>
          <a:xfrm>
            <a:off x="3473056" y="477751"/>
            <a:ext cx="113418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18: BIỂN VÀ ĐẠI DƯƠNG (TT)</a:t>
            </a:r>
            <a:endParaRPr sz="54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95400" y="7822280"/>
            <a:ext cx="3657607" cy="3657607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3"/>
          <p:cNvSpPr/>
          <p:nvPr/>
        </p:nvSpPr>
        <p:spPr>
          <a:xfrm>
            <a:off x="15240000" y="7901033"/>
            <a:ext cx="3163995" cy="2243478"/>
          </a:xfrm>
          <a:custGeom>
            <a:avLst/>
            <a:gdLst/>
            <a:ahLst/>
            <a:cxnLst/>
            <a:rect l="l" t="t" r="r" b="b"/>
            <a:pathLst>
              <a:path w="3903757" h="2966855" extrusionOk="0">
                <a:moveTo>
                  <a:pt x="0" y="0"/>
                </a:moveTo>
                <a:lnTo>
                  <a:pt x="3903757" y="0"/>
                </a:lnTo>
                <a:lnTo>
                  <a:pt x="3903757" y="2966855"/>
                </a:lnTo>
                <a:lnTo>
                  <a:pt x="0" y="29668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82" name="Google Shape;282;p13"/>
          <p:cNvSpPr txBox="1"/>
          <p:nvPr/>
        </p:nvSpPr>
        <p:spPr>
          <a:xfrm>
            <a:off x="1143000" y="1782426"/>
            <a:ext cx="4800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Thủy triều</a:t>
            </a:r>
            <a:endParaRPr sz="3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" name="Google Shape;283;p13"/>
          <p:cNvSpPr/>
          <p:nvPr/>
        </p:nvSpPr>
        <p:spPr>
          <a:xfrm>
            <a:off x="1524000" y="3844294"/>
            <a:ext cx="2213031" cy="334102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THỦY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TRIỀU</a:t>
            </a:r>
            <a:endParaRPr/>
          </a:p>
        </p:txBody>
      </p:sp>
      <p:cxnSp>
        <p:nvCxnSpPr>
          <p:cNvPr id="284" name="Google Shape;284;p13"/>
          <p:cNvCxnSpPr/>
          <p:nvPr/>
        </p:nvCxnSpPr>
        <p:spPr>
          <a:xfrm rot="10800000" flipH="1">
            <a:off x="3886200" y="3844294"/>
            <a:ext cx="1828800" cy="1670512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85" name="Google Shape;285;p13"/>
          <p:cNvSpPr/>
          <p:nvPr/>
        </p:nvSpPr>
        <p:spPr>
          <a:xfrm>
            <a:off x="5943600" y="3378798"/>
            <a:ext cx="8458200" cy="923330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NHẬT TRIỀU</a:t>
            </a:r>
            <a:endParaRPr/>
          </a:p>
        </p:txBody>
      </p:sp>
      <p:sp>
        <p:nvSpPr>
          <p:cNvPr id="286" name="Google Shape;286;p13"/>
          <p:cNvSpPr/>
          <p:nvPr/>
        </p:nvSpPr>
        <p:spPr>
          <a:xfrm>
            <a:off x="5943600" y="4977324"/>
            <a:ext cx="8458200" cy="92333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BÁN NHẬT TRIỀU</a:t>
            </a:r>
            <a:endParaRPr/>
          </a:p>
        </p:txBody>
      </p:sp>
      <p:cxnSp>
        <p:nvCxnSpPr>
          <p:cNvPr id="287" name="Google Shape;287;p13"/>
          <p:cNvCxnSpPr/>
          <p:nvPr/>
        </p:nvCxnSpPr>
        <p:spPr>
          <a:xfrm>
            <a:off x="4038600" y="5667206"/>
            <a:ext cx="1825569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88" name="Google Shape;288;p13"/>
          <p:cNvSpPr/>
          <p:nvPr/>
        </p:nvSpPr>
        <p:spPr>
          <a:xfrm>
            <a:off x="5943600" y="6570085"/>
            <a:ext cx="8458200" cy="923330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TRIỀU KHÔNG ĐỀU</a:t>
            </a:r>
            <a:endParaRPr/>
          </a:p>
        </p:txBody>
      </p:sp>
      <p:cxnSp>
        <p:nvCxnSpPr>
          <p:cNvPr id="289" name="Google Shape;289;p13"/>
          <p:cNvCxnSpPr/>
          <p:nvPr/>
        </p:nvCxnSpPr>
        <p:spPr>
          <a:xfrm>
            <a:off x="3927531" y="5900654"/>
            <a:ext cx="1936638" cy="1284664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"/>
          <p:cNvSpPr/>
          <p:nvPr/>
        </p:nvSpPr>
        <p:spPr>
          <a:xfrm>
            <a:off x="-283351" y="6728250"/>
            <a:ext cx="18934063" cy="3717961"/>
          </a:xfrm>
          <a:custGeom>
            <a:avLst/>
            <a:gdLst/>
            <a:ahLst/>
            <a:cxnLst/>
            <a:rect l="l" t="t" r="r" b="b"/>
            <a:pathLst>
              <a:path w="18934063" h="3717961" extrusionOk="0">
                <a:moveTo>
                  <a:pt x="0" y="0"/>
                </a:moveTo>
                <a:lnTo>
                  <a:pt x="18934063" y="0"/>
                </a:lnTo>
                <a:lnTo>
                  <a:pt x="18934063" y="3717962"/>
                </a:lnTo>
                <a:lnTo>
                  <a:pt x="0" y="37179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95" name="Google Shape;295;p14"/>
          <p:cNvSpPr/>
          <p:nvPr/>
        </p:nvSpPr>
        <p:spPr>
          <a:xfrm>
            <a:off x="783441" y="1559246"/>
            <a:ext cx="16742559" cy="825000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4"/>
          <p:cNvSpPr/>
          <p:nvPr/>
        </p:nvSpPr>
        <p:spPr>
          <a:xfrm>
            <a:off x="3473056" y="477751"/>
            <a:ext cx="113418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18: BIỂN VÀ ĐẠI DƯƠNG (TT)</a:t>
            </a:r>
            <a:endParaRPr sz="54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95400" y="7822280"/>
            <a:ext cx="3657607" cy="3657607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4"/>
          <p:cNvSpPr/>
          <p:nvPr/>
        </p:nvSpPr>
        <p:spPr>
          <a:xfrm>
            <a:off x="15240000" y="7901033"/>
            <a:ext cx="3163995" cy="2243478"/>
          </a:xfrm>
          <a:custGeom>
            <a:avLst/>
            <a:gdLst/>
            <a:ahLst/>
            <a:cxnLst/>
            <a:rect l="l" t="t" r="r" b="b"/>
            <a:pathLst>
              <a:path w="3903757" h="2966855" extrusionOk="0">
                <a:moveTo>
                  <a:pt x="0" y="0"/>
                </a:moveTo>
                <a:lnTo>
                  <a:pt x="3903757" y="0"/>
                </a:lnTo>
                <a:lnTo>
                  <a:pt x="3903757" y="2966855"/>
                </a:lnTo>
                <a:lnTo>
                  <a:pt x="0" y="29668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99" name="Google Shape;299;p14"/>
          <p:cNvSpPr txBox="1"/>
          <p:nvPr/>
        </p:nvSpPr>
        <p:spPr>
          <a:xfrm>
            <a:off x="1143000" y="1782426"/>
            <a:ext cx="4800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Thủy triều</a:t>
            </a:r>
            <a:endParaRPr sz="3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0" name="Google Shape;300;p14"/>
          <p:cNvSpPr txBox="1"/>
          <p:nvPr/>
        </p:nvSpPr>
        <p:spPr>
          <a:xfrm>
            <a:off x="1197920" y="2428757"/>
            <a:ext cx="15971520" cy="82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Lợi ích của thủy triều đối với đời sống con người</a:t>
            </a:r>
            <a:endParaRPr sz="3600">
              <a:solidFill>
                <a:srgbClr val="1F386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1" name="Google Shape;301;p14" descr="Quy trình sản xuất muối sạch trên cát: Bạn đã biết chưa?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97919" y="3529408"/>
            <a:ext cx="7232121" cy="542409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4"/>
          <p:cNvSpPr txBox="1"/>
          <p:nvPr/>
        </p:nvSpPr>
        <p:spPr>
          <a:xfrm>
            <a:off x="2057400" y="9105900"/>
            <a:ext cx="5410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 muối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3" name="Google Shape;303;p14" descr="3 trận thủy chiến làm nên những trang sử hào hùng trên Bạch Đằng Gia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44518" y="3529408"/>
            <a:ext cx="5138826" cy="3858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4" descr="Người hiến kế cho Ngô Quyền - Binh Phuoc, Tin tuc Binh Phuoc, Tin mới tỉnh  Bình Phước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344400" y="5453176"/>
            <a:ext cx="4825040" cy="3500324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4"/>
          <p:cNvSpPr txBox="1"/>
          <p:nvPr/>
        </p:nvSpPr>
        <p:spPr>
          <a:xfrm>
            <a:off x="10442534" y="9058688"/>
            <a:ext cx="5410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Trận địa bãi cọc ngầm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5"/>
          <p:cNvSpPr/>
          <p:nvPr/>
        </p:nvSpPr>
        <p:spPr>
          <a:xfrm>
            <a:off x="-283351" y="6728250"/>
            <a:ext cx="18934063" cy="3717961"/>
          </a:xfrm>
          <a:custGeom>
            <a:avLst/>
            <a:gdLst/>
            <a:ahLst/>
            <a:cxnLst/>
            <a:rect l="l" t="t" r="r" b="b"/>
            <a:pathLst>
              <a:path w="18934063" h="3717961" extrusionOk="0">
                <a:moveTo>
                  <a:pt x="0" y="0"/>
                </a:moveTo>
                <a:lnTo>
                  <a:pt x="18934063" y="0"/>
                </a:lnTo>
                <a:lnTo>
                  <a:pt x="18934063" y="3717962"/>
                </a:lnTo>
                <a:lnTo>
                  <a:pt x="0" y="37179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1" name="Google Shape;311;p15"/>
          <p:cNvSpPr/>
          <p:nvPr/>
        </p:nvSpPr>
        <p:spPr>
          <a:xfrm>
            <a:off x="772720" y="1559246"/>
            <a:ext cx="16742559" cy="825000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2" name="Google Shape;312;p15"/>
          <p:cNvSpPr/>
          <p:nvPr/>
        </p:nvSpPr>
        <p:spPr>
          <a:xfrm>
            <a:off x="3473056" y="477751"/>
            <a:ext cx="113418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18: BIỂN VÀ ĐẠI DƯƠNG (TT)</a:t>
            </a:r>
            <a:endParaRPr sz="54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5"/>
          <p:cNvSpPr txBox="1"/>
          <p:nvPr/>
        </p:nvSpPr>
        <p:spPr>
          <a:xfrm>
            <a:off x="1028700" y="1739636"/>
            <a:ext cx="123063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 SỰ VẬN ĐỘNG CỦA NƯỚC BIỂN VÀ ĐẠI DƯƠNG</a:t>
            </a:r>
            <a:endParaRPr/>
          </a:p>
          <a:p>
            <a:pPr marL="857250" marR="0" lvl="0" indent="-628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4" name="Google Shape;31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95400" y="7822280"/>
            <a:ext cx="3657607" cy="3657607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5"/>
          <p:cNvSpPr/>
          <p:nvPr/>
        </p:nvSpPr>
        <p:spPr>
          <a:xfrm>
            <a:off x="15240000" y="7901033"/>
            <a:ext cx="3163995" cy="2243478"/>
          </a:xfrm>
          <a:custGeom>
            <a:avLst/>
            <a:gdLst/>
            <a:ahLst/>
            <a:cxnLst/>
            <a:rect l="l" t="t" r="r" b="b"/>
            <a:pathLst>
              <a:path w="3903757" h="2966855" extrusionOk="0">
                <a:moveTo>
                  <a:pt x="0" y="0"/>
                </a:moveTo>
                <a:lnTo>
                  <a:pt x="3903757" y="0"/>
                </a:lnTo>
                <a:lnTo>
                  <a:pt x="3903757" y="2966855"/>
                </a:lnTo>
                <a:lnTo>
                  <a:pt x="0" y="29668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6" name="Google Shape;316;p15"/>
          <p:cNvSpPr txBox="1"/>
          <p:nvPr/>
        </p:nvSpPr>
        <p:spPr>
          <a:xfrm>
            <a:off x="1505099" y="2415516"/>
            <a:ext cx="16230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Thủy triều</a:t>
            </a:r>
            <a:endParaRPr sz="3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p15"/>
          <p:cNvSpPr txBox="1"/>
          <p:nvPr/>
        </p:nvSpPr>
        <p:spPr>
          <a:xfrm>
            <a:off x="1981200" y="3229017"/>
            <a:ext cx="14935200" cy="249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-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Thủy triều là hiện tượng nước biển dâng lên, hạ xuống trong một thời gian nhất định (trong ngày).</a:t>
            </a:r>
            <a:endParaRPr/>
          </a:p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-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Nguyên nhân: Sức hút của Mặt Trăng, Mặt Trời đối với Trái Đất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8" name="Google Shape;318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630023" y="943045"/>
            <a:ext cx="2260055" cy="2118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6"/>
          <p:cNvSpPr/>
          <p:nvPr/>
        </p:nvSpPr>
        <p:spPr>
          <a:xfrm>
            <a:off x="-283351" y="6728250"/>
            <a:ext cx="18934063" cy="3717961"/>
          </a:xfrm>
          <a:custGeom>
            <a:avLst/>
            <a:gdLst/>
            <a:ahLst/>
            <a:cxnLst/>
            <a:rect l="l" t="t" r="r" b="b"/>
            <a:pathLst>
              <a:path w="18934063" h="3717961" extrusionOk="0">
                <a:moveTo>
                  <a:pt x="0" y="0"/>
                </a:moveTo>
                <a:lnTo>
                  <a:pt x="18934063" y="0"/>
                </a:lnTo>
                <a:lnTo>
                  <a:pt x="18934063" y="3717962"/>
                </a:lnTo>
                <a:lnTo>
                  <a:pt x="0" y="37179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24" name="Google Shape;324;p16"/>
          <p:cNvSpPr/>
          <p:nvPr/>
        </p:nvSpPr>
        <p:spPr>
          <a:xfrm>
            <a:off x="783441" y="1559246"/>
            <a:ext cx="16742559" cy="825000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6"/>
          <p:cNvSpPr/>
          <p:nvPr/>
        </p:nvSpPr>
        <p:spPr>
          <a:xfrm>
            <a:off x="3473056" y="477751"/>
            <a:ext cx="113418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18: BIỂN VÀ ĐẠI DƯƠNG (TT)</a:t>
            </a:r>
            <a:endParaRPr sz="54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95400" y="7822280"/>
            <a:ext cx="3657607" cy="3657607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6"/>
          <p:cNvSpPr/>
          <p:nvPr/>
        </p:nvSpPr>
        <p:spPr>
          <a:xfrm>
            <a:off x="15240000" y="7901033"/>
            <a:ext cx="3163995" cy="2243478"/>
          </a:xfrm>
          <a:custGeom>
            <a:avLst/>
            <a:gdLst/>
            <a:ahLst/>
            <a:cxnLst/>
            <a:rect l="l" t="t" r="r" b="b"/>
            <a:pathLst>
              <a:path w="3903757" h="2966855" extrusionOk="0">
                <a:moveTo>
                  <a:pt x="0" y="0"/>
                </a:moveTo>
                <a:lnTo>
                  <a:pt x="3903757" y="0"/>
                </a:lnTo>
                <a:lnTo>
                  <a:pt x="3903757" y="2966855"/>
                </a:lnTo>
                <a:lnTo>
                  <a:pt x="0" y="29668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28" name="Google Shape;328;p16"/>
          <p:cNvSpPr txBox="1"/>
          <p:nvPr/>
        </p:nvSpPr>
        <p:spPr>
          <a:xfrm>
            <a:off x="1295612" y="1787126"/>
            <a:ext cx="16230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Dòng biển</a:t>
            </a:r>
            <a:endParaRPr sz="3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9" name="Google Shape;329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65133" y="2661337"/>
            <a:ext cx="11268073" cy="6997144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6"/>
          <p:cNvSpPr/>
          <p:nvPr/>
        </p:nvSpPr>
        <p:spPr>
          <a:xfrm>
            <a:off x="12978733" y="3094594"/>
            <a:ext cx="4467650" cy="517310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1636" y="0"/>
                </a:moveTo>
                <a:close/>
                <a:lnTo>
                  <a:pt x="-11636" y="120000"/>
                </a:lnTo>
              </a:path>
              <a:path w="120000" h="120000" fill="none" extrusionOk="0">
                <a:moveTo>
                  <a:pt x="-11636" y="60595"/>
                </a:moveTo>
                <a:lnTo>
                  <a:pt x="-29279" y="65167"/>
                </a:lnTo>
                <a:lnTo>
                  <a:pt x="-106213" y="92225"/>
                </a:lnTo>
              </a:path>
            </a:pathLst>
          </a:cu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-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 mấy loại dòng biển?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-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Dòng biển nóng thường xuất phát từ đâu?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-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Dòng biển lạnh thường xuất phát từ đâu?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7"/>
          <p:cNvSpPr/>
          <p:nvPr/>
        </p:nvSpPr>
        <p:spPr>
          <a:xfrm>
            <a:off x="-283351" y="6728250"/>
            <a:ext cx="18934063" cy="3717961"/>
          </a:xfrm>
          <a:custGeom>
            <a:avLst/>
            <a:gdLst/>
            <a:ahLst/>
            <a:cxnLst/>
            <a:rect l="l" t="t" r="r" b="b"/>
            <a:pathLst>
              <a:path w="18934063" h="3717961" extrusionOk="0">
                <a:moveTo>
                  <a:pt x="0" y="0"/>
                </a:moveTo>
                <a:lnTo>
                  <a:pt x="18934063" y="0"/>
                </a:lnTo>
                <a:lnTo>
                  <a:pt x="18934063" y="3717962"/>
                </a:lnTo>
                <a:lnTo>
                  <a:pt x="0" y="37179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6" name="Google Shape;336;p17"/>
          <p:cNvSpPr/>
          <p:nvPr/>
        </p:nvSpPr>
        <p:spPr>
          <a:xfrm>
            <a:off x="783441" y="1559246"/>
            <a:ext cx="16742559" cy="825000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7"/>
          <p:cNvSpPr/>
          <p:nvPr/>
        </p:nvSpPr>
        <p:spPr>
          <a:xfrm>
            <a:off x="3473056" y="477751"/>
            <a:ext cx="113418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18: BIỂN VÀ ĐẠI DƯƠNG (TT)</a:t>
            </a:r>
            <a:endParaRPr sz="54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95400" y="7822280"/>
            <a:ext cx="3657607" cy="3657607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7"/>
          <p:cNvSpPr/>
          <p:nvPr/>
        </p:nvSpPr>
        <p:spPr>
          <a:xfrm>
            <a:off x="15240000" y="7901033"/>
            <a:ext cx="3163995" cy="2243478"/>
          </a:xfrm>
          <a:custGeom>
            <a:avLst/>
            <a:gdLst/>
            <a:ahLst/>
            <a:cxnLst/>
            <a:rect l="l" t="t" r="r" b="b"/>
            <a:pathLst>
              <a:path w="3903757" h="2966855" extrusionOk="0">
                <a:moveTo>
                  <a:pt x="0" y="0"/>
                </a:moveTo>
                <a:lnTo>
                  <a:pt x="3903757" y="0"/>
                </a:lnTo>
                <a:lnTo>
                  <a:pt x="3903757" y="2966855"/>
                </a:lnTo>
                <a:lnTo>
                  <a:pt x="0" y="29668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0" name="Google Shape;340;p17"/>
          <p:cNvSpPr txBox="1"/>
          <p:nvPr/>
        </p:nvSpPr>
        <p:spPr>
          <a:xfrm>
            <a:off x="1295612" y="1787126"/>
            <a:ext cx="16230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Dòng biển</a:t>
            </a:r>
            <a:endParaRPr sz="3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1" name="Google Shape;341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65133" y="2661337"/>
            <a:ext cx="11268073" cy="6997144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7"/>
          <p:cNvSpPr/>
          <p:nvPr/>
        </p:nvSpPr>
        <p:spPr>
          <a:xfrm>
            <a:off x="5181600" y="6214870"/>
            <a:ext cx="685800" cy="1415531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7"/>
          <p:cNvSpPr/>
          <p:nvPr/>
        </p:nvSpPr>
        <p:spPr>
          <a:xfrm rot="10800000">
            <a:off x="6188033" y="6159909"/>
            <a:ext cx="685800" cy="141553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2E75B5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7"/>
          <p:cNvSpPr/>
          <p:nvPr/>
        </p:nvSpPr>
        <p:spPr>
          <a:xfrm>
            <a:off x="6477000" y="7575439"/>
            <a:ext cx="3306867" cy="768461"/>
          </a:xfrm>
          <a:prstGeom prst="wedgeRectCallout">
            <a:avLst>
              <a:gd name="adj1" fmla="val -63036"/>
              <a:gd name="adj2" fmla="val -129692"/>
            </a:avLst>
          </a:prstGeom>
          <a:solidFill>
            <a:srgbClr val="09EB0E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 Trường</a:t>
            </a:r>
            <a:endParaRPr sz="3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5" name="Google Shape;345;p17"/>
          <p:cNvSpPr txBox="1"/>
          <p:nvPr/>
        </p:nvSpPr>
        <p:spPr>
          <a:xfrm>
            <a:off x="13030200" y="3238500"/>
            <a:ext cx="4191000" cy="517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200"/>
              <a:buFont typeface="Times New Roman"/>
              <a:buChar char="-"/>
            </a:pPr>
            <a:r>
              <a:rPr lang="en-US" sz="320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Nơi gặp nhau của dòng biển nóng và lạnh gọi là ngư trường</a:t>
            </a:r>
            <a:endParaRPr sz="3200">
              <a:solidFill>
                <a:srgbClr val="1E4E7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200"/>
              <a:buFont typeface="Times New Roman"/>
              <a:buChar char="-"/>
            </a:pPr>
            <a:r>
              <a:rPr lang="en-US" sz="320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Tại ngư trường, nguồn hải sản phong phú, thuận lợi cho đánh bắt thủy, hải sản</a:t>
            </a:r>
            <a:endParaRPr sz="3200">
              <a:solidFill>
                <a:srgbClr val="1E4E7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8"/>
          <p:cNvSpPr/>
          <p:nvPr/>
        </p:nvSpPr>
        <p:spPr>
          <a:xfrm>
            <a:off x="-283351" y="6728250"/>
            <a:ext cx="18934063" cy="3717961"/>
          </a:xfrm>
          <a:custGeom>
            <a:avLst/>
            <a:gdLst/>
            <a:ahLst/>
            <a:cxnLst/>
            <a:rect l="l" t="t" r="r" b="b"/>
            <a:pathLst>
              <a:path w="18934063" h="3717961" extrusionOk="0">
                <a:moveTo>
                  <a:pt x="0" y="0"/>
                </a:moveTo>
                <a:lnTo>
                  <a:pt x="18934063" y="0"/>
                </a:lnTo>
                <a:lnTo>
                  <a:pt x="18934063" y="3717962"/>
                </a:lnTo>
                <a:lnTo>
                  <a:pt x="0" y="37179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1" name="Google Shape;351;p18"/>
          <p:cNvSpPr/>
          <p:nvPr/>
        </p:nvSpPr>
        <p:spPr>
          <a:xfrm>
            <a:off x="772720" y="1559246"/>
            <a:ext cx="16742559" cy="825000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8"/>
          <p:cNvSpPr/>
          <p:nvPr/>
        </p:nvSpPr>
        <p:spPr>
          <a:xfrm>
            <a:off x="3473056" y="477751"/>
            <a:ext cx="113418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18: BIỂN VÀ ĐẠI DƯƠNG (TT)</a:t>
            </a:r>
            <a:endParaRPr sz="54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8"/>
          <p:cNvSpPr txBox="1"/>
          <p:nvPr/>
        </p:nvSpPr>
        <p:spPr>
          <a:xfrm>
            <a:off x="1028700" y="1739636"/>
            <a:ext cx="123063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 SỰ VẬN ĐỘNG CỦA NƯỚC BIỂN VÀ ĐẠI DƯƠNG</a:t>
            </a:r>
            <a:endParaRPr/>
          </a:p>
          <a:p>
            <a:pPr marL="857250" marR="0" lvl="0" indent="-628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4" name="Google Shape;35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95400" y="7822280"/>
            <a:ext cx="3657607" cy="3657607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8"/>
          <p:cNvSpPr/>
          <p:nvPr/>
        </p:nvSpPr>
        <p:spPr>
          <a:xfrm>
            <a:off x="15240000" y="7901033"/>
            <a:ext cx="3163995" cy="2243478"/>
          </a:xfrm>
          <a:custGeom>
            <a:avLst/>
            <a:gdLst/>
            <a:ahLst/>
            <a:cxnLst/>
            <a:rect l="l" t="t" r="r" b="b"/>
            <a:pathLst>
              <a:path w="3903757" h="2966855" extrusionOk="0">
                <a:moveTo>
                  <a:pt x="0" y="0"/>
                </a:moveTo>
                <a:lnTo>
                  <a:pt x="3903757" y="0"/>
                </a:lnTo>
                <a:lnTo>
                  <a:pt x="3903757" y="2966855"/>
                </a:lnTo>
                <a:lnTo>
                  <a:pt x="0" y="29668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6" name="Google Shape;356;p18"/>
          <p:cNvSpPr txBox="1"/>
          <p:nvPr/>
        </p:nvSpPr>
        <p:spPr>
          <a:xfrm>
            <a:off x="1028700" y="2473616"/>
            <a:ext cx="14859000" cy="2485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Dòng biển</a:t>
            </a:r>
            <a:endParaRPr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Dòng biển là các dòng nước chảy trong biển và đại dương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Có hai loại dòng biển: dòng biển nóng và dòng biển lạnh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 descr="Ai Được Tạo Ra Mèo Lướt Sóng - Ảnh miễn phí trên Pixabay -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2640" y="1995801"/>
            <a:ext cx="5524500" cy="552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8610600" y="4224651"/>
            <a:ext cx="1066800" cy="1066800"/>
          </a:xfrm>
          <a:prstGeom prst="plus">
            <a:avLst>
              <a:gd name="adj" fmla="val 25000"/>
            </a:avLst>
          </a:prstGeom>
          <a:solidFill>
            <a:srgbClr val="FF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17380" y="1012580"/>
            <a:ext cx="7559040" cy="6571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0"/>
            <a:ext cx="4214757" cy="2649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2125980" y="7706554"/>
            <a:ext cx="1341120" cy="1219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3779520" y="7706554"/>
            <a:ext cx="1341120" cy="1219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5433060" y="7706554"/>
            <a:ext cx="1341120" cy="1219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7139940" y="7706554"/>
            <a:ext cx="1341120" cy="1219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9860280" y="7679004"/>
            <a:ext cx="1341120" cy="1219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11506200" y="7706554"/>
            <a:ext cx="1341120" cy="1219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13167360" y="7706554"/>
            <a:ext cx="1341120" cy="1219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14813280" y="7706554"/>
            <a:ext cx="1341120" cy="1219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2442210" y="7808322"/>
            <a:ext cx="1447419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     Ó      N      G           T      H      Ầ     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9"/>
          <p:cNvSpPr/>
          <p:nvPr/>
        </p:nvSpPr>
        <p:spPr>
          <a:xfrm>
            <a:off x="-283351" y="6728250"/>
            <a:ext cx="18934063" cy="3717961"/>
          </a:xfrm>
          <a:custGeom>
            <a:avLst/>
            <a:gdLst/>
            <a:ahLst/>
            <a:cxnLst/>
            <a:rect l="l" t="t" r="r" b="b"/>
            <a:pathLst>
              <a:path w="18934063" h="3717961" extrusionOk="0">
                <a:moveTo>
                  <a:pt x="0" y="0"/>
                </a:moveTo>
                <a:lnTo>
                  <a:pt x="18934063" y="0"/>
                </a:lnTo>
                <a:lnTo>
                  <a:pt x="18934063" y="3717962"/>
                </a:lnTo>
                <a:lnTo>
                  <a:pt x="0" y="37179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62" name="Google Shape;362;p19"/>
          <p:cNvSpPr/>
          <p:nvPr/>
        </p:nvSpPr>
        <p:spPr>
          <a:xfrm>
            <a:off x="772720" y="1559246"/>
            <a:ext cx="16742559" cy="825000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9"/>
          <p:cNvSpPr/>
          <p:nvPr/>
        </p:nvSpPr>
        <p:spPr>
          <a:xfrm>
            <a:off x="3473056" y="477751"/>
            <a:ext cx="113418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18: BIỂN VÀ ĐẠI DƯƠNG (TT)</a:t>
            </a:r>
            <a:endParaRPr sz="54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9"/>
          <p:cNvSpPr txBox="1"/>
          <p:nvPr/>
        </p:nvSpPr>
        <p:spPr>
          <a:xfrm>
            <a:off x="2933700" y="1656309"/>
            <a:ext cx="123063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/>
          </a:p>
        </p:txBody>
      </p:sp>
      <p:pic>
        <p:nvPicPr>
          <p:cNvPr id="365" name="Google Shape;36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95400" y="7822280"/>
            <a:ext cx="3657607" cy="3657607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9"/>
          <p:cNvSpPr/>
          <p:nvPr/>
        </p:nvSpPr>
        <p:spPr>
          <a:xfrm>
            <a:off x="15240000" y="7901033"/>
            <a:ext cx="3163995" cy="2243478"/>
          </a:xfrm>
          <a:custGeom>
            <a:avLst/>
            <a:gdLst/>
            <a:ahLst/>
            <a:cxnLst/>
            <a:rect l="l" t="t" r="r" b="b"/>
            <a:pathLst>
              <a:path w="3903757" h="2966855" extrusionOk="0">
                <a:moveTo>
                  <a:pt x="0" y="0"/>
                </a:moveTo>
                <a:lnTo>
                  <a:pt x="3903757" y="0"/>
                </a:lnTo>
                <a:lnTo>
                  <a:pt x="3903757" y="2966855"/>
                </a:lnTo>
                <a:lnTo>
                  <a:pt x="0" y="29668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67" name="Google Shape;367;p19"/>
          <p:cNvSpPr txBox="1"/>
          <p:nvPr/>
        </p:nvSpPr>
        <p:spPr>
          <a:xfrm>
            <a:off x="3433523" y="3564228"/>
            <a:ext cx="14086836" cy="4147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1: Nước biển và đại dương có mấy sự vận động?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5.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3.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2.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4.</a:t>
            </a:r>
            <a:endParaRPr/>
          </a:p>
        </p:txBody>
      </p:sp>
      <p:sp>
        <p:nvSpPr>
          <p:cNvPr id="368" name="Google Shape;368;p19"/>
          <p:cNvSpPr txBox="1"/>
          <p:nvPr/>
        </p:nvSpPr>
        <p:spPr>
          <a:xfrm>
            <a:off x="2043432" y="2391501"/>
            <a:ext cx="140868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và trả lời câu hỏi: </a:t>
            </a:r>
            <a:endParaRPr/>
          </a:p>
        </p:txBody>
      </p:sp>
      <p:pic>
        <p:nvPicPr>
          <p:cNvPr id="369" name="Google Shape;369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8301" y="1727444"/>
            <a:ext cx="4374727" cy="2624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0"/>
          <p:cNvSpPr/>
          <p:nvPr/>
        </p:nvSpPr>
        <p:spPr>
          <a:xfrm>
            <a:off x="-283351" y="6728250"/>
            <a:ext cx="18934063" cy="3717961"/>
          </a:xfrm>
          <a:custGeom>
            <a:avLst/>
            <a:gdLst/>
            <a:ahLst/>
            <a:cxnLst/>
            <a:rect l="l" t="t" r="r" b="b"/>
            <a:pathLst>
              <a:path w="18934063" h="3717961" extrusionOk="0">
                <a:moveTo>
                  <a:pt x="0" y="0"/>
                </a:moveTo>
                <a:lnTo>
                  <a:pt x="18934063" y="0"/>
                </a:lnTo>
                <a:lnTo>
                  <a:pt x="18934063" y="3717962"/>
                </a:lnTo>
                <a:lnTo>
                  <a:pt x="0" y="37179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75" name="Google Shape;375;p20"/>
          <p:cNvSpPr/>
          <p:nvPr/>
        </p:nvSpPr>
        <p:spPr>
          <a:xfrm>
            <a:off x="772720" y="1559246"/>
            <a:ext cx="16742559" cy="825000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0"/>
          <p:cNvSpPr/>
          <p:nvPr/>
        </p:nvSpPr>
        <p:spPr>
          <a:xfrm>
            <a:off x="3473056" y="477751"/>
            <a:ext cx="113418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18: BIỂN VÀ ĐẠI DƯƠNG (TT)</a:t>
            </a:r>
            <a:endParaRPr sz="54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0"/>
          <p:cNvSpPr txBox="1"/>
          <p:nvPr/>
        </p:nvSpPr>
        <p:spPr>
          <a:xfrm>
            <a:off x="2933700" y="1656309"/>
            <a:ext cx="123063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/>
          </a:p>
        </p:txBody>
      </p:sp>
      <p:pic>
        <p:nvPicPr>
          <p:cNvPr id="378" name="Google Shape;37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95400" y="7822280"/>
            <a:ext cx="3657607" cy="3657607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0"/>
          <p:cNvSpPr/>
          <p:nvPr/>
        </p:nvSpPr>
        <p:spPr>
          <a:xfrm>
            <a:off x="15240000" y="7901033"/>
            <a:ext cx="3163995" cy="2243478"/>
          </a:xfrm>
          <a:custGeom>
            <a:avLst/>
            <a:gdLst/>
            <a:ahLst/>
            <a:cxnLst/>
            <a:rect l="l" t="t" r="r" b="b"/>
            <a:pathLst>
              <a:path w="3903757" h="2966855" extrusionOk="0">
                <a:moveTo>
                  <a:pt x="0" y="0"/>
                </a:moveTo>
                <a:lnTo>
                  <a:pt x="3903757" y="0"/>
                </a:lnTo>
                <a:lnTo>
                  <a:pt x="3903757" y="2966855"/>
                </a:lnTo>
                <a:lnTo>
                  <a:pt x="0" y="29668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80" name="Google Shape;380;p20"/>
          <p:cNvSpPr txBox="1"/>
          <p:nvPr/>
        </p:nvSpPr>
        <p:spPr>
          <a:xfrm>
            <a:off x="3433523" y="3564228"/>
            <a:ext cx="14086836" cy="4978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2: Sức hút của Mặt Trời và Mặt Trăng là nguyên nhân chủ yếu hình thành hiện tượng tự nhiên nào sau đây?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Dòng biển.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Sóng ngầm.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Sóng biển.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Thủy triều</a:t>
            </a:r>
            <a:endParaRPr sz="6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1" name="Google Shape;381;p20"/>
          <p:cNvSpPr txBox="1"/>
          <p:nvPr/>
        </p:nvSpPr>
        <p:spPr>
          <a:xfrm>
            <a:off x="2043432" y="2391501"/>
            <a:ext cx="140868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và trả lời câu hỏi: </a:t>
            </a:r>
            <a:endParaRPr/>
          </a:p>
        </p:txBody>
      </p:sp>
      <p:pic>
        <p:nvPicPr>
          <p:cNvPr id="382" name="Google Shape;382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8301" y="1727444"/>
            <a:ext cx="4374727" cy="2624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1"/>
          <p:cNvSpPr/>
          <p:nvPr/>
        </p:nvSpPr>
        <p:spPr>
          <a:xfrm>
            <a:off x="-283351" y="6728250"/>
            <a:ext cx="18934063" cy="3717961"/>
          </a:xfrm>
          <a:custGeom>
            <a:avLst/>
            <a:gdLst/>
            <a:ahLst/>
            <a:cxnLst/>
            <a:rect l="l" t="t" r="r" b="b"/>
            <a:pathLst>
              <a:path w="18934063" h="3717961" extrusionOk="0">
                <a:moveTo>
                  <a:pt x="0" y="0"/>
                </a:moveTo>
                <a:lnTo>
                  <a:pt x="18934063" y="0"/>
                </a:lnTo>
                <a:lnTo>
                  <a:pt x="18934063" y="3717962"/>
                </a:lnTo>
                <a:lnTo>
                  <a:pt x="0" y="37179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88" name="Google Shape;388;p21"/>
          <p:cNvSpPr/>
          <p:nvPr/>
        </p:nvSpPr>
        <p:spPr>
          <a:xfrm>
            <a:off x="772720" y="1559246"/>
            <a:ext cx="16742559" cy="825000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1"/>
          <p:cNvSpPr/>
          <p:nvPr/>
        </p:nvSpPr>
        <p:spPr>
          <a:xfrm>
            <a:off x="3473056" y="477751"/>
            <a:ext cx="113418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18: BIỂN VÀ ĐẠI DƯƠNG (TT)</a:t>
            </a:r>
            <a:endParaRPr sz="54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1"/>
          <p:cNvSpPr txBox="1"/>
          <p:nvPr/>
        </p:nvSpPr>
        <p:spPr>
          <a:xfrm>
            <a:off x="2933700" y="1656309"/>
            <a:ext cx="123063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/>
          </a:p>
        </p:txBody>
      </p:sp>
      <p:pic>
        <p:nvPicPr>
          <p:cNvPr id="391" name="Google Shape;39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95400" y="7822280"/>
            <a:ext cx="3657607" cy="3657607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21"/>
          <p:cNvSpPr/>
          <p:nvPr/>
        </p:nvSpPr>
        <p:spPr>
          <a:xfrm>
            <a:off x="15240000" y="7901033"/>
            <a:ext cx="3163995" cy="2243478"/>
          </a:xfrm>
          <a:custGeom>
            <a:avLst/>
            <a:gdLst/>
            <a:ahLst/>
            <a:cxnLst/>
            <a:rect l="l" t="t" r="r" b="b"/>
            <a:pathLst>
              <a:path w="3903757" h="2966855" extrusionOk="0">
                <a:moveTo>
                  <a:pt x="0" y="0"/>
                </a:moveTo>
                <a:lnTo>
                  <a:pt x="3903757" y="0"/>
                </a:lnTo>
                <a:lnTo>
                  <a:pt x="3903757" y="2966855"/>
                </a:lnTo>
                <a:lnTo>
                  <a:pt x="0" y="29668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93" name="Google Shape;393;p21"/>
          <p:cNvSpPr txBox="1"/>
          <p:nvPr/>
        </p:nvSpPr>
        <p:spPr>
          <a:xfrm>
            <a:off x="3433523" y="3564228"/>
            <a:ext cx="14086836" cy="4147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3.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Các dòng biển nóng thường có hướng chảy từ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Vĩ độ cao về vĩ độ thấp.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Vĩ độ thấp về vĩ độ cao.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Bán cầu Bắc xuống Nam.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Bán cầu Nam lên Bắc.</a:t>
            </a:r>
            <a:endParaRPr/>
          </a:p>
        </p:txBody>
      </p:sp>
      <p:sp>
        <p:nvSpPr>
          <p:cNvPr id="394" name="Google Shape;394;p21"/>
          <p:cNvSpPr txBox="1"/>
          <p:nvPr/>
        </p:nvSpPr>
        <p:spPr>
          <a:xfrm>
            <a:off x="2043432" y="2391501"/>
            <a:ext cx="140868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và trả lời câu hỏi: </a:t>
            </a:r>
            <a:endParaRPr/>
          </a:p>
        </p:txBody>
      </p:sp>
      <p:pic>
        <p:nvPicPr>
          <p:cNvPr id="395" name="Google Shape;395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8301" y="1727444"/>
            <a:ext cx="4374727" cy="2624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2"/>
          <p:cNvSpPr/>
          <p:nvPr/>
        </p:nvSpPr>
        <p:spPr>
          <a:xfrm>
            <a:off x="-283351" y="6728250"/>
            <a:ext cx="18934063" cy="3717961"/>
          </a:xfrm>
          <a:custGeom>
            <a:avLst/>
            <a:gdLst/>
            <a:ahLst/>
            <a:cxnLst/>
            <a:rect l="l" t="t" r="r" b="b"/>
            <a:pathLst>
              <a:path w="18934063" h="3717961" extrusionOk="0">
                <a:moveTo>
                  <a:pt x="0" y="0"/>
                </a:moveTo>
                <a:lnTo>
                  <a:pt x="18934063" y="0"/>
                </a:lnTo>
                <a:lnTo>
                  <a:pt x="18934063" y="3717962"/>
                </a:lnTo>
                <a:lnTo>
                  <a:pt x="0" y="37179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01" name="Google Shape;401;p22"/>
          <p:cNvSpPr/>
          <p:nvPr/>
        </p:nvSpPr>
        <p:spPr>
          <a:xfrm>
            <a:off x="772720" y="1559246"/>
            <a:ext cx="16742559" cy="825000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22"/>
          <p:cNvSpPr/>
          <p:nvPr/>
        </p:nvSpPr>
        <p:spPr>
          <a:xfrm>
            <a:off x="3473056" y="477751"/>
            <a:ext cx="113418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18: BIỂN VÀ ĐẠI DƯƠNG (TT)</a:t>
            </a:r>
            <a:endParaRPr sz="54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22"/>
          <p:cNvSpPr txBox="1"/>
          <p:nvPr/>
        </p:nvSpPr>
        <p:spPr>
          <a:xfrm>
            <a:off x="2933700" y="1656309"/>
            <a:ext cx="123063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DỤNG</a:t>
            </a:r>
            <a:endParaRPr/>
          </a:p>
        </p:txBody>
      </p:sp>
      <p:pic>
        <p:nvPicPr>
          <p:cNvPr id="404" name="Google Shape;40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95400" y="7822280"/>
            <a:ext cx="3657607" cy="3657607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22"/>
          <p:cNvSpPr/>
          <p:nvPr/>
        </p:nvSpPr>
        <p:spPr>
          <a:xfrm>
            <a:off x="15240000" y="7901033"/>
            <a:ext cx="3163995" cy="2243478"/>
          </a:xfrm>
          <a:custGeom>
            <a:avLst/>
            <a:gdLst/>
            <a:ahLst/>
            <a:cxnLst/>
            <a:rect l="l" t="t" r="r" b="b"/>
            <a:pathLst>
              <a:path w="3903757" h="2966855" extrusionOk="0">
                <a:moveTo>
                  <a:pt x="0" y="0"/>
                </a:moveTo>
                <a:lnTo>
                  <a:pt x="3903757" y="0"/>
                </a:lnTo>
                <a:lnTo>
                  <a:pt x="3903757" y="2966855"/>
                </a:lnTo>
                <a:lnTo>
                  <a:pt x="0" y="29668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06" name="Google Shape;406;p22"/>
          <p:cNvSpPr txBox="1"/>
          <p:nvPr/>
        </p:nvSpPr>
        <p:spPr>
          <a:xfrm>
            <a:off x="1219200" y="2348925"/>
            <a:ext cx="15316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Dựa vào video, hãy nêu cách nhận biết và cách thoát hiểm khi không may rơi vào dòng Rip</a:t>
            </a:r>
            <a:endParaRPr sz="54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7" name="Google Shape;407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43250" y="2947357"/>
            <a:ext cx="12096750" cy="6799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3"/>
          <p:cNvSpPr/>
          <p:nvPr/>
        </p:nvSpPr>
        <p:spPr>
          <a:xfrm>
            <a:off x="-283351" y="6728250"/>
            <a:ext cx="18934063" cy="3717961"/>
          </a:xfrm>
          <a:custGeom>
            <a:avLst/>
            <a:gdLst/>
            <a:ahLst/>
            <a:cxnLst/>
            <a:rect l="l" t="t" r="r" b="b"/>
            <a:pathLst>
              <a:path w="18934063" h="3717961" extrusionOk="0">
                <a:moveTo>
                  <a:pt x="0" y="0"/>
                </a:moveTo>
                <a:lnTo>
                  <a:pt x="18934063" y="0"/>
                </a:lnTo>
                <a:lnTo>
                  <a:pt x="18934063" y="3717962"/>
                </a:lnTo>
                <a:lnTo>
                  <a:pt x="0" y="37179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13" name="Google Shape;413;p23"/>
          <p:cNvSpPr/>
          <p:nvPr/>
        </p:nvSpPr>
        <p:spPr>
          <a:xfrm>
            <a:off x="772720" y="1559246"/>
            <a:ext cx="16742559" cy="825000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3"/>
          <p:cNvSpPr/>
          <p:nvPr/>
        </p:nvSpPr>
        <p:spPr>
          <a:xfrm>
            <a:off x="3473056" y="477751"/>
            <a:ext cx="113418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18: BIỂN VÀ ĐẠI DƯƠNG (TT)</a:t>
            </a:r>
            <a:endParaRPr sz="54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23"/>
          <p:cNvSpPr txBox="1"/>
          <p:nvPr/>
        </p:nvSpPr>
        <p:spPr>
          <a:xfrm>
            <a:off x="2933700" y="1656309"/>
            <a:ext cx="123063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TỰ HỌC</a:t>
            </a:r>
            <a:endParaRPr/>
          </a:p>
        </p:txBody>
      </p:sp>
      <p:pic>
        <p:nvPicPr>
          <p:cNvPr id="416" name="Google Shape;41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95400" y="7822280"/>
            <a:ext cx="3657607" cy="3657607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23"/>
          <p:cNvSpPr/>
          <p:nvPr/>
        </p:nvSpPr>
        <p:spPr>
          <a:xfrm>
            <a:off x="15240000" y="7901033"/>
            <a:ext cx="3163995" cy="2243478"/>
          </a:xfrm>
          <a:custGeom>
            <a:avLst/>
            <a:gdLst/>
            <a:ahLst/>
            <a:cxnLst/>
            <a:rect l="l" t="t" r="r" b="b"/>
            <a:pathLst>
              <a:path w="3903757" h="2966855" extrusionOk="0">
                <a:moveTo>
                  <a:pt x="0" y="0"/>
                </a:moveTo>
                <a:lnTo>
                  <a:pt x="3903757" y="0"/>
                </a:lnTo>
                <a:lnTo>
                  <a:pt x="3903757" y="2966855"/>
                </a:lnTo>
                <a:lnTo>
                  <a:pt x="0" y="29668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18" name="Google Shape;418;p23"/>
          <p:cNvSpPr txBox="1"/>
          <p:nvPr/>
        </p:nvSpPr>
        <p:spPr>
          <a:xfrm>
            <a:off x="2043432" y="2324100"/>
            <a:ext cx="14086836" cy="3697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Bài vừa học</a:t>
            </a:r>
            <a:endParaRPr sz="3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Xác định được trên bản đồ các đại dương thế giới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Nêu được sự khác biệt về nhiệt độ và độ muối giữa vùng biển nhiệt đới và vùng biển ôn đới.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Trình bày các hiện tượng sóng, thủy triều, dòng biển.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9" name="Google Shape;419;p23"/>
          <p:cNvSpPr txBox="1"/>
          <p:nvPr/>
        </p:nvSpPr>
        <p:spPr>
          <a:xfrm>
            <a:off x="2038352" y="6195532"/>
            <a:ext cx="14086836" cy="3697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Bài sắp học</a:t>
            </a:r>
            <a:endParaRPr sz="3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19. Lớp đất và các nhân tố hình thành đất. Một số nhóm đất điển hình.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Các thành phần đất chính là gì?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Đất có mấy tầng chính?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Các nhóm đất điển hình trên thế giới là gì?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62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24"/>
          <p:cNvSpPr txBox="1"/>
          <p:nvPr/>
        </p:nvSpPr>
        <p:spPr>
          <a:xfrm>
            <a:off x="1447800" y="1714500"/>
            <a:ext cx="1562100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CẢM ƠN CÁC EM ĐÃ CHÚ Ý LẮNG NGHE!</a:t>
            </a:r>
            <a:endParaRPr sz="8000"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/>
          <p:nvPr/>
        </p:nvSpPr>
        <p:spPr>
          <a:xfrm>
            <a:off x="15473680" y="7703959"/>
            <a:ext cx="1341120" cy="1219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8610600" y="4224651"/>
            <a:ext cx="1066800" cy="1066800"/>
          </a:xfrm>
          <a:prstGeom prst="plus">
            <a:avLst>
              <a:gd name="adj" fmla="val 25000"/>
            </a:avLst>
          </a:prstGeom>
          <a:solidFill>
            <a:srgbClr val="FF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0"/>
            <a:ext cx="4214757" cy="2649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"/>
          <p:cNvSpPr/>
          <p:nvPr/>
        </p:nvSpPr>
        <p:spPr>
          <a:xfrm>
            <a:off x="1143000" y="7703959"/>
            <a:ext cx="1341120" cy="1219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2867025" y="7703959"/>
            <a:ext cx="1341120" cy="1219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6324600" y="7706638"/>
            <a:ext cx="1341120" cy="1219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8698865" y="7703959"/>
            <a:ext cx="1341120" cy="1219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10402570" y="7703959"/>
            <a:ext cx="1341120" cy="1219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12126595" y="7703959"/>
            <a:ext cx="1341120" cy="1219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13825220" y="7703959"/>
            <a:ext cx="1341120" cy="1219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3" descr="Nước uống tinh khiết - nguồn &quot;nước chết&quot; cho cơ thể số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0200" y="2649276"/>
            <a:ext cx="6659880" cy="42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 descr="Diễn viên hài Hải Triều: Tôi chỉ muốn đóng vai phụ, không muốn cạnh tranh  với a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48899" y="2649276"/>
            <a:ext cx="6850171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/>
          <p:nvPr/>
        </p:nvSpPr>
        <p:spPr>
          <a:xfrm>
            <a:off x="4565967" y="7703959"/>
            <a:ext cx="1341120" cy="1219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1525905" y="7854601"/>
            <a:ext cx="1523619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      H     Ủ       Y          T      R       I       Ề      U</a:t>
            </a:r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/>
          <p:nvPr/>
        </p:nvSpPr>
        <p:spPr>
          <a:xfrm>
            <a:off x="8610600" y="4224651"/>
            <a:ext cx="1066800" cy="1066800"/>
          </a:xfrm>
          <a:prstGeom prst="plus">
            <a:avLst>
              <a:gd name="adj" fmla="val 25000"/>
            </a:avLst>
          </a:prstGeom>
          <a:solidFill>
            <a:srgbClr val="FF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0"/>
            <a:ext cx="4214757" cy="264927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/>
          <p:nvPr/>
        </p:nvSpPr>
        <p:spPr>
          <a:xfrm>
            <a:off x="2087880" y="7655421"/>
            <a:ext cx="1341120" cy="1219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3811905" y="7655421"/>
            <a:ext cx="1341120" cy="1219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7269480" y="7658100"/>
            <a:ext cx="1341120" cy="1219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9565005" y="7655421"/>
            <a:ext cx="1341120" cy="1219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11268710" y="7655421"/>
            <a:ext cx="1341120" cy="1219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12992735" y="7655421"/>
            <a:ext cx="1341120" cy="1219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14691360" y="7655421"/>
            <a:ext cx="1341120" cy="1219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5510847" y="7655421"/>
            <a:ext cx="1341120" cy="1219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2418080" y="7806063"/>
            <a:ext cx="1528889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      Ò      N      G         B       I       Ể      N </a:t>
            </a:r>
            <a:endParaRPr/>
          </a:p>
        </p:txBody>
      </p:sp>
      <p:pic>
        <p:nvPicPr>
          <p:cNvPr id="145" name="Google Shape;145;p4" descr="Dòng chảy của nước | Sức Khỏe | Epoch Times Tiếng Việ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8930" y="2708258"/>
            <a:ext cx="6923188" cy="4168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" descr="Khám phá vẻ đẹp của biể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31228" y="2649276"/>
            <a:ext cx="6613748" cy="4227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11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62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 txBox="1"/>
          <p:nvPr/>
        </p:nvSpPr>
        <p:spPr>
          <a:xfrm>
            <a:off x="1600200" y="1257300"/>
            <a:ext cx="14478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CHƯƠNG 5: NƯỚC TRÊN TRÁI ĐẤT</a:t>
            </a:r>
            <a:endParaRPr/>
          </a:p>
        </p:txBody>
      </p:sp>
      <p:sp>
        <p:nvSpPr>
          <p:cNvPr id="153" name="Google Shape;153;p5"/>
          <p:cNvSpPr txBox="1"/>
          <p:nvPr/>
        </p:nvSpPr>
        <p:spPr>
          <a:xfrm>
            <a:off x="285750" y="2669975"/>
            <a:ext cx="17516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38,39 - BÀI 18: BIỂN VÀ ĐẠI DƯƠNG(TT)</a:t>
            </a:r>
            <a:endParaRPr/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/>
          <p:nvPr/>
        </p:nvSpPr>
        <p:spPr>
          <a:xfrm>
            <a:off x="-283351" y="6728250"/>
            <a:ext cx="18934063" cy="3717961"/>
          </a:xfrm>
          <a:custGeom>
            <a:avLst/>
            <a:gdLst/>
            <a:ahLst/>
            <a:cxnLst/>
            <a:rect l="l" t="t" r="r" b="b"/>
            <a:pathLst>
              <a:path w="18934063" h="3717961" extrusionOk="0">
                <a:moveTo>
                  <a:pt x="0" y="0"/>
                </a:moveTo>
                <a:lnTo>
                  <a:pt x="18934063" y="0"/>
                </a:lnTo>
                <a:lnTo>
                  <a:pt x="18934063" y="3717962"/>
                </a:lnTo>
                <a:lnTo>
                  <a:pt x="0" y="37179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9" name="Google Shape;159;p6"/>
          <p:cNvSpPr/>
          <p:nvPr/>
        </p:nvSpPr>
        <p:spPr>
          <a:xfrm>
            <a:off x="783441" y="1559246"/>
            <a:ext cx="16742559" cy="825000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3473056" y="477751"/>
            <a:ext cx="113418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18: BIỂN VÀ ĐẠI DƯƠNG (TT)</a:t>
            </a:r>
            <a:endParaRPr sz="54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1028700" y="1739636"/>
            <a:ext cx="123063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 SỰ VẬN ĐỘNG CỦA NƯỚC BIỂN VÀ ĐẠI DƯƠNG</a:t>
            </a:r>
            <a:endParaRPr/>
          </a:p>
          <a:p>
            <a:pPr marL="857250" marR="0" lvl="0" indent="-628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2" name="Google Shape;16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95400" y="7822280"/>
            <a:ext cx="3657607" cy="365760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/>
          <p:cNvSpPr/>
          <p:nvPr/>
        </p:nvSpPr>
        <p:spPr>
          <a:xfrm>
            <a:off x="15240000" y="7901033"/>
            <a:ext cx="3163995" cy="2243478"/>
          </a:xfrm>
          <a:custGeom>
            <a:avLst/>
            <a:gdLst/>
            <a:ahLst/>
            <a:cxnLst/>
            <a:rect l="l" t="t" r="r" b="b"/>
            <a:pathLst>
              <a:path w="3903757" h="2966855" extrusionOk="0">
                <a:moveTo>
                  <a:pt x="0" y="0"/>
                </a:moveTo>
                <a:lnTo>
                  <a:pt x="3903757" y="0"/>
                </a:lnTo>
                <a:lnTo>
                  <a:pt x="3903757" y="2966855"/>
                </a:lnTo>
                <a:lnTo>
                  <a:pt x="0" y="29668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4" name="Google Shape;164;p6"/>
          <p:cNvSpPr txBox="1"/>
          <p:nvPr/>
        </p:nvSpPr>
        <p:spPr>
          <a:xfrm>
            <a:off x="1028700" y="3007366"/>
            <a:ext cx="16230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1219200" y="2552700"/>
            <a:ext cx="15621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nhóm xem clip kết hợp với SGK hoàn thành phiếu học tập của từng nhóm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/>
          <p:nvPr/>
        </p:nvSpPr>
        <p:spPr>
          <a:xfrm>
            <a:off x="-283351" y="6728250"/>
            <a:ext cx="18934063" cy="3717961"/>
          </a:xfrm>
          <a:custGeom>
            <a:avLst/>
            <a:gdLst/>
            <a:ahLst/>
            <a:cxnLst/>
            <a:rect l="l" t="t" r="r" b="b"/>
            <a:pathLst>
              <a:path w="18934063" h="3717961" extrusionOk="0">
                <a:moveTo>
                  <a:pt x="0" y="0"/>
                </a:moveTo>
                <a:lnTo>
                  <a:pt x="18934063" y="0"/>
                </a:lnTo>
                <a:lnTo>
                  <a:pt x="18934063" y="3717962"/>
                </a:lnTo>
                <a:lnTo>
                  <a:pt x="0" y="37179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1" name="Google Shape;171;p7"/>
          <p:cNvSpPr/>
          <p:nvPr/>
        </p:nvSpPr>
        <p:spPr>
          <a:xfrm>
            <a:off x="772720" y="1559246"/>
            <a:ext cx="16742559" cy="825000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3473056" y="477751"/>
            <a:ext cx="113418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18: BIỂN VÀ ĐẠI DƯƠNG (TT)</a:t>
            </a:r>
            <a:endParaRPr sz="54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"/>
          <p:cNvSpPr txBox="1"/>
          <p:nvPr/>
        </p:nvSpPr>
        <p:spPr>
          <a:xfrm>
            <a:off x="1028700" y="1739636"/>
            <a:ext cx="123063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 SỰ VẬN ĐỘNG CỦA NƯỚC BIỂN VÀ ĐẠI DƯƠNG</a:t>
            </a:r>
            <a:endParaRPr/>
          </a:p>
          <a:p>
            <a:pPr marL="857250" marR="0" lvl="0" indent="-628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4" name="Google Shape;17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95400" y="7822280"/>
            <a:ext cx="3657607" cy="365760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7"/>
          <p:cNvSpPr/>
          <p:nvPr/>
        </p:nvSpPr>
        <p:spPr>
          <a:xfrm>
            <a:off x="15240000" y="7901033"/>
            <a:ext cx="3163995" cy="2243478"/>
          </a:xfrm>
          <a:custGeom>
            <a:avLst/>
            <a:gdLst/>
            <a:ahLst/>
            <a:cxnLst/>
            <a:rect l="l" t="t" r="r" b="b"/>
            <a:pathLst>
              <a:path w="3903757" h="2966855" extrusionOk="0">
                <a:moveTo>
                  <a:pt x="0" y="0"/>
                </a:moveTo>
                <a:lnTo>
                  <a:pt x="3903757" y="0"/>
                </a:lnTo>
                <a:lnTo>
                  <a:pt x="3903757" y="2966855"/>
                </a:lnTo>
                <a:lnTo>
                  <a:pt x="0" y="29668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6" name="Google Shape;176;p7"/>
          <p:cNvSpPr txBox="1"/>
          <p:nvPr/>
        </p:nvSpPr>
        <p:spPr>
          <a:xfrm>
            <a:off x="1505099" y="2415516"/>
            <a:ext cx="16230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Sóng biển</a:t>
            </a:r>
            <a:endParaRPr sz="3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7"/>
          <p:cNvSpPr/>
          <p:nvPr/>
        </p:nvSpPr>
        <p:spPr>
          <a:xfrm>
            <a:off x="1295400" y="3220012"/>
            <a:ext cx="6602478" cy="6054221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 1: Sóng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Sóng biển là sự ....... của nước do tác động của .......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........ càng mạnh, sóng càng ......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Sóng thần là loại sóng cao vài chục mét, gây nhiều tác hại nghiêm trọng do ……….. hoặc ………. dưới đáy biển mà hình thành. Sóng thần thường xuất hiện ở các đại dương, nhất là ……….. và………..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8" name="Google Shape;178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48179" y="3982292"/>
            <a:ext cx="4473967" cy="4565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577959" y="2968551"/>
            <a:ext cx="4473967" cy="605422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7"/>
          <p:cNvSpPr/>
          <p:nvPr/>
        </p:nvSpPr>
        <p:spPr>
          <a:xfrm>
            <a:off x="13269698" y="4346691"/>
            <a:ext cx="3016782" cy="398769"/>
          </a:xfrm>
          <a:prstGeom prst="rect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gió</a:t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/>
          <p:nvPr/>
        </p:nvSpPr>
        <p:spPr>
          <a:xfrm>
            <a:off x="-283351" y="6728250"/>
            <a:ext cx="18934063" cy="3717961"/>
          </a:xfrm>
          <a:custGeom>
            <a:avLst/>
            <a:gdLst/>
            <a:ahLst/>
            <a:cxnLst/>
            <a:rect l="l" t="t" r="r" b="b"/>
            <a:pathLst>
              <a:path w="18934063" h="3717961" extrusionOk="0">
                <a:moveTo>
                  <a:pt x="0" y="0"/>
                </a:moveTo>
                <a:lnTo>
                  <a:pt x="18934063" y="0"/>
                </a:lnTo>
                <a:lnTo>
                  <a:pt x="18934063" y="3717962"/>
                </a:lnTo>
                <a:lnTo>
                  <a:pt x="0" y="37179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6" name="Google Shape;186;p8"/>
          <p:cNvSpPr/>
          <p:nvPr/>
        </p:nvSpPr>
        <p:spPr>
          <a:xfrm>
            <a:off x="783441" y="1401082"/>
            <a:ext cx="16742559" cy="840816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1066800" y="2857500"/>
            <a:ext cx="9601200" cy="6834011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 1: Sóng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Sóng biển là sự ..................... của nước do tác động của .......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........ càng mạnh, sóng càng ......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Sóng thần là loại sóng cao vài chục mét, gây nhiều tác hại nghiêm trọng do ……….. hoặc ……….............................. dưới đáy biển mà hình thành. Sóng thần thường xuất hiện ở các đại dương, nhất là ................……….. và………..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8"/>
          <p:cNvSpPr/>
          <p:nvPr/>
        </p:nvSpPr>
        <p:spPr>
          <a:xfrm>
            <a:off x="3473056" y="477751"/>
            <a:ext cx="113418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18: BIỂN VÀ ĐẠI DƯƠNG (TT)</a:t>
            </a:r>
            <a:endParaRPr sz="54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95400" y="7822280"/>
            <a:ext cx="3657607" cy="3657607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8"/>
          <p:cNvSpPr/>
          <p:nvPr/>
        </p:nvSpPr>
        <p:spPr>
          <a:xfrm>
            <a:off x="15240000" y="7901033"/>
            <a:ext cx="3163995" cy="2243478"/>
          </a:xfrm>
          <a:custGeom>
            <a:avLst/>
            <a:gdLst/>
            <a:ahLst/>
            <a:cxnLst/>
            <a:rect l="l" t="t" r="r" b="b"/>
            <a:pathLst>
              <a:path w="3903757" h="2966855" extrusionOk="0">
                <a:moveTo>
                  <a:pt x="0" y="0"/>
                </a:moveTo>
                <a:lnTo>
                  <a:pt x="3903757" y="0"/>
                </a:lnTo>
                <a:lnTo>
                  <a:pt x="3903757" y="2966855"/>
                </a:lnTo>
                <a:lnTo>
                  <a:pt x="0" y="29668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1" name="Google Shape;191;p8"/>
          <p:cNvSpPr/>
          <p:nvPr/>
        </p:nvSpPr>
        <p:spPr>
          <a:xfrm>
            <a:off x="3791072" y="2003914"/>
            <a:ext cx="34377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PHIẾU HỌC TẬP</a:t>
            </a:r>
            <a:endParaRPr/>
          </a:p>
        </p:txBody>
      </p:sp>
      <p:sp>
        <p:nvSpPr>
          <p:cNvPr id="192" name="Google Shape;192;p8"/>
          <p:cNvSpPr txBox="1"/>
          <p:nvPr/>
        </p:nvSpPr>
        <p:spPr>
          <a:xfrm>
            <a:off x="4464115" y="3708335"/>
            <a:ext cx="20916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dao động</a:t>
            </a:r>
            <a:endParaRPr sz="3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8"/>
          <p:cNvSpPr txBox="1"/>
          <p:nvPr/>
        </p:nvSpPr>
        <p:spPr>
          <a:xfrm>
            <a:off x="2049240" y="4498886"/>
            <a:ext cx="15812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gió</a:t>
            </a:r>
            <a:endParaRPr sz="3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8"/>
          <p:cNvSpPr txBox="1"/>
          <p:nvPr/>
        </p:nvSpPr>
        <p:spPr>
          <a:xfrm>
            <a:off x="1703109" y="5260265"/>
            <a:ext cx="15812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Gió</a:t>
            </a:r>
            <a:endParaRPr sz="3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8"/>
          <p:cNvSpPr txBox="1"/>
          <p:nvPr/>
        </p:nvSpPr>
        <p:spPr>
          <a:xfrm>
            <a:off x="6438188" y="5234624"/>
            <a:ext cx="15812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</a:t>
            </a:r>
            <a:endParaRPr/>
          </a:p>
        </p:txBody>
      </p:sp>
      <p:sp>
        <p:nvSpPr>
          <p:cNvPr id="196" name="Google Shape;196;p8"/>
          <p:cNvSpPr txBox="1"/>
          <p:nvPr/>
        </p:nvSpPr>
        <p:spPr>
          <a:xfrm>
            <a:off x="7072978" y="6721712"/>
            <a:ext cx="229452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 đất</a:t>
            </a:r>
            <a:endParaRPr sz="3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8"/>
          <p:cNvSpPr txBox="1"/>
          <p:nvPr/>
        </p:nvSpPr>
        <p:spPr>
          <a:xfrm>
            <a:off x="1447800" y="7401290"/>
            <a:ext cx="43653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núi lửa hoạt động ngầm</a:t>
            </a:r>
            <a:endParaRPr sz="3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8"/>
          <p:cNvSpPr txBox="1"/>
          <p:nvPr/>
        </p:nvSpPr>
        <p:spPr>
          <a:xfrm>
            <a:off x="2556307" y="8978325"/>
            <a:ext cx="365635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Thái Bình Dương</a:t>
            </a:r>
            <a:endParaRPr sz="3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8"/>
          <p:cNvSpPr txBox="1"/>
          <p:nvPr/>
        </p:nvSpPr>
        <p:spPr>
          <a:xfrm>
            <a:off x="6212665" y="8966355"/>
            <a:ext cx="365635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Đại Tây Dương</a:t>
            </a:r>
            <a:endParaRPr sz="3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8"/>
          <p:cNvSpPr txBox="1"/>
          <p:nvPr/>
        </p:nvSpPr>
        <p:spPr>
          <a:xfrm>
            <a:off x="11859432" y="3961436"/>
            <a:ext cx="54577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Gió là nguyên nhân chính tạo ra sóng. </a:t>
            </a:r>
            <a:endParaRPr sz="36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05705" y="4115797"/>
            <a:ext cx="1478650" cy="76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33748" y="6128256"/>
            <a:ext cx="1478650" cy="766177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8"/>
          <p:cNvSpPr txBox="1"/>
          <p:nvPr/>
        </p:nvSpPr>
        <p:spPr>
          <a:xfrm>
            <a:off x="11691500" y="5911179"/>
            <a:ext cx="545774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Sóng thần gây nhiều tác hại nghiêm trọng cho các quốc gia ven biển.</a:t>
            </a:r>
            <a:endParaRPr sz="36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/>
          <p:nvPr/>
        </p:nvSpPr>
        <p:spPr>
          <a:xfrm>
            <a:off x="-283351" y="6728250"/>
            <a:ext cx="18934063" cy="3717961"/>
          </a:xfrm>
          <a:custGeom>
            <a:avLst/>
            <a:gdLst/>
            <a:ahLst/>
            <a:cxnLst/>
            <a:rect l="l" t="t" r="r" b="b"/>
            <a:pathLst>
              <a:path w="18934063" h="3717961" extrusionOk="0">
                <a:moveTo>
                  <a:pt x="0" y="0"/>
                </a:moveTo>
                <a:lnTo>
                  <a:pt x="18934063" y="0"/>
                </a:lnTo>
                <a:lnTo>
                  <a:pt x="18934063" y="3717962"/>
                </a:lnTo>
                <a:lnTo>
                  <a:pt x="0" y="37179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9" name="Google Shape;209;p9"/>
          <p:cNvSpPr/>
          <p:nvPr/>
        </p:nvSpPr>
        <p:spPr>
          <a:xfrm>
            <a:off x="783441" y="1401082"/>
            <a:ext cx="16742559" cy="840816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9"/>
          <p:cNvSpPr/>
          <p:nvPr/>
        </p:nvSpPr>
        <p:spPr>
          <a:xfrm>
            <a:off x="3473056" y="477751"/>
            <a:ext cx="113418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18: BIỂN VÀ ĐẠI DƯƠNG (TT)</a:t>
            </a:r>
            <a:endParaRPr sz="54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95400" y="7822280"/>
            <a:ext cx="3657607" cy="3657607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9"/>
          <p:cNvSpPr/>
          <p:nvPr/>
        </p:nvSpPr>
        <p:spPr>
          <a:xfrm>
            <a:off x="15240000" y="7901033"/>
            <a:ext cx="3163995" cy="2243478"/>
          </a:xfrm>
          <a:custGeom>
            <a:avLst/>
            <a:gdLst/>
            <a:ahLst/>
            <a:cxnLst/>
            <a:rect l="l" t="t" r="r" b="b"/>
            <a:pathLst>
              <a:path w="3903757" h="2966855" extrusionOk="0">
                <a:moveTo>
                  <a:pt x="0" y="0"/>
                </a:moveTo>
                <a:lnTo>
                  <a:pt x="3903757" y="0"/>
                </a:lnTo>
                <a:lnTo>
                  <a:pt x="3903757" y="2966855"/>
                </a:lnTo>
                <a:lnTo>
                  <a:pt x="0" y="29668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3" name="Google Shape;213;p9"/>
          <p:cNvSpPr txBox="1"/>
          <p:nvPr/>
        </p:nvSpPr>
        <p:spPr>
          <a:xfrm>
            <a:off x="5562600" y="2095500"/>
            <a:ext cx="7239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9"/>
          <p:cNvSpPr/>
          <p:nvPr/>
        </p:nvSpPr>
        <p:spPr>
          <a:xfrm>
            <a:off x="1638299" y="1745970"/>
            <a:ext cx="15011400" cy="914400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Sóng thần gây nhiều tác hại nghiêm trọng cho các quốc gia ven biển</a:t>
            </a:r>
            <a:r>
              <a:rPr lang="en-US" sz="2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80857" y="2881127"/>
            <a:ext cx="12326283" cy="6928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1089</Words>
  <Application>Microsoft Office PowerPoint</Application>
  <PresentationFormat>Custom</PresentationFormat>
  <Paragraphs>124</Paragraphs>
  <Slides>25</Slides>
  <Notes>24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Times New Roman</vt:lpstr>
      <vt:lpstr>Quattrocento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1</cp:revision>
  <dcterms:created xsi:type="dcterms:W3CDTF">2006-08-16T00:00:00Z</dcterms:created>
  <dcterms:modified xsi:type="dcterms:W3CDTF">2025-03-28T09:45:37Z</dcterms:modified>
</cp:coreProperties>
</file>