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3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fgDNjQ6wvjYmTvWZ5RMdwdgI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3" orient="horz"/>
        <p:guide pos="289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557903" y="173935"/>
            <a:ext cx="5851525" cy="605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2" name="Google Shape;22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" type="body"/>
          </p:nvPr>
        </p:nvSpPr>
        <p:spPr>
          <a:xfrm>
            <a:off x="457200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2" type="body"/>
          </p:nvPr>
        </p:nvSpPr>
        <p:spPr>
          <a:xfrm>
            <a:off x="4654296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9" name="Google Shape;49;p3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5090" y="838200"/>
            <a:ext cx="9010015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Tiết: 31,32</a:t>
            </a:r>
            <a:endParaRPr b="1" i="0" sz="4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5. NƯỚC TRÊN TRÁI ĐẤT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16: THUỶ QUYỂN.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NƯỚC.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NGẦM, BĂNG HÀ</a:t>
            </a:r>
            <a:endParaRPr b="1" i="0" sz="4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65" y="152486"/>
            <a:ext cx="8843010" cy="620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7285" y="584835"/>
            <a:ext cx="5355590" cy="40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228600" y="2590800"/>
            <a:ext cx="132080" cy="726440"/>
          </a:xfrm>
          <a:prstGeom prst="leftBrace">
            <a:avLst>
              <a:gd fmla="val 8333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381000" y="2286000"/>
            <a:ext cx="3969385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nhỏ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381000" y="2895600"/>
            <a:ext cx="3969385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2B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1D62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lớn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457200" y="4644390"/>
            <a:ext cx="645795" cy="110680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1219200" y="5029200"/>
            <a:ext cx="3502660" cy="521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nhỏ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4838065" y="4835525"/>
            <a:ext cx="3491865" cy="915670"/>
          </a:xfrm>
          <a:prstGeom prst="rect">
            <a:avLst/>
          </a:prstGeom>
          <a:solidFill>
            <a:srgbClr val="9ABFE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giai đoạn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Bốc hơi         nước rơi</a:t>
            </a:r>
            <a:endParaRPr/>
          </a:p>
        </p:txBody>
      </p:sp>
      <p:cxnSp>
        <p:nvCxnSpPr>
          <p:cNvPr id="183" name="Google Shape;183;p11"/>
          <p:cNvCxnSpPr/>
          <p:nvPr/>
        </p:nvCxnSpPr>
        <p:spPr>
          <a:xfrm>
            <a:off x="6248400" y="550672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7285" y="584835"/>
            <a:ext cx="5355590" cy="40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Vòng tuần hoàn nước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152400" y="3505200"/>
            <a:ext cx="645795" cy="110680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914400" y="3886200"/>
            <a:ext cx="3502660" cy="521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lớn</a:t>
            </a:r>
            <a:endParaRPr/>
          </a:p>
        </p:txBody>
      </p:sp>
      <p:sp>
        <p:nvSpPr>
          <p:cNvPr id="192" name="Google Shape;192;p12"/>
          <p:cNvSpPr/>
          <p:nvPr/>
        </p:nvSpPr>
        <p:spPr>
          <a:xfrm>
            <a:off x="153035" y="5029200"/>
            <a:ext cx="211455" cy="1219200"/>
          </a:xfrm>
          <a:prstGeom prst="leftBracket">
            <a:avLst>
              <a:gd fmla="val 8333" name="adj"/>
            </a:avLst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228600" y="4572000"/>
            <a:ext cx="8686686" cy="829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giai đoạn: Bốc hơi     nước rơi     dòng chảy </a:t>
            </a:r>
            <a:endParaRPr/>
          </a:p>
        </p:txBody>
      </p:sp>
      <p:cxnSp>
        <p:nvCxnSpPr>
          <p:cNvPr id="194" name="Google Shape;194;p12"/>
          <p:cNvCxnSpPr/>
          <p:nvPr/>
        </p:nvCxnSpPr>
        <p:spPr>
          <a:xfrm>
            <a:off x="3970020" y="5105400"/>
            <a:ext cx="36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12"/>
          <p:cNvCxnSpPr/>
          <p:nvPr/>
        </p:nvCxnSpPr>
        <p:spPr>
          <a:xfrm>
            <a:off x="5958840" y="5105400"/>
            <a:ext cx="39624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6" name="Google Shape;196;p12"/>
          <p:cNvSpPr txBox="1"/>
          <p:nvPr/>
        </p:nvSpPr>
        <p:spPr>
          <a:xfrm>
            <a:off x="228600" y="5645785"/>
            <a:ext cx="8915400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i="0" lang="en-U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giai đoạn: Bốc hơi     nước rơi   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thấm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dòng chảy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197" name="Google Shape;197;p12"/>
          <p:cNvCxnSpPr/>
          <p:nvPr/>
        </p:nvCxnSpPr>
        <p:spPr>
          <a:xfrm>
            <a:off x="3934460" y="6172200"/>
            <a:ext cx="39624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8" name="Google Shape;198;p12"/>
          <p:cNvCxnSpPr/>
          <p:nvPr/>
        </p:nvCxnSpPr>
        <p:spPr>
          <a:xfrm>
            <a:off x="5817524" y="6172200"/>
            <a:ext cx="39624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9" name="Google Shape;199;p12"/>
          <p:cNvCxnSpPr/>
          <p:nvPr/>
        </p:nvCxnSpPr>
        <p:spPr>
          <a:xfrm>
            <a:off x="7254240" y="6182591"/>
            <a:ext cx="39624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/>
        </p:nvSpPr>
        <p:spPr>
          <a:xfrm>
            <a:off x="336011" y="1295456"/>
            <a:ext cx="845693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Vòng tuần hoàn  nước gồm: Vòng tuần hoàn nhỏ và vòng tuần hoàn lớn.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Vòng tuần hoàn nhỏ: chỉ có 2 giai đoạn bốc hơi và nước rơi.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Vòng tuần hoàn lớn: trải qua 3 đến 4 giai đoạn: bốc hơi, nước rơi, thấm và dòng chảy.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457308" y="533476"/>
            <a:ext cx="69340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Vòng tuần hoàn nước </a:t>
            </a:r>
            <a:endParaRPr b="0" i="0" sz="32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/>
        </p:nvSpPr>
        <p:spPr>
          <a:xfrm>
            <a:off x="1295400" y="106045"/>
            <a:ext cx="1969135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315191" y="3579726"/>
            <a:ext cx="876744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3. Nguồn cung cấp hơi nước chính cho khí quyển là từ</a:t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các dòng sông lớn.		B. các loài sinh vật.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biển và đại dương.		D. ao, hồ, vũng vịnh.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381000" y="2279650"/>
            <a:ext cx="8249285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2. Trên Trái Đất diện tích đại dương chiếm</a:t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1/2.				B. 3/4.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2/3.				D. 4/5.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304800" y="557645"/>
            <a:ext cx="859472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1. Khi hơi nước bốc lên từ các đại dương sẽ tạo thành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nước.				B. sấm.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mưa.				D. mây.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424872" y="5482013"/>
            <a:ext cx="8589645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4. Có mấy vòng tuần hoàn nước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					B.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3					D. 4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4826444" y="1454011"/>
            <a:ext cx="528320" cy="49466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4876800" y="2724150"/>
            <a:ext cx="528320" cy="49466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216466" y="4800564"/>
            <a:ext cx="528320" cy="49466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4876800" y="5926512"/>
            <a:ext cx="528320" cy="494665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685800" y="228600"/>
            <a:ext cx="304800" cy="3048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00FF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2590852" y="381080"/>
            <a:ext cx="49935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</a:t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1371684" y="533476"/>
            <a:ext cx="772940" cy="609524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0000FF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254000" y="1143000"/>
            <a:ext cx="85953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vẽ sơ đồ tư duy về vòng tuần hoàn nước</a:t>
            </a:r>
            <a:endParaRPr b="1" i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/>
        </p:nvSpPr>
        <p:spPr>
          <a:xfrm>
            <a:off x="0" y="1588"/>
            <a:ext cx="91265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Nước ngầm và băng hà</a:t>
            </a:r>
            <a:endParaRPr b="1" i="0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208423" y="1066862"/>
            <a:ext cx="7826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Nước ngầm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-10319" y="1752644"/>
            <a:ext cx="2804795" cy="2459347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ngầm là gì?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3058337" y="2149888"/>
            <a:ext cx="5785485" cy="2062103"/>
          </a:xfrm>
          <a:prstGeom prst="rect">
            <a:avLst/>
          </a:prstGeom>
          <a:solidFill>
            <a:srgbClr val="3AA6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ngầm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</a:t>
            </a:r>
            <a:r>
              <a:rPr b="1" i="0" lang="en-US" sz="3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nước nằm dưới bề mặt đất do 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mưa, băng tuyết tan </a:t>
            </a:r>
            <a:r>
              <a:rPr b="1" i="0" lang="en-US" sz="3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sông, hồ</a:t>
            </a:r>
            <a:r>
              <a:rPr b="1" i="0" lang="en-US" sz="3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thấm vào mặt đất mà thành.</a:t>
            </a:r>
            <a:endParaRPr b="1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76200" y="914466"/>
            <a:ext cx="4572000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16.4 và đọc thông tin trong bài, em hãy: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So sánh tỉ lệ giữa nước mặn và nước ngọt trên Trái Đất.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Cho biết tỉ lệ nước ngầm trong tổng lượng nước ngọt trên Trái Đất.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tầm quan trọng của nước ngầm.</a:t>
            </a:r>
            <a:endParaRPr/>
          </a:p>
        </p:txBody>
      </p:sp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5805" y="740410"/>
            <a:ext cx="4495800" cy="560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 txBox="1"/>
          <p:nvPr/>
        </p:nvSpPr>
        <p:spPr>
          <a:xfrm>
            <a:off x="228713" y="181090"/>
            <a:ext cx="8939613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Nước ngầm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76200"/>
            <a:ext cx="702818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/>
          <p:nvPr/>
        </p:nvSpPr>
        <p:spPr>
          <a:xfrm>
            <a:off x="2209800" y="762000"/>
            <a:ext cx="1595120" cy="295656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609090"/>
            <a:ext cx="4085590" cy="49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" y="1211580"/>
            <a:ext cx="5852160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 txBox="1"/>
          <p:nvPr/>
        </p:nvSpPr>
        <p:spPr>
          <a:xfrm>
            <a:off x="12065" y="178435"/>
            <a:ext cx="914400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Nước ngầm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5943600" y="762000"/>
            <a:ext cx="37992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TRÒ: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5864225" y="1370915"/>
            <a:ext cx="318516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Cung cấp nước cho sinh hoạt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Cung cấp nước cho nông nghiệp và công nghiệp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Cung cấp nước cho sông và hồ.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88E5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2B88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Nguồn dự trữ nước ngọt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2763202775631_1aca07b4a09bfba73be3ce90a2af37d5.jp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82296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52516" y="487676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Theo em nước có ở những nơi nào?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Hàng ngày em thường sử dụng nước để làm gì? 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Theo em nước có cần thiết đối với em không?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/>
        </p:nvSpPr>
        <p:spPr>
          <a:xfrm>
            <a:off x="0" y="1588"/>
            <a:ext cx="91265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Nước ngầm và băng hà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228714" y="60905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Băng hà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602840" y="1228149"/>
            <a:ext cx="4883535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Băng hà là gì?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461804" y="2057436"/>
            <a:ext cx="820293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Băng hà là những khối băng khổng lồ, dịch chuyển chậm trên đất liền.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/>
        </p:nvSpPr>
        <p:spPr>
          <a:xfrm>
            <a:off x="0" y="1588"/>
            <a:ext cx="9126538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Nước ngầm và băng hà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228713" y="4114782"/>
            <a:ext cx="845798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thông tin bài, em hãy: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những nơi có băng hà.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tỉ lệ băng hà trong tổng lượng nước ngọt trên Trái Đất. 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17463" y="554038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Băng hà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098" y="1156187"/>
            <a:ext cx="8457979" cy="288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1204913"/>
            <a:ext cx="829627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447800"/>
            <a:ext cx="54864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 txBox="1"/>
          <p:nvPr/>
        </p:nvSpPr>
        <p:spPr>
          <a:xfrm>
            <a:off x="457308" y="152400"/>
            <a:ext cx="8677168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16.2, em hãy mô tả quá trình hình thành băng hà trên Trái Đất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45" y="740410"/>
            <a:ext cx="8620760" cy="560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/>
        </p:nvSpPr>
        <p:spPr>
          <a:xfrm>
            <a:off x="239069" y="152400"/>
            <a:ext cx="418053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Đọc thông tin bài, kết hợp khai thác mục “Em có biết” và hình 16.4, em hãy nêu tầm quan trọng của băng hà trên Trái Đất.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-17462"/>
            <a:ext cx="4495800" cy="367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3657552"/>
            <a:ext cx="9144000" cy="277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/>
        </p:nvSpPr>
        <p:spPr>
          <a:xfrm>
            <a:off x="17463" y="669925"/>
            <a:ext cx="91440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Băng hà</a:t>
            </a:r>
            <a:endParaRPr b="1" i="0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Char char="-"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Cung cấp nước cho các sông miền ôn đới hay các sông bắt nguồn từ núi cao.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Char char="-"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Nguồn dự trữ nước ngọt lớn nhất Trái Đất.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228599" y="1633210"/>
            <a:ext cx="37992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TRÒ: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78"/>
            <a:ext cx="9144000" cy="579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463" y="152400"/>
            <a:ext cx="9126538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Thuỷ quyển. Thành phần chủ yếu của thuỷ quyển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28600" y="914400"/>
            <a:ext cx="3828415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tài liệu và trả lời câu hỏi: </a:t>
            </a:r>
            <a:endParaRPr b="1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diện tích lục địa và đại dương ở bán cầu Bắc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diện tích lục địa và đại dương ở bán cầu Nam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Rút ra kết luận về tỉ lệ diện tích lục địa và đại dương trên Trái Đất. 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990600"/>
            <a:ext cx="4963160" cy="456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3"/>
          <p:cNvCxnSpPr/>
          <p:nvPr/>
        </p:nvCxnSpPr>
        <p:spPr>
          <a:xfrm>
            <a:off x="5450840" y="2794000"/>
            <a:ext cx="271272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/>
          <p:nvPr/>
        </p:nvSpPr>
        <p:spPr>
          <a:xfrm>
            <a:off x="838200" y="457200"/>
            <a:ext cx="7162800" cy="4953000"/>
          </a:xfrm>
          <a:prstGeom prst="wedgeEllipseCallout">
            <a:avLst>
              <a:gd fmla="val -40413" name="adj1"/>
              <a:gd fmla="val 56083" name="adj2"/>
            </a:avLst>
          </a:prstGeom>
          <a:solidFill>
            <a:schemeClr val="lt1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Nguồn nước ngọt ở Việt Nam đang suy giảm và bị ô nhiễm nghiêm trọng. Em hãy cho biết tình trạng đó dẫn đến những hậu quả gì? Liên hệ địa phương em.</a:t>
            </a:r>
            <a:endParaRPr b="1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Nêu biện pháp khắc phục?</a:t>
            </a:r>
            <a:endParaRPr b="1" i="0" sz="32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609725" y="938530"/>
            <a:ext cx="2657475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 CẦU BẮC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228600" y="1758950"/>
            <a:ext cx="762000" cy="381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143000" y="1688465"/>
            <a:ext cx="18069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dương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3048000" y="1758950"/>
            <a:ext cx="762000" cy="3810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038600" y="1752600"/>
            <a:ext cx="1351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Lục địa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305435" y="2438400"/>
            <a:ext cx="171958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60,6%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3194685" y="2418080"/>
            <a:ext cx="157988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39,4%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2286000" y="2387600"/>
            <a:ext cx="5010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1219200" y="3581400"/>
            <a:ext cx="27559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 CẦU NAM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219075" y="4395470"/>
            <a:ext cx="762000" cy="381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209675" y="4401820"/>
            <a:ext cx="18069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dương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3038475" y="4401820"/>
            <a:ext cx="762000" cy="3810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902710" y="4401820"/>
            <a:ext cx="1351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Lục địa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2962275" y="5081270"/>
            <a:ext cx="157988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19,0%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204720" y="5105400"/>
            <a:ext cx="5010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228600" y="5105400"/>
            <a:ext cx="171958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81,0%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5181600" y="2667000"/>
            <a:ext cx="3956685" cy="3637915"/>
            <a:chOff x="7678" y="4191"/>
            <a:chExt cx="6231" cy="5729"/>
          </a:xfrm>
        </p:grpSpPr>
        <p:pic>
          <p:nvPicPr>
            <p:cNvPr id="125" name="Google Shape;12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78" y="4191"/>
              <a:ext cx="6231" cy="57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4"/>
            <p:cNvCxnSpPr/>
            <p:nvPr/>
          </p:nvCxnSpPr>
          <p:spPr>
            <a:xfrm>
              <a:off x="9480" y="6478"/>
              <a:ext cx="3360" cy="2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p14:dur="250">
        <p:push dir="r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5"/>
          <p:cNvGrpSpPr/>
          <p:nvPr/>
        </p:nvGrpSpPr>
        <p:grpSpPr>
          <a:xfrm>
            <a:off x="6138545" y="2057400"/>
            <a:ext cx="3075799" cy="2952630"/>
            <a:chOff x="7678" y="4191"/>
            <a:chExt cx="6231" cy="5729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78" y="4191"/>
              <a:ext cx="6231" cy="57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5"/>
            <p:cNvCxnSpPr/>
            <p:nvPr/>
          </p:nvCxnSpPr>
          <p:spPr>
            <a:xfrm>
              <a:off x="9480" y="6478"/>
              <a:ext cx="3360" cy="2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4" name="Google Shape;134;p5"/>
          <p:cNvSpPr txBox="1"/>
          <p:nvPr/>
        </p:nvSpPr>
        <p:spPr>
          <a:xfrm>
            <a:off x="152400" y="762000"/>
            <a:ext cx="6255385" cy="521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diện tích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DƯƠNG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trên Trái Đất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81000" y="1524000"/>
            <a:ext cx="52889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(60,6% + 81,0%) :2 =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5669915" y="1506220"/>
            <a:ext cx="171958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70,8%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152400" y="2514600"/>
            <a:ext cx="5655945" cy="5219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diện tích 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LỤC ĐỊA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trên Trái Đất</a:t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79095" y="3352800"/>
            <a:ext cx="403987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 - 70,8% =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4495800" y="3276600"/>
            <a:ext cx="171958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29,2%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17463" y="1371600"/>
            <a:ext cx="386873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16.2 Đọc tài liệu và trả lời câu hỏi: </a:t>
            </a:r>
            <a:endParaRPr b="1" i="1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Lớp nước bao quanh Trái Đất được gọi là gì 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Nước có mặt ở những nơi nào trên Trái Đất ? (xem hình 16.2)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20" y="457279"/>
            <a:ext cx="5333980" cy="615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228714" y="457278"/>
            <a:ext cx="847788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 Thuỷ quyển, thành phần chủ yếu của thuỷ quyển</a:t>
            </a:r>
            <a:endParaRPr b="0" i="0" sz="36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Thủy quyển: là lớp nước bao phủ trên Trái Đất.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Bao gồm: nước trong các biển, đại dương; nước trên lục địa (sông, hồ, băng, tuyết; nước ngầm,…) và hơi nước trong khí quyển.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17462" y="293370"/>
            <a:ext cx="9126538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Vòng tuần hoàn nước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1752674" y="1028427"/>
            <a:ext cx="5195570" cy="228594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2060"/>
          </a:solidFill>
          <a:ln cap="flat" cmpd="sng" w="12700">
            <a:solidFill>
              <a:srgbClr val="5B84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nước là gì?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508000" y="3581396"/>
            <a:ext cx="8458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Vòng tuần hoàn nước là sự chuyển động của nước trên Trái Đất theo những chu trình khép kín.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230" y="2531110"/>
            <a:ext cx="8122920" cy="42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304912" y="228684"/>
            <a:ext cx="858333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luận: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quan sát hình 16.3 và đọc thông tin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43230" y="762070"/>
            <a:ext cx="893752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Có mấy vòng tuần hoàn nước, mỗi vòng tuần hoàn nước có mấy giai đoạn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419209" y="1670011"/>
            <a:ext cx="835474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Mô tả vòng tuần hoàn nước. 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2008-03-16T02:39:00Z</dcterms:created>
  <dc:creator>Administrator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9C7CD6D7F7DE4CB38CDFBD3E43057F0F</vt:lpwstr>
  </property>
  <property fmtid="{D5CDD505-2E9C-101B-9397-08002B2CF9AE}" pid="3" name="KSOProductBuildVer">
    <vt:lpwstr>1033-11.2.0.11486</vt:lpwstr>
  </property>
</Properties>
</file>