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3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4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9.xml" ContentType="application/vnd.openxmlformats-officedocument.presentationml.tags+xml"/>
  <Override PartName="/ppt/notesSlides/notesSlide9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10.xml" ContentType="application/vnd.openxmlformats-officedocument.presentationml.notesSlide+xml"/>
  <Override PartName="/ppt/tags/tag44.xml" ContentType="application/vnd.openxmlformats-officedocument.presentationml.tags+xml"/>
  <Override PartName="/ppt/notesSlides/notesSlide11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12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13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14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15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18.xml" ContentType="application/vnd.openxmlformats-officedocument.presentationml.notesSlide+xml"/>
  <Override PartName="/ppt/tags/tag66.xml" ContentType="application/vnd.openxmlformats-officedocument.presentationml.tags+xml"/>
  <Override PartName="/ppt/notesSlides/notesSlide19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24.xml" ContentType="application/vnd.openxmlformats-officedocument.presentationml.notesSlide+xml"/>
  <Override PartName="/ppt/tags/tag72.xml" ContentType="application/vnd.openxmlformats-officedocument.presentationml.tags+xml"/>
  <Override PartName="/ppt/notesSlides/notesSlide25.xml" ContentType="application/vnd.openxmlformats-officedocument.presentationml.notesSlide+xml"/>
  <Override PartName="/ppt/tags/tag73.xml" ContentType="application/vnd.openxmlformats-officedocument.presentationml.tags+xml"/>
  <Override PartName="/ppt/notesSlides/notesSlide26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27.xml" ContentType="application/vnd.openxmlformats-officedocument.presentationml.notesSlid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28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29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30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notesSlides/notesSlide31.xml" ContentType="application/vnd.openxmlformats-officedocument.presentationml.notesSlid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notesSlides/notesSlide32.xml" ContentType="application/vnd.openxmlformats-officedocument.presentationml.notesSlide+xml"/>
  <Override PartName="/ppt/tags/tag96.xml" ContentType="application/vnd.openxmlformats-officedocument.presentationml.tags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88" r:id="rId2"/>
    <p:sldId id="330" r:id="rId3"/>
    <p:sldId id="297" r:id="rId4"/>
    <p:sldId id="295" r:id="rId5"/>
    <p:sldId id="296" r:id="rId6"/>
    <p:sldId id="299" r:id="rId7"/>
    <p:sldId id="300" r:id="rId8"/>
    <p:sldId id="301" r:id="rId9"/>
    <p:sldId id="302" r:id="rId10"/>
    <p:sldId id="304" r:id="rId11"/>
    <p:sldId id="289" r:id="rId12"/>
    <p:sldId id="303" r:id="rId13"/>
    <p:sldId id="306" r:id="rId14"/>
    <p:sldId id="308" r:id="rId15"/>
    <p:sldId id="326" r:id="rId16"/>
    <p:sldId id="309" r:id="rId17"/>
    <p:sldId id="327" r:id="rId18"/>
    <p:sldId id="389" r:id="rId19"/>
    <p:sldId id="290" r:id="rId20"/>
    <p:sldId id="311" r:id="rId21"/>
    <p:sldId id="291" r:id="rId22"/>
    <p:sldId id="312" r:id="rId23"/>
    <p:sldId id="292" r:id="rId24"/>
    <p:sldId id="318" r:id="rId25"/>
    <p:sldId id="328" r:id="rId26"/>
    <p:sldId id="317" r:id="rId27"/>
    <p:sldId id="314" r:id="rId28"/>
    <p:sldId id="319" r:id="rId29"/>
    <p:sldId id="320" r:id="rId30"/>
    <p:sldId id="321" r:id="rId31"/>
    <p:sldId id="322" r:id="rId32"/>
    <p:sldId id="323" r:id="rId33"/>
    <p:sldId id="324" r:id="rId34"/>
    <p:sldId id="325" r:id="rId35"/>
    <p:sldId id="294" r:id="rId36"/>
    <p:sldId id="287" r:id="rId37"/>
    <p:sldId id="288" r:id="rId38"/>
  </p:sldIdLst>
  <p:sldSz cx="12192000" cy="6858000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5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4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E57FD2-ACE3-4E12-B094-BA8CF2879D93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17019-9FE0-48DA-B0D8-117C5813B5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900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09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0239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464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0876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5897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8992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0159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5511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1928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952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233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4601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1704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2525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5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0360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9751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4818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9776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52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9313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504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8128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3108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820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2650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85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1454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2829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989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837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579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001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15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2472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840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58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218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45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414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9234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035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5405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653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2025/3/10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1174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42.xml"/><Relationship Id="rId7" Type="http://schemas.openxmlformats.org/officeDocument/2006/relationships/image" Target="../media/image1.jpe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tags" Target="../tags/tag43.xml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2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49.xml"/><Relationship Id="rId7" Type="http://schemas.openxmlformats.org/officeDocument/2006/relationships/notesSlide" Target="../notesSlides/notesSlide13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51.xml"/><Relationship Id="rId4" Type="http://schemas.openxmlformats.org/officeDocument/2006/relationships/tags" Target="../tags/tag5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24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56.xml"/><Relationship Id="rId7" Type="http://schemas.openxmlformats.org/officeDocument/2006/relationships/tags" Target="../tags/tag60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10" Type="http://schemas.openxmlformats.org/officeDocument/2006/relationships/image" Target="../media/image1.jpeg"/><Relationship Id="rId4" Type="http://schemas.openxmlformats.org/officeDocument/2006/relationships/tags" Target="../tags/tag57.xml"/><Relationship Id="rId9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7" Type="http://schemas.openxmlformats.org/officeDocument/2006/relationships/image" Target="../media/image13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5" Type="http://schemas.openxmlformats.org/officeDocument/2006/relationships/image" Target="../media/image34.emf"/><Relationship Id="rId4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7" Type="http://schemas.openxmlformats.org/officeDocument/2006/relationships/image" Target="../media/image13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8.xml"/><Relationship Id="rId7" Type="http://schemas.openxmlformats.org/officeDocument/2006/relationships/image" Target="../media/image6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42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78.xml"/><Relationship Id="rId7" Type="http://schemas.openxmlformats.org/officeDocument/2006/relationships/image" Target="../media/image44.png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81.xml"/><Relationship Id="rId7" Type="http://schemas.openxmlformats.org/officeDocument/2006/relationships/image" Target="../media/image38.png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2.xml"/><Relationship Id="rId9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85.xml"/><Relationship Id="rId7" Type="http://schemas.openxmlformats.org/officeDocument/2006/relationships/image" Target="../media/image12.pn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notesSlide" Target="../notesSlides/notesSlide3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89.xml"/><Relationship Id="rId7" Type="http://schemas.openxmlformats.org/officeDocument/2006/relationships/tags" Target="../tags/tag93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11" Type="http://schemas.openxmlformats.org/officeDocument/2006/relationships/image" Target="../media/image10.png"/><Relationship Id="rId5" Type="http://schemas.openxmlformats.org/officeDocument/2006/relationships/tags" Target="../tags/tag91.xml"/><Relationship Id="rId10" Type="http://schemas.openxmlformats.org/officeDocument/2006/relationships/image" Target="../media/image48.png"/><Relationship Id="rId4" Type="http://schemas.openxmlformats.org/officeDocument/2006/relationships/tags" Target="../tags/tag90.xml"/><Relationship Id="rId9" Type="http://schemas.openxmlformats.org/officeDocument/2006/relationships/notesSlide" Target="../notesSlides/notesSlide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49.jpe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6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image" Target="../media/image10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9.png"/><Relationship Id="rId5" Type="http://schemas.openxmlformats.org/officeDocument/2006/relationships/tags" Target="../tags/tag13.xml"/><Relationship Id="rId10" Type="http://schemas.openxmlformats.org/officeDocument/2006/relationships/notesSlide" Target="../notesSlides/notesSlide2.xml"/><Relationship Id="rId4" Type="http://schemas.openxmlformats.org/officeDocument/2006/relationships/tags" Target="../tags/tag12.xml"/><Relationship Id="rId9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1.jpe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23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openxmlformats.org/officeDocument/2006/relationships/tags" Target="../tags/tag2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10" Type="http://schemas.openxmlformats.org/officeDocument/2006/relationships/image" Target="../media/image13.png"/><Relationship Id="rId4" Type="http://schemas.openxmlformats.org/officeDocument/2006/relationships/tags" Target="../tags/tag29.xml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34.xml"/><Relationship Id="rId7" Type="http://schemas.openxmlformats.org/officeDocument/2006/relationships/tags" Target="../tags/tag38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10" Type="http://schemas.openxmlformats.org/officeDocument/2006/relationships/image" Target="../media/image1.jpeg"/><Relationship Id="rId4" Type="http://schemas.openxmlformats.org/officeDocument/2006/relationships/tags" Target="../tags/tag35.xml"/><Relationship Id="rId9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4">
            <a:extLst>
              <a:ext uri="{FF2B5EF4-FFF2-40B4-BE49-F238E27FC236}">
                <a16:creationId xmlns:a16="http://schemas.microsoft.com/office/drawing/2014/main" id="{3A647E13-AA5C-13EA-BC5B-91C5DA7CA03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309475" cy="6858000"/>
            <a:chOff x="0" y="0"/>
            <a:chExt cx="5770" cy="4320"/>
          </a:xfrm>
        </p:grpSpPr>
        <p:pic>
          <p:nvPicPr>
            <p:cNvPr id="9219" name="Picture 5" descr="Copy of KJ027038">
              <a:extLst>
                <a:ext uri="{FF2B5EF4-FFF2-40B4-BE49-F238E27FC236}">
                  <a16:creationId xmlns:a16="http://schemas.microsoft.com/office/drawing/2014/main" id="{3A66799E-8F4B-774F-9A59-E33EB4D9B4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70" cy="432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0" name="Picture 6" descr="oâmi">
              <a:extLst>
                <a:ext uri="{FF2B5EF4-FFF2-40B4-BE49-F238E27FC236}">
                  <a16:creationId xmlns:a16="http://schemas.microsoft.com/office/drawing/2014/main" id="{632DE5E9-525C-AD6E-E6B5-4D112F5ED8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392"/>
              <a:ext cx="4992" cy="1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1" name="WordArt 7">
              <a:extLst>
                <a:ext uri="{FF2B5EF4-FFF2-40B4-BE49-F238E27FC236}">
                  <a16:creationId xmlns:a16="http://schemas.microsoft.com/office/drawing/2014/main" id="{8295ABDC-1A29-A1D7-BB9D-34D0E3DB8AA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58" y="228"/>
              <a:ext cx="5310" cy="58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b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CCFF99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cs typeface="Times New Roman" panose="02020603050405020304" pitchFamily="18" charset="0"/>
                </a:rPr>
                <a:t>PHÒNG GIÁO DỤC &amp; ĐÀO TẠO PHONG ĐIỀN</a:t>
              </a:r>
            </a:p>
            <a:p>
              <a:pPr algn="ctr"/>
              <a:r>
                <a:rPr lang="vi-VN" b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CCFF99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cs typeface="Times New Roman" panose="02020603050405020304" pitchFamily="18" charset="0"/>
                </a:rPr>
                <a:t>TRƯỜNG THCS NGUYỄN TRI PHƯƠNG </a:t>
              </a:r>
              <a:endParaRPr lang="en-US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FF99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cs typeface="Times New Roman" panose="02020603050405020304" pitchFamily="18" charset="0"/>
              </a:endParaRPr>
            </a:p>
          </p:txBody>
        </p:sp>
        <p:sp>
          <p:nvSpPr>
            <p:cNvPr id="9222" name="Text Box 9">
              <a:extLst>
                <a:ext uri="{FF2B5EF4-FFF2-40B4-BE49-F238E27FC236}">
                  <a16:creationId xmlns:a16="http://schemas.microsoft.com/office/drawing/2014/main" id="{120DDE1A-2572-374F-4B25-595884D9E5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9" y="3659"/>
              <a:ext cx="3109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 viên thực hiện: Bùi Lượn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583" y="149617"/>
            <a:ext cx="9858834" cy="56046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7892B4-DB7D-EED8-6403-5F8E6D513196}"/>
              </a:ext>
            </a:extLst>
          </p:cNvPr>
          <p:cNvSpPr txBox="1"/>
          <p:nvPr/>
        </p:nvSpPr>
        <p:spPr>
          <a:xfrm>
            <a:off x="1166583" y="5754275"/>
            <a:ext cx="98588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89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167E989-995B-418D-911F-33D35542897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42" y="-1043780"/>
            <a:ext cx="9148887" cy="6858000"/>
          </a:xfrm>
          <a:prstGeom prst="rect">
            <a:avLst/>
          </a:prstGeom>
        </p:spPr>
      </p:pic>
      <p:pic>
        <p:nvPicPr>
          <p:cNvPr id="13" name="图片 12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50B367B6-A700-4BF0-AEE1-998AC79D8A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49815">
            <a:off x="2707704" y="-408996"/>
            <a:ext cx="3542059" cy="3542059"/>
          </a:xfrm>
          <a:prstGeom prst="rect">
            <a:avLst/>
          </a:prstGeom>
        </p:spPr>
      </p:pic>
      <p:sp>
        <p:nvSpPr>
          <p:cNvPr id="6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 rot="20937100">
            <a:off x="2089960" y="2385620"/>
            <a:ext cx="68154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Lượng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nước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sông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giống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nhau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hay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?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lưu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lượng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nước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sông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?</a:t>
            </a:r>
            <a:endParaRPr lang="zh-CN" altLang="en-US" sz="36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1151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99804" y="581661"/>
            <a:ext cx="11527436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27" name="图片 5" descr="图片包含 蛋糕, 室内, 绿色&#10;&#10;已生成高可信度的说明">
            <a:extLst>
              <a:ext uri="{FF2B5EF4-FFF2-40B4-BE49-F238E27FC236}">
                <a16:creationId xmlns:a16="http://schemas.microsoft.com/office/drawing/2014/main" id="{CFD9A3D4-965C-4AA0-A594-6A835CC2580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2521" y="4136132"/>
            <a:ext cx="1998077" cy="2963775"/>
          </a:xfrm>
          <a:prstGeom prst="rect">
            <a:avLst/>
          </a:prstGeom>
        </p:spPr>
      </p:pic>
      <p:pic>
        <p:nvPicPr>
          <p:cNvPr id="28" name="图片 15">
            <a:extLst>
              <a:ext uri="{FF2B5EF4-FFF2-40B4-BE49-F238E27FC236}">
                <a16:creationId xmlns:a16="http://schemas.microsoft.com/office/drawing/2014/main" id="{0C8FB0A9-1DCD-4F68-9B69-C04B7815D0C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5045" y="5228335"/>
            <a:ext cx="1299496" cy="1266804"/>
          </a:xfrm>
          <a:prstGeom prst="rect">
            <a:avLst/>
          </a:prstGeom>
        </p:spPr>
      </p:pic>
      <p:pic>
        <p:nvPicPr>
          <p:cNvPr id="29" name="图片 24">
            <a:extLst>
              <a:ext uri="{FF2B5EF4-FFF2-40B4-BE49-F238E27FC236}">
                <a16:creationId xmlns:a16="http://schemas.microsoft.com/office/drawing/2014/main" id="{6C007B28-2524-4926-956E-E73B3DA1E67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521" y="82098"/>
            <a:ext cx="1211832" cy="1498600"/>
          </a:xfrm>
          <a:prstGeom prst="rect">
            <a:avLst/>
          </a:prstGeom>
        </p:spPr>
      </p:pic>
      <p:sp>
        <p:nvSpPr>
          <p:cNvPr id="10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69493" y="2663833"/>
            <a:ext cx="102577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 </a:t>
            </a:r>
            <a:r>
              <a:rPr lang="nl-NL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lượng nước là lượng nước chảy qua mặt cắt ngang lòng sông, ở một địa điểm nào đó, trong một giây đồng hồ. 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PA_文本框 9">
            <a:extLst>
              <a:ext uri="{FF2B5EF4-FFF2-40B4-BE49-F238E27FC236}">
                <a16:creationId xmlns:a16="http://schemas.microsoft.com/office/drawing/2014/main" id="{C433DFC5-D1DB-24CC-35A1-000A14F0550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93669" y="1483471"/>
            <a:ext cx="5332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I.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Sông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lưu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lượng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nước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sông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PA_文本框 9">
            <a:extLst>
              <a:ext uri="{FF2B5EF4-FFF2-40B4-BE49-F238E27FC236}">
                <a16:creationId xmlns:a16="http://schemas.microsoft.com/office/drawing/2014/main" id="{76C3C40F-427D-845B-CD26-6F870B14CCF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168233" y="1991005"/>
            <a:ext cx="5280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2.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Lượng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nước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sông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PA_文本框 9">
            <a:extLst>
              <a:ext uri="{FF2B5EF4-FFF2-40B4-BE49-F238E27FC236}">
                <a16:creationId xmlns:a16="http://schemas.microsoft.com/office/drawing/2014/main" id="{BD550DA0-83EB-338D-79A5-68B1DAFA211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051070" y="780777"/>
            <a:ext cx="68679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 17: SÔNG VÀ HỒ</a:t>
            </a:r>
            <a:endParaRPr lang="zh-CN" alt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841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17491" y="318053"/>
            <a:ext cx="11822717" cy="606341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406370" y="5026956"/>
            <a:ext cx="2267790" cy="2073720"/>
          </a:xfrm>
          <a:prstGeom prst="rect">
            <a:avLst/>
          </a:prstGeom>
        </p:spPr>
      </p:pic>
      <p:sp>
        <p:nvSpPr>
          <p:cNvPr id="6" name="AutoShape 6">
            <a:extLst>
              <a:ext uri="{FF2B5EF4-FFF2-40B4-BE49-F238E27FC236}">
                <a16:creationId xmlns:a16="http://schemas.microsoft.com/office/drawing/2014/main" id="{543EEBCA-D5DE-4F78-997E-4D554FBEE259}"/>
              </a:ext>
            </a:extLst>
          </p:cNvPr>
          <p:cNvSpPr>
            <a:spLocks noChangeArrowheads="1"/>
          </p:cNvSpPr>
          <p:nvPr/>
        </p:nvSpPr>
        <p:spPr bwMode="auto">
          <a:xfrm rot="6462379">
            <a:off x="5721350" y="2231804"/>
            <a:ext cx="1060450" cy="1943100"/>
          </a:xfrm>
          <a:prstGeom prst="can">
            <a:avLst>
              <a:gd name="adj" fmla="val 19740"/>
            </a:avLst>
          </a:prstGeom>
          <a:solidFill>
            <a:schemeClr val="accent1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>
              <a:latin typeface="Calibri" pitchFamily="34" charset="0"/>
            </a:endParaRP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D9BAF133-CB93-445A-B971-0CB14B2F926D}"/>
              </a:ext>
            </a:extLst>
          </p:cNvPr>
          <p:cNvSpPr>
            <a:spLocks noChangeArrowheads="1"/>
          </p:cNvSpPr>
          <p:nvPr/>
        </p:nvSpPr>
        <p:spPr bwMode="auto">
          <a:xfrm rot="11929311">
            <a:off x="4783138" y="2098454"/>
            <a:ext cx="3038475" cy="1139825"/>
          </a:xfrm>
          <a:prstGeom prst="parallelogram">
            <a:avLst>
              <a:gd name="adj" fmla="val 111295"/>
            </a:avLst>
          </a:prstGeom>
          <a:solidFill>
            <a:schemeClr val="accent1"/>
          </a:solidFill>
          <a:ln w="571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Calibri" pitchFamily="34" charset="0"/>
            </a:endParaRPr>
          </a:p>
        </p:txBody>
      </p:sp>
      <p:sp>
        <p:nvSpPr>
          <p:cNvPr id="10" name="Arc 8">
            <a:extLst>
              <a:ext uri="{FF2B5EF4-FFF2-40B4-BE49-F238E27FC236}">
                <a16:creationId xmlns:a16="http://schemas.microsoft.com/office/drawing/2014/main" id="{CEDE4D35-311B-4C0C-A863-F30EADCD7E29}"/>
              </a:ext>
            </a:extLst>
          </p:cNvPr>
          <p:cNvSpPr>
            <a:spLocks/>
          </p:cNvSpPr>
          <p:nvPr/>
        </p:nvSpPr>
        <p:spPr bwMode="auto">
          <a:xfrm flipH="1" flipV="1">
            <a:off x="6324600" y="2631854"/>
            <a:ext cx="1693863" cy="1400175"/>
          </a:xfrm>
          <a:custGeom>
            <a:avLst/>
            <a:gdLst>
              <a:gd name="T0" fmla="*/ 2147483647 w 41789"/>
              <a:gd name="T1" fmla="*/ 2147483647 h 28665"/>
              <a:gd name="T2" fmla="*/ 2147483647 w 41789"/>
              <a:gd name="T3" fmla="*/ 2147483647 h 28665"/>
              <a:gd name="T4" fmla="*/ 2147483647 w 41789"/>
              <a:gd name="T5" fmla="*/ 2147483647 h 28665"/>
              <a:gd name="T6" fmla="*/ 0 60000 65536"/>
              <a:gd name="T7" fmla="*/ 0 60000 65536"/>
              <a:gd name="T8" fmla="*/ 0 60000 65536"/>
              <a:gd name="T9" fmla="*/ 0 w 41789"/>
              <a:gd name="T10" fmla="*/ 0 h 28665"/>
              <a:gd name="T11" fmla="*/ 41789 w 41789"/>
              <a:gd name="T12" fmla="*/ 28665 h 2866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1789" h="28665" fill="none" extrusionOk="0">
                <a:moveTo>
                  <a:pt x="1188" y="28664"/>
                </a:moveTo>
                <a:cubicBezTo>
                  <a:pt x="401" y="26392"/>
                  <a:pt x="0" y="24004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0566" y="-1"/>
                  <a:pt x="38600" y="5539"/>
                  <a:pt x="41788" y="13920"/>
                </a:cubicBezTo>
              </a:path>
              <a:path w="41789" h="28665" stroke="0" extrusionOk="0">
                <a:moveTo>
                  <a:pt x="1188" y="28664"/>
                </a:moveTo>
                <a:cubicBezTo>
                  <a:pt x="401" y="26392"/>
                  <a:pt x="0" y="24004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0566" y="-1"/>
                  <a:pt x="38600" y="5539"/>
                  <a:pt x="41788" y="13920"/>
                </a:cubicBezTo>
                <a:lnTo>
                  <a:pt x="21600" y="21600"/>
                </a:lnTo>
                <a:lnTo>
                  <a:pt x="1188" y="28664"/>
                </a:lnTo>
                <a:close/>
              </a:path>
            </a:pathLst>
          </a:custGeom>
          <a:solidFill>
            <a:srgbClr val="FFC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1" name="Arc 9">
            <a:extLst>
              <a:ext uri="{FF2B5EF4-FFF2-40B4-BE49-F238E27FC236}">
                <a16:creationId xmlns:a16="http://schemas.microsoft.com/office/drawing/2014/main" id="{69A1BBDE-6C48-46A9-AB6C-5015A29EFEC5}"/>
              </a:ext>
            </a:extLst>
          </p:cNvPr>
          <p:cNvSpPr>
            <a:spLocks/>
          </p:cNvSpPr>
          <p:nvPr/>
        </p:nvSpPr>
        <p:spPr bwMode="auto">
          <a:xfrm flipH="1" flipV="1">
            <a:off x="4630738" y="2022254"/>
            <a:ext cx="1617662" cy="1409700"/>
          </a:xfrm>
          <a:custGeom>
            <a:avLst/>
            <a:gdLst>
              <a:gd name="T0" fmla="*/ 2147483647 w 41789"/>
              <a:gd name="T1" fmla="*/ 2147483647 h 29441"/>
              <a:gd name="T2" fmla="*/ 2147483647 w 41789"/>
              <a:gd name="T3" fmla="*/ 2147483647 h 29441"/>
              <a:gd name="T4" fmla="*/ 2147483647 w 41789"/>
              <a:gd name="T5" fmla="*/ 2147483647 h 29441"/>
              <a:gd name="T6" fmla="*/ 0 60000 65536"/>
              <a:gd name="T7" fmla="*/ 0 60000 65536"/>
              <a:gd name="T8" fmla="*/ 0 60000 65536"/>
              <a:gd name="T9" fmla="*/ 0 w 41789"/>
              <a:gd name="T10" fmla="*/ 0 h 29441"/>
              <a:gd name="T11" fmla="*/ 41789 w 41789"/>
              <a:gd name="T12" fmla="*/ 29441 h 2944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1789" h="29441" fill="none" extrusionOk="0">
                <a:moveTo>
                  <a:pt x="1473" y="29441"/>
                </a:moveTo>
                <a:cubicBezTo>
                  <a:pt x="499" y="26941"/>
                  <a:pt x="0" y="24282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0566" y="-1"/>
                  <a:pt x="38600" y="5539"/>
                  <a:pt x="41788" y="13920"/>
                </a:cubicBezTo>
              </a:path>
              <a:path w="41789" h="29441" stroke="0" extrusionOk="0">
                <a:moveTo>
                  <a:pt x="1473" y="29441"/>
                </a:moveTo>
                <a:cubicBezTo>
                  <a:pt x="499" y="26941"/>
                  <a:pt x="0" y="24282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0566" y="-1"/>
                  <a:pt x="38600" y="5539"/>
                  <a:pt x="41788" y="13920"/>
                </a:cubicBezTo>
                <a:lnTo>
                  <a:pt x="21600" y="21600"/>
                </a:lnTo>
                <a:lnTo>
                  <a:pt x="1473" y="29441"/>
                </a:lnTo>
                <a:close/>
              </a:path>
            </a:pathLst>
          </a:custGeom>
          <a:solidFill>
            <a:schemeClr val="accent1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0BC3D731-EAB2-427F-AC38-7E83D59E377A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2708054"/>
            <a:ext cx="1295400" cy="4572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id="{4C94AD4C-C330-40D6-A509-5964BBE9F4B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48200" y="2022254"/>
            <a:ext cx="1600200" cy="6858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" name="Line 12">
            <a:extLst>
              <a:ext uri="{FF2B5EF4-FFF2-40B4-BE49-F238E27FC236}">
                <a16:creationId xmlns:a16="http://schemas.microsoft.com/office/drawing/2014/main" id="{FF25BDB4-6340-4A4A-9C15-9421945530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24600" y="2631854"/>
            <a:ext cx="1524000" cy="6858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" name="Line 13">
            <a:extLst>
              <a:ext uri="{FF2B5EF4-FFF2-40B4-BE49-F238E27FC236}">
                <a16:creationId xmlns:a16="http://schemas.microsoft.com/office/drawing/2014/main" id="{232EEC2C-2537-436F-AC67-6704EAF2EBC6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2022254"/>
            <a:ext cx="1981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" name="Line 14">
            <a:extLst>
              <a:ext uri="{FF2B5EF4-FFF2-40B4-BE49-F238E27FC236}">
                <a16:creationId xmlns:a16="http://schemas.microsoft.com/office/drawing/2014/main" id="{7502AF05-31CF-44E2-BAED-432DDFA8B5C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1336454"/>
            <a:ext cx="1981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7" name="AutoShape 16">
            <a:extLst>
              <a:ext uri="{FF2B5EF4-FFF2-40B4-BE49-F238E27FC236}">
                <a16:creationId xmlns:a16="http://schemas.microsoft.com/office/drawing/2014/main" id="{A493A705-F43E-4341-B472-3C03714DE25E}"/>
              </a:ext>
            </a:extLst>
          </p:cNvPr>
          <p:cNvSpPr>
            <a:spLocks noChangeArrowheads="1"/>
          </p:cNvSpPr>
          <p:nvPr/>
        </p:nvSpPr>
        <p:spPr bwMode="auto">
          <a:xfrm rot="1263957">
            <a:off x="4038600" y="1793654"/>
            <a:ext cx="762000" cy="457200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Calibri" pitchFamily="34" charset="0"/>
            </a:endParaRPr>
          </a:p>
        </p:txBody>
      </p:sp>
      <p:sp>
        <p:nvSpPr>
          <p:cNvPr id="18" name="Text Box 17">
            <a:extLst>
              <a:ext uri="{FF2B5EF4-FFF2-40B4-BE49-F238E27FC236}">
                <a16:creationId xmlns:a16="http://schemas.microsoft.com/office/drawing/2014/main" id="{991EFC2B-CA75-4519-BE88-4ADE68AD4CDB}"/>
              </a:ext>
            </a:extLst>
          </p:cNvPr>
          <p:cNvSpPr txBox="1">
            <a:spLocks noChangeArrowheads="1"/>
          </p:cNvSpPr>
          <p:nvPr/>
        </p:nvSpPr>
        <p:spPr bwMode="auto">
          <a:xfrm rot="1263743">
            <a:off x="2191282" y="122274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chảy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Box 18">
            <a:extLst>
              <a:ext uri="{FF2B5EF4-FFF2-40B4-BE49-F238E27FC236}">
                <a16:creationId xmlns:a16="http://schemas.microsoft.com/office/drawing/2014/main" id="{9F1FAB93-ED95-4013-A0DD-DCAEDAB27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9836" y="2706038"/>
            <a:ext cx="225946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sông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Line 19">
            <a:extLst>
              <a:ext uri="{FF2B5EF4-FFF2-40B4-BE49-F238E27FC236}">
                <a16:creationId xmlns:a16="http://schemas.microsoft.com/office/drawing/2014/main" id="{AC7EA4DF-237C-4AF8-B681-78664CF14E12}"/>
              </a:ext>
            </a:extLst>
          </p:cNvPr>
          <p:cNvSpPr>
            <a:spLocks noChangeShapeType="1"/>
          </p:cNvSpPr>
          <p:nvPr/>
        </p:nvSpPr>
        <p:spPr bwMode="auto">
          <a:xfrm>
            <a:off x="7636565" y="3289134"/>
            <a:ext cx="9906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21" name="Picture 2" descr="C:\Users\Administrator\Desktop\giay-phep-xa-thai-4.jpeg">
            <a:extLst>
              <a:ext uri="{FF2B5EF4-FFF2-40B4-BE49-F238E27FC236}">
                <a16:creationId xmlns:a16="http://schemas.microsoft.com/office/drawing/2014/main" id="{7CC4605C-70B7-4EE0-9457-E31477BEA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91" y="3782224"/>
            <a:ext cx="5598407" cy="29936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2997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repeatCount="indefinite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8 0.00972 L 0.25938 0.1430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2500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7" grpId="1" animBg="1"/>
      <p:bldP spid="18" grpId="0" autoUpdateAnimBg="0"/>
      <p:bldP spid="19" grpId="0" autoUpdateAnimBg="0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9756" y="540913"/>
            <a:ext cx="12076007" cy="62044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65B10939-80C9-4752-A2F6-96A949F7069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013" y="5391150"/>
            <a:ext cx="1443487" cy="1257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224" y="112643"/>
            <a:ext cx="11680784" cy="3730487"/>
          </a:xfrm>
          <a:prstGeom prst="rect">
            <a:avLst/>
          </a:prstGeom>
        </p:spPr>
      </p:pic>
      <p:sp>
        <p:nvSpPr>
          <p:cNvPr id="7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30040" y="4070318"/>
            <a:ext cx="110908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Dựa vào bảng 17.1 SGK trang 171 hãy cho biết: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Cho biết mùa lũ của sông Gianh vào những tháng nào?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Cho biết những tháng nào có lượng mưa lớn nhất?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Từ đó cho biết mối quan hệ giữa mùa lũ </a:t>
            </a:r>
            <a:r>
              <a:rPr lang="nl-NL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của sông </a:t>
            </a:r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nguồn cung cấp nước của sông?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12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91548" y="2983"/>
            <a:ext cx="11608904" cy="61438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0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72811" y="2324743"/>
            <a:ext cx="102228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 </a:t>
            </a:r>
            <a:r>
              <a:rPr lang="nl-NL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lượng nước là lượng nước chảy qua mặt cắt ngang lòng sông, ở một địa điểm nào đó, trong một giấy đồng hồ. 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PA_文本框 9">
            <a:extLst>
              <a:ext uri="{FF2B5EF4-FFF2-40B4-BE49-F238E27FC236}">
                <a16:creationId xmlns:a16="http://schemas.microsoft.com/office/drawing/2014/main" id="{C433DFC5-D1DB-24CC-35A1-000A14F0550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91548" y="1222206"/>
            <a:ext cx="6122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I.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Sông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lưu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lượng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nước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sông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PA_文本框 9">
            <a:extLst>
              <a:ext uri="{FF2B5EF4-FFF2-40B4-BE49-F238E27FC236}">
                <a16:creationId xmlns:a16="http://schemas.microsoft.com/office/drawing/2014/main" id="{76C3C40F-427D-845B-CD26-6F870B14CCF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15359" y="1801523"/>
            <a:ext cx="5280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2.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Lượng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nước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sông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PA_文本框 9">
            <a:extLst>
              <a:ext uri="{FF2B5EF4-FFF2-40B4-BE49-F238E27FC236}">
                <a16:creationId xmlns:a16="http://schemas.microsoft.com/office/drawing/2014/main" id="{BD550DA0-83EB-338D-79A5-68B1DAFA211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799279" y="402775"/>
            <a:ext cx="68679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 17: SÔNG VÀ HỒ</a:t>
            </a:r>
            <a:endParaRPr lang="zh-CN" alt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PA_文本框 9">
            <a:extLst>
              <a:ext uri="{FF2B5EF4-FFF2-40B4-BE49-F238E27FC236}">
                <a16:creationId xmlns:a16="http://schemas.microsoft.com/office/drawing/2014/main" id="{D42276C4-D540-6FC4-1B16-C0322695048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42655" y="3801301"/>
            <a:ext cx="108619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Trong năm, lưu lượng nước sông thường không đều giữa các tháng. 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68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id="{872DE459-3495-4717-8599-C145CA82401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471" y="4968141"/>
            <a:ext cx="2315279" cy="2315279"/>
          </a:xfrm>
          <a:prstGeom prst="rect">
            <a:avLst/>
          </a:prstGeom>
        </p:spPr>
      </p:pic>
      <p:pic>
        <p:nvPicPr>
          <p:cNvPr id="6" name="PA_图片 3">
            <a:extLst>
              <a:ext uri="{FF2B5EF4-FFF2-40B4-BE49-F238E27FC236}">
                <a16:creationId xmlns:a16="http://schemas.microsoft.com/office/drawing/2014/main" id="{220AA74B-5896-4B57-B375-EAC72AD5335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334" y="5517701"/>
            <a:ext cx="1336440" cy="1216160"/>
          </a:xfrm>
          <a:prstGeom prst="rect">
            <a:avLst/>
          </a:prstGeom>
        </p:spPr>
      </p:pic>
      <p:pic>
        <p:nvPicPr>
          <p:cNvPr id="8" name="Picture 4" descr="http://a9.vietbao.vn/images/vn999/130/2015/08/20150804-bai-giua-song-hong-ngap-trang-xom-noi-dat-vao-bo-1.jpg">
            <a:extLst>
              <a:ext uri="{FF2B5EF4-FFF2-40B4-BE49-F238E27FC236}">
                <a16:creationId xmlns:a16="http://schemas.microsoft.com/office/drawing/2014/main" id="{22B502FB-7BB0-4764-9EE3-BEFC6A9EAE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90"/>
          <a:stretch/>
        </p:blipFill>
        <p:spPr bwMode="auto">
          <a:xfrm>
            <a:off x="234482" y="291548"/>
            <a:ext cx="5689240" cy="4085184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a9.vietbao.vn/images/vn999/186/2015/01/20150131-chinh-thuc-cho-thi-diem-ban-phao-hoa-nghe-thuat-o-bai-giua-song-hong-1.jpg">
            <a:extLst>
              <a:ext uri="{FF2B5EF4-FFF2-40B4-BE49-F238E27FC236}">
                <a16:creationId xmlns:a16="http://schemas.microsoft.com/office/drawing/2014/main" id="{9C0188EE-347D-414D-AEEF-24A4160A2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18927"/>
            <a:ext cx="5861518" cy="4057805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4B97C885-206A-499F-91E4-717F0D9EDF9A}"/>
              </a:ext>
            </a:extLst>
          </p:cNvPr>
          <p:cNvSpPr/>
          <p:nvPr/>
        </p:nvSpPr>
        <p:spPr>
          <a:xfrm>
            <a:off x="1429991" y="4376732"/>
            <a:ext cx="2959078" cy="52329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2D9A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(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Rectangle: Rounded Corners 18">
            <a:extLst>
              <a:ext uri="{FF2B5EF4-FFF2-40B4-BE49-F238E27FC236}">
                <a16:creationId xmlns:a16="http://schemas.microsoft.com/office/drawing/2014/main" id="{E2722507-393D-4C15-8AA9-DBFF5E21B051}"/>
              </a:ext>
            </a:extLst>
          </p:cNvPr>
          <p:cNvSpPr/>
          <p:nvPr/>
        </p:nvSpPr>
        <p:spPr>
          <a:xfrm>
            <a:off x="7801381" y="4394131"/>
            <a:ext cx="2932881" cy="5475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2D9A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9686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01852" y="93077"/>
            <a:ext cx="11608904" cy="672546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0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050877" y="2283787"/>
            <a:ext cx="104315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 </a:t>
            </a:r>
            <a:r>
              <a:rPr lang="nl-NL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lượng nước là lượng nước chảy qua mặt cắt ngang lòng sông, ở một địa điểm nào đó, trong một giây đồng hồ. 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PA_文本框 9">
            <a:extLst>
              <a:ext uri="{FF2B5EF4-FFF2-40B4-BE49-F238E27FC236}">
                <a16:creationId xmlns:a16="http://schemas.microsoft.com/office/drawing/2014/main" id="{C433DFC5-D1DB-24CC-35A1-000A14F0550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39020" y="1019224"/>
            <a:ext cx="6093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I.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Sông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lưu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lượng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nước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sông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PA_文本框 9">
            <a:extLst>
              <a:ext uri="{FF2B5EF4-FFF2-40B4-BE49-F238E27FC236}">
                <a16:creationId xmlns:a16="http://schemas.microsoft.com/office/drawing/2014/main" id="{76C3C40F-427D-845B-CD26-6F870B14CCF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92433" y="1619158"/>
            <a:ext cx="5280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2.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Lượng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nước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sông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PA_文本框 9">
            <a:extLst>
              <a:ext uri="{FF2B5EF4-FFF2-40B4-BE49-F238E27FC236}">
                <a16:creationId xmlns:a16="http://schemas.microsoft.com/office/drawing/2014/main" id="{BD550DA0-83EB-338D-79A5-68B1DAFA211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799279" y="251749"/>
            <a:ext cx="68679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 17: SÔNG VÀ HỒ</a:t>
            </a:r>
            <a:endParaRPr lang="zh-CN" alt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PA_文本框 9">
            <a:extLst>
              <a:ext uri="{FF2B5EF4-FFF2-40B4-BE49-F238E27FC236}">
                <a16:creationId xmlns:a16="http://schemas.microsoft.com/office/drawing/2014/main" id="{D42276C4-D540-6FC4-1B16-C0322695048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50877" y="3331240"/>
            <a:ext cx="99219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Trong năm, lưu lượng nước sông thường không đều giữa các tháng. 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PA_文本框 9">
            <a:extLst>
              <a:ext uri="{FF2B5EF4-FFF2-40B4-BE49-F238E27FC236}">
                <a16:creationId xmlns:a16="http://schemas.microsoft.com/office/drawing/2014/main" id="{3A6E75EE-D75F-9C6E-F233-18E52C397E6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50877" y="4536283"/>
            <a:ext cx="102609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Sự thay đổi lưu lượng nước sông trong một năm gọi là chế độ nước sông.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A_文本框 9">
            <a:extLst>
              <a:ext uri="{FF2B5EF4-FFF2-40B4-BE49-F238E27FC236}">
                <a16:creationId xmlns:a16="http://schemas.microsoft.com/office/drawing/2014/main" id="{44544CCD-F3F5-5E9B-DBF5-6C3436BC815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317706" y="6299120"/>
            <a:ext cx="1364925" cy="279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endParaRPr lang="vi-VN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01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60F2DE8-AE34-2782-41C1-D4676F8C2737}"/>
              </a:ext>
            </a:extLst>
          </p:cNvPr>
          <p:cNvSpPr txBox="1"/>
          <p:nvPr/>
        </p:nvSpPr>
        <p:spPr>
          <a:xfrm>
            <a:off x="3046863" y="3247746"/>
            <a:ext cx="60937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https://youtu.be/7VmVGabogA8?si=aAdPOanE26JFVauC</a:t>
            </a:r>
          </a:p>
        </p:txBody>
      </p:sp>
    </p:spTree>
    <p:extLst>
      <p:ext uri="{BB962C8B-B14F-4D97-AF65-F5344CB8AC3E}">
        <p14:creationId xmlns:p14="http://schemas.microsoft.com/office/powerpoint/2010/main" val="3095310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413" y="817080"/>
            <a:ext cx="7479173" cy="5223840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591" y="-202909"/>
            <a:ext cx="2679409" cy="2679409"/>
          </a:xfrm>
          <a:prstGeom prst="rect">
            <a:avLst/>
          </a:prstGeom>
        </p:spPr>
      </p:pic>
      <p:sp>
        <p:nvSpPr>
          <p:cNvPr id="9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906667" y="3588215"/>
            <a:ext cx="49668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srgbClr val="00B0F0"/>
                </a:solidFill>
                <a:latin typeface="#9Slide04 Philosopher Bold" panose="0000080000000000000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00B0F0"/>
                </a:solidFill>
                <a:latin typeface="#9Slide04 Philosopher Bold" panose="0000080000000000000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#9Slide04 Philosopher Bold" panose="00000800000000000000"/>
                <a:cs typeface="Times New Roman" pitchFamily="18" charset="0"/>
              </a:rPr>
              <a:t>kể</a:t>
            </a:r>
            <a:r>
              <a:rPr lang="en-US" sz="3600" b="1" dirty="0">
                <a:solidFill>
                  <a:srgbClr val="00B0F0"/>
                </a:solidFill>
                <a:latin typeface="#9Slide04 Philosopher Bold" panose="0000080000000000000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#9Slide04 Philosopher Bold" panose="00000800000000000000"/>
                <a:cs typeface="Times New Roman" pitchFamily="18" charset="0"/>
              </a:rPr>
              <a:t>tên</a:t>
            </a:r>
            <a:r>
              <a:rPr lang="en-US" sz="3600" b="1" dirty="0">
                <a:solidFill>
                  <a:srgbClr val="00B0F0"/>
                </a:solidFill>
                <a:latin typeface="#9Slide04 Philosopher Bold" panose="0000080000000000000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#9Slide04 Philosopher Bold" panose="0000080000000000000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B0F0"/>
                </a:solidFill>
                <a:latin typeface="#9Slide04 Philosopher Bold" panose="0000080000000000000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#9Slide04 Philosopher Bold" panose="00000800000000000000"/>
                <a:cs typeface="Times New Roman" pitchFamily="18" charset="0"/>
              </a:rPr>
              <a:t>Hồ</a:t>
            </a:r>
            <a:r>
              <a:rPr lang="en-US" sz="3600" b="1" dirty="0">
                <a:solidFill>
                  <a:srgbClr val="00B0F0"/>
                </a:solidFill>
                <a:latin typeface="#9Slide04 Philosopher Bold" panose="0000080000000000000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#9Slide04 Philosopher Bold" panose="0000080000000000000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00B0F0"/>
                </a:solidFill>
                <a:latin typeface="#9Slide04 Philosopher Bold" panose="0000080000000000000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#9Slide04 Philosopher Bold" panose="00000800000000000000"/>
                <a:cs typeface="Times New Roman" pitchFamily="18" charset="0"/>
              </a:rPr>
              <a:t>mà</a:t>
            </a:r>
            <a:r>
              <a:rPr lang="en-US" sz="3600" b="1" dirty="0">
                <a:solidFill>
                  <a:srgbClr val="00B0F0"/>
                </a:solidFill>
                <a:latin typeface="#9Slide04 Philosopher Bold" panose="0000080000000000000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#9Slide04 Philosopher Bold" panose="0000080000000000000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B0F0"/>
                </a:solidFill>
                <a:latin typeface="#9Slide04 Philosopher Bold" panose="0000080000000000000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#9Slide04 Philosopher Bold" panose="00000800000000000000"/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srgbClr val="00B0F0"/>
                </a:solidFill>
                <a:latin typeface="#9Slide04 Philosopher Bold" panose="00000800000000000000"/>
                <a:cs typeface="Times New Roman" pitchFamily="18" charset="0"/>
              </a:rPr>
              <a:t> ở </a:t>
            </a:r>
            <a:r>
              <a:rPr lang="en-US" sz="3600" b="1" dirty="0" err="1">
                <a:solidFill>
                  <a:srgbClr val="00B0F0"/>
                </a:solidFill>
                <a:latin typeface="#9Slide04 Philosopher Bold" panose="0000080000000000000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00B0F0"/>
                </a:solidFill>
                <a:latin typeface="#9Slide04 Philosopher Bold" panose="00000800000000000000"/>
                <a:cs typeface="Times New Roman" pitchFamily="18" charset="0"/>
              </a:rPr>
              <a:t> ta?</a:t>
            </a:r>
          </a:p>
        </p:txBody>
      </p:sp>
    </p:spTree>
    <p:extLst>
      <p:ext uri="{BB962C8B-B14F-4D97-AF65-F5344CB8AC3E}">
        <p14:creationId xmlns:p14="http://schemas.microsoft.com/office/powerpoint/2010/main" val="266688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文本框 9">
            <a:extLst>
              <a:ext uri="{FF2B5EF4-FFF2-40B4-BE49-F238E27FC236}">
                <a16:creationId xmlns:a16="http://schemas.microsoft.com/office/drawing/2014/main" id="{5B512397-65CE-B1AB-5828-1504474B59D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82007" y="143930"/>
            <a:ext cx="8707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KHỞI ĐỘNG:</a:t>
            </a:r>
            <a:endParaRPr lang="zh-CN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PA_文本框 9">
            <a:extLst>
              <a:ext uri="{FF2B5EF4-FFF2-40B4-BE49-F238E27FC236}">
                <a16:creationId xmlns:a16="http://schemas.microsoft.com/office/drawing/2014/main" id="{C42103C3-DC66-5333-BB29-7749181AB95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029311" y="836823"/>
            <a:ext cx="10089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Hãy cho biết nước có ở đâu trên Trái Đất?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PA_文本框 9">
            <a:extLst>
              <a:ext uri="{FF2B5EF4-FFF2-40B4-BE49-F238E27FC236}">
                <a16:creationId xmlns:a16="http://schemas.microsoft.com/office/drawing/2014/main" id="{3D0528F3-DC2A-6182-A6CA-765D0A711A5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42959" y="2026455"/>
            <a:ext cx="10089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 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Nước trong biển, đại dương</a:t>
            </a:r>
            <a:endParaRPr lang="zh-CN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PA_文本框 9">
            <a:extLst>
              <a:ext uri="{FF2B5EF4-FFF2-40B4-BE49-F238E27FC236}">
                <a16:creationId xmlns:a16="http://schemas.microsoft.com/office/drawing/2014/main" id="{4E6CC7FA-8F53-7605-94D6-1F69E69226D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29311" y="2829399"/>
            <a:ext cx="10089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 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Nước trên lục địa: sông, hồ, băng tuyết, nước ngầm...</a:t>
            </a:r>
            <a:endParaRPr lang="zh-CN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472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797467" y="593194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图片 10">
            <a:extLst>
              <a:ext uri="{FF2B5EF4-FFF2-40B4-BE49-F238E27FC236}">
                <a16:creationId xmlns:a16="http://schemas.microsoft.com/office/drawing/2014/main" id="{5F687797-2A6A-4CE1-83CB-018E04D27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797" y="5392796"/>
            <a:ext cx="2733053" cy="17901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08326" y="3301416"/>
            <a:ext cx="1771188" cy="3815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Tơ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Nưng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7659850" y="3384068"/>
            <a:ext cx="1620005" cy="3815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vi-VN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11168" y="6287690"/>
            <a:ext cx="1438703" cy="3815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7486384" y="6495753"/>
            <a:ext cx="1438703" cy="2215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Administrator\Desktop\Hồ\Hồ Tơ Nưng (Hồ trên miệng núi lửa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880837"/>
            <a:ext cx="4206873" cy="2222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istrator\Desktop\Hồ\Hồ Tây (Hồ móng ngựa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517" y="877578"/>
            <a:ext cx="4510438" cy="2222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istrator\Desktop\Hồ\Hồ Ba Bể (Hồ kiến tạo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809" y="3968730"/>
            <a:ext cx="4206873" cy="2033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Administrator\Desktop\Hồ\Hồ Thác Bà (Hồ nhân tạo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517" y="3943073"/>
            <a:ext cx="4510438" cy="2029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82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6">
            <a:extLst>
              <a:ext uri="{FF2B5EF4-FFF2-40B4-BE49-F238E27FC236}">
                <a16:creationId xmlns:a16="http://schemas.microsoft.com/office/drawing/2014/main" id="{CF39BEFB-C8CB-4160-8FB2-C0CA2F9EBF1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700" y="381000"/>
            <a:ext cx="6858000" cy="6858000"/>
          </a:xfrm>
          <a:prstGeom prst="rect">
            <a:avLst/>
          </a:prstGeom>
        </p:spPr>
      </p:pic>
      <p:pic>
        <p:nvPicPr>
          <p:cNvPr id="9" name="PA_图片 3">
            <a:extLst>
              <a:ext uri="{FF2B5EF4-FFF2-40B4-BE49-F238E27FC236}">
                <a16:creationId xmlns:a16="http://schemas.microsoft.com/office/drawing/2014/main" id="{79DC9A9D-EC48-47AB-AE29-738727257FD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58" t="17893" r="25700" b="15886"/>
          <a:stretch/>
        </p:blipFill>
        <p:spPr>
          <a:xfrm>
            <a:off x="133350" y="3216623"/>
            <a:ext cx="3009899" cy="3469927"/>
          </a:xfrm>
          <a:prstGeom prst="rect">
            <a:avLst/>
          </a:prstGeom>
        </p:spPr>
      </p:pic>
      <p:sp>
        <p:nvSpPr>
          <p:cNvPr id="10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621042" y="3639234"/>
            <a:ext cx="302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Hồ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là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gì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?</a:t>
            </a:r>
            <a:endParaRPr lang="zh-CN" altLang="en-US" sz="36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086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13941" y="158951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7FC453-7F72-4F32-B56E-DF872B74E76E}"/>
              </a:ext>
            </a:extLst>
          </p:cNvPr>
          <p:cNvSpPr/>
          <p:nvPr/>
        </p:nvSpPr>
        <p:spPr>
          <a:xfrm>
            <a:off x="450574" y="1265982"/>
            <a:ext cx="3928660" cy="426720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trũng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944753-6223-48CA-BB89-062C933284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8" t="-319" r="1493" b="319"/>
          <a:stretch/>
        </p:blipFill>
        <p:spPr>
          <a:xfrm>
            <a:off x="4879112" y="1265982"/>
            <a:ext cx="5776324" cy="37827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A_文本框 5">
            <a:extLst>
              <a:ext uri="{FF2B5EF4-FFF2-40B4-BE49-F238E27FC236}">
                <a16:creationId xmlns:a16="http://schemas.microsoft.com/office/drawing/2014/main" id="{E0F8F9D2-23D3-40EF-A5DE-3D88A345582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73096" y="527076"/>
            <a:ext cx="2815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2. </a:t>
            </a:r>
            <a:r>
              <a:rPr lang="en-US" altLang="zh-CN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Hồ</a:t>
            </a:r>
            <a:endParaRPr lang="zh-CN" altLang="en-US" sz="28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437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>
            <a:extLst>
              <a:ext uri="{FF2B5EF4-FFF2-40B4-BE49-F238E27FC236}">
                <a16:creationId xmlns:a16="http://schemas.microsoft.com/office/drawing/2014/main" id="{7517A938-F323-49E9-A14B-938518F7278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410662" y="-91590"/>
            <a:ext cx="9396076" cy="5656000"/>
          </a:xfrm>
          <a:prstGeom prst="rect">
            <a:avLst/>
          </a:prstGeom>
        </p:spPr>
      </p:pic>
      <p:sp>
        <p:nvSpPr>
          <p:cNvPr id="8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357517" y="2343834"/>
            <a:ext cx="30261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Em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hãy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cho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biết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có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mấy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loại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hồ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?</a:t>
            </a:r>
            <a:endParaRPr lang="zh-CN" altLang="en-US" sz="36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374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75252" y="686787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图片 5" descr="图片包含 蛋糕, 室内, 绿色&#10;&#10;已生成高可信度的说明">
            <a:extLst>
              <a:ext uri="{FF2B5EF4-FFF2-40B4-BE49-F238E27FC236}">
                <a16:creationId xmlns:a16="http://schemas.microsoft.com/office/drawing/2014/main" id="{CFD9A3D4-965C-4AA0-A594-6A835CC258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2521" y="4136132"/>
            <a:ext cx="1998077" cy="2963775"/>
          </a:xfrm>
          <a:prstGeom prst="rect">
            <a:avLst/>
          </a:prstGeom>
        </p:spPr>
      </p:pic>
      <p:pic>
        <p:nvPicPr>
          <p:cNvPr id="28" name="图片 15">
            <a:extLst>
              <a:ext uri="{FF2B5EF4-FFF2-40B4-BE49-F238E27FC236}">
                <a16:creationId xmlns:a16="http://schemas.microsoft.com/office/drawing/2014/main" id="{0C8FB0A9-1DCD-4F68-9B69-C04B7815D0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5045" y="5228335"/>
            <a:ext cx="1299496" cy="1266804"/>
          </a:xfrm>
          <a:prstGeom prst="rect">
            <a:avLst/>
          </a:prstGeom>
        </p:spPr>
      </p:pic>
      <p:pic>
        <p:nvPicPr>
          <p:cNvPr id="29" name="图片 24">
            <a:extLst>
              <a:ext uri="{FF2B5EF4-FFF2-40B4-BE49-F238E27FC236}">
                <a16:creationId xmlns:a16="http://schemas.microsoft.com/office/drawing/2014/main" id="{6C007B28-2524-4926-956E-E73B3DA1E6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521" y="82098"/>
            <a:ext cx="1211832" cy="14986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696958" y="964522"/>
            <a:ext cx="2961170" cy="1222496"/>
            <a:chOff x="3323527" y="378816"/>
            <a:chExt cx="2961170" cy="1222496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3323527" y="378816"/>
              <a:ext cx="2961170" cy="1222496"/>
            </a:xfrm>
            <a:prstGeom prst="roundRect">
              <a:avLst>
                <a:gd name="adj" fmla="val 10000"/>
              </a:avLst>
            </a:prstGeom>
            <a:solidFill>
              <a:srgbClr val="C00000"/>
            </a:solidFill>
            <a:ln w="3175" cmpd="sng">
              <a:prstDash val="solid"/>
            </a:ln>
            <a:sp3d contourW="19050" prstMaterial="metal">
              <a:bevelT w="88900" h="203200"/>
              <a:bevelB w="165100" h="254000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Rounded Rectangle 4"/>
            <p:cNvSpPr txBox="1"/>
            <p:nvPr/>
          </p:nvSpPr>
          <p:spPr>
            <a:xfrm>
              <a:off x="3359333" y="414622"/>
              <a:ext cx="2889558" cy="115088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sz="3200" b="1" kern="1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kern="1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sz="3200" b="1" kern="1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kern="1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hồ</a:t>
              </a:r>
              <a:endParaRPr lang="vi-VN" sz="3200" b="1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Straight Connector 5"/>
          <p:cNvSpPr/>
          <p:nvPr/>
        </p:nvSpPr>
        <p:spPr>
          <a:xfrm>
            <a:off x="3599232" y="2187018"/>
            <a:ext cx="2578311" cy="52949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578311" y="0"/>
                </a:moveTo>
                <a:lnTo>
                  <a:pt x="2578311" y="264747"/>
                </a:lnTo>
                <a:lnTo>
                  <a:pt x="0" y="264747"/>
                </a:lnTo>
                <a:lnTo>
                  <a:pt x="0" y="529494"/>
                </a:lnTo>
              </a:path>
            </a:pathLst>
          </a:cu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dk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Group 8"/>
          <p:cNvGrpSpPr/>
          <p:nvPr/>
        </p:nvGrpSpPr>
        <p:grpSpPr>
          <a:xfrm>
            <a:off x="1798007" y="2716512"/>
            <a:ext cx="3419909" cy="1323735"/>
            <a:chOff x="424576" y="2130806"/>
            <a:chExt cx="3419909" cy="1323735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3" name="Rounded Rectangle 32"/>
            <p:cNvSpPr/>
            <p:nvPr/>
          </p:nvSpPr>
          <p:spPr>
            <a:xfrm>
              <a:off x="607117" y="2130806"/>
              <a:ext cx="3237368" cy="1323735"/>
            </a:xfrm>
            <a:prstGeom prst="roundRect">
              <a:avLst>
                <a:gd name="adj" fmla="val 10000"/>
              </a:avLst>
            </a:prstGeom>
            <a:solidFill>
              <a:srgbClr val="92D050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Rounded Rectangle 7"/>
            <p:cNvSpPr txBox="1"/>
            <p:nvPr/>
          </p:nvSpPr>
          <p:spPr>
            <a:xfrm>
              <a:off x="424576" y="2220198"/>
              <a:ext cx="3198597" cy="108832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b="1" kern="1200" dirty="0">
                  <a:solidFill>
                    <a:schemeClr val="tx2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Theo </a:t>
              </a:r>
              <a:r>
                <a:rPr lang="en-US" sz="2900" b="1" kern="1200" dirty="0" err="1">
                  <a:solidFill>
                    <a:schemeClr val="tx2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2900" b="1" kern="1200" dirty="0">
                  <a:solidFill>
                    <a:schemeClr val="tx2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b="1" kern="1200" dirty="0" err="1">
                  <a:solidFill>
                    <a:schemeClr val="tx2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chất</a:t>
              </a:r>
              <a:endParaRPr lang="en-US" sz="2900" b="1" kern="12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b="1" kern="1200" dirty="0">
                  <a:solidFill>
                    <a:schemeClr val="tx2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b="1" kern="1200" dirty="0" err="1">
                  <a:solidFill>
                    <a:schemeClr val="tx2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900" b="1" kern="1200" dirty="0">
                  <a:solidFill>
                    <a:schemeClr val="tx2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b="1" kern="1200" dirty="0" err="1">
                  <a:solidFill>
                    <a:schemeClr val="tx2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endParaRPr lang="vi-VN" sz="2900" b="1" kern="12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Straight Connector 8"/>
          <p:cNvSpPr/>
          <p:nvPr/>
        </p:nvSpPr>
        <p:spPr>
          <a:xfrm>
            <a:off x="2353762" y="4040248"/>
            <a:ext cx="1245469" cy="52949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245469" y="0"/>
                </a:moveTo>
                <a:lnTo>
                  <a:pt x="1245469" y="264747"/>
                </a:lnTo>
                <a:lnTo>
                  <a:pt x="0" y="264747"/>
                </a:lnTo>
                <a:lnTo>
                  <a:pt x="0" y="529494"/>
                </a:lnTo>
              </a:path>
            </a:pathLst>
          </a:cu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" name="Group 10"/>
          <p:cNvGrpSpPr/>
          <p:nvPr/>
        </p:nvGrpSpPr>
        <p:grpSpPr>
          <a:xfrm>
            <a:off x="1406133" y="4569743"/>
            <a:ext cx="1895258" cy="1323735"/>
            <a:chOff x="32702" y="3984037"/>
            <a:chExt cx="1895258" cy="1323735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1" name="Rounded Rectangle 30"/>
            <p:cNvSpPr/>
            <p:nvPr/>
          </p:nvSpPr>
          <p:spPr>
            <a:xfrm>
              <a:off x="32702" y="3984037"/>
              <a:ext cx="1895258" cy="1323735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50000"/>
              </a:schemeClr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ounded Rectangle 10"/>
            <p:cNvSpPr txBox="1"/>
            <p:nvPr/>
          </p:nvSpPr>
          <p:spPr>
            <a:xfrm>
              <a:off x="71473" y="4022808"/>
              <a:ext cx="1817716" cy="124619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b="1" kern="1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Hồ</a:t>
              </a:r>
              <a:r>
                <a:rPr lang="en-US" sz="2900" b="1" kern="1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b="1" kern="1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900" b="1" kern="1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b="1" kern="1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ngọt</a:t>
              </a:r>
              <a:endParaRPr lang="vi-VN" sz="2900" b="1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" name="Straight Connector 11"/>
          <p:cNvSpPr/>
          <p:nvPr/>
        </p:nvSpPr>
        <p:spPr>
          <a:xfrm>
            <a:off x="3599232" y="4040248"/>
            <a:ext cx="1245469" cy="52949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64747"/>
                </a:lnTo>
                <a:lnTo>
                  <a:pt x="1245469" y="264747"/>
                </a:lnTo>
                <a:lnTo>
                  <a:pt x="1245469" y="529494"/>
                </a:lnTo>
              </a:path>
            </a:pathLst>
          </a:cu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3" name="Group 12"/>
          <p:cNvGrpSpPr/>
          <p:nvPr/>
        </p:nvGrpSpPr>
        <p:grpSpPr>
          <a:xfrm>
            <a:off x="3897073" y="4569743"/>
            <a:ext cx="1895258" cy="1323735"/>
            <a:chOff x="2523642" y="3984037"/>
            <a:chExt cx="1895258" cy="1323735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6" name="Rounded Rectangle 25"/>
            <p:cNvSpPr/>
            <p:nvPr/>
          </p:nvSpPr>
          <p:spPr>
            <a:xfrm>
              <a:off x="2523642" y="3984037"/>
              <a:ext cx="1895258" cy="1323735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50000"/>
              </a:schemeClr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Rounded Rectangle 13"/>
            <p:cNvSpPr txBox="1"/>
            <p:nvPr/>
          </p:nvSpPr>
          <p:spPr>
            <a:xfrm>
              <a:off x="2562413" y="4022808"/>
              <a:ext cx="1817716" cy="124619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b="1" kern="1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Hồ</a:t>
              </a:r>
              <a:r>
                <a:rPr lang="en-US" sz="2900" b="1" kern="1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b="1" kern="1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900" b="1" kern="1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b="1" kern="1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mặn</a:t>
              </a:r>
              <a:endParaRPr lang="vi-VN" sz="2900" b="1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" name="Straight Connector 14"/>
          <p:cNvSpPr/>
          <p:nvPr/>
        </p:nvSpPr>
        <p:spPr>
          <a:xfrm>
            <a:off x="6177544" y="2187018"/>
            <a:ext cx="2448740" cy="52949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64747"/>
                </a:lnTo>
                <a:lnTo>
                  <a:pt x="2448740" y="264747"/>
                </a:lnTo>
                <a:lnTo>
                  <a:pt x="2448740" y="529494"/>
                </a:lnTo>
              </a:path>
            </a:pathLst>
          </a:cu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dk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5" name="Group 14"/>
          <p:cNvGrpSpPr/>
          <p:nvPr/>
        </p:nvGrpSpPr>
        <p:grpSpPr>
          <a:xfrm>
            <a:off x="6878030" y="2716512"/>
            <a:ext cx="3496509" cy="1323735"/>
            <a:chOff x="5504599" y="2130806"/>
            <a:chExt cx="3496509" cy="1323735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4" name="Rounded Rectangle 23"/>
            <p:cNvSpPr/>
            <p:nvPr/>
          </p:nvSpPr>
          <p:spPr>
            <a:xfrm>
              <a:off x="5504599" y="2130806"/>
              <a:ext cx="3496509" cy="1323735"/>
            </a:xfrm>
            <a:prstGeom prst="roundRect">
              <a:avLst>
                <a:gd name="adj" fmla="val 10000"/>
              </a:avLst>
            </a:prstGeom>
            <a:solidFill>
              <a:srgbClr val="92D050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ounded Rectangle 16"/>
            <p:cNvSpPr txBox="1"/>
            <p:nvPr/>
          </p:nvSpPr>
          <p:spPr>
            <a:xfrm>
              <a:off x="5543370" y="2169577"/>
              <a:ext cx="3418967" cy="124619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b="1" kern="1200" dirty="0">
                  <a:solidFill>
                    <a:schemeClr val="tx2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Theo </a:t>
              </a:r>
              <a:r>
                <a:rPr lang="en-US" sz="2900" b="1" kern="1200" dirty="0" err="1">
                  <a:solidFill>
                    <a:schemeClr val="tx2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nguồn</a:t>
              </a:r>
              <a:r>
                <a:rPr lang="en-US" sz="2900" b="1" kern="1200" dirty="0">
                  <a:solidFill>
                    <a:schemeClr val="tx2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b="1" kern="1200" dirty="0" err="1">
                  <a:solidFill>
                    <a:schemeClr val="tx2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gốc</a:t>
              </a:r>
              <a:r>
                <a:rPr lang="en-US" sz="2900" b="1" kern="1200" dirty="0">
                  <a:solidFill>
                    <a:schemeClr val="tx2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b="1" kern="1200" dirty="0" err="1">
                  <a:solidFill>
                    <a:schemeClr val="tx2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900" b="1" kern="1200" dirty="0">
                  <a:solidFill>
                    <a:schemeClr val="tx2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b="1" kern="1200" dirty="0" err="1">
                  <a:solidFill>
                    <a:schemeClr val="tx2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thành</a:t>
              </a:r>
              <a:endParaRPr lang="vi-VN" sz="2900" b="1" kern="12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" name="Straight Connector 17"/>
          <p:cNvSpPr/>
          <p:nvPr/>
        </p:nvSpPr>
        <p:spPr>
          <a:xfrm>
            <a:off x="7335642" y="4040248"/>
            <a:ext cx="1290642" cy="52949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290642" y="0"/>
                </a:moveTo>
                <a:lnTo>
                  <a:pt x="1290642" y="264747"/>
                </a:lnTo>
                <a:lnTo>
                  <a:pt x="0" y="264747"/>
                </a:lnTo>
                <a:lnTo>
                  <a:pt x="0" y="529494"/>
                </a:lnTo>
              </a:path>
            </a:pathLst>
          </a:cu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7" name="Group 16"/>
          <p:cNvGrpSpPr/>
          <p:nvPr/>
        </p:nvGrpSpPr>
        <p:grpSpPr>
          <a:xfrm>
            <a:off x="6388013" y="4569743"/>
            <a:ext cx="1895258" cy="1323735"/>
            <a:chOff x="5014582" y="3984037"/>
            <a:chExt cx="1895258" cy="1323735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2" name="Rounded Rectangle 21"/>
            <p:cNvSpPr/>
            <p:nvPr/>
          </p:nvSpPr>
          <p:spPr>
            <a:xfrm>
              <a:off x="5014582" y="3984037"/>
              <a:ext cx="1895258" cy="1323735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50000"/>
              </a:schemeClr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Rounded Rectangle 19"/>
            <p:cNvSpPr txBox="1"/>
            <p:nvPr/>
          </p:nvSpPr>
          <p:spPr>
            <a:xfrm>
              <a:off x="5053353" y="4022808"/>
              <a:ext cx="1817716" cy="124619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b="1" kern="1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Hồ</a:t>
              </a:r>
              <a:endParaRPr lang="en-US" sz="2900" b="1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b="1" kern="1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b="1" kern="1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tự</a:t>
              </a:r>
              <a:r>
                <a:rPr lang="en-US" sz="2900" b="1" kern="1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b="1" kern="1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nhiên</a:t>
              </a:r>
              <a:endParaRPr lang="vi-VN" sz="2900" b="1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8" name="Straight Connector 20"/>
          <p:cNvSpPr/>
          <p:nvPr/>
        </p:nvSpPr>
        <p:spPr>
          <a:xfrm>
            <a:off x="8626284" y="4040248"/>
            <a:ext cx="1166780" cy="52949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64747"/>
                </a:lnTo>
                <a:lnTo>
                  <a:pt x="1166780" y="264747"/>
                </a:lnTo>
                <a:lnTo>
                  <a:pt x="1166780" y="529494"/>
                </a:lnTo>
              </a:path>
            </a:pathLst>
          </a:cu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9" name="Group 18"/>
          <p:cNvGrpSpPr/>
          <p:nvPr/>
        </p:nvGrpSpPr>
        <p:grpSpPr>
          <a:xfrm>
            <a:off x="8800263" y="4569743"/>
            <a:ext cx="1985603" cy="1323735"/>
            <a:chOff x="7426832" y="3984037"/>
            <a:chExt cx="1985603" cy="1323735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0" name="Rounded Rectangle 19"/>
            <p:cNvSpPr/>
            <p:nvPr/>
          </p:nvSpPr>
          <p:spPr>
            <a:xfrm>
              <a:off x="7426832" y="3984037"/>
              <a:ext cx="1985603" cy="1323735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50000"/>
              </a:schemeClr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Rounded Rectangle 22"/>
            <p:cNvSpPr txBox="1"/>
            <p:nvPr/>
          </p:nvSpPr>
          <p:spPr>
            <a:xfrm>
              <a:off x="7465603" y="4022808"/>
              <a:ext cx="1908061" cy="124619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b="1" kern="1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Hồ</a:t>
              </a:r>
              <a:r>
                <a:rPr lang="en-US" sz="2900" b="1" kern="1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b="1" kern="1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sz="2900" b="1" kern="1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b="1" kern="1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tạo</a:t>
              </a:r>
              <a:endParaRPr lang="vi-VN" sz="2900" b="1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038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D120E6-D760-1D40-3C86-92721CC09C4B}"/>
              </a:ext>
            </a:extLst>
          </p:cNvPr>
          <p:cNvSpPr txBox="1"/>
          <p:nvPr/>
        </p:nvSpPr>
        <p:spPr>
          <a:xfrm>
            <a:off x="622851" y="1802294"/>
            <a:ext cx="107872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BFE3B3-807D-3EED-5893-476D4C38B56B}"/>
              </a:ext>
            </a:extLst>
          </p:cNvPr>
          <p:cNvSpPr txBox="1"/>
          <p:nvPr/>
        </p:nvSpPr>
        <p:spPr>
          <a:xfrm>
            <a:off x="622852" y="3114261"/>
            <a:ext cx="107872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890471-E043-F056-0662-2C97A21C6EF4}"/>
              </a:ext>
            </a:extLst>
          </p:cNvPr>
          <p:cNvSpPr txBox="1"/>
          <p:nvPr/>
        </p:nvSpPr>
        <p:spPr>
          <a:xfrm>
            <a:off x="622851" y="1044325"/>
            <a:ext cx="3498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6541511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797467" y="593194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图片 10">
            <a:extLst>
              <a:ext uri="{FF2B5EF4-FFF2-40B4-BE49-F238E27FC236}">
                <a16:creationId xmlns:a16="http://schemas.microsoft.com/office/drawing/2014/main" id="{5F687797-2A6A-4CE1-83CB-018E04D27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797" y="5392796"/>
            <a:ext cx="2733053" cy="17901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DCBD1E-702E-4107-A16B-9BBDB48814DC}"/>
              </a:ext>
            </a:extLst>
          </p:cNvPr>
          <p:cNvSpPr/>
          <p:nvPr/>
        </p:nvSpPr>
        <p:spPr>
          <a:xfrm>
            <a:off x="2022670" y="3254135"/>
            <a:ext cx="2352675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Tơ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Nưng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1B8ADA-115A-43D5-B9FD-72DC15CECE0F}"/>
              </a:ext>
            </a:extLst>
          </p:cNvPr>
          <p:cNvSpPr/>
          <p:nvPr/>
        </p:nvSpPr>
        <p:spPr>
          <a:xfrm>
            <a:off x="4867801" y="2991939"/>
            <a:ext cx="2936543" cy="9501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vết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EBDAF2-DDC6-4BB2-A3A3-117510C68490}"/>
              </a:ext>
            </a:extLst>
          </p:cNvPr>
          <p:cNvSpPr/>
          <p:nvPr/>
        </p:nvSpPr>
        <p:spPr>
          <a:xfrm>
            <a:off x="8255510" y="3218879"/>
            <a:ext cx="1911035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776A5A-5BC7-4E00-9514-5517A735317C}"/>
              </a:ext>
            </a:extLst>
          </p:cNvPr>
          <p:cNvSpPr/>
          <p:nvPr/>
        </p:nvSpPr>
        <p:spPr>
          <a:xfrm>
            <a:off x="3652459" y="6294972"/>
            <a:ext cx="1911035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B39E8D-9B31-426D-B5B9-4746E7D0B00C}"/>
              </a:ext>
            </a:extLst>
          </p:cNvPr>
          <p:cNvSpPr/>
          <p:nvPr/>
        </p:nvSpPr>
        <p:spPr>
          <a:xfrm>
            <a:off x="6660712" y="6315783"/>
            <a:ext cx="1911035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mặn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Administrator\Desktop\Hồ\Hồ Tơ Nưng (Hồ trên miệng núi lửa).jpg">
            <a:extLst>
              <a:ext uri="{FF2B5EF4-FFF2-40B4-BE49-F238E27FC236}">
                <a16:creationId xmlns:a16="http://schemas.microsoft.com/office/drawing/2014/main" id="{D608CB92-E402-4F54-944C-A7380F713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945" y="880863"/>
            <a:ext cx="2632709" cy="22632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Administrator\Desktop\Hồ\Hồ Tây (Hồ móng ngựa).jpg">
            <a:extLst>
              <a:ext uri="{FF2B5EF4-FFF2-40B4-BE49-F238E27FC236}">
                <a16:creationId xmlns:a16="http://schemas.microsoft.com/office/drawing/2014/main" id="{D11368A7-777C-48FD-BE34-876E40031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801" y="880863"/>
            <a:ext cx="2647950" cy="22632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Administrator\Desktop\Hồ\Hồ Ba Bể (Hồ kiến tạo).jpg">
            <a:extLst>
              <a:ext uri="{FF2B5EF4-FFF2-40B4-BE49-F238E27FC236}">
                <a16:creationId xmlns:a16="http://schemas.microsoft.com/office/drawing/2014/main" id="{FE1C808F-0E9F-49DB-8293-A7FF4DEA5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345" y="889731"/>
            <a:ext cx="2667000" cy="22542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Administrator\Desktop\Hồ\Biển Chết (Hồ nước mặn).jpg">
            <a:extLst>
              <a:ext uri="{FF2B5EF4-FFF2-40B4-BE49-F238E27FC236}">
                <a16:creationId xmlns:a16="http://schemas.microsoft.com/office/drawing/2014/main" id="{FA350627-D979-4383-8C4D-B50CAE007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457" y="4119632"/>
            <a:ext cx="2644792" cy="20301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istrator\Desktop\Hồ\Hồ Thác Bà (Hồ nhân tạo).jpg">
            <a:extLst>
              <a:ext uri="{FF2B5EF4-FFF2-40B4-BE49-F238E27FC236}">
                <a16:creationId xmlns:a16="http://schemas.microsoft.com/office/drawing/2014/main" id="{9FBFC579-D750-4ECD-9559-E8F00CAE2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472" y="4108108"/>
            <a:ext cx="2646383" cy="20416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31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16517" y="726544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图片 5" descr="图片包含 蛋糕, 室内, 绿色&#10;&#10;已生成高可信度的说明">
            <a:extLst>
              <a:ext uri="{FF2B5EF4-FFF2-40B4-BE49-F238E27FC236}">
                <a16:creationId xmlns:a16="http://schemas.microsoft.com/office/drawing/2014/main" id="{CFD9A3D4-965C-4AA0-A594-6A835CC258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2521" y="4136132"/>
            <a:ext cx="1998077" cy="2963775"/>
          </a:xfrm>
          <a:prstGeom prst="rect">
            <a:avLst/>
          </a:prstGeom>
        </p:spPr>
      </p:pic>
      <p:pic>
        <p:nvPicPr>
          <p:cNvPr id="28" name="图片 15">
            <a:extLst>
              <a:ext uri="{FF2B5EF4-FFF2-40B4-BE49-F238E27FC236}">
                <a16:creationId xmlns:a16="http://schemas.microsoft.com/office/drawing/2014/main" id="{0C8FB0A9-1DCD-4F68-9B69-C04B7815D0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5045" y="5228335"/>
            <a:ext cx="1299496" cy="1266804"/>
          </a:xfrm>
          <a:prstGeom prst="rect">
            <a:avLst/>
          </a:prstGeom>
        </p:spPr>
      </p:pic>
      <p:pic>
        <p:nvPicPr>
          <p:cNvPr id="29" name="图片 24">
            <a:extLst>
              <a:ext uri="{FF2B5EF4-FFF2-40B4-BE49-F238E27FC236}">
                <a16:creationId xmlns:a16="http://schemas.microsoft.com/office/drawing/2014/main" id="{6C007B28-2524-4926-956E-E73B3DA1E6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521" y="82098"/>
            <a:ext cx="1211832" cy="1498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9466" y="1065300"/>
            <a:ext cx="4019550" cy="2828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7264" y="3313200"/>
            <a:ext cx="4191000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0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6">
            <a:extLst>
              <a:ext uri="{FF2B5EF4-FFF2-40B4-BE49-F238E27FC236}">
                <a16:creationId xmlns:a16="http://schemas.microsoft.com/office/drawing/2014/main" id="{CF39BEFB-C8CB-4160-8FB2-C0CA2F9EBF1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700" y="381000"/>
            <a:ext cx="6858000" cy="6858000"/>
          </a:xfrm>
          <a:prstGeom prst="rect">
            <a:avLst/>
          </a:prstGeom>
        </p:spPr>
      </p:pic>
      <p:pic>
        <p:nvPicPr>
          <p:cNvPr id="9" name="PA_图片 3">
            <a:extLst>
              <a:ext uri="{FF2B5EF4-FFF2-40B4-BE49-F238E27FC236}">
                <a16:creationId xmlns:a16="http://schemas.microsoft.com/office/drawing/2014/main" id="{79DC9A9D-EC48-47AB-AE29-738727257FD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58" t="17893" r="25700" b="15886"/>
          <a:stretch/>
        </p:blipFill>
        <p:spPr>
          <a:xfrm>
            <a:off x="133350" y="3216623"/>
            <a:ext cx="3009899" cy="3469927"/>
          </a:xfrm>
          <a:prstGeom prst="rect">
            <a:avLst/>
          </a:prstGeom>
        </p:spPr>
      </p:pic>
      <p:sp>
        <p:nvSpPr>
          <p:cNvPr id="10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335292" y="2515284"/>
            <a:ext cx="35228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Em hãy cho biết vai trò của sông, hồ đối với tự nhiên và đời sống con người?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279921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797467" y="593194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4DA5AF76-6DDF-4146-8347-8D8DFFC7778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48698"/>
            <a:ext cx="2559562" cy="3696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2625" y="1033462"/>
            <a:ext cx="8286750" cy="476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5912" y="927183"/>
            <a:ext cx="7479173" cy="5223840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591" y="-202909"/>
            <a:ext cx="2679409" cy="2679409"/>
          </a:xfrm>
          <a:prstGeom prst="rect">
            <a:avLst/>
          </a:prstGeom>
        </p:spPr>
      </p:pic>
      <p:sp>
        <p:nvSpPr>
          <p:cNvPr id="9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872856" y="3431001"/>
            <a:ext cx="54683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sông, hồ, nước ngầm và băng hà là nguồn nước ngọt chính trên Trái Đất. Các nguồn nước; này có vai trò như thế nào đối với tự nhiên và đời sổng con người? Làm thế nào để sử dụng chúng đạt hiệu quá cao?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172" y="462455"/>
            <a:ext cx="3504769" cy="3189639"/>
          </a:xfrm>
          <a:prstGeom prst="roundRect">
            <a:avLst>
              <a:gd name="adj" fmla="val 7111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707" y="3241422"/>
            <a:ext cx="3761470" cy="2765628"/>
          </a:xfrm>
          <a:prstGeom prst="roundRect">
            <a:avLst>
              <a:gd name="adj" fmla="val 6395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PA_文本框 9">
            <a:extLst>
              <a:ext uri="{FF2B5EF4-FFF2-40B4-BE49-F238E27FC236}">
                <a16:creationId xmlns:a16="http://schemas.microsoft.com/office/drawing/2014/main" id="{AD32CCFD-91D7-CDB7-6ABD-549EA7F02D5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473246" y="157742"/>
            <a:ext cx="68679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 17: SÔNG VÀ HỒ</a:t>
            </a:r>
            <a:endParaRPr lang="zh-CN" altLang="en-US" sz="4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904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797467" y="593194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4DA5AF76-6DDF-4146-8347-8D8DFFC7778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48698"/>
            <a:ext cx="2559562" cy="3696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2439" y="885825"/>
            <a:ext cx="4420784" cy="3705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0150" y="2705100"/>
            <a:ext cx="4229100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01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797467" y="593194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4DA5AF76-6DDF-4146-8347-8D8DFFC7778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48698"/>
            <a:ext cx="2559562" cy="3696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9781" y="871537"/>
            <a:ext cx="4549519" cy="3667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9300" y="2247899"/>
            <a:ext cx="4849272" cy="3324225"/>
          </a:xfrm>
          <a:prstGeom prst="rect">
            <a:avLst/>
          </a:prstGeom>
        </p:spPr>
      </p:pic>
      <p:sp>
        <p:nvSpPr>
          <p:cNvPr id="8" name="PA_文本框 5">
            <a:extLst>
              <a:ext uri="{FF2B5EF4-FFF2-40B4-BE49-F238E27FC236}">
                <a16:creationId xmlns:a16="http://schemas.microsoft.com/office/drawing/2014/main" id="{E0F8F9D2-23D3-40EF-A5DE-3D88A345582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748195" y="5717024"/>
            <a:ext cx="2815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Giao</a:t>
            </a:r>
            <a:r>
              <a:rPr lang="en-US" altLang="zh-CN" sz="2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thông</a:t>
            </a:r>
            <a:endParaRPr lang="zh-CN" altLang="en-US" sz="20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79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797467" y="593194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4DA5AF76-6DDF-4146-8347-8D8DFFC7778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48698"/>
            <a:ext cx="2559562" cy="3696200"/>
          </a:xfrm>
          <a:prstGeom prst="rect">
            <a:avLst/>
          </a:prstGeom>
        </p:spPr>
      </p:pic>
      <p:sp>
        <p:nvSpPr>
          <p:cNvPr id="8" name="PA_文本框 5">
            <a:extLst>
              <a:ext uri="{FF2B5EF4-FFF2-40B4-BE49-F238E27FC236}">
                <a16:creationId xmlns:a16="http://schemas.microsoft.com/office/drawing/2014/main" id="{E0F8F9D2-23D3-40EF-A5DE-3D88A345582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748195" y="5717024"/>
            <a:ext cx="2815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Nước</a:t>
            </a:r>
            <a:r>
              <a:rPr lang="en-US" altLang="zh-CN" sz="2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sinh</a:t>
            </a:r>
            <a:r>
              <a:rPr lang="en-US" altLang="zh-CN" sz="2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hoạt</a:t>
            </a:r>
            <a:endParaRPr lang="zh-CN" altLang="en-US" sz="20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9781" y="1152525"/>
            <a:ext cx="4762500" cy="3162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5972" y="2133600"/>
            <a:ext cx="4709299" cy="3314700"/>
          </a:xfrm>
          <a:prstGeom prst="rect">
            <a:avLst/>
          </a:prstGeom>
        </p:spPr>
      </p:pic>
      <p:sp>
        <p:nvSpPr>
          <p:cNvPr id="9" name="PA_文本框 5">
            <a:extLst>
              <a:ext uri="{FF2B5EF4-FFF2-40B4-BE49-F238E27FC236}">
                <a16:creationId xmlns:a16="http://schemas.microsoft.com/office/drawing/2014/main" id="{E0F8F9D2-23D3-40EF-A5DE-3D88A345582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128570" y="4541544"/>
            <a:ext cx="2815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Nước</a:t>
            </a:r>
            <a:r>
              <a:rPr lang="en-US" altLang="zh-CN" sz="2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tưới</a:t>
            </a:r>
            <a:r>
              <a:rPr lang="en-US" altLang="zh-CN" sz="2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đồng</a:t>
            </a:r>
            <a:r>
              <a:rPr lang="en-US" altLang="zh-CN" sz="2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ruộng</a:t>
            </a:r>
            <a:endParaRPr lang="zh-CN" altLang="en-US" sz="20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678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797467" y="593194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4DA5AF76-6DDF-4146-8347-8D8DFFC7778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48698"/>
            <a:ext cx="2559562" cy="3696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4937" y="1449409"/>
            <a:ext cx="3733412" cy="24844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4257" y="2495550"/>
            <a:ext cx="5165618" cy="3448050"/>
          </a:xfrm>
          <a:prstGeom prst="rect">
            <a:avLst/>
          </a:prstGeom>
        </p:spPr>
      </p:pic>
      <p:sp>
        <p:nvSpPr>
          <p:cNvPr id="6" name="PA_文本框 5">
            <a:extLst>
              <a:ext uri="{FF2B5EF4-FFF2-40B4-BE49-F238E27FC236}">
                <a16:creationId xmlns:a16="http://schemas.microsoft.com/office/drawing/2014/main" id="{E0F8F9D2-23D3-40EF-A5DE-3D88A345582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38251" y="4048698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Suy</a:t>
            </a:r>
            <a:r>
              <a:rPr lang="en-US" altLang="zh-CN" sz="2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giảm</a:t>
            </a:r>
            <a:r>
              <a:rPr lang="en-US" altLang="zh-CN" sz="2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nguồn</a:t>
            </a:r>
            <a:r>
              <a:rPr lang="en-US" altLang="zh-CN" sz="2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nước</a:t>
            </a:r>
            <a:endParaRPr lang="zh-CN" altLang="en-US" sz="28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  <p:sp>
        <p:nvSpPr>
          <p:cNvPr id="7" name="PA_文本框 5">
            <a:extLst>
              <a:ext uri="{FF2B5EF4-FFF2-40B4-BE49-F238E27FC236}">
                <a16:creationId xmlns:a16="http://schemas.microsoft.com/office/drawing/2014/main" id="{E0F8F9D2-23D3-40EF-A5DE-3D88A345582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04937" y="839401"/>
            <a:ext cx="8281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Hãy</a:t>
            </a:r>
            <a:r>
              <a:rPr lang="en-US" altLang="zh-CN" sz="2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bảo</a:t>
            </a:r>
            <a:r>
              <a:rPr lang="en-US" altLang="zh-CN" sz="2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vệ</a:t>
            </a:r>
            <a:r>
              <a:rPr lang="en-US" altLang="zh-CN" sz="2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nguồn</a:t>
            </a:r>
            <a:r>
              <a:rPr lang="en-US" altLang="zh-CN" sz="2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nước</a:t>
            </a:r>
            <a:r>
              <a:rPr lang="en-US" altLang="zh-CN" sz="2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endParaRPr lang="zh-CN" altLang="en-US" sz="28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  <p:sp>
        <p:nvSpPr>
          <p:cNvPr id="8" name="PA_文本框 5">
            <a:extLst>
              <a:ext uri="{FF2B5EF4-FFF2-40B4-BE49-F238E27FC236}">
                <a16:creationId xmlns:a16="http://schemas.microsoft.com/office/drawing/2014/main" id="{E0F8F9D2-23D3-40EF-A5DE-3D88A345582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119545" y="6026261"/>
            <a:ext cx="2815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Ô </a:t>
            </a:r>
            <a:r>
              <a:rPr lang="en-US" altLang="zh-CN" sz="28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nhiễm</a:t>
            </a:r>
            <a:endParaRPr lang="zh-CN" altLang="en-US" sz="28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8308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6">
            <a:extLst>
              <a:ext uri="{FF2B5EF4-FFF2-40B4-BE49-F238E27FC236}">
                <a16:creationId xmlns:a16="http://schemas.microsoft.com/office/drawing/2014/main" id="{CF39BEFB-C8CB-4160-8FB2-C0CA2F9EBF1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700" y="381000"/>
            <a:ext cx="6858000" cy="6858000"/>
          </a:xfrm>
          <a:prstGeom prst="rect">
            <a:avLst/>
          </a:prstGeom>
        </p:spPr>
      </p:pic>
      <p:pic>
        <p:nvPicPr>
          <p:cNvPr id="9" name="PA_图片 3">
            <a:extLst>
              <a:ext uri="{FF2B5EF4-FFF2-40B4-BE49-F238E27FC236}">
                <a16:creationId xmlns:a16="http://schemas.microsoft.com/office/drawing/2014/main" id="{79DC9A9D-EC48-47AB-AE29-738727257FD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58" t="17893" r="25700" b="15886"/>
          <a:stretch/>
        </p:blipFill>
        <p:spPr>
          <a:xfrm>
            <a:off x="133350" y="3216623"/>
            <a:ext cx="3009899" cy="3469927"/>
          </a:xfrm>
          <a:prstGeom prst="rect">
            <a:avLst/>
          </a:prstGeom>
        </p:spPr>
      </p:pic>
      <p:sp>
        <p:nvSpPr>
          <p:cNvPr id="10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621042" y="2829609"/>
            <a:ext cx="30261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sơ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cấu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hệ</a:t>
            </a:r>
            <a:r>
              <a:rPr lang="en-US" sz="2800" dirty="0"/>
              <a:t> </a:t>
            </a:r>
            <a:r>
              <a:rPr lang="en-US" sz="2800" dirty="0" err="1"/>
              <a:t>thống</a:t>
            </a:r>
            <a:r>
              <a:rPr lang="en-US" sz="2800" dirty="0"/>
              <a:t> </a:t>
            </a:r>
            <a:r>
              <a:rPr lang="en-US" sz="2800" dirty="0" err="1"/>
              <a:t>sông</a:t>
            </a:r>
            <a:r>
              <a:rPr lang="en-US" sz="2800" dirty="0"/>
              <a:t>?</a:t>
            </a:r>
            <a:endParaRPr lang="zh-CN" altLang="en-US" sz="48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  <p:sp>
        <p:nvSpPr>
          <p:cNvPr id="6" name="PA_文本框 5">
            <a:extLst>
              <a:ext uri="{FF2B5EF4-FFF2-40B4-BE49-F238E27FC236}">
                <a16:creationId xmlns:a16="http://schemas.microsoft.com/office/drawing/2014/main" id="{E0F8F9D2-23D3-40EF-A5DE-3D88A345582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726160" y="533400"/>
            <a:ext cx="2815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Luyện</a:t>
            </a:r>
            <a:r>
              <a:rPr lang="en-US" altLang="zh-CN" sz="2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tập</a:t>
            </a:r>
            <a:endParaRPr lang="zh-CN" altLang="en-US" sz="28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26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A_图片 10">
            <a:extLst>
              <a:ext uri="{FF2B5EF4-FFF2-40B4-BE49-F238E27FC236}">
                <a16:creationId xmlns:a16="http://schemas.microsoft.com/office/drawing/2014/main" id="{907766DA-4799-460D-A039-25FCC18BA3B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1" y="2497935"/>
            <a:ext cx="4651380" cy="4651380"/>
          </a:xfrm>
          <a:prstGeom prst="rect">
            <a:avLst/>
          </a:prstGeom>
        </p:spPr>
      </p:pic>
      <p:pic>
        <p:nvPicPr>
          <p:cNvPr id="25" name="PA_图片 4">
            <a:extLst>
              <a:ext uri="{FF2B5EF4-FFF2-40B4-BE49-F238E27FC236}">
                <a16:creationId xmlns:a16="http://schemas.microsoft.com/office/drawing/2014/main" id="{4B2DC1D2-E523-4C97-9334-A9421557490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9147" y="0"/>
            <a:ext cx="3879978" cy="3074884"/>
          </a:xfrm>
          <a:prstGeom prst="rect">
            <a:avLst/>
          </a:prstGeom>
        </p:spPr>
      </p:pic>
      <p:sp>
        <p:nvSpPr>
          <p:cNvPr id="26" name="PA_文本框 5">
            <a:extLst>
              <a:ext uri="{FF2B5EF4-FFF2-40B4-BE49-F238E27FC236}">
                <a16:creationId xmlns:a16="http://schemas.microsoft.com/office/drawing/2014/main" id="{E0F8F9D2-23D3-40EF-A5DE-3D88A345582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750293" y="791967"/>
            <a:ext cx="2815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2/ Việc khai thác nước ngọt vượt quá giới hạn cho phép sẽ gây ra hậu quả như thế nào?</a:t>
            </a:r>
          </a:p>
        </p:txBody>
      </p:sp>
      <p:pic>
        <p:nvPicPr>
          <p:cNvPr id="27" name="PA_图片 4">
            <a:extLst>
              <a:ext uri="{FF2B5EF4-FFF2-40B4-BE49-F238E27FC236}">
                <a16:creationId xmlns:a16="http://schemas.microsoft.com/office/drawing/2014/main" id="{D9C9184B-D205-46BD-AD26-AE8E6D130DD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5021" y="144500"/>
            <a:ext cx="3879978" cy="3074884"/>
          </a:xfrm>
          <a:prstGeom prst="rect">
            <a:avLst/>
          </a:prstGeom>
        </p:spPr>
      </p:pic>
      <p:pic>
        <p:nvPicPr>
          <p:cNvPr id="28" name="PA_图片 4">
            <a:extLst>
              <a:ext uri="{FF2B5EF4-FFF2-40B4-BE49-F238E27FC236}">
                <a16:creationId xmlns:a16="http://schemas.microsoft.com/office/drawing/2014/main" id="{779FECAC-BC6E-4061-8183-C4468F8E8B3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933" y="452469"/>
            <a:ext cx="3879978" cy="3074884"/>
          </a:xfrm>
          <a:prstGeom prst="rect">
            <a:avLst/>
          </a:prstGeom>
        </p:spPr>
      </p:pic>
      <p:sp>
        <p:nvSpPr>
          <p:cNvPr id="29" name="PA_文本框 5">
            <a:extLst>
              <a:ext uri="{FF2B5EF4-FFF2-40B4-BE49-F238E27FC236}">
                <a16:creationId xmlns:a16="http://schemas.microsoft.com/office/drawing/2014/main" id="{E0F8F9D2-23D3-40EF-A5DE-3D88A345582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702057" y="926941"/>
            <a:ext cx="28158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1/ Thu thập thông tin và cho biết trong các sông: sông Đà, sông Luộc, sông Đuống, sông Lô, sông nào là phụ lưu, sông nào là chi lưu của sông Hồng?</a:t>
            </a:r>
          </a:p>
        </p:txBody>
      </p:sp>
      <p:sp>
        <p:nvSpPr>
          <p:cNvPr id="30" name="PA_文本框 5">
            <a:extLst>
              <a:ext uri="{FF2B5EF4-FFF2-40B4-BE49-F238E27FC236}">
                <a16:creationId xmlns:a16="http://schemas.microsoft.com/office/drawing/2014/main" id="{E0F8F9D2-23D3-40EF-A5DE-3D88A345582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795070" y="1275832"/>
            <a:ext cx="28158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Bài</a:t>
            </a:r>
            <a:r>
              <a:rPr lang="en-US" altLang="zh-CN" sz="5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5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tập</a:t>
            </a:r>
            <a:r>
              <a:rPr lang="en-US" altLang="zh-CN" sz="5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5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về</a:t>
            </a:r>
            <a:r>
              <a:rPr lang="en-US" altLang="zh-CN" sz="5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5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nhà</a:t>
            </a:r>
            <a:endParaRPr lang="zh-CN" altLang="en-US" sz="5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432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102267" y="393169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4DA5AF76-6DDF-4146-8347-8D8DFFC7778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48698"/>
            <a:ext cx="2559562" cy="3696200"/>
          </a:xfrm>
          <a:prstGeom prst="rect">
            <a:avLst/>
          </a:prstGeom>
        </p:spPr>
      </p:pic>
      <p:pic>
        <p:nvPicPr>
          <p:cNvPr id="1026" name="Picture 2" descr="Nước biể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139" y="393169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A_文本框 5">
            <a:extLst>
              <a:ext uri="{FF2B5EF4-FFF2-40B4-BE49-F238E27FC236}">
                <a16:creationId xmlns:a16="http://schemas.microsoft.com/office/drawing/2014/main" id="{E0F8F9D2-23D3-40EF-A5DE-3D88A345582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02266" y="1104382"/>
            <a:ext cx="32792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Hãy</a:t>
            </a:r>
            <a:r>
              <a:rPr lang="en-US" altLang="zh-CN" sz="4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4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bảo</a:t>
            </a:r>
            <a:r>
              <a:rPr lang="en-US" altLang="zh-CN" sz="4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4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vệ</a:t>
            </a:r>
            <a:r>
              <a:rPr lang="en-US" altLang="zh-CN" sz="4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3% </a:t>
            </a:r>
            <a:r>
              <a:rPr lang="en-US" altLang="zh-CN" sz="4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nước</a:t>
            </a:r>
            <a:r>
              <a:rPr lang="en-US" altLang="zh-CN" sz="4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4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ngọt</a:t>
            </a:r>
            <a:r>
              <a:rPr lang="en-US" altLang="zh-CN" sz="4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4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nhé</a:t>
            </a:r>
            <a:endParaRPr lang="zh-CN" altLang="en-US" sz="4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223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797467" y="593194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A_图片 8" descr="图片包含 矢量图形, 事情&#10;&#10;已生成高可信度的说明">
            <a:extLst>
              <a:ext uri="{FF2B5EF4-FFF2-40B4-BE49-F238E27FC236}">
                <a16:creationId xmlns:a16="http://schemas.microsoft.com/office/drawing/2014/main" id="{BC18687A-0DDD-4585-8A15-6ECA6E64C68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38700"/>
            <a:ext cx="2098412" cy="225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48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A_图片 5">
            <a:extLst>
              <a:ext uri="{FF2B5EF4-FFF2-40B4-BE49-F238E27FC236}">
                <a16:creationId xmlns:a16="http://schemas.microsoft.com/office/drawing/2014/main" id="{D72433B6-D651-43DF-A9C8-17466AD9AFC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65" t="33946" r="10385" b="24526"/>
          <a:stretch/>
        </p:blipFill>
        <p:spPr>
          <a:xfrm>
            <a:off x="7858125" y="4667250"/>
            <a:ext cx="5229226" cy="2847975"/>
          </a:xfrm>
          <a:prstGeom prst="rect">
            <a:avLst/>
          </a:prstGeom>
        </p:spPr>
      </p:pic>
      <p:pic>
        <p:nvPicPr>
          <p:cNvPr id="13" name="PA_图片 4">
            <a:extLst>
              <a:ext uri="{FF2B5EF4-FFF2-40B4-BE49-F238E27FC236}">
                <a16:creationId xmlns:a16="http://schemas.microsoft.com/office/drawing/2014/main" id="{4B2DC1D2-E523-4C97-9334-A9421557490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327" y="1529977"/>
            <a:ext cx="3879978" cy="3074884"/>
          </a:xfrm>
          <a:prstGeom prst="rect">
            <a:avLst/>
          </a:prstGeom>
        </p:spPr>
      </p:pic>
      <p:sp>
        <p:nvSpPr>
          <p:cNvPr id="14" name="PA_文本框 5">
            <a:extLst>
              <a:ext uri="{FF2B5EF4-FFF2-40B4-BE49-F238E27FC236}">
                <a16:creationId xmlns:a16="http://schemas.microsoft.com/office/drawing/2014/main" id="{E0F8F9D2-23D3-40EF-A5DE-3D88A345582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547651" y="2321944"/>
            <a:ext cx="30747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3. </a:t>
            </a:r>
            <a:r>
              <a:rPr lang="en-US" altLang="zh-CN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Sử</a:t>
            </a:r>
            <a:r>
              <a:rPr lang="en-US" altLang="zh-CN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dụng</a:t>
            </a:r>
            <a:r>
              <a:rPr lang="en-US" altLang="zh-CN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tổng</a:t>
            </a:r>
            <a:r>
              <a:rPr lang="en-US" altLang="zh-CN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hợp</a:t>
            </a:r>
            <a:r>
              <a:rPr lang="en-US" altLang="zh-CN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nguồn</a:t>
            </a:r>
            <a:r>
              <a:rPr lang="en-US" altLang="zh-CN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nước</a:t>
            </a:r>
            <a:r>
              <a:rPr lang="en-US" altLang="zh-CN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sông</a:t>
            </a:r>
            <a:r>
              <a:rPr lang="en-US" altLang="zh-CN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hồ</a:t>
            </a:r>
            <a:endParaRPr lang="zh-CN" altLang="en-US" sz="32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6" name="PA_图片 4">
            <a:extLst>
              <a:ext uri="{FF2B5EF4-FFF2-40B4-BE49-F238E27FC236}">
                <a16:creationId xmlns:a16="http://schemas.microsoft.com/office/drawing/2014/main" id="{D9C9184B-D205-46BD-AD26-AE8E6D130DD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8201" y="1674477"/>
            <a:ext cx="3879978" cy="3074884"/>
          </a:xfrm>
          <a:prstGeom prst="rect">
            <a:avLst/>
          </a:prstGeom>
        </p:spPr>
      </p:pic>
      <p:pic>
        <p:nvPicPr>
          <p:cNvPr id="19" name="PA_图片 4">
            <a:extLst>
              <a:ext uri="{FF2B5EF4-FFF2-40B4-BE49-F238E27FC236}">
                <a16:creationId xmlns:a16="http://schemas.microsoft.com/office/drawing/2014/main" id="{779FECAC-BC6E-4061-8183-C4468F8E8B3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113" y="1982446"/>
            <a:ext cx="3879978" cy="3074884"/>
          </a:xfrm>
          <a:prstGeom prst="rect">
            <a:avLst/>
          </a:prstGeom>
        </p:spPr>
      </p:pic>
      <p:sp>
        <p:nvSpPr>
          <p:cNvPr id="24" name="PA_文本框 5">
            <a:extLst>
              <a:ext uri="{FF2B5EF4-FFF2-40B4-BE49-F238E27FC236}">
                <a16:creationId xmlns:a16="http://schemas.microsoft.com/office/drawing/2014/main" id="{E0F8F9D2-23D3-40EF-A5DE-3D88A345582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433682" y="3005864"/>
            <a:ext cx="2815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2. </a:t>
            </a:r>
            <a:r>
              <a:rPr lang="en-US" altLang="zh-CN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Hồ</a:t>
            </a:r>
            <a:endParaRPr lang="zh-CN" altLang="en-US" sz="32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5" name="PA_文本框 5">
            <a:extLst>
              <a:ext uri="{FF2B5EF4-FFF2-40B4-BE49-F238E27FC236}">
                <a16:creationId xmlns:a16="http://schemas.microsoft.com/office/drawing/2014/main" id="{E0F8F9D2-23D3-40EF-A5DE-3D88A345582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22650" y="2805809"/>
            <a:ext cx="29914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altLang="zh-CN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Sông</a:t>
            </a:r>
            <a:r>
              <a:rPr lang="en-US" altLang="zh-CN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lưu</a:t>
            </a:r>
            <a:r>
              <a:rPr lang="en-US" altLang="zh-CN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lượng</a:t>
            </a:r>
            <a:r>
              <a:rPr lang="en-US" altLang="zh-CN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nước</a:t>
            </a:r>
            <a:r>
              <a:rPr lang="en-US" altLang="zh-CN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sông</a:t>
            </a:r>
            <a:endParaRPr lang="zh-CN" altLang="en-US" sz="32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3510915" y="469589"/>
            <a:ext cx="4661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NỘI DUNG CHÍNH</a:t>
            </a:r>
            <a:endParaRPr lang="zh-CN" altLang="en-US" sz="36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993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2475" y="29594"/>
            <a:ext cx="12087049" cy="616638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7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428185" y="1303992"/>
            <a:ext cx="8707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I.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Sông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lưu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lượng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nước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sông</a:t>
            </a:r>
            <a:endParaRPr lang="zh-CN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27970" y="2033837"/>
            <a:ext cx="5268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bộ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phận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sông</a:t>
            </a:r>
            <a:endParaRPr lang="zh-CN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PA_文本框 9">
            <a:extLst>
              <a:ext uri="{FF2B5EF4-FFF2-40B4-BE49-F238E27FC236}">
                <a16:creationId xmlns:a16="http://schemas.microsoft.com/office/drawing/2014/main" id="{5AA7F38C-73EA-8234-4E2D-FCDE4516ACD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39638" y="3161293"/>
            <a:ext cx="111127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Dựa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vào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nội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dung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hiểu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biết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hãy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biết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Sông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?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Sông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nguồn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cung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cấp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nước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?</a:t>
            </a:r>
          </a:p>
        </p:txBody>
      </p:sp>
      <p:sp>
        <p:nvSpPr>
          <p:cNvPr id="9" name="PA_文本框 9">
            <a:extLst>
              <a:ext uri="{FF2B5EF4-FFF2-40B4-BE49-F238E27FC236}">
                <a16:creationId xmlns:a16="http://schemas.microsoft.com/office/drawing/2014/main" id="{E84FF446-B4D6-A973-FD94-DBC62DCB68A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096701" y="429627"/>
            <a:ext cx="68679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 17: SÔNG VÀ HỒ</a:t>
            </a:r>
            <a:endParaRPr lang="zh-CN" alt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740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16517" y="691710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29" name="图片 24">
            <a:extLst>
              <a:ext uri="{FF2B5EF4-FFF2-40B4-BE49-F238E27FC236}">
                <a16:creationId xmlns:a16="http://schemas.microsoft.com/office/drawing/2014/main" id="{6C007B28-2524-4926-956E-E73B3DA1E67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521" y="82098"/>
            <a:ext cx="1211832" cy="1498600"/>
          </a:xfrm>
          <a:prstGeom prst="rect">
            <a:avLst/>
          </a:prstGeom>
        </p:spPr>
      </p:pic>
      <p:sp>
        <p:nvSpPr>
          <p:cNvPr id="7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0" y="1413253"/>
            <a:ext cx="8707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I.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Sông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lưu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lượng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nước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sông</a:t>
            </a:r>
            <a:endParaRPr lang="zh-CN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11851" y="2117675"/>
            <a:ext cx="8707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bộ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phận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sông</a:t>
            </a:r>
            <a:endParaRPr lang="zh-CN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29311" y="2829399"/>
            <a:ext cx="10089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 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 là dòng chảy thường xuyên tương đối ổn định trên bề mặt lục địa. </a:t>
            </a:r>
            <a:endParaRPr lang="zh-CN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72919" y="4003420"/>
            <a:ext cx="100461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 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 cung cấp nước cho sông: Nước mưa, nước ngầm, băng tuyết tan.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A_文本框 9">
            <a:extLst>
              <a:ext uri="{FF2B5EF4-FFF2-40B4-BE49-F238E27FC236}">
                <a16:creationId xmlns:a16="http://schemas.microsoft.com/office/drawing/2014/main" id="{2B8101C0-BD59-B5C3-A1F2-7B52D759B7C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903403" y="726100"/>
            <a:ext cx="68679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 17: SÔNG VÀ HỒ</a:t>
            </a:r>
            <a:endParaRPr lang="zh-CN" alt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460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6">
            <a:extLst>
              <a:ext uri="{FF2B5EF4-FFF2-40B4-BE49-F238E27FC236}">
                <a16:creationId xmlns:a16="http://schemas.microsoft.com/office/drawing/2014/main" id="{CF39BEFB-C8CB-4160-8FB2-C0CA2F9EBF1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249" y="1128822"/>
            <a:ext cx="6858000" cy="5557728"/>
          </a:xfrm>
          <a:prstGeom prst="rect">
            <a:avLst/>
          </a:prstGeom>
        </p:spPr>
      </p:pic>
      <p:pic>
        <p:nvPicPr>
          <p:cNvPr id="9" name="PA_图片 3">
            <a:extLst>
              <a:ext uri="{FF2B5EF4-FFF2-40B4-BE49-F238E27FC236}">
                <a16:creationId xmlns:a16="http://schemas.microsoft.com/office/drawing/2014/main" id="{79DC9A9D-EC48-47AB-AE29-738727257FD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58" t="17893" r="25700" b="15886"/>
          <a:stretch/>
        </p:blipFill>
        <p:spPr>
          <a:xfrm>
            <a:off x="133350" y="3216623"/>
            <a:ext cx="3009899" cy="3469927"/>
          </a:xfrm>
          <a:prstGeom prst="rect">
            <a:avLst/>
          </a:prstGeom>
        </p:spPr>
      </p:pic>
      <p:sp>
        <p:nvSpPr>
          <p:cNvPr id="10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406736" y="3045214"/>
            <a:ext cx="40178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Sông</a:t>
            </a:r>
            <a:r>
              <a:rPr lang="en-US" altLang="zh-CN" sz="4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4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cấu</a:t>
            </a:r>
            <a:r>
              <a:rPr lang="en-US" altLang="zh-CN" sz="4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tạo</a:t>
            </a:r>
            <a:r>
              <a:rPr lang="en-US" altLang="zh-CN" sz="4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như</a:t>
            </a:r>
            <a:r>
              <a:rPr lang="en-US" altLang="zh-CN" sz="4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4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4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?</a:t>
            </a:r>
          </a:p>
        </p:txBody>
      </p:sp>
      <p:sp>
        <p:nvSpPr>
          <p:cNvPr id="2" name="PA_文本框 9">
            <a:extLst>
              <a:ext uri="{FF2B5EF4-FFF2-40B4-BE49-F238E27FC236}">
                <a16:creationId xmlns:a16="http://schemas.microsoft.com/office/drawing/2014/main" id="{3BAD22ED-84F2-67E1-A736-61D0B314120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3350" y="874144"/>
            <a:ext cx="7080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Sông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lưu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lượng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nước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sông</a:t>
            </a:r>
            <a:endParaRPr lang="zh-CN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PA_文本框 9">
            <a:extLst>
              <a:ext uri="{FF2B5EF4-FFF2-40B4-BE49-F238E27FC236}">
                <a16:creationId xmlns:a16="http://schemas.microsoft.com/office/drawing/2014/main" id="{510EC4B7-854E-37D3-A323-0E492DEAEA7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1533" y="1545756"/>
            <a:ext cx="5280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a.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bộ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phận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sông</a:t>
            </a:r>
            <a:endParaRPr lang="zh-CN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PA_文本框 9">
            <a:extLst>
              <a:ext uri="{FF2B5EF4-FFF2-40B4-BE49-F238E27FC236}">
                <a16:creationId xmlns:a16="http://schemas.microsoft.com/office/drawing/2014/main" id="{1EEB14B7-C0E6-87E1-5D85-F817D1F2356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190751" y="171450"/>
            <a:ext cx="68679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 17: SÔNG VÀ HỒ</a:t>
            </a:r>
            <a:endParaRPr lang="zh-CN" alt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419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09920" y="434996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48" y="0"/>
            <a:ext cx="10985732" cy="55129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FDBF41-BCFE-7283-9BE2-74043C57BA41}"/>
              </a:ext>
            </a:extLst>
          </p:cNvPr>
          <p:cNvSpPr txBox="1"/>
          <p:nvPr/>
        </p:nvSpPr>
        <p:spPr>
          <a:xfrm>
            <a:off x="1060194" y="5529508"/>
            <a:ext cx="105354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4391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09863" y="164892"/>
            <a:ext cx="11677338" cy="622149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2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070255" y="4314389"/>
            <a:ext cx="93540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 </a:t>
            </a:r>
            <a:r>
              <a:rPr lang="nl-NL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đất đai cung cấp nước thường xuyên cho sông gọi là lưu vực sông 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054443" y="5225175"/>
            <a:ext cx="10438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 </a:t>
            </a:r>
            <a:r>
              <a:rPr lang="nl-NL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 chính cùng các phụ lưu, chi lưu hợp lại gọi là hệ thống sông.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A_文本框 9">
            <a:extLst>
              <a:ext uri="{FF2B5EF4-FFF2-40B4-BE49-F238E27FC236}">
                <a16:creationId xmlns:a16="http://schemas.microsoft.com/office/drawing/2014/main" id="{0AC63771-453B-7EB7-C8E2-0CBC1FE62F3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11530" y="1483471"/>
            <a:ext cx="5332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I.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Sông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lưu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lượng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nước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sông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PA_文本框 9">
            <a:extLst>
              <a:ext uri="{FF2B5EF4-FFF2-40B4-BE49-F238E27FC236}">
                <a16:creationId xmlns:a16="http://schemas.microsoft.com/office/drawing/2014/main" id="{7CE70026-5D86-5919-0AA4-D6CB0968B4B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401" y="1991005"/>
            <a:ext cx="5280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bộ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phận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sông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PA_文本框 9">
            <a:extLst>
              <a:ext uri="{FF2B5EF4-FFF2-40B4-BE49-F238E27FC236}">
                <a16:creationId xmlns:a16="http://schemas.microsoft.com/office/drawing/2014/main" id="{25330EE2-C21F-B1A6-EF1D-8DBE14BDEBF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000117" y="381451"/>
            <a:ext cx="68679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 17: SÔNG VÀ HỒ</a:t>
            </a:r>
            <a:endParaRPr lang="zh-CN" alt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PA_文本框 9">
            <a:extLst>
              <a:ext uri="{FF2B5EF4-FFF2-40B4-BE49-F238E27FC236}">
                <a16:creationId xmlns:a16="http://schemas.microsoft.com/office/drawing/2014/main" id="{B6BF6C63-8B33-2372-281C-E7129A430CA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102666" y="2498188"/>
            <a:ext cx="9051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 </a:t>
            </a:r>
            <a:r>
              <a:rPr lang="nl-NL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 là dòng chảy thường xuyên tương đối ổn định trên bề mặt lục địa. 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4" name="PA_文本框 9">
            <a:extLst>
              <a:ext uri="{FF2B5EF4-FFF2-40B4-BE49-F238E27FC236}">
                <a16:creationId xmlns:a16="http://schemas.microsoft.com/office/drawing/2014/main" id="{6F831724-E55C-6D7F-F562-BB54FB0D9F6D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9414" y="3336115"/>
            <a:ext cx="8819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 </a:t>
            </a:r>
            <a:r>
              <a:rPr lang="nl-NL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 cung cấp cho sông: Nước mưa, nước ngầm, băng tuyết tan.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27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1064</Words>
  <Application>Microsoft Office PowerPoint</Application>
  <PresentationFormat>Widescreen</PresentationFormat>
  <Paragraphs>142</Paragraphs>
  <Slides>37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等线</vt:lpstr>
      <vt:lpstr>#9Slide04 Philosopher Bold</vt:lpstr>
      <vt:lpstr>Arial</vt:lpstr>
      <vt:lpstr>Calibri</vt:lpstr>
      <vt:lpstr>Times New Roman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keywords/>
  <dc:description>www.1ppt.com</dc:description>
  <cp:lastModifiedBy>Administrator</cp:lastModifiedBy>
  <cp:revision>149</cp:revision>
  <dcterms:created xsi:type="dcterms:W3CDTF">2017-05-08T08:38:07Z</dcterms:created>
  <dcterms:modified xsi:type="dcterms:W3CDTF">2025-03-10T06:16:41Z</dcterms:modified>
</cp:coreProperties>
</file>