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84" r:id="rId6"/>
  </p:sldMasterIdLst>
  <p:notesMasterIdLst>
    <p:notesMasterId r:id="rId66"/>
  </p:notesMasterIdLst>
  <p:handoutMasterIdLst>
    <p:handoutMasterId r:id="rId67"/>
  </p:handoutMasterIdLst>
  <p:sldIdLst>
    <p:sldId id="256" r:id="rId7"/>
    <p:sldId id="279" r:id="rId8"/>
    <p:sldId id="280" r:id="rId9"/>
    <p:sldId id="285" r:id="rId10"/>
    <p:sldId id="283" r:id="rId11"/>
    <p:sldId id="284" r:id="rId12"/>
    <p:sldId id="287" r:id="rId13"/>
    <p:sldId id="290" r:id="rId14"/>
    <p:sldId id="288" r:id="rId15"/>
    <p:sldId id="291" r:id="rId16"/>
    <p:sldId id="289" r:id="rId17"/>
    <p:sldId id="286" r:id="rId18"/>
    <p:sldId id="293" r:id="rId19"/>
    <p:sldId id="294" r:id="rId20"/>
    <p:sldId id="292" r:id="rId21"/>
    <p:sldId id="258" r:id="rId22"/>
    <p:sldId id="296" r:id="rId23"/>
    <p:sldId id="297" r:id="rId24"/>
    <p:sldId id="298" r:id="rId25"/>
    <p:sldId id="299" r:id="rId26"/>
    <p:sldId id="300" r:id="rId27"/>
    <p:sldId id="301" r:id="rId28"/>
    <p:sldId id="259" r:id="rId29"/>
    <p:sldId id="302" r:id="rId30"/>
    <p:sldId id="303" r:id="rId31"/>
    <p:sldId id="304" r:id="rId32"/>
    <p:sldId id="305" r:id="rId33"/>
    <p:sldId id="306" r:id="rId34"/>
    <p:sldId id="313" r:id="rId35"/>
    <p:sldId id="307" r:id="rId36"/>
    <p:sldId id="308" r:id="rId37"/>
    <p:sldId id="309" r:id="rId38"/>
    <p:sldId id="310" r:id="rId39"/>
    <p:sldId id="311" r:id="rId40"/>
    <p:sldId id="312" r:id="rId41"/>
    <p:sldId id="316" r:id="rId42"/>
    <p:sldId id="315" r:id="rId43"/>
    <p:sldId id="317" r:id="rId44"/>
    <p:sldId id="318" r:id="rId45"/>
    <p:sldId id="319" r:id="rId46"/>
    <p:sldId id="320" r:id="rId47"/>
    <p:sldId id="321" r:id="rId48"/>
    <p:sldId id="322" r:id="rId49"/>
    <p:sldId id="323" r:id="rId50"/>
    <p:sldId id="260" r:id="rId51"/>
    <p:sldId id="325" r:id="rId52"/>
    <p:sldId id="324" r:id="rId53"/>
    <p:sldId id="327" r:id="rId54"/>
    <p:sldId id="328" r:id="rId55"/>
    <p:sldId id="329" r:id="rId56"/>
    <p:sldId id="330" r:id="rId57"/>
    <p:sldId id="269" r:id="rId58"/>
    <p:sldId id="332" r:id="rId59"/>
    <p:sldId id="265" r:id="rId60"/>
    <p:sldId id="268" r:id="rId61"/>
    <p:sldId id="274" r:id="rId62"/>
    <p:sldId id="331" r:id="rId63"/>
    <p:sldId id="333" r:id="rId64"/>
    <p:sldId id="31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A8A"/>
    <a:srgbClr val="D94849"/>
    <a:srgbClr val="171255"/>
    <a:srgbClr val="C1D9DF"/>
    <a:srgbClr val="99FF99"/>
    <a:srgbClr val="F8D0DB"/>
    <a:srgbClr val="F2ECE3"/>
    <a:srgbClr val="8E8622"/>
    <a:srgbClr val="FFFF66"/>
    <a:srgbClr val="BDF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41" autoAdjust="0"/>
  </p:normalViewPr>
  <p:slideViewPr>
    <p:cSldViewPr snapToGrid="0">
      <p:cViewPr varScale="1">
        <p:scale>
          <a:sx n="75" d="100"/>
          <a:sy n="75" d="100"/>
        </p:scale>
        <p:origin x="931" y="62"/>
      </p:cViewPr>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8/6/2024</a:t>
            </a:fld>
            <a:endParaRPr lang="en-US" dirty="0"/>
          </a:p>
        </p:txBody>
      </p:sp>
      <p:sp>
        <p:nvSpPr>
          <p:cNvPr id="4" name="Footer Placeholder 3">
            <a:extLst>
              <a:ext uri="{FF2B5EF4-FFF2-40B4-BE49-F238E27FC236}">
                <a16:creationId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8/6/2024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3</a:t>
            </a:fld>
            <a:endParaRPr lang="en-US" dirty="0"/>
          </a:p>
        </p:txBody>
      </p:sp>
    </p:spTree>
    <p:extLst>
      <p:ext uri="{BB962C8B-B14F-4D97-AF65-F5344CB8AC3E}">
        <p14:creationId xmlns:p14="http://schemas.microsoft.com/office/powerpoint/2010/main" val="38127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7</a:t>
            </a:fld>
            <a:endParaRPr lang="en-US" dirty="0"/>
          </a:p>
        </p:txBody>
      </p:sp>
    </p:spTree>
    <p:extLst>
      <p:ext uri="{BB962C8B-B14F-4D97-AF65-F5344CB8AC3E}">
        <p14:creationId xmlns:p14="http://schemas.microsoft.com/office/powerpoint/2010/main" val="42651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a:t>
            </a:fld>
            <a:endParaRPr lang="en-US" dirty="0"/>
          </a:p>
        </p:txBody>
      </p:sp>
    </p:spTree>
    <p:extLst>
      <p:ext uri="{BB962C8B-B14F-4D97-AF65-F5344CB8AC3E}">
        <p14:creationId xmlns:p14="http://schemas.microsoft.com/office/powerpoint/2010/main" val="14546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9</a:t>
            </a:fld>
            <a:endParaRPr lang="en-US" dirty="0"/>
          </a:p>
        </p:txBody>
      </p:sp>
    </p:spTree>
    <p:extLst>
      <p:ext uri="{BB962C8B-B14F-4D97-AF65-F5344CB8AC3E}">
        <p14:creationId xmlns:p14="http://schemas.microsoft.com/office/powerpoint/2010/main" val="247545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10</a:t>
            </a:fld>
            <a:endParaRPr lang="en-US" dirty="0"/>
          </a:p>
        </p:txBody>
      </p:sp>
    </p:spTree>
    <p:extLst>
      <p:ext uri="{BB962C8B-B14F-4D97-AF65-F5344CB8AC3E}">
        <p14:creationId xmlns:p14="http://schemas.microsoft.com/office/powerpoint/2010/main" val="148834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11</a:t>
            </a:fld>
            <a:endParaRPr lang="en-US" dirty="0"/>
          </a:p>
        </p:txBody>
      </p:sp>
    </p:spTree>
    <p:extLst>
      <p:ext uri="{BB962C8B-B14F-4D97-AF65-F5344CB8AC3E}">
        <p14:creationId xmlns:p14="http://schemas.microsoft.com/office/powerpoint/2010/main" val="295843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1238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5422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32467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491162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1109651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80410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4430672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6681508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031727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9323074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2073593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6460827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592594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2024/8/6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0367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92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06415631"/>
      </p:ext>
    </p:extLst>
  </p:cSld>
  <p:clrMapOvr>
    <a:masterClrMapping/>
  </p:clrMapOvr>
  <p:transition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206174"/>
      </p:ext>
    </p:extLst>
  </p:cSld>
  <p:clrMapOvr>
    <a:masterClrMapping/>
  </p:clrMapOvr>
  <p:transition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901487253"/>
      </p:ext>
    </p:extLst>
  </p:cSld>
  <p:clrMapOvr>
    <a:masterClrMapping/>
  </p:clrMapOvr>
  <p:transition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761575"/>
      </p:ext>
    </p:extLst>
  </p:cSld>
  <p:clrMapOvr>
    <a:masterClrMapping/>
  </p:clrMapOvr>
  <p:transition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47189776"/>
      </p:ext>
    </p:extLst>
  </p:cSld>
  <p:clrMapOvr>
    <a:masterClrMapping/>
  </p:clrMapOvr>
  <p:transition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1243099"/>
      </p:ext>
    </p:extLst>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84846"/>
      </p:ext>
    </p:extLst>
  </p:cSld>
  <p:clrMapOvr>
    <a:masterClrMapping/>
  </p:clrMapOvr>
  <p:transition advClick="0" advTm="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244299389"/>
      </p:ext>
    </p:extLst>
  </p:cSld>
  <p:clrMapOvr>
    <a:masterClrMapping/>
  </p:clrMapOvr>
  <p:transition advClick="0" advTm="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491857995"/>
      </p:ext>
    </p:extLst>
  </p:cSld>
  <p:clrMapOvr>
    <a:masterClrMapping/>
  </p:clrMapOvr>
  <p:transition advClick="0" advTm="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1943938"/>
      </p:ext>
    </p:extLst>
  </p:cSld>
  <p:clrMapOvr>
    <a:masterClrMapping/>
  </p:clrMapOvr>
  <p:transition advClick="0" advTm="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3950338"/>
      </p:ext>
    </p:extLst>
  </p:cSld>
  <p:clrMapOvr>
    <a:masterClrMapping/>
  </p:clrMapOvr>
  <p:transition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97549520"/>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2024/8/6</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442439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377719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advClick="0" advTm="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notesSlide" Target="../notesSlides/notesSlide7.xml"/><Relationship Id="rId4" Type="http://schemas.openxmlformats.org/officeDocument/2006/relationships/slideLayout" Target="../slideLayouts/slideLayout28.xml"/><Relationship Id="rId9"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Giraffes, Blood Circulation Is a Tall Order">
            <a:extLst>
              <a:ext uri="{FF2B5EF4-FFF2-40B4-BE49-F238E27FC236}">
                <a16:creationId xmlns:a16="http://schemas.microsoft.com/office/drawing/2014/main" id="{DD481EAF-DF78-1C90-3ADB-192C6C011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65" y="989106"/>
            <a:ext cx="7324200" cy="487978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4C0286-07BA-4CB4-8BB2-94988F2E5878}"/>
              </a:ext>
            </a:extLst>
          </p:cNvPr>
          <p:cNvSpPr/>
          <p:nvPr/>
        </p:nvSpPr>
        <p:spPr>
          <a:xfrm>
            <a:off x="6173695" y="2271059"/>
            <a:ext cx="6018306" cy="1990165"/>
          </a:xfrm>
          <a:prstGeom prst="rect">
            <a:avLst/>
          </a:prstGeom>
          <a:solidFill>
            <a:schemeClr val="accent2">
              <a:alpha val="80000"/>
            </a:schemeClr>
          </a:solidFill>
        </p:spPr>
        <p:txBody>
          <a:bodyPr vert="horz" lIns="557784" tIns="530352" rIns="91440" bIns="45720" rtlCol="0" anchor="t">
            <a:noAutofit/>
          </a:bodyPr>
          <a:lstStyle/>
          <a:p>
            <a:pPr>
              <a:lnSpc>
                <a:spcPct val="80000"/>
              </a:lnSpc>
              <a:spcBef>
                <a:spcPct val="0"/>
              </a:spcBef>
            </a:pPr>
            <a:endParaRPr lang="en-US" sz="5400" cap="all" spc="400" dirty="0">
              <a:ln w="19050">
                <a:solidFill>
                  <a:schemeClr val="accent5"/>
                </a:solidFill>
              </a:ln>
              <a:noFill/>
              <a:latin typeface="+mj-lt"/>
              <a:ea typeface="+mj-ea"/>
              <a:cs typeface="+mj-cs"/>
            </a:endParaRPr>
          </a:p>
        </p:txBody>
      </p:sp>
      <p:pic>
        <p:nvPicPr>
          <p:cNvPr id="8"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6BC7C76-79C7-D820-AA4D-8D708909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3082" y="144517"/>
            <a:ext cx="1407817" cy="14078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7DCA7FB-B55B-510E-F16B-13AC1AA51CF0}"/>
              </a:ext>
            </a:extLst>
          </p:cNvPr>
          <p:cNvSpPr/>
          <p:nvPr/>
        </p:nvSpPr>
        <p:spPr>
          <a:xfrm>
            <a:off x="8298330" y="2034988"/>
            <a:ext cx="1769036" cy="528918"/>
          </a:xfrm>
          <a:prstGeom prst="roundRect">
            <a:avLst>
              <a:gd name="adj" fmla="val 50000"/>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a:t> 50</a:t>
            </a:r>
          </a:p>
        </p:txBody>
      </p:sp>
      <p:sp>
        <p:nvSpPr>
          <p:cNvPr id="10" name="TextBox 9">
            <a:extLst>
              <a:ext uri="{FF2B5EF4-FFF2-40B4-BE49-F238E27FC236}">
                <a16:creationId xmlns:a16="http://schemas.microsoft.com/office/drawing/2014/main" id="{564A8BEB-5D3E-0A5A-1439-5BEB8149A4A4}"/>
              </a:ext>
            </a:extLst>
          </p:cNvPr>
          <p:cNvSpPr txBox="1"/>
          <p:nvPr/>
        </p:nvSpPr>
        <p:spPr>
          <a:xfrm>
            <a:off x="6269318" y="2881420"/>
            <a:ext cx="5827059" cy="830997"/>
          </a:xfrm>
          <a:prstGeom prst="rect">
            <a:avLst/>
          </a:prstGeom>
          <a:noFill/>
        </p:spPr>
        <p:txBody>
          <a:bodyPr wrap="square" rtlCol="0">
            <a:spAutoFit/>
          </a:bodyPr>
          <a:lstStyle/>
          <a:p>
            <a:pPr algn="ctr"/>
            <a:r>
              <a:rPr lang="en-US" sz="4800" b="1">
                <a:solidFill>
                  <a:schemeClr val="bg1"/>
                </a:solidFill>
              </a:rPr>
              <a:t>CƠ CHẾ TIẾN HÓA</a:t>
            </a:r>
          </a:p>
        </p:txBody>
      </p:sp>
      <p:sp>
        <p:nvSpPr>
          <p:cNvPr id="12" name="TextBox 11">
            <a:extLst>
              <a:ext uri="{FF2B5EF4-FFF2-40B4-BE49-F238E27FC236}">
                <a16:creationId xmlns:a16="http://schemas.microsoft.com/office/drawing/2014/main" id="{D23068DF-868B-CFF0-FB71-0597D49BA782}"/>
              </a:ext>
            </a:extLst>
          </p:cNvPr>
          <p:cNvSpPr txBox="1"/>
          <p:nvPr/>
        </p:nvSpPr>
        <p:spPr>
          <a:xfrm>
            <a:off x="7542306" y="3712417"/>
            <a:ext cx="3281082" cy="461665"/>
          </a:xfrm>
          <a:prstGeom prst="rect">
            <a:avLst/>
          </a:prstGeom>
          <a:noFill/>
        </p:spPr>
        <p:txBody>
          <a:bodyPr wrap="square" rtlCol="0">
            <a:spAutoFit/>
          </a:bodyPr>
          <a:lstStyle/>
          <a:p>
            <a:pPr algn="ctr"/>
            <a:r>
              <a:rPr lang="en-US" sz="2400" b="1">
                <a:solidFill>
                  <a:srgbClr val="FFFF00"/>
                </a:solidFill>
              </a:rPr>
              <a:t>Khoa học tự nhiên 9</a:t>
            </a:r>
          </a:p>
        </p:txBody>
      </p:sp>
    </p:spTree>
    <p:extLst>
      <p:ext uri="{BB962C8B-B14F-4D97-AF65-F5344CB8AC3E}">
        <p14:creationId xmlns:p14="http://schemas.microsoft.com/office/powerpoint/2010/main" val="188383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sp>
        <p:nvSpPr>
          <p:cNvPr id="5" name="TextBox 4">
            <a:extLst>
              <a:ext uri="{FF2B5EF4-FFF2-40B4-BE49-F238E27FC236}">
                <a16:creationId xmlns:a16="http://schemas.microsoft.com/office/drawing/2014/main" id="{97B2CEF7-4C19-69D6-4A7D-A5D4A5235677}"/>
              </a:ext>
            </a:extLst>
          </p:cNvPr>
          <p:cNvSpPr txBox="1"/>
          <p:nvPr/>
        </p:nvSpPr>
        <p:spPr>
          <a:xfrm>
            <a:off x="524432" y="4925055"/>
            <a:ext cx="11143131" cy="1824346"/>
          </a:xfrm>
          <a:prstGeom prst="rect">
            <a:avLst/>
          </a:prstGeom>
          <a:noFill/>
        </p:spPr>
        <p:txBody>
          <a:bodyPr wrap="square">
            <a:spAutoFit/>
          </a:bodyPr>
          <a:lstStyle>
            <a:defPPr>
              <a:defRPr lang="en-US"/>
            </a:defPPr>
            <a:lvl1pPr algn="just">
              <a:lnSpc>
                <a:spcPct val="120000"/>
              </a:lnSpc>
              <a:defRPr sz="2400" b="0"/>
            </a:lvl1pPr>
          </a:lstStyle>
          <a:p>
            <a:r>
              <a:rPr lang="vi-VN" b="1">
                <a:solidFill>
                  <a:srgbClr val="FF0000"/>
                </a:solidFill>
              </a:rPr>
              <a:t>2.</a:t>
            </a:r>
            <a:r>
              <a:rPr lang="en-US" b="1">
                <a:solidFill>
                  <a:srgbClr val="FF0000"/>
                </a:solidFill>
              </a:rPr>
              <a:t> </a:t>
            </a:r>
            <a:r>
              <a:rPr lang="vi-VN" b="1">
                <a:solidFill>
                  <a:srgbClr val="FF0000"/>
                </a:solidFill>
              </a:rPr>
              <a:t>Nguyên nhân dẫn đến sự hình thành loài hươu cao cổ: </a:t>
            </a:r>
            <a:endParaRPr lang="en-US" b="1">
              <a:solidFill>
                <a:srgbClr val="FF0000"/>
              </a:solidFill>
            </a:endParaRPr>
          </a:p>
          <a:p>
            <a:r>
              <a:rPr lang="en-US"/>
              <a:t>    </a:t>
            </a:r>
            <a:r>
              <a:rPr lang="vi-VN"/>
              <a:t>Do </a:t>
            </a:r>
            <a:r>
              <a:rPr lang="vi-VN" b="1">
                <a:solidFill>
                  <a:srgbClr val="00B050"/>
                </a:solidFill>
              </a:rPr>
              <a:t>điều kiện sống thay đổi chậm chạp</a:t>
            </a:r>
            <a:r>
              <a:rPr lang="vi-VN"/>
              <a:t>, cổ hươu vươn dài để phù hợp. Cổ là cơ quan thường xuyên hoạt động nên phát triển dài ra. Đặc điểm cổ dài được </a:t>
            </a:r>
            <a:r>
              <a:rPr lang="vi-VN" b="1"/>
              <a:t>di truyền, tích luỹ</a:t>
            </a:r>
            <a:r>
              <a:rPr lang="vi-VN"/>
              <a:t> và hình thành loài hươu cao cổ. </a:t>
            </a:r>
            <a:endParaRPr lang="en-US"/>
          </a:p>
        </p:txBody>
      </p:sp>
    </p:spTree>
    <p:extLst>
      <p:ext uri="{BB962C8B-B14F-4D97-AF65-F5344CB8AC3E}">
        <p14:creationId xmlns:p14="http://schemas.microsoft.com/office/powerpoint/2010/main" val="15184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10" name="Group 9">
            <a:extLst>
              <a:ext uri="{FF2B5EF4-FFF2-40B4-BE49-F238E27FC236}">
                <a16:creationId xmlns:a16="http://schemas.microsoft.com/office/drawing/2014/main" id="{FB96D32C-54E6-17F0-F555-6263662F3F7D}"/>
              </a:ext>
            </a:extLst>
          </p:cNvPr>
          <p:cNvGrpSpPr/>
          <p:nvPr/>
        </p:nvGrpSpPr>
        <p:grpSpPr>
          <a:xfrm>
            <a:off x="508853" y="1028013"/>
            <a:ext cx="11174292" cy="1213851"/>
            <a:chOff x="5156653" y="5468369"/>
            <a:chExt cx="6842006" cy="1195394"/>
          </a:xfrm>
        </p:grpSpPr>
        <p:sp>
          <p:nvSpPr>
            <p:cNvPr id="11" name="Rectangle: Rounded Corners 10">
              <a:extLst>
                <a:ext uri="{FF2B5EF4-FFF2-40B4-BE49-F238E27FC236}">
                  <a16:creationId xmlns:a16="http://schemas.microsoft.com/office/drawing/2014/main" id="{0F2ADEFA-FFC3-AB9F-3878-E8FEC384E4D1}"/>
                </a:ext>
              </a:extLst>
            </p:cNvPr>
            <p:cNvSpPr/>
            <p:nvPr/>
          </p:nvSpPr>
          <p:spPr>
            <a:xfrm>
              <a:off x="5270332" y="5574514"/>
              <a:ext cx="6728327" cy="1089249"/>
            </a:xfrm>
            <a:prstGeom prst="roundRect">
              <a:avLst>
                <a:gd name="adj" fmla="val 828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E110C3C-00AE-4194-32FC-7D9D854D38A5}"/>
                </a:ext>
              </a:extLst>
            </p:cNvPr>
            <p:cNvSpPr/>
            <p:nvPr/>
          </p:nvSpPr>
          <p:spPr>
            <a:xfrm>
              <a:off x="5156653" y="5468369"/>
              <a:ext cx="6770760" cy="1089249"/>
            </a:xfrm>
            <a:prstGeom prst="roundRect">
              <a:avLst>
                <a:gd name="adj" fmla="val 8289"/>
              </a:avLst>
            </a:prstGeom>
            <a:solidFill>
              <a:schemeClr val="bg1"/>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492917-2061-55CC-8A0A-256D5E89031B}"/>
                </a:ext>
              </a:extLst>
            </p:cNvPr>
            <p:cNvSpPr txBox="1"/>
            <p:nvPr/>
          </p:nvSpPr>
          <p:spPr>
            <a:xfrm>
              <a:off x="5227900" y="5551149"/>
              <a:ext cx="6515268" cy="92368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chemeClr val="accent4">
                      <a:lumMod val="75000"/>
                    </a:schemeClr>
                  </a:solidFill>
                </a:rPr>
                <a:t>Câu hỏi trang 215: </a:t>
              </a:r>
              <a:r>
                <a:rPr lang="vi-VN" sz="2400"/>
                <a:t>Nêu những hạn chế trong quan điểm của Lamarck về cơ chế tiến hóa.</a:t>
              </a:r>
              <a:endParaRPr lang="en-US" sz="2400" b="0"/>
            </a:p>
          </p:txBody>
        </p:sp>
      </p:grpSp>
      <p:sp>
        <p:nvSpPr>
          <p:cNvPr id="15" name="TextBox 14">
            <a:extLst>
              <a:ext uri="{FF2B5EF4-FFF2-40B4-BE49-F238E27FC236}">
                <a16:creationId xmlns:a16="http://schemas.microsoft.com/office/drawing/2014/main" id="{4E0C44F8-A94D-FB91-778A-82FD75E6A1FA}"/>
              </a:ext>
            </a:extLst>
          </p:cNvPr>
          <p:cNvSpPr txBox="1"/>
          <p:nvPr/>
        </p:nvSpPr>
        <p:spPr>
          <a:xfrm>
            <a:off x="567032" y="2446014"/>
            <a:ext cx="11057934" cy="4271169"/>
          </a:xfrm>
          <a:prstGeom prst="rect">
            <a:avLst/>
          </a:prstGeom>
          <a:noFill/>
        </p:spPr>
        <p:txBody>
          <a:bodyPr wrap="square">
            <a:spAutoFit/>
          </a:bodyPr>
          <a:lstStyle>
            <a:defPPr>
              <a:defRPr lang="en-US"/>
            </a:defPPr>
            <a:lvl1pPr algn="just">
              <a:lnSpc>
                <a:spcPct val="120000"/>
              </a:lnSpc>
              <a:defRPr sz="2400" b="0"/>
            </a:lvl1pPr>
          </a:lstStyle>
          <a:p>
            <a:pPr>
              <a:spcAft>
                <a:spcPts val="600"/>
              </a:spcAft>
            </a:pPr>
            <a:r>
              <a:rPr lang="vi-VN" b="1"/>
              <a:t>Những hạn chế trong quan điểm của Lamarck về cơ chế tiến hóa là:</a:t>
            </a:r>
          </a:p>
          <a:p>
            <a:pPr>
              <a:spcAft>
                <a:spcPts val="600"/>
              </a:spcAft>
            </a:pPr>
            <a:r>
              <a:rPr lang="en-US" sz="2400" b="1">
                <a:solidFill>
                  <a:schemeClr val="accent4">
                    <a:lumMod val="75000"/>
                  </a:schemeClr>
                </a:solidFill>
              </a:rPr>
              <a:t>– </a:t>
            </a:r>
            <a:r>
              <a:rPr lang="vi-VN" b="1">
                <a:solidFill>
                  <a:schemeClr val="accent4">
                    <a:lumMod val="75000"/>
                  </a:schemeClr>
                </a:solidFill>
              </a:rPr>
              <a:t>Chưa hiểu về nguyên nhân tiến hóa: </a:t>
            </a:r>
            <a:r>
              <a:rPr lang="vi-VN"/>
              <a:t>Lamarck cho rằng sự thay đổi một cách chậm chạp và liên tục của môi trường sống là nguyên nhân phát sinh các loài mới từ một loài tổ tiên ban đầu.</a:t>
            </a:r>
          </a:p>
          <a:p>
            <a:pPr>
              <a:spcAft>
                <a:spcPts val="600"/>
              </a:spcAft>
            </a:pPr>
            <a:r>
              <a:rPr lang="en-US" sz="2400" b="1">
                <a:solidFill>
                  <a:schemeClr val="accent5">
                    <a:lumMod val="75000"/>
                  </a:schemeClr>
                </a:solidFill>
              </a:rPr>
              <a:t>– </a:t>
            </a:r>
            <a:r>
              <a:rPr lang="vi-VN" b="1">
                <a:solidFill>
                  <a:schemeClr val="accent5">
                    <a:lumMod val="75000"/>
                  </a:schemeClr>
                </a:solidFill>
              </a:rPr>
              <a:t>Chưa phân biệt được biến dị di truyền và không di truyền: </a:t>
            </a:r>
            <a:r>
              <a:rPr lang="vi-VN"/>
              <a:t>Lamarck cho rằng mọi biến đổi trên cơ thể sinh vật đều được di truyền và tích lũy.</a:t>
            </a:r>
          </a:p>
          <a:p>
            <a:pPr>
              <a:spcAft>
                <a:spcPts val="600"/>
              </a:spcAft>
            </a:pPr>
            <a:r>
              <a:rPr lang="en-US" sz="2400" b="1">
                <a:solidFill>
                  <a:schemeClr val="accent2">
                    <a:lumMod val="60000"/>
                    <a:lumOff val="40000"/>
                  </a:schemeClr>
                </a:solidFill>
              </a:rPr>
              <a:t>– </a:t>
            </a:r>
            <a:r>
              <a:rPr lang="vi-VN" b="1">
                <a:solidFill>
                  <a:schemeClr val="accent2">
                    <a:lumMod val="60000"/>
                    <a:lumOff val="40000"/>
                  </a:schemeClr>
                </a:solidFill>
              </a:rPr>
              <a:t>Chưa hiểu về cơ chế tiến hóa: </a:t>
            </a:r>
            <a:r>
              <a:rPr lang="vi-VN"/>
              <a:t>Lamarck cho rằng sinh vật luôn có khả năng chủ động thích ứng với sự thay đổi của môi trường bằng cách thay đổi tập quán hoạt động của các cơ quan, do đó không có loài nào bị đào thải.</a:t>
            </a:r>
            <a:endParaRPr lang="en-US"/>
          </a:p>
        </p:txBody>
      </p:sp>
    </p:spTree>
    <p:extLst>
      <p:ext uri="{BB962C8B-B14F-4D97-AF65-F5344CB8AC3E}">
        <p14:creationId xmlns:p14="http://schemas.microsoft.com/office/powerpoint/2010/main" val="5553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6" name="Picture 2" descr="Lamarckism | Facts, Theory, &amp; Contrast with Darwinism | Britannica">
            <a:extLst>
              <a:ext uri="{FF2B5EF4-FFF2-40B4-BE49-F238E27FC236}">
                <a16:creationId xmlns:a16="http://schemas.microsoft.com/office/drawing/2014/main" id="{62034D42-0ED5-B682-8A63-9F0914249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D17A7-3B9F-B5F6-4201-1A6F16F19F65}"/>
              </a:ext>
            </a:extLst>
          </p:cNvPr>
          <p:cNvSpPr/>
          <p:nvPr/>
        </p:nvSpPr>
        <p:spPr>
          <a:xfrm>
            <a:off x="4781176" y="1177366"/>
            <a:ext cx="7076142" cy="4673600"/>
          </a:xfrm>
          <a:prstGeom prst="rect">
            <a:avLst/>
          </a:prstGeom>
          <a:solidFill>
            <a:schemeClr val="bg1"/>
          </a:solidFill>
          <a:ln w="38100">
            <a:solidFill>
              <a:srgbClr val="3441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4D63F-63DE-C3C0-88AF-874CA32AE59F}"/>
              </a:ext>
            </a:extLst>
          </p:cNvPr>
          <p:cNvSpPr txBox="1"/>
          <p:nvPr/>
        </p:nvSpPr>
        <p:spPr>
          <a:xfrm>
            <a:off x="4876800" y="1640298"/>
            <a:ext cx="6789271" cy="4040337"/>
          </a:xfrm>
          <a:prstGeom prst="rect">
            <a:avLst/>
          </a:prstGeom>
          <a:noFill/>
        </p:spPr>
        <p:txBody>
          <a:bodyPr wrap="square">
            <a:spAutoFit/>
          </a:bodyPr>
          <a:lstStyle>
            <a:defPPr>
              <a:defRPr lang="en-US"/>
            </a:defPPr>
            <a:lvl1pPr algn="just">
              <a:lnSpc>
                <a:spcPct val="120000"/>
              </a:lnSpc>
              <a:defRPr sz="2400" b="1">
                <a:solidFill>
                  <a:srgbClr val="FFFF00"/>
                </a:solidFill>
              </a:defRPr>
            </a:lvl1pPr>
          </a:lstStyle>
          <a:p>
            <a:r>
              <a:rPr lang="en-US" sz="2400" b="1">
                <a:solidFill>
                  <a:schemeClr val="tx1"/>
                </a:solidFill>
              </a:rPr>
              <a:t>– </a:t>
            </a:r>
            <a:r>
              <a:rPr lang="vi-VN" b="0">
                <a:solidFill>
                  <a:schemeClr val="tx1"/>
                </a:solidFill>
              </a:rPr>
              <a:t>Sinh vật luôn </a:t>
            </a:r>
            <a:r>
              <a:rPr lang="vi-VN">
                <a:solidFill>
                  <a:schemeClr val="accent6">
                    <a:lumMod val="75000"/>
                  </a:schemeClr>
                </a:solidFill>
              </a:rPr>
              <a:t>chủ động thích ứng </a:t>
            </a:r>
            <a:r>
              <a:rPr lang="vi-VN" b="0">
                <a:solidFill>
                  <a:schemeClr val="tx1"/>
                </a:solidFill>
              </a:rPr>
              <a:t>với sự thay đổi chậm chạp của môi trường, chúng không ngừng </a:t>
            </a:r>
            <a:r>
              <a:rPr lang="vi-VN">
                <a:solidFill>
                  <a:schemeClr val="accent1">
                    <a:lumMod val="60000"/>
                    <a:lumOff val="40000"/>
                  </a:schemeClr>
                </a:solidFill>
              </a:rPr>
              <a:t>vươn tới một tổ chức cơ thể phức tạp </a:t>
            </a:r>
            <a:r>
              <a:rPr lang="vi-VN" b="0">
                <a:solidFill>
                  <a:schemeClr val="tx1"/>
                </a:solidFill>
              </a:rPr>
              <a:t>hơn, do đó không có loài nào bị đào thải. </a:t>
            </a:r>
            <a:endParaRPr lang="en-US" b="0">
              <a:solidFill>
                <a:schemeClr val="tx1"/>
              </a:solidFill>
            </a:endParaRPr>
          </a:p>
          <a:p>
            <a:r>
              <a:rPr lang="en-US" sz="2400" b="1">
                <a:solidFill>
                  <a:schemeClr val="tx1"/>
                </a:solidFill>
              </a:rPr>
              <a:t>– </a:t>
            </a:r>
            <a:r>
              <a:rPr lang="vi-VN">
                <a:solidFill>
                  <a:srgbClr val="00B050"/>
                </a:solidFill>
              </a:rPr>
              <a:t>Ngoại cảnh không đồng nhất và thường xuyên thay đổi </a:t>
            </a:r>
            <a:r>
              <a:rPr lang="vi-VN" b="0">
                <a:solidFill>
                  <a:schemeClr val="tx1"/>
                </a:solidFill>
              </a:rPr>
              <a:t>làm cho các sinh vật của một loài tổ tiên ban đầu chủ động biến đổi cơ thể theo nhiều hướng khác nhau, qua nhiều thế hệ </a:t>
            </a:r>
            <a:r>
              <a:rPr lang="vi-VN">
                <a:solidFill>
                  <a:schemeClr val="tx1"/>
                </a:solidFill>
              </a:rPr>
              <a:t>hình thành nhiều loài mới.</a:t>
            </a:r>
            <a:endParaRPr lang="en-US">
              <a:solidFill>
                <a:schemeClr val="tx1"/>
              </a:solidFill>
            </a:endParaRPr>
          </a:p>
        </p:txBody>
      </p:sp>
      <p:sp>
        <p:nvSpPr>
          <p:cNvPr id="6" name="Rectangle: Rounded Corners 5">
            <a:extLst>
              <a:ext uri="{FF2B5EF4-FFF2-40B4-BE49-F238E27FC236}">
                <a16:creationId xmlns:a16="http://schemas.microsoft.com/office/drawing/2014/main" id="{FAE69731-F4C9-D2FD-2111-9E0A4B64128A}"/>
              </a:ext>
            </a:extLst>
          </p:cNvPr>
          <p:cNvSpPr/>
          <p:nvPr/>
        </p:nvSpPr>
        <p:spPr>
          <a:xfrm>
            <a:off x="4631765" y="895765"/>
            <a:ext cx="6251388" cy="592375"/>
          </a:xfrm>
          <a:prstGeom prst="roundRect">
            <a:avLst/>
          </a:prstGeom>
          <a:solidFill>
            <a:srgbClr val="344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Quan điểm của Lamarck cho rằng: </a:t>
            </a:r>
          </a:p>
        </p:txBody>
      </p:sp>
    </p:spTree>
    <p:extLst>
      <p:ext uri="{BB962C8B-B14F-4D97-AF65-F5344CB8AC3E}">
        <p14:creationId xmlns:p14="http://schemas.microsoft.com/office/powerpoint/2010/main" val="1237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10101"/>
        </a:solidFill>
        <a:effectLst/>
      </p:bgPr>
    </p:bg>
    <p:spTree>
      <p:nvGrpSpPr>
        <p:cNvPr id="1" name=""/>
        <p:cNvGrpSpPr/>
        <p:nvPr/>
      </p:nvGrpSpPr>
      <p:grpSpPr>
        <a:xfrm>
          <a:off x="0" y="0"/>
          <a:ext cx="0" cy="0"/>
          <a:chOff x="0" y="0"/>
          <a:chExt cx="0" cy="0"/>
        </a:xfrm>
      </p:grpSpPr>
      <p:pic>
        <p:nvPicPr>
          <p:cNvPr id="13314" name="Picture 2" descr="Darwin's Influence on Modern Thought | Scientific American">
            <a:extLst>
              <a:ext uri="{FF2B5EF4-FFF2-40B4-BE49-F238E27FC236}">
                <a16:creationId xmlns:a16="http://schemas.microsoft.com/office/drawing/2014/main" id="{E4C4C3CB-72AD-F6B9-4965-FC6A720DB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86AD69-F523-D06D-70A1-23C6E900F4FB}"/>
              </a:ext>
            </a:extLst>
          </p:cNvPr>
          <p:cNvSpPr txBox="1"/>
          <p:nvPr/>
        </p:nvSpPr>
        <p:spPr>
          <a:xfrm>
            <a:off x="4565863" y="527774"/>
            <a:ext cx="7124957" cy="1360822"/>
          </a:xfrm>
          <a:prstGeom prst="rect">
            <a:avLst/>
          </a:prstGeom>
          <a:noFill/>
        </p:spPr>
        <p:txBody>
          <a:bodyPr wrap="square" rtlCol="0">
            <a:spAutoFit/>
          </a:bodyPr>
          <a:lstStyle/>
          <a:p>
            <a:pPr algn="r">
              <a:lnSpc>
                <a:spcPct val="120000"/>
              </a:lnSpc>
            </a:pPr>
            <a:r>
              <a:rPr lang="vi-VN" sz="3600" b="1">
                <a:solidFill>
                  <a:schemeClr val="bg1"/>
                </a:solidFill>
              </a:rPr>
              <a:t>II. QUAN ĐIỂM CỦA DARWIN VỀ CƠ CHẾ TIẾN HÓA</a:t>
            </a:r>
            <a:endParaRPr lang="en-US" sz="3600" b="1">
              <a:solidFill>
                <a:schemeClr val="bg1"/>
              </a:solidFill>
            </a:endParaRPr>
          </a:p>
        </p:txBody>
      </p:sp>
      <p:pic>
        <p:nvPicPr>
          <p:cNvPr id="5" name="Picture 2" descr="The process of natural selection - Science : Explanation &amp; Exercises -  evulpo">
            <a:extLst>
              <a:ext uri="{FF2B5EF4-FFF2-40B4-BE49-F238E27FC236}">
                <a16:creationId xmlns:a16="http://schemas.microsoft.com/office/drawing/2014/main" id="{D85093AF-76C4-B23E-516F-10788835F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09"/>
          <a:stretch/>
        </p:blipFill>
        <p:spPr bwMode="auto">
          <a:xfrm>
            <a:off x="5547168" y="1652554"/>
            <a:ext cx="6509219" cy="498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2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On the Origin of Species: Why Did Charles Darwin Write It?">
            <a:extLst>
              <a:ext uri="{FF2B5EF4-FFF2-40B4-BE49-F238E27FC236}">
                <a16:creationId xmlns:a16="http://schemas.microsoft.com/office/drawing/2014/main" id="{82F99C1B-9772-8879-CD72-EB1792E7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4"/>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3972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92919"/>
        </a:solidFill>
        <a:effectLst/>
      </p:bgPr>
    </p:bg>
    <p:spTree>
      <p:nvGrpSpPr>
        <p:cNvPr id="1" name=""/>
        <p:cNvGrpSpPr/>
        <p:nvPr/>
      </p:nvGrpSpPr>
      <p:grpSpPr>
        <a:xfrm>
          <a:off x="0" y="0"/>
          <a:ext cx="0" cy="0"/>
          <a:chOff x="0" y="0"/>
          <a:chExt cx="0" cy="0"/>
        </a:xfrm>
      </p:grpSpPr>
      <p:pic>
        <p:nvPicPr>
          <p:cNvPr id="12290" name="Picture 2" descr="Religious views of Charles Darwin - Wikipedia">
            <a:extLst>
              <a:ext uri="{FF2B5EF4-FFF2-40B4-BE49-F238E27FC236}">
                <a16:creationId xmlns:a16="http://schemas.microsoft.com/office/drawing/2014/main" id="{EDDA3D85-28AC-FA23-247C-705D7A52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n the Origin of Species (Limited Edition) | The Folio Society">
            <a:extLst>
              <a:ext uri="{FF2B5EF4-FFF2-40B4-BE49-F238E27FC236}">
                <a16:creationId xmlns:a16="http://schemas.microsoft.com/office/drawing/2014/main" id="{187AA96B-CB6F-22EE-C287-F8BE03736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707" y="3221317"/>
            <a:ext cx="3472676" cy="34726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3">
            <a:extLst>
              <a:ext uri="{FF2B5EF4-FFF2-40B4-BE49-F238E27FC236}">
                <a16:creationId xmlns:a16="http://schemas.microsoft.com/office/drawing/2014/main" id="{C12AC5A9-2A91-1042-A7A8-B0B481D839E5}"/>
              </a:ext>
            </a:extLst>
          </p:cNvPr>
          <p:cNvGrpSpPr>
            <a:grpSpLocks/>
          </p:cNvGrpSpPr>
          <p:nvPr/>
        </p:nvGrpSpPr>
        <p:grpSpPr bwMode="auto">
          <a:xfrm>
            <a:off x="185270" y="-310776"/>
            <a:ext cx="6179670" cy="4183529"/>
            <a:chOff x="899885" y="2202229"/>
            <a:chExt cx="3299964" cy="1586196"/>
          </a:xfrm>
        </p:grpSpPr>
        <p:sp>
          <p:nvSpPr>
            <p:cNvPr id="13" name="Rectangle 12">
              <a:extLst>
                <a:ext uri="{FF2B5EF4-FFF2-40B4-BE49-F238E27FC236}">
                  <a16:creationId xmlns:a16="http://schemas.microsoft.com/office/drawing/2014/main" id="{15BF7C86-65F0-D7BF-9F8C-5E40EAD8DCEC}"/>
                </a:ext>
              </a:extLst>
            </p:cNvPr>
            <p:cNvSpPr/>
            <p:nvPr/>
          </p:nvSpPr>
          <p:spPr>
            <a:xfrm>
              <a:off x="899885" y="2548352"/>
              <a:ext cx="3299964" cy="942216"/>
            </a:xfrm>
            <a:prstGeom prst="rect">
              <a:avLst/>
            </a:prstGeom>
            <a:solidFill>
              <a:schemeClr val="bg1">
                <a:lumMod val="95000"/>
              </a:schemeClr>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4" name="Picture 345" descr="shadow_1_m">
              <a:extLst>
                <a:ext uri="{FF2B5EF4-FFF2-40B4-BE49-F238E27FC236}">
                  <a16:creationId xmlns:a16="http://schemas.microsoft.com/office/drawing/2014/main" id="{4FF285A7-59C9-0F83-DAEE-23102E68110A}"/>
                </a:ext>
              </a:extLst>
            </p:cNvPr>
            <p:cNvPicPr>
              <a:picLocks noChangeAspect="1" noChangeArrowheads="1"/>
            </p:cNvPicPr>
            <p:nvPr/>
          </p:nvPicPr>
          <p:blipFill>
            <a:blip r:embed="rId4"/>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5" name="Picture 345" descr="shadow_1_m">
              <a:extLst>
                <a:ext uri="{FF2B5EF4-FFF2-40B4-BE49-F238E27FC236}">
                  <a16:creationId xmlns:a16="http://schemas.microsoft.com/office/drawing/2014/main" id="{BD15E756-1544-9E41-5467-60E44CBF24CF}"/>
                </a:ext>
              </a:extLst>
            </p:cNvPr>
            <p:cNvPicPr>
              <a:picLocks noChangeAspect="1" noChangeArrowheads="1"/>
            </p:cNvPicPr>
            <p:nvPr/>
          </p:nvPicPr>
          <p:blipFill>
            <a:blip r:embed="rId5"/>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2E35B3CA-33E1-0E00-90E9-947957C04057}"/>
              </a:ext>
            </a:extLst>
          </p:cNvPr>
          <p:cNvSpPr txBox="1"/>
          <p:nvPr/>
        </p:nvSpPr>
        <p:spPr>
          <a:xfrm>
            <a:off x="358463" y="673686"/>
            <a:ext cx="5838292" cy="2267544"/>
          </a:xfrm>
          <a:prstGeom prst="rect">
            <a:avLst/>
          </a:prstGeom>
          <a:noFill/>
        </p:spPr>
        <p:txBody>
          <a:bodyPr wrap="square">
            <a:spAutoFit/>
          </a:bodyPr>
          <a:lstStyle>
            <a:defPPr>
              <a:defRPr lang="en-US"/>
            </a:defPPr>
            <a:lvl1pPr algn="just">
              <a:lnSpc>
                <a:spcPct val="120000"/>
              </a:lnSpc>
              <a:defRPr sz="2400" b="1"/>
            </a:lvl1pPr>
          </a:lstStyle>
          <a:p>
            <a:pPr>
              <a:spcBef>
                <a:spcPts val="600"/>
              </a:spcBef>
            </a:pPr>
            <a:r>
              <a:rPr lang="vi-VN">
                <a:solidFill>
                  <a:srgbClr val="00B050"/>
                </a:solidFill>
              </a:rPr>
              <a:t>Charles Darwin (1809 – 1882) </a:t>
            </a:r>
            <a:r>
              <a:rPr lang="vi-VN" b="0"/>
              <a:t>là nhà tự nhiên học người Anh, trong tác phẩm Nguồn gốc các loài </a:t>
            </a:r>
            <a:r>
              <a:rPr lang="vi-VN">
                <a:solidFill>
                  <a:srgbClr val="C00000"/>
                </a:solidFill>
              </a:rPr>
              <a:t>(On the Origin of Species)</a:t>
            </a:r>
            <a:r>
              <a:rPr lang="vi-VN" b="0"/>
              <a:t>, được công bố vào năm 1859 đã đưa ra thuyết tiến hoá. </a:t>
            </a:r>
            <a:endParaRPr lang="en-US" b="0"/>
          </a:p>
        </p:txBody>
      </p:sp>
    </p:spTree>
    <p:extLst>
      <p:ext uri="{BB962C8B-B14F-4D97-AF65-F5344CB8AC3E}">
        <p14:creationId xmlns:p14="http://schemas.microsoft.com/office/powerpoint/2010/main" val="341101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355410D5-53A2-58E9-C4E6-B9DD51A4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164"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9E5F7D8-8C2F-BB0E-D11D-CFE2576AD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2"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CEB68FBE-51B3-BD1E-7F8D-F3DBACE89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111630"/>
            <a:ext cx="3810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E4062BD-BEAA-C960-B6E6-80F225E46D23}"/>
              </a:ext>
            </a:extLst>
          </p:cNvPr>
          <p:cNvSpPr txBox="1"/>
          <p:nvPr/>
        </p:nvSpPr>
        <p:spPr>
          <a:xfrm>
            <a:off x="337071" y="5124559"/>
            <a:ext cx="3299011" cy="1535741"/>
          </a:xfrm>
          <a:prstGeom prst="rect">
            <a:avLst/>
          </a:prstGeom>
          <a:noFill/>
        </p:spPr>
        <p:txBody>
          <a:bodyPr wrap="square">
            <a:spAutoFit/>
          </a:bodyPr>
          <a:lstStyle>
            <a:defPPr>
              <a:defRPr lang="en-US"/>
            </a:defPPr>
            <a:lvl1pPr algn="ctr">
              <a:lnSpc>
                <a:spcPct val="120000"/>
              </a:lnSpc>
              <a:defRPr b="1"/>
            </a:lvl1pPr>
          </a:lstStyle>
          <a:p>
            <a:r>
              <a:rPr lang="vi-VN" sz="2000" b="0" i="1">
                <a:latin typeface="Times New Roman" panose="02020603050405020304" pitchFamily="18" charset="0"/>
                <a:cs typeface="Times New Roman" panose="02020603050405020304" pitchFamily="18" charset="0"/>
              </a:rPr>
              <a:t>Quá trình sinh sản đã phát sinh nhiều biến dị sai khác về kích thước cổ giữa các cá thể thuộc loài hươu</a:t>
            </a:r>
            <a:endParaRPr lang="en-US" sz="2000" b="0" i="1">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731779CC-9353-F43D-F44F-0096A57D3E48}"/>
              </a:ext>
            </a:extLst>
          </p:cNvPr>
          <p:cNvSpPr txBox="1"/>
          <p:nvPr/>
        </p:nvSpPr>
        <p:spPr>
          <a:xfrm>
            <a:off x="3973152" y="5124560"/>
            <a:ext cx="4027848" cy="1535741"/>
          </a:xfrm>
          <a:prstGeom prst="rect">
            <a:avLst/>
          </a:prstGeom>
          <a:noFill/>
        </p:spPr>
        <p:txBody>
          <a:bodyPr wrap="square">
            <a:spAutoFit/>
          </a:bodyPr>
          <a:lstStyle>
            <a:defPPr>
              <a:defRPr lang="en-US"/>
            </a:defPPr>
            <a:lvl1pPr algn="ctr">
              <a:lnSpc>
                <a:spcPct val="120000"/>
              </a:lnSpc>
              <a:defRPr sz="2000" b="1"/>
            </a:lvl1pPr>
          </a:lstStyle>
          <a:p>
            <a:r>
              <a:rPr lang="vi-VN" b="0" i="1">
                <a:latin typeface="Times New Roman" panose="02020603050405020304" pitchFamily="18" charset="0"/>
                <a:cs typeface="Times New Roman" panose="02020603050405020304" pitchFamily="18" charset="0"/>
              </a:rPr>
              <a:t>Cá thể hươu nào có cổ dài ăn được lá cây trên cao thì sống sót, còn những cá thể hươu cổ ngắn không ăn được lá cây trên cao thì sẽ chết</a:t>
            </a:r>
            <a:endParaRPr lang="en-US" b="0" i="1">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FBD5BCA9-5841-3941-9F2A-C48687352D83}"/>
              </a:ext>
            </a:extLst>
          </p:cNvPr>
          <p:cNvSpPr txBox="1"/>
          <p:nvPr/>
        </p:nvSpPr>
        <p:spPr>
          <a:xfrm>
            <a:off x="8420405" y="5162331"/>
            <a:ext cx="3395518" cy="116807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r>
              <a:rPr lang="vi-VN"/>
              <a:t>Qua nhiều thế hệ, kết quả hình thành loài hươu cổ dài ăn được lá cây trên cao</a:t>
            </a:r>
            <a:endParaRPr lang="en-US"/>
          </a:p>
        </p:txBody>
      </p:sp>
    </p:spTree>
    <p:extLst>
      <p:ext uri="{BB962C8B-B14F-4D97-AF65-F5344CB8AC3E}">
        <p14:creationId xmlns:p14="http://schemas.microsoft.com/office/powerpoint/2010/main" val="61177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he process of natural selection - Science : Explanation &amp; Exercises -  evulpo">
            <a:extLst>
              <a:ext uri="{FF2B5EF4-FFF2-40B4-BE49-F238E27FC236}">
                <a16:creationId xmlns:a16="http://schemas.microsoft.com/office/drawing/2014/main" id="{D6B7CB15-9FB0-8344-9944-A4AAE1B0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561"/>
            <a:ext cx="12192000" cy="29146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419E81-58A1-551E-5BF0-3171291EB2AC}"/>
              </a:ext>
            </a:extLst>
          </p:cNvPr>
          <p:cNvGrpSpPr/>
          <p:nvPr/>
        </p:nvGrpSpPr>
        <p:grpSpPr>
          <a:xfrm>
            <a:off x="656678" y="4303060"/>
            <a:ext cx="11174292" cy="2205318"/>
            <a:chOff x="5156653" y="5103703"/>
            <a:chExt cx="6842006" cy="2283309"/>
          </a:xfrm>
        </p:grpSpPr>
        <p:sp>
          <p:nvSpPr>
            <p:cNvPr id="4" name="Rectangle: Rounded Corners 3">
              <a:extLst>
                <a:ext uri="{FF2B5EF4-FFF2-40B4-BE49-F238E27FC236}">
                  <a16:creationId xmlns:a16="http://schemas.microsoft.com/office/drawing/2014/main" id="{BA1BD401-FE6D-A882-A386-7AD8528B28BF}"/>
                </a:ext>
              </a:extLst>
            </p:cNvPr>
            <p:cNvSpPr/>
            <p:nvPr/>
          </p:nvSpPr>
          <p:spPr>
            <a:xfrm>
              <a:off x="5270332" y="5190332"/>
              <a:ext cx="6728327" cy="219668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580664A-3AF3-BBFB-2D6F-D2F190A6585B}"/>
                </a:ext>
              </a:extLst>
            </p:cNvPr>
            <p:cNvSpPr/>
            <p:nvPr/>
          </p:nvSpPr>
          <p:spPr>
            <a:xfrm>
              <a:off x="5156653" y="5103703"/>
              <a:ext cx="6770760" cy="2152763"/>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82E09F-06C8-F632-4F86-49A53598F89E}"/>
                </a:ext>
              </a:extLst>
            </p:cNvPr>
            <p:cNvSpPr txBox="1"/>
            <p:nvPr/>
          </p:nvSpPr>
          <p:spPr>
            <a:xfrm>
              <a:off x="5247238" y="5274145"/>
              <a:ext cx="6595563" cy="1796605"/>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Hoạt động trang 215: Quan sát Hình 50.2 và thực hiện các yêu cầu sau:</a:t>
              </a:r>
            </a:p>
            <a:p>
              <a:pPr algn="l"/>
              <a:r>
                <a:rPr lang="vi-VN" sz="2400">
                  <a:solidFill>
                    <a:srgbClr val="00B050"/>
                  </a:solidFill>
                </a:rPr>
                <a:t>1. </a:t>
              </a:r>
              <a:r>
                <a:rPr lang="vi-VN" sz="2400" b="0">
                  <a:solidFill>
                    <a:srgbClr val="00B050"/>
                  </a:solidFill>
                </a:rPr>
                <a:t>Mô tả quá trình hình thành loài hươu cao cổ theo quan điểm của Darwin.</a:t>
              </a:r>
            </a:p>
            <a:p>
              <a:pPr algn="l"/>
              <a:r>
                <a:rPr lang="vi-VN" sz="2400">
                  <a:solidFill>
                    <a:srgbClr val="00B050"/>
                  </a:solidFill>
                </a:rPr>
                <a:t>2. </a:t>
              </a:r>
              <a:r>
                <a:rPr lang="vi-VN" sz="2400" b="0">
                  <a:solidFill>
                    <a:srgbClr val="00B050"/>
                  </a:solidFill>
                </a:rPr>
                <a:t>Để giải thích sự hình thành loài hươu cao cổ, quan điểm của Darwin khác với quan điểm của Lamarck như thế nào?</a:t>
              </a:r>
              <a:endParaRPr lang="en-US" sz="2400" b="0"/>
            </a:p>
          </p:txBody>
        </p:sp>
      </p:grpSp>
    </p:spTree>
    <p:extLst>
      <p:ext uri="{BB962C8B-B14F-4D97-AF65-F5344CB8AC3E}">
        <p14:creationId xmlns:p14="http://schemas.microsoft.com/office/powerpoint/2010/main" val="31032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11" name="Picture 2" descr="The process of natural selection - Science : Explanation &amp; Exercises -  evulpo">
            <a:extLst>
              <a:ext uri="{FF2B5EF4-FFF2-40B4-BE49-F238E27FC236}">
                <a16:creationId xmlns:a16="http://schemas.microsoft.com/office/drawing/2014/main" id="{ED329298-D461-7036-2D67-89D137DFA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324"/>
          <a:stretch/>
        </p:blipFill>
        <p:spPr bwMode="auto">
          <a:xfrm>
            <a:off x="251013" y="2303851"/>
            <a:ext cx="6106569" cy="43349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43AAD43-D786-95E9-F412-CA817BBCFF31}"/>
              </a:ext>
            </a:extLst>
          </p:cNvPr>
          <p:cNvSpPr/>
          <p:nvPr/>
        </p:nvSpPr>
        <p:spPr>
          <a:xfrm>
            <a:off x="5940612" y="3260375"/>
            <a:ext cx="5916706" cy="1819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056F72C4-EDBA-D87C-E222-1408E444D3D3}"/>
              </a:ext>
            </a:extLst>
          </p:cNvPr>
          <p:cNvSpPr/>
          <p:nvPr/>
        </p:nvSpPr>
        <p:spPr>
          <a:xfrm>
            <a:off x="5940612" y="3113951"/>
            <a:ext cx="5916706" cy="340659"/>
          </a:xfrm>
          <a:prstGeom prst="round2SameRect">
            <a:avLst/>
          </a:prstGeom>
          <a:solidFill>
            <a:srgbClr val="99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A07F672-625D-8C13-F4A4-DEEE5FAEEB11}"/>
              </a:ext>
            </a:extLst>
          </p:cNvPr>
          <p:cNvSpPr txBox="1"/>
          <p:nvPr/>
        </p:nvSpPr>
        <p:spPr>
          <a:xfrm>
            <a:off x="6018306" y="3531224"/>
            <a:ext cx="5735805" cy="138114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Quá trình sinh sản đã phát sinh nhiều </a:t>
            </a:r>
            <a:r>
              <a:rPr lang="vi-VN" sz="2400" b="1">
                <a:latin typeface="+mj-lt"/>
              </a:rPr>
              <a:t>biến dị sai khác về kích thước cổ </a:t>
            </a:r>
            <a:r>
              <a:rPr lang="vi-VN" sz="2400">
                <a:latin typeface="+mj-lt"/>
              </a:rPr>
              <a:t>giữa các cá thể thuộc loài hươu.</a:t>
            </a:r>
            <a:endParaRPr lang="en-US" sz="2400">
              <a:latin typeface="+mj-lt"/>
            </a:endParaRPr>
          </a:p>
        </p:txBody>
      </p:sp>
    </p:spTree>
    <p:extLst>
      <p:ext uri="{BB962C8B-B14F-4D97-AF65-F5344CB8AC3E}">
        <p14:creationId xmlns:p14="http://schemas.microsoft.com/office/powerpoint/2010/main" val="167366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2" name="Picture 2" descr="The process of natural selection - Science : Explanation &amp; Exercises -  evulpo">
            <a:extLst>
              <a:ext uri="{FF2B5EF4-FFF2-40B4-BE49-F238E27FC236}">
                <a16:creationId xmlns:a16="http://schemas.microsoft.com/office/drawing/2014/main" id="{DC0B9BCD-64A0-8602-B01A-B3751A69E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16" r="32794"/>
          <a:stretch/>
        </p:blipFill>
        <p:spPr bwMode="auto">
          <a:xfrm>
            <a:off x="185271" y="2325274"/>
            <a:ext cx="5952563" cy="4313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3A754E-A92E-2D7B-3AF6-489CDC13856B}"/>
              </a:ext>
            </a:extLst>
          </p:cNvPr>
          <p:cNvSpPr/>
          <p:nvPr/>
        </p:nvSpPr>
        <p:spPr>
          <a:xfrm>
            <a:off x="5695575" y="3260374"/>
            <a:ext cx="6161743" cy="2536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D3896367-6380-9757-43C5-D76CF380073F}"/>
              </a:ext>
            </a:extLst>
          </p:cNvPr>
          <p:cNvSpPr/>
          <p:nvPr/>
        </p:nvSpPr>
        <p:spPr>
          <a:xfrm>
            <a:off x="5695576" y="3113951"/>
            <a:ext cx="6161742" cy="340659"/>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842803" y="3444649"/>
            <a:ext cx="5859126" cy="2267544"/>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Những lá non ở dưới thấp hết dần, cá thể hươu nào có </a:t>
            </a:r>
            <a:r>
              <a:rPr lang="vi-VN" sz="2400" b="1">
                <a:latin typeface="+mj-lt"/>
              </a:rPr>
              <a:t>cổ dài ăn được lá cây trên </a:t>
            </a:r>
            <a:r>
              <a:rPr lang="vi-VN" sz="2400">
                <a:latin typeface="+mj-lt"/>
              </a:rPr>
              <a:t>cao thì sống sót, còn những cá thể hươu </a:t>
            </a:r>
            <a:r>
              <a:rPr lang="vi-VN" sz="2400" b="1">
                <a:latin typeface="+mj-lt"/>
              </a:rPr>
              <a:t>cổ ngắn không ăn được lá cây trên cao thì sẽ chết.</a:t>
            </a:r>
            <a:endParaRPr lang="en-US" sz="2400" b="1">
              <a:latin typeface="+mj-lt"/>
            </a:endParaRPr>
          </a:p>
        </p:txBody>
      </p:sp>
    </p:spTree>
    <p:extLst>
      <p:ext uri="{BB962C8B-B14F-4D97-AF65-F5344CB8AC3E}">
        <p14:creationId xmlns:p14="http://schemas.microsoft.com/office/powerpoint/2010/main" val="27959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4D6834"/>
        </a:solidFill>
        <a:effectLst/>
      </p:bgPr>
    </p:bg>
    <p:spTree>
      <p:nvGrpSpPr>
        <p:cNvPr id="1" name=""/>
        <p:cNvGrpSpPr/>
        <p:nvPr/>
      </p:nvGrpSpPr>
      <p:grpSpPr>
        <a:xfrm>
          <a:off x="0" y="0"/>
          <a:ext cx="0" cy="0"/>
          <a:chOff x="0" y="0"/>
          <a:chExt cx="0" cy="0"/>
        </a:xfrm>
      </p:grpSpPr>
      <p:pic>
        <p:nvPicPr>
          <p:cNvPr id="2052" name="Picture 4" descr="Wasps: Their Biology, Diversity, and Role as Beneficial Insects and  Pollinators of Native Plants">
            <a:extLst>
              <a:ext uri="{FF2B5EF4-FFF2-40B4-BE49-F238E27FC236}">
                <a16:creationId xmlns:a16="http://schemas.microsoft.com/office/drawing/2014/main" id="{C10659C6-DAEF-A963-2EF3-BCD68544F0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0"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97DFB6-F3A7-505D-FB09-6B85CA898836}"/>
              </a:ext>
            </a:extLst>
          </p:cNvPr>
          <p:cNvSpPr/>
          <p:nvPr/>
        </p:nvSpPr>
        <p:spPr>
          <a:xfrm>
            <a:off x="0" y="6394824"/>
            <a:ext cx="12192000" cy="463176"/>
          </a:xfrm>
          <a:prstGeom prst="rect">
            <a:avLst/>
          </a:prstGeom>
          <a:solidFill>
            <a:srgbClr val="8BA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Wasps: Their Biology, Diversity, and Role as Beneficial Insects and  Pollinators of Native Plants">
            <a:extLst>
              <a:ext uri="{FF2B5EF4-FFF2-40B4-BE49-F238E27FC236}">
                <a16:creationId xmlns:a16="http://schemas.microsoft.com/office/drawing/2014/main" id="{0A0885D3-39A7-88A1-BC29-97D241241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6073572"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B5CB56-6765-A5A2-D467-22A8662D1795}"/>
              </a:ext>
            </a:extLst>
          </p:cNvPr>
          <p:cNvSpPr txBox="1"/>
          <p:nvPr/>
        </p:nvSpPr>
        <p:spPr>
          <a:xfrm>
            <a:off x="373529" y="3935506"/>
            <a:ext cx="11519647" cy="2267544"/>
          </a:xfrm>
          <a:prstGeom prst="rect">
            <a:avLst/>
          </a:prstGeom>
          <a:noFill/>
        </p:spPr>
        <p:txBody>
          <a:bodyPr wrap="square">
            <a:spAutoFit/>
          </a:bodyPr>
          <a:lstStyle/>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Nêu được quan điểm của Lamarck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quan điểm của Darwin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một số luận điểm về tiến hoá theo quan niệm của thuyết tiến hoá tổng hợp hiện đại </a:t>
            </a:r>
            <a:r>
              <a:rPr lang="vi-VN" sz="2400">
                <a:solidFill>
                  <a:srgbClr val="FFFF00"/>
                </a:solidFill>
              </a:rPr>
              <a:t>(cụ thể: nguồn biến dị di truyền của quần thể, các nhân tố tiến hoá, cơ chế tiến hoá lớn).</a:t>
            </a:r>
          </a:p>
        </p:txBody>
      </p:sp>
      <p:sp>
        <p:nvSpPr>
          <p:cNvPr id="20" name="Hexagon 19">
            <a:extLst>
              <a:ext uri="{FF2B5EF4-FFF2-40B4-BE49-F238E27FC236}">
                <a16:creationId xmlns:a16="http://schemas.microsoft.com/office/drawing/2014/main" id="{BA79F6B9-275D-5460-1D2B-43A52F88C2AD}"/>
              </a:ext>
            </a:extLst>
          </p:cNvPr>
          <p:cNvSpPr/>
          <p:nvPr/>
        </p:nvSpPr>
        <p:spPr>
          <a:xfrm>
            <a:off x="5054582" y="3233270"/>
            <a:ext cx="2517605" cy="570754"/>
          </a:xfrm>
          <a:prstGeom prst="hexagon">
            <a:avLst>
              <a:gd name="adj" fmla="val 11388"/>
              <a:gd name="vf" fmla="val 115470"/>
            </a:avLst>
          </a:prstGeom>
          <a:solidFill>
            <a:srgbClr val="4D683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MỤC TIÊU</a:t>
            </a:r>
          </a:p>
        </p:txBody>
      </p:sp>
    </p:spTree>
    <p:extLst>
      <p:ext uri="{BB962C8B-B14F-4D97-AF65-F5344CB8AC3E}">
        <p14:creationId xmlns:p14="http://schemas.microsoft.com/office/powerpoint/2010/main" val="256198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3" name="Picture 2" descr="The process of natural selection - Science : Explanation &amp; Exercises -  evulpo">
            <a:extLst>
              <a:ext uri="{FF2B5EF4-FFF2-40B4-BE49-F238E27FC236}">
                <a16:creationId xmlns:a16="http://schemas.microsoft.com/office/drawing/2014/main" id="{78212E97-9A33-9475-DC2F-9EB90AC36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92"/>
          <a:stretch/>
        </p:blipFill>
        <p:spPr bwMode="auto">
          <a:xfrm>
            <a:off x="388662" y="2465103"/>
            <a:ext cx="5707338" cy="4249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75211A-CA0F-0DDC-374A-8327A6882B37}"/>
              </a:ext>
            </a:extLst>
          </p:cNvPr>
          <p:cNvSpPr/>
          <p:nvPr/>
        </p:nvSpPr>
        <p:spPr>
          <a:xfrm>
            <a:off x="5516281" y="3565461"/>
            <a:ext cx="5868893" cy="1455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409F3975-8C69-6E68-731D-20D3DA4C49BB}"/>
              </a:ext>
            </a:extLst>
          </p:cNvPr>
          <p:cNvSpPr/>
          <p:nvPr/>
        </p:nvSpPr>
        <p:spPr>
          <a:xfrm>
            <a:off x="5516282" y="3419037"/>
            <a:ext cx="5868894" cy="340659"/>
          </a:xfrm>
          <a:prstGeom prst="round2Same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516280" y="3831675"/>
            <a:ext cx="5791202" cy="937949"/>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Qua nhiều thế hệ, kết quả hình thành loài hươu </a:t>
            </a:r>
            <a:r>
              <a:rPr lang="vi-VN" sz="2400" b="1">
                <a:latin typeface="+mj-lt"/>
              </a:rPr>
              <a:t>cổ dài ăn được lá cây trên cao.</a:t>
            </a:r>
            <a:endParaRPr lang="en-US" sz="2400" b="1">
              <a:latin typeface="+mj-lt"/>
            </a:endParaRPr>
          </a:p>
        </p:txBody>
      </p:sp>
    </p:spTree>
    <p:extLst>
      <p:ext uri="{BB962C8B-B14F-4D97-AF65-F5344CB8AC3E}">
        <p14:creationId xmlns:p14="http://schemas.microsoft.com/office/powerpoint/2010/main" val="37075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118334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788892" y="1296156"/>
            <a:ext cx="10805463" cy="970266"/>
          </a:xfrm>
          <a:prstGeom prst="rect">
            <a:avLst/>
          </a:prstGeom>
          <a:noFill/>
        </p:spPr>
        <p:txBody>
          <a:bodyPr wrap="square">
            <a:spAutoFit/>
          </a:bodyPr>
          <a:lstStyle/>
          <a:p>
            <a:pPr algn="just">
              <a:lnSpc>
                <a:spcPct val="125000"/>
              </a:lnSpc>
            </a:pPr>
            <a:r>
              <a:rPr lang="vi-VN" sz="2400" b="1">
                <a:solidFill>
                  <a:schemeClr val="bg1"/>
                </a:solidFill>
              </a:rPr>
              <a:t>2. Để giải thích sự hình thành loài hươu cao cổ, quan điểm của Darwin khác với quan điểm của Lamarck như thế nào?</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4980190" y="270694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47F2A5EE-BBCE-306C-2821-D0439BEA5A72}"/>
              </a:ext>
            </a:extLst>
          </p:cNvPr>
          <p:cNvSpPr txBox="1"/>
          <p:nvPr/>
        </p:nvSpPr>
        <p:spPr>
          <a:xfrm>
            <a:off x="597645" y="3342123"/>
            <a:ext cx="10865225" cy="2344488"/>
          </a:xfrm>
          <a:prstGeom prst="rect">
            <a:avLst/>
          </a:prstGeom>
          <a:noFill/>
        </p:spPr>
        <p:txBody>
          <a:bodyPr wrap="square">
            <a:spAutoFit/>
          </a:bodyPr>
          <a:lstStyle>
            <a:defPPr>
              <a:defRPr lang="en-US"/>
            </a:defPPr>
            <a:lvl1pPr>
              <a:lnSpc>
                <a:spcPct val="120000"/>
              </a:lnSpc>
              <a:defRPr sz="2400" b="0" i="1">
                <a:solidFill>
                  <a:schemeClr val="bg1"/>
                </a:solidFill>
                <a:latin typeface="+mj-lt"/>
                <a:cs typeface="Times New Roman" panose="02020603050405020304" pitchFamily="18" charset="0"/>
              </a:defRPr>
            </a:lvl1pPr>
          </a:lstStyle>
          <a:p>
            <a:pPr marL="342900" indent="-342900" algn="just">
              <a:spcBef>
                <a:spcPts val="600"/>
              </a:spcBef>
              <a:buFont typeface="Wingdings" panose="05000000000000000000" pitchFamily="2" charset="2"/>
              <a:buChar char="ü"/>
            </a:pPr>
            <a:r>
              <a:rPr lang="vi-VN" b="1">
                <a:solidFill>
                  <a:srgbClr val="FFFF00"/>
                </a:solidFill>
              </a:rPr>
              <a:t>Quan điểm của Darwin </a:t>
            </a:r>
            <a:r>
              <a:rPr lang="vi-VN"/>
              <a:t>về sự hình thành loài hươu cao cổ là do chọn lọc tự nhiên giữ lại những cá thể có đặc điểm thích nghi và kết quả hình thành loài mới thích nghi. </a:t>
            </a:r>
            <a:endParaRPr lang="en-US"/>
          </a:p>
          <a:p>
            <a:pPr marL="342900" indent="-342900" algn="just">
              <a:spcBef>
                <a:spcPts val="600"/>
              </a:spcBef>
              <a:buFont typeface="Wingdings" panose="05000000000000000000" pitchFamily="2" charset="2"/>
              <a:buChar char="ü"/>
            </a:pPr>
            <a:r>
              <a:rPr lang="vi-VN" b="1">
                <a:solidFill>
                  <a:srgbClr val="99FF99"/>
                </a:solidFill>
              </a:rPr>
              <a:t>Còn quan điểm của Lamarck </a:t>
            </a:r>
            <a:r>
              <a:rPr lang="vi-VN"/>
              <a:t>là do sinh vật chủ động thích ứng với sự thay đổi của môi trường nên không có loài nào bị đào thải.</a:t>
            </a:r>
            <a:endParaRPr lang="en-US"/>
          </a:p>
        </p:txBody>
      </p:sp>
    </p:spTree>
    <p:extLst>
      <p:ext uri="{BB962C8B-B14F-4D97-AF65-F5344CB8AC3E}">
        <p14:creationId xmlns:p14="http://schemas.microsoft.com/office/powerpoint/2010/main" val="92623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2" name="Rectangle 1">
            <a:extLst>
              <a:ext uri="{FF2B5EF4-FFF2-40B4-BE49-F238E27FC236}">
                <a16:creationId xmlns:a16="http://schemas.microsoft.com/office/drawing/2014/main" id="{0C1DADFD-099D-AD35-3224-5A251180CC38}"/>
              </a:ext>
            </a:extLst>
          </p:cNvPr>
          <p:cNvSpPr/>
          <p:nvPr/>
        </p:nvSpPr>
        <p:spPr>
          <a:xfrm>
            <a:off x="788893" y="1434353"/>
            <a:ext cx="10781554" cy="1272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7AECC611-5A33-C4C9-36E8-8B2FA68232B4}"/>
              </a:ext>
            </a:extLst>
          </p:cNvPr>
          <p:cNvSpPr/>
          <p:nvPr/>
        </p:nvSpPr>
        <p:spPr>
          <a:xfrm>
            <a:off x="788893" y="1207247"/>
            <a:ext cx="10781554" cy="370541"/>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119D70-403D-69F8-7EC8-DAB7FBDBFB16}"/>
              </a:ext>
            </a:extLst>
          </p:cNvPr>
          <p:cNvSpPr txBox="1"/>
          <p:nvPr/>
        </p:nvSpPr>
        <p:spPr>
          <a:xfrm>
            <a:off x="878540" y="1660420"/>
            <a:ext cx="10578353" cy="970266"/>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Trình bày những hạn chế trong quan điểm của Darwin về cơ chế tiến hóa.</a:t>
            </a:r>
            <a:endParaRPr lang="en-US">
              <a:solidFill>
                <a:schemeClr val="accent1"/>
              </a:solidFill>
            </a:endParaRPr>
          </a:p>
        </p:txBody>
      </p:sp>
      <p:sp>
        <p:nvSpPr>
          <p:cNvPr id="8" name="AutoShape 20">
            <a:extLst>
              <a:ext uri="{FF2B5EF4-FFF2-40B4-BE49-F238E27FC236}">
                <a16:creationId xmlns:a16="http://schemas.microsoft.com/office/drawing/2014/main" id="{C4E0C7B9-8402-FD73-8217-4DBB1C533715}"/>
              </a:ext>
            </a:extLst>
          </p:cNvPr>
          <p:cNvSpPr>
            <a:spLocks noChangeArrowheads="1"/>
          </p:cNvSpPr>
          <p:nvPr/>
        </p:nvSpPr>
        <p:spPr bwMode="auto">
          <a:xfrm>
            <a:off x="5153508" y="2934447"/>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8927CC70-E058-0DF2-4FFE-979E2D91A16D}"/>
              </a:ext>
            </a:extLst>
          </p:cNvPr>
          <p:cNvSpPr txBox="1"/>
          <p:nvPr/>
        </p:nvSpPr>
        <p:spPr>
          <a:xfrm>
            <a:off x="788893" y="3694836"/>
            <a:ext cx="10781554" cy="2267544"/>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ü"/>
              <a:defRPr sz="2400" b="1" i="1">
                <a:solidFill>
                  <a:srgbClr val="FFFF00"/>
                </a:solidFill>
                <a:latin typeface="+mj-lt"/>
                <a:cs typeface="Times New Roman" panose="02020603050405020304" pitchFamily="18" charset="0"/>
              </a:defRPr>
            </a:lvl1pPr>
          </a:lstStyle>
          <a:p>
            <a:pPr marL="0" indent="0">
              <a:buNone/>
            </a:pPr>
            <a:r>
              <a:rPr lang="vi-VN">
                <a:solidFill>
                  <a:schemeClr val="bg1"/>
                </a:solidFill>
              </a:rPr>
              <a:t>Những hạn chế trong quan điểm của Darwin về cơ chế tiến hóa: </a:t>
            </a:r>
            <a:r>
              <a:rPr lang="vi-VN" b="0">
                <a:solidFill>
                  <a:schemeClr val="bg1"/>
                </a:solidFill>
              </a:rPr>
              <a:t>Darwin cho rằng, trong quá trình sinh sản hữu tính phát sinh nhiều biến dị cá thể là các biến dị vô hướng và di truyền được, chứng tỏ Darwin </a:t>
            </a:r>
            <a:r>
              <a:rPr lang="vi-VN"/>
              <a:t>chưa phân biệt được biến dị di truyền và biến dị không di truyền</a:t>
            </a:r>
            <a:r>
              <a:rPr lang="vi-VN" b="0">
                <a:solidFill>
                  <a:schemeClr val="bg1"/>
                </a:solidFill>
              </a:rPr>
              <a:t>, </a:t>
            </a:r>
            <a:r>
              <a:rPr lang="vi-VN">
                <a:solidFill>
                  <a:srgbClr val="99FF99"/>
                </a:solidFill>
              </a:rPr>
              <a:t>chưa xác định được nguyên nhân và cơ chế phát sinh các biến dị.</a:t>
            </a:r>
            <a:endParaRPr lang="en-US">
              <a:solidFill>
                <a:srgbClr val="99FF99"/>
              </a:solidFill>
            </a:endParaRPr>
          </a:p>
        </p:txBody>
      </p:sp>
    </p:spTree>
    <p:extLst>
      <p:ext uri="{BB962C8B-B14F-4D97-AF65-F5344CB8AC3E}">
        <p14:creationId xmlns:p14="http://schemas.microsoft.com/office/powerpoint/2010/main" val="42316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59" name="Freeform 1">
            <a:extLst>
              <a:ext uri="{FF2B5EF4-FFF2-40B4-BE49-F238E27FC236}">
                <a16:creationId xmlns:a16="http://schemas.microsoft.com/office/drawing/2014/main" id="{514C81C4-FC48-43C7-F4C5-8ED4BE554E02}"/>
              </a:ext>
            </a:extLst>
          </p:cNvPr>
          <p:cNvSpPr/>
          <p:nvPr/>
        </p:nvSpPr>
        <p:spPr>
          <a:xfrm>
            <a:off x="2288241" y="1092060"/>
            <a:ext cx="2857500" cy="142398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F0AD00"/>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reeform 2">
            <a:extLst>
              <a:ext uri="{FF2B5EF4-FFF2-40B4-BE49-F238E27FC236}">
                <a16:creationId xmlns:a16="http://schemas.microsoft.com/office/drawing/2014/main" id="{D9A29532-96AD-29DF-A54D-4BBAF327AF22}"/>
              </a:ext>
            </a:extLst>
          </p:cNvPr>
          <p:cNvSpPr/>
          <p:nvPr/>
        </p:nvSpPr>
        <p:spPr>
          <a:xfrm>
            <a:off x="5007629" y="2479535"/>
            <a:ext cx="3586162" cy="161448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E66C7D"/>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5">
            <a:extLst>
              <a:ext uri="{FF2B5EF4-FFF2-40B4-BE49-F238E27FC236}">
                <a16:creationId xmlns:a16="http://schemas.microsoft.com/office/drawing/2014/main" id="{A6F30EB2-619C-00FF-D9A0-1C251EEA8623}"/>
              </a:ext>
            </a:extLst>
          </p:cNvPr>
          <p:cNvSpPr/>
          <p:nvPr/>
        </p:nvSpPr>
        <p:spPr>
          <a:xfrm>
            <a:off x="1402416" y="3628885"/>
            <a:ext cx="3406775" cy="171291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60B5CC"/>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6">
            <a:extLst>
              <a:ext uri="{FF2B5EF4-FFF2-40B4-BE49-F238E27FC236}">
                <a16:creationId xmlns:a16="http://schemas.microsoft.com/office/drawing/2014/main" id="{12FE3A73-56B3-AB37-40C9-F887AE0710B9}"/>
              </a:ext>
            </a:extLst>
          </p:cNvPr>
          <p:cNvSpPr/>
          <p:nvPr/>
        </p:nvSpPr>
        <p:spPr>
          <a:xfrm>
            <a:off x="6153804" y="4703622"/>
            <a:ext cx="3154362" cy="1622425"/>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5A6378"/>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3" name="Group 11">
            <a:extLst>
              <a:ext uri="{FF2B5EF4-FFF2-40B4-BE49-F238E27FC236}">
                <a16:creationId xmlns:a16="http://schemas.microsoft.com/office/drawing/2014/main" id="{503753D5-25C9-637F-ACB3-0FAA96CFF24A}"/>
              </a:ext>
            </a:extLst>
          </p:cNvPr>
          <p:cNvGrpSpPr>
            <a:grpSpLocks/>
          </p:cNvGrpSpPr>
          <p:nvPr/>
        </p:nvGrpSpPr>
        <p:grpSpPr bwMode="auto">
          <a:xfrm>
            <a:off x="5145741" y="1868347"/>
            <a:ext cx="369888" cy="647700"/>
            <a:chOff x="2057400" y="2332412"/>
            <a:chExt cx="324766" cy="568896"/>
          </a:xfrm>
        </p:grpSpPr>
        <p:sp>
          <p:nvSpPr>
            <p:cNvPr id="64" name="Oval 63">
              <a:extLst>
                <a:ext uri="{FF2B5EF4-FFF2-40B4-BE49-F238E27FC236}">
                  <a16:creationId xmlns:a16="http://schemas.microsoft.com/office/drawing/2014/main" id="{C1DEA577-2A8E-A6A7-ACC0-244A19758727}"/>
                </a:ext>
              </a:extLst>
            </p:cNvPr>
            <p:cNvSpPr/>
            <p:nvPr/>
          </p:nvSpPr>
          <p:spPr>
            <a:xfrm>
              <a:off x="2057400" y="2743747"/>
              <a:ext cx="157505"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DDFADF81-E1CB-C7D5-7902-6AB5C67D9AB1}"/>
                </a:ext>
              </a:extLst>
            </p:cNvPr>
            <p:cNvSpPr/>
            <p:nvPr/>
          </p:nvSpPr>
          <p:spPr>
            <a:xfrm>
              <a:off x="2214905" y="2562481"/>
              <a:ext cx="158898"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2B0A6A3B-1BB0-5D32-8BD8-DF13BBA8A2B0}"/>
                </a:ext>
              </a:extLst>
            </p:cNvPr>
            <p:cNvSpPr/>
            <p:nvPr/>
          </p:nvSpPr>
          <p:spPr>
            <a:xfrm>
              <a:off x="2224661" y="2332412"/>
              <a:ext cx="157505" cy="157562"/>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7" name="Group 66">
            <a:extLst>
              <a:ext uri="{FF2B5EF4-FFF2-40B4-BE49-F238E27FC236}">
                <a16:creationId xmlns:a16="http://schemas.microsoft.com/office/drawing/2014/main" id="{3567556B-AC5D-73AB-47D1-439E53226183}"/>
              </a:ext>
            </a:extLst>
          </p:cNvPr>
          <p:cNvGrpSpPr/>
          <p:nvPr/>
        </p:nvGrpSpPr>
        <p:grpSpPr>
          <a:xfrm rot="20620448">
            <a:off x="8634092" y="3446519"/>
            <a:ext cx="369802" cy="647785"/>
            <a:chOff x="2057400" y="2332412"/>
            <a:chExt cx="324766" cy="568896"/>
          </a:xfrm>
          <a:solidFill>
            <a:srgbClr val="E66C7D"/>
          </a:solidFill>
        </p:grpSpPr>
        <p:sp>
          <p:nvSpPr>
            <p:cNvPr id="68" name="Oval 67">
              <a:extLst>
                <a:ext uri="{FF2B5EF4-FFF2-40B4-BE49-F238E27FC236}">
                  <a16:creationId xmlns:a16="http://schemas.microsoft.com/office/drawing/2014/main" id="{6682505A-11EA-CA5F-DBEE-29952F549F7F}"/>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1C9A2100-9FDA-7E33-129A-3C929C55DA12}"/>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E213B5A2-E342-04FA-878B-3B9D292677CC}"/>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1" name="Group 70">
            <a:extLst>
              <a:ext uri="{FF2B5EF4-FFF2-40B4-BE49-F238E27FC236}">
                <a16:creationId xmlns:a16="http://schemas.microsoft.com/office/drawing/2014/main" id="{8D4F9918-9C42-C5E7-84E4-BD35E5F1358D}"/>
              </a:ext>
            </a:extLst>
          </p:cNvPr>
          <p:cNvGrpSpPr/>
          <p:nvPr/>
        </p:nvGrpSpPr>
        <p:grpSpPr>
          <a:xfrm rot="20620448">
            <a:off x="9391348" y="5639346"/>
            <a:ext cx="369802" cy="647785"/>
            <a:chOff x="2057400" y="2332412"/>
            <a:chExt cx="324766" cy="568896"/>
          </a:xfrm>
          <a:solidFill>
            <a:srgbClr val="5A6378"/>
          </a:solidFill>
        </p:grpSpPr>
        <p:sp>
          <p:nvSpPr>
            <p:cNvPr id="72" name="Oval 71">
              <a:extLst>
                <a:ext uri="{FF2B5EF4-FFF2-40B4-BE49-F238E27FC236}">
                  <a16:creationId xmlns:a16="http://schemas.microsoft.com/office/drawing/2014/main" id="{AA4C29FF-A2EE-B6DD-2FDD-1CA99EE90DC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61551C3A-80A4-90F2-1F3B-5EDE7460A216}"/>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BCD32397-F5BC-154C-6DC4-8EDF75983618}"/>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5" name="Group 74">
            <a:extLst>
              <a:ext uri="{FF2B5EF4-FFF2-40B4-BE49-F238E27FC236}">
                <a16:creationId xmlns:a16="http://schemas.microsoft.com/office/drawing/2014/main" id="{3B7B2A4A-11FF-9C6B-DC3E-1CA490C8B13B}"/>
              </a:ext>
            </a:extLst>
          </p:cNvPr>
          <p:cNvGrpSpPr/>
          <p:nvPr/>
        </p:nvGrpSpPr>
        <p:grpSpPr>
          <a:xfrm rot="21164505">
            <a:off x="4863592" y="4709587"/>
            <a:ext cx="369802" cy="647785"/>
            <a:chOff x="2057400" y="2332412"/>
            <a:chExt cx="324766" cy="568896"/>
          </a:xfrm>
          <a:solidFill>
            <a:srgbClr val="60B5CC"/>
          </a:solidFill>
        </p:grpSpPr>
        <p:sp>
          <p:nvSpPr>
            <p:cNvPr id="76" name="Oval 75">
              <a:extLst>
                <a:ext uri="{FF2B5EF4-FFF2-40B4-BE49-F238E27FC236}">
                  <a16:creationId xmlns:a16="http://schemas.microsoft.com/office/drawing/2014/main" id="{7984D381-6A09-39C0-F982-B0AE9ED361A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09C7CE0-9F3A-0EF6-D17C-C54FB8D83A7B}"/>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1458872-7537-9BCE-8355-59FF192A0569}"/>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9" name="Rectangle 31">
            <a:extLst>
              <a:ext uri="{FF2B5EF4-FFF2-40B4-BE49-F238E27FC236}">
                <a16:creationId xmlns:a16="http://schemas.microsoft.com/office/drawing/2014/main" id="{DBF1D128-FBA5-BB74-98B0-EA28A78476D0}"/>
              </a:ext>
            </a:extLst>
          </p:cNvPr>
          <p:cNvSpPr>
            <a:spLocks noChangeArrowheads="1"/>
          </p:cNvSpPr>
          <p:nvPr/>
        </p:nvSpPr>
        <p:spPr bwMode="auto">
          <a:xfrm>
            <a:off x="2677459" y="1646423"/>
            <a:ext cx="2205790" cy="508601"/>
          </a:xfrm>
          <a:prstGeom prst="rect">
            <a:avLst/>
          </a:prstGeom>
          <a:noFill/>
        </p:spPr>
        <p:txBody>
          <a:bodyPr wrap="square">
            <a:spAutoFit/>
          </a:bodyPr>
          <a:lstStyle/>
          <a:p>
            <a:pPr algn="ctr">
              <a:lnSpc>
                <a:spcPct val="125000"/>
              </a:lnSpc>
            </a:pPr>
            <a:r>
              <a:rPr lang="en-US" sz="2400" b="1">
                <a:solidFill>
                  <a:schemeClr val="bg1"/>
                </a:solidFill>
              </a:rPr>
              <a:t>Tiến hóa nhỏ</a:t>
            </a:r>
          </a:p>
        </p:txBody>
      </p:sp>
      <p:sp>
        <p:nvSpPr>
          <p:cNvPr id="80" name="Rectangle 31">
            <a:extLst>
              <a:ext uri="{FF2B5EF4-FFF2-40B4-BE49-F238E27FC236}">
                <a16:creationId xmlns:a16="http://schemas.microsoft.com/office/drawing/2014/main" id="{5522131B-C399-C9D1-7850-E1E147C4051F}"/>
              </a:ext>
            </a:extLst>
          </p:cNvPr>
          <p:cNvSpPr>
            <a:spLocks noChangeArrowheads="1"/>
          </p:cNvSpPr>
          <p:nvPr/>
        </p:nvSpPr>
        <p:spPr bwMode="auto">
          <a:xfrm>
            <a:off x="5283854" y="2956665"/>
            <a:ext cx="3309937" cy="970266"/>
          </a:xfrm>
          <a:prstGeom prst="rect">
            <a:avLst/>
          </a:prstGeom>
          <a:noFill/>
        </p:spPr>
        <p:txBody>
          <a:bodyPr wrap="square">
            <a:spAutoFit/>
          </a:bodyPr>
          <a:lstStyle/>
          <a:p>
            <a:pPr algn="ctr">
              <a:lnSpc>
                <a:spcPct val="125000"/>
              </a:lnSpc>
            </a:pPr>
            <a:r>
              <a:rPr lang="en-US" sz="2400" b="1">
                <a:solidFill>
                  <a:schemeClr val="bg1"/>
                </a:solidFill>
              </a:rPr>
              <a:t>Nguồn biến dị di truyền của quần thể</a:t>
            </a:r>
          </a:p>
        </p:txBody>
      </p:sp>
      <p:sp>
        <p:nvSpPr>
          <p:cNvPr id="81" name="Rectangle 31">
            <a:extLst>
              <a:ext uri="{FF2B5EF4-FFF2-40B4-BE49-F238E27FC236}">
                <a16:creationId xmlns:a16="http://schemas.microsoft.com/office/drawing/2014/main" id="{77B9D073-0877-0C5B-979A-983A476CFFA0}"/>
              </a:ext>
            </a:extLst>
          </p:cNvPr>
          <p:cNvSpPr>
            <a:spLocks noChangeArrowheads="1"/>
          </p:cNvSpPr>
          <p:nvPr/>
        </p:nvSpPr>
        <p:spPr bwMode="auto">
          <a:xfrm>
            <a:off x="6717952" y="5151058"/>
            <a:ext cx="2187416" cy="970266"/>
          </a:xfrm>
          <a:prstGeom prst="rect">
            <a:avLst/>
          </a:prstGeom>
          <a:noFill/>
        </p:spPr>
        <p:txBody>
          <a:bodyPr wrap="square">
            <a:spAutoFit/>
          </a:bodyPr>
          <a:lstStyle/>
          <a:p>
            <a:pPr algn="ctr">
              <a:lnSpc>
                <a:spcPct val="125000"/>
              </a:lnSpc>
            </a:pPr>
            <a:r>
              <a:rPr lang="en-US" sz="2400" b="1">
                <a:solidFill>
                  <a:schemeClr val="bg1"/>
                </a:solidFill>
              </a:rPr>
              <a:t>Cơ chế tiến hóa lớn</a:t>
            </a:r>
          </a:p>
        </p:txBody>
      </p:sp>
      <p:sp>
        <p:nvSpPr>
          <p:cNvPr id="82" name="Rectangle 31">
            <a:extLst>
              <a:ext uri="{FF2B5EF4-FFF2-40B4-BE49-F238E27FC236}">
                <a16:creationId xmlns:a16="http://schemas.microsoft.com/office/drawing/2014/main" id="{48E00C15-11B4-FE94-AA4F-698196976699}"/>
              </a:ext>
            </a:extLst>
          </p:cNvPr>
          <p:cNvSpPr>
            <a:spLocks noChangeArrowheads="1"/>
          </p:cNvSpPr>
          <p:nvPr/>
        </p:nvSpPr>
        <p:spPr bwMode="auto">
          <a:xfrm>
            <a:off x="1828966" y="4133221"/>
            <a:ext cx="2388441" cy="970266"/>
          </a:xfrm>
          <a:prstGeom prst="rect">
            <a:avLst/>
          </a:prstGeom>
          <a:noFill/>
        </p:spPr>
        <p:txBody>
          <a:bodyPr wrap="square">
            <a:spAutoFit/>
          </a:bodyPr>
          <a:lstStyle/>
          <a:p>
            <a:pPr algn="ctr">
              <a:lnSpc>
                <a:spcPct val="125000"/>
              </a:lnSpc>
            </a:pPr>
            <a:r>
              <a:rPr lang="en-US" sz="2400" b="1">
                <a:solidFill>
                  <a:schemeClr val="bg1"/>
                </a:solidFill>
              </a:rPr>
              <a:t>Các nhân tố tiến hóa </a:t>
            </a:r>
          </a:p>
        </p:txBody>
      </p:sp>
    </p:spTree>
    <p:extLst>
      <p:ext uri="{BB962C8B-B14F-4D97-AF65-F5344CB8AC3E}">
        <p14:creationId xmlns:p14="http://schemas.microsoft.com/office/powerpoint/2010/main" val="41478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circle(in)">
                                      <p:cBhvr>
                                        <p:cTn id="12" dur="2000"/>
                                        <p:tgtEl>
                                          <p:spTgt spid="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circle(in)">
                                      <p:cBhvr>
                                        <p:cTn id="18" dur="2000"/>
                                        <p:tgtEl>
                                          <p:spTgt spid="6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circle(in)">
                                      <p:cBhvr>
                                        <p:cTn id="21" dur="2000"/>
                                        <p:tgtEl>
                                          <p:spTgt spid="62"/>
                                        </p:tgtEl>
                                      </p:cBhvr>
                                    </p:animEffect>
                                  </p:childTnLst>
                                </p:cTn>
                              </p:par>
                              <p:par>
                                <p:cTn id="22" presetID="6" presetClass="entr" presetSubtype="16"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000"/>
                                        <p:tgtEl>
                                          <p:spTgt spid="63"/>
                                        </p:tgtEl>
                                      </p:cBhvr>
                                    </p:animEffect>
                                  </p:childTnLst>
                                </p:cTn>
                              </p:par>
                              <p:par>
                                <p:cTn id="25" presetID="6"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circle(in)">
                                      <p:cBhvr>
                                        <p:cTn id="27" dur="2000"/>
                                        <p:tgtEl>
                                          <p:spTgt spid="67"/>
                                        </p:tgtEl>
                                      </p:cBhvr>
                                    </p:animEffect>
                                  </p:childTnLst>
                                </p:cTn>
                              </p:par>
                              <p:par>
                                <p:cTn id="28" presetID="6" presetClass="entr" presetSubtype="16"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par>
                                <p:cTn id="31" presetID="6" presetClass="entr" presetSubtype="16"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circle(in)">
                                      <p:cBhvr>
                                        <p:cTn id="33" dur="2000"/>
                                        <p:tgtEl>
                                          <p:spTgt spid="7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circle(in)">
                                      <p:cBhvr>
                                        <p:cTn id="36" dur="2000"/>
                                        <p:tgtEl>
                                          <p:spTgt spid="7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circle(in)">
                                      <p:cBhvr>
                                        <p:cTn id="39" dur="2000"/>
                                        <p:tgtEl>
                                          <p:spTgt spid="8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circle(in)">
                                      <p:cBhvr>
                                        <p:cTn id="42" dur="2000"/>
                                        <p:tgtEl>
                                          <p:spTgt spid="8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circle(in)">
                                      <p:cBhvr>
                                        <p:cTn id="45"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animBg="1"/>
      <p:bldP spid="60" grpId="0" animBg="1"/>
      <p:bldP spid="61" grpId="0" animBg="1"/>
      <p:bldP spid="62" grpId="0" animBg="1"/>
      <p:bldP spid="79" grpId="0"/>
      <p:bldP spid="80" grpId="0"/>
      <p:bldP spid="81" grpId="0"/>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grpSp>
        <p:nvGrpSpPr>
          <p:cNvPr id="2" name="Group 3">
            <a:extLst>
              <a:ext uri="{FF2B5EF4-FFF2-40B4-BE49-F238E27FC236}">
                <a16:creationId xmlns:a16="http://schemas.microsoft.com/office/drawing/2014/main" id="{F31A6CC9-3CD2-7B19-7EB6-B4A7807B07E6}"/>
              </a:ext>
            </a:extLst>
          </p:cNvPr>
          <p:cNvGrpSpPr>
            <a:grpSpLocks/>
          </p:cNvGrpSpPr>
          <p:nvPr/>
        </p:nvGrpSpPr>
        <p:grpSpPr bwMode="auto">
          <a:xfrm>
            <a:off x="418353" y="1184836"/>
            <a:ext cx="762000" cy="665163"/>
            <a:chOff x="1110" y="2656"/>
            <a:chExt cx="1549" cy="1351"/>
          </a:xfrm>
        </p:grpSpPr>
        <p:sp>
          <p:nvSpPr>
            <p:cNvPr id="3" name="AutoShape 4">
              <a:extLst>
                <a:ext uri="{FF2B5EF4-FFF2-40B4-BE49-F238E27FC236}">
                  <a16:creationId xmlns:a16="http://schemas.microsoft.com/office/drawing/2014/main" id="{D0852935-6D6F-1581-EDC0-71BBC728BFC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 name="AutoShape 5">
              <a:extLst>
                <a:ext uri="{FF2B5EF4-FFF2-40B4-BE49-F238E27FC236}">
                  <a16:creationId xmlns:a16="http://schemas.microsoft.com/office/drawing/2014/main" id="{61810B47-C06D-3DFB-1EAD-753015AE4B5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 name="AutoShape 6">
              <a:extLst>
                <a:ext uri="{FF2B5EF4-FFF2-40B4-BE49-F238E27FC236}">
                  <a16:creationId xmlns:a16="http://schemas.microsoft.com/office/drawing/2014/main" id="{03D37B56-7777-DD2E-8E2B-1CFD58E6AEE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69216" y="1838675"/>
            <a:ext cx="294938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2655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nhỏ</a:t>
            </a:r>
          </a:p>
        </p:txBody>
      </p:sp>
      <p:sp>
        <p:nvSpPr>
          <p:cNvPr id="8"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599689" y="124740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1</a:t>
            </a:r>
          </a:p>
        </p:txBody>
      </p:sp>
      <p:sp>
        <p:nvSpPr>
          <p:cNvPr id="10" name="TextBox 9">
            <a:extLst>
              <a:ext uri="{FF2B5EF4-FFF2-40B4-BE49-F238E27FC236}">
                <a16:creationId xmlns:a16="http://schemas.microsoft.com/office/drawing/2014/main" id="{B7597951-3DE8-ED9F-2E77-FB55F00C6C71}"/>
              </a:ext>
            </a:extLst>
          </p:cNvPr>
          <p:cNvSpPr txBox="1"/>
          <p:nvPr/>
        </p:nvSpPr>
        <p:spPr>
          <a:xfrm>
            <a:off x="969215" y="2116810"/>
            <a:ext cx="10631113"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sz="2400">
                <a:solidFill>
                  <a:srgbClr val="99FF99"/>
                </a:solidFill>
              </a:rPr>
              <a:t>– </a:t>
            </a:r>
            <a:r>
              <a:rPr lang="vi-VN">
                <a:solidFill>
                  <a:srgbClr val="99FF99"/>
                </a:solidFill>
              </a:rPr>
              <a:t>Tiến hoá nhỏ </a:t>
            </a:r>
            <a:r>
              <a:rPr lang="vi-VN" b="0"/>
              <a:t>là quá trình biến đổi tần số allele, tần số kiểu gene của quần thể qua các thế hệ. </a:t>
            </a:r>
            <a:endParaRPr lang="en-US">
              <a:solidFill>
                <a:srgbClr val="FFFF00"/>
              </a:solidFill>
            </a:endParaRPr>
          </a:p>
        </p:txBody>
      </p:sp>
      <p:sp>
        <p:nvSpPr>
          <p:cNvPr id="12" name="TextBox 11">
            <a:extLst>
              <a:ext uri="{FF2B5EF4-FFF2-40B4-BE49-F238E27FC236}">
                <a16:creationId xmlns:a16="http://schemas.microsoft.com/office/drawing/2014/main" id="{F667E825-D053-ECBF-332A-7B1050A48F23}"/>
              </a:ext>
            </a:extLst>
          </p:cNvPr>
          <p:cNvSpPr txBox="1"/>
          <p:nvPr/>
        </p:nvSpPr>
        <p:spPr>
          <a:xfrm>
            <a:off x="792210" y="3193721"/>
            <a:ext cx="10749968" cy="2193677"/>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pPr>
              <a:lnSpc>
                <a:spcPct val="130000"/>
              </a:lnSpc>
            </a:pPr>
            <a:r>
              <a:rPr lang="en-US">
                <a:solidFill>
                  <a:srgbClr val="99FF99"/>
                </a:solidFill>
              </a:rPr>
              <a:t>– </a:t>
            </a:r>
            <a:r>
              <a:rPr lang="en-US"/>
              <a:t>Đặc điểm: </a:t>
            </a:r>
          </a:p>
          <a:p>
            <a:pPr marL="800100" lvl="1" indent="-342900">
              <a:lnSpc>
                <a:spcPct val="130000"/>
              </a:lnSpc>
              <a:spcBef>
                <a:spcPts val="600"/>
              </a:spcBef>
              <a:buFont typeface="Wingdings" panose="05000000000000000000" pitchFamily="2" charset="2"/>
              <a:buChar char="v"/>
            </a:pPr>
            <a:r>
              <a:rPr lang="vi-VN" sz="2400" b="0" i="1">
                <a:solidFill>
                  <a:schemeClr val="bg1"/>
                </a:solidFill>
              </a:rPr>
              <a:t>Diễn ra trong phạm vi phân bố tương đối hẹp, </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Thời gian lịch sử tương đối ngắn,</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Có thể nghiên cứu bằng thực nghiệm. </a:t>
            </a:r>
            <a:endParaRPr lang="en-US" sz="2400" b="0" i="1">
              <a:solidFill>
                <a:schemeClr val="bg1"/>
              </a:solidFill>
            </a:endParaRPr>
          </a:p>
        </p:txBody>
      </p:sp>
      <p:sp>
        <p:nvSpPr>
          <p:cNvPr id="14" name="TextBox 13">
            <a:extLst>
              <a:ext uri="{FF2B5EF4-FFF2-40B4-BE49-F238E27FC236}">
                <a16:creationId xmlns:a16="http://schemas.microsoft.com/office/drawing/2014/main" id="{F22CA941-A535-9708-D008-30210624C623}"/>
              </a:ext>
            </a:extLst>
          </p:cNvPr>
          <p:cNvSpPr txBox="1"/>
          <p:nvPr/>
        </p:nvSpPr>
        <p:spPr>
          <a:xfrm>
            <a:off x="792210" y="5526360"/>
            <a:ext cx="6119906" cy="461665"/>
          </a:xfrm>
          <a:prstGeom prst="rect">
            <a:avLst/>
          </a:prstGeom>
          <a:noFill/>
        </p:spPr>
        <p:txBody>
          <a:bodyPr wrap="square">
            <a:spAutoFit/>
          </a:bodyPr>
          <a:lstStyle/>
          <a:p>
            <a:r>
              <a:rPr lang="en-US" sz="2400" b="1" i="1">
                <a:solidFill>
                  <a:srgbClr val="FFFF00"/>
                </a:solidFill>
              </a:rPr>
              <a:t>– </a:t>
            </a:r>
            <a:r>
              <a:rPr lang="vi-VN" sz="2400" b="1" i="1">
                <a:solidFill>
                  <a:srgbClr val="FFFF00"/>
                </a:solidFill>
              </a:rPr>
              <a:t>Quần thể là đơn vị của tiến hoá.</a:t>
            </a:r>
            <a:endParaRPr lang="en-US" sz="2400" b="1" i="1">
              <a:solidFill>
                <a:srgbClr val="FFFF00"/>
              </a:solidFill>
            </a:endParaRPr>
          </a:p>
        </p:txBody>
      </p:sp>
    </p:spTree>
    <p:extLst>
      <p:ext uri="{BB962C8B-B14F-4D97-AF65-F5344CB8AC3E}">
        <p14:creationId xmlns:p14="http://schemas.microsoft.com/office/powerpoint/2010/main" val="15253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3" name="Rectangle 22">
            <a:extLst>
              <a:ext uri="{FF2B5EF4-FFF2-40B4-BE49-F238E27FC236}">
                <a16:creationId xmlns:a16="http://schemas.microsoft.com/office/drawing/2014/main" id="{CAE622AF-19C5-A26E-E0C2-8C41F2183965}"/>
              </a:ext>
            </a:extLst>
          </p:cNvPr>
          <p:cNvSpPr/>
          <p:nvPr/>
        </p:nvSpPr>
        <p:spPr>
          <a:xfrm>
            <a:off x="645459" y="2043953"/>
            <a:ext cx="11217835" cy="4506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67A0F6D-6392-8A6F-1EA2-DE36C0109490}"/>
              </a:ext>
            </a:extLst>
          </p:cNvPr>
          <p:cNvSpPr txBox="1"/>
          <p:nvPr/>
        </p:nvSpPr>
        <p:spPr>
          <a:xfrm>
            <a:off x="987928" y="2146252"/>
            <a:ext cx="10511114"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sz="2400">
                <a:solidFill>
                  <a:schemeClr val="tx1"/>
                </a:solidFill>
              </a:rPr>
              <a:t>– </a:t>
            </a:r>
            <a:r>
              <a:rPr lang="vi-VN" b="0">
                <a:solidFill>
                  <a:schemeClr val="tx1"/>
                </a:solidFill>
              </a:rPr>
              <a:t>Quá trình tiến hoá chỉ diễn ra nếu trong quần thể có các biến dị di truyền </a:t>
            </a:r>
            <a:r>
              <a:rPr lang="vi-VN">
                <a:solidFill>
                  <a:srgbClr val="FF0000"/>
                </a:solidFill>
              </a:rPr>
              <a:t>(đột biến và biến dị tổ hợp) </a:t>
            </a:r>
            <a:r>
              <a:rPr lang="vi-VN" b="0">
                <a:solidFill>
                  <a:schemeClr val="tx1"/>
                </a:solidFill>
              </a:rPr>
              <a:t>làm nguyên liệu cho quá trình chọn lọc. </a:t>
            </a:r>
            <a:endParaRPr lang="en-US" b="0">
              <a:solidFill>
                <a:schemeClr val="tx1"/>
              </a:solidFill>
            </a:endParaRPr>
          </a:p>
          <a:p>
            <a:r>
              <a:rPr lang="en-US">
                <a:solidFill>
                  <a:schemeClr val="tx1"/>
                </a:solidFill>
              </a:rPr>
              <a:t>– </a:t>
            </a:r>
            <a:r>
              <a:rPr lang="en-US" b="0">
                <a:solidFill>
                  <a:schemeClr val="tx1"/>
                </a:solidFill>
              </a:rPr>
              <a:t>T</a:t>
            </a:r>
            <a:r>
              <a:rPr lang="vi-VN" b="0">
                <a:solidFill>
                  <a:schemeClr val="tx1"/>
                </a:solidFill>
              </a:rPr>
              <a:t>rong quần thể có hai nguồn biến dị di truyền, đó là các </a:t>
            </a:r>
            <a:r>
              <a:rPr lang="vi-VN">
                <a:solidFill>
                  <a:srgbClr val="00B0F0"/>
                </a:solidFill>
              </a:rPr>
              <a:t>đột biến và các biến dị tổ hợp. </a:t>
            </a:r>
            <a:endParaRPr lang="en-US">
              <a:solidFill>
                <a:srgbClr val="00B0F0"/>
              </a:solidFill>
            </a:endParaRPr>
          </a:p>
          <a:p>
            <a:r>
              <a:rPr lang="en-US">
                <a:solidFill>
                  <a:schemeClr val="tx1"/>
                </a:solidFill>
              </a:rPr>
              <a:t>– </a:t>
            </a:r>
            <a:r>
              <a:rPr lang="vi-VN" b="0">
                <a:solidFill>
                  <a:schemeClr val="tx1"/>
                </a:solidFill>
              </a:rPr>
              <a:t>Ngoài ra, nguồn biến dị di truyền của quần thể còn được bổ sung </a:t>
            </a:r>
            <a:r>
              <a:rPr lang="vi-VN">
                <a:solidFill>
                  <a:srgbClr val="00B050"/>
                </a:solidFill>
              </a:rPr>
              <a:t>bởi sự di chuyển của các cá thể hoặc các giao tử từ quần thể khác vào.</a:t>
            </a:r>
          </a:p>
          <a:p>
            <a:r>
              <a:rPr lang="en-US">
                <a:solidFill>
                  <a:schemeClr val="tx1"/>
                </a:solidFill>
              </a:rPr>
              <a:t>– </a:t>
            </a:r>
            <a:r>
              <a:rPr lang="vi-VN" b="0">
                <a:solidFill>
                  <a:schemeClr val="tx1"/>
                </a:solidFill>
              </a:rPr>
              <a:t>Quá trình phát sinh đột biến và biến dị tổ hợp hình thành qua giao phối đã làm cho mỗi quần thể trở thành một kho dự trữ </a:t>
            </a:r>
            <a:r>
              <a:rPr lang="vi-VN">
                <a:solidFill>
                  <a:schemeClr val="accent1">
                    <a:lumMod val="60000"/>
                    <a:lumOff val="40000"/>
                  </a:schemeClr>
                </a:solidFill>
              </a:rPr>
              <a:t>nguồn biến dị di truyền vô cùng phong phú, tạo nên tính đa dạng của quần thể.</a:t>
            </a:r>
            <a:endParaRPr lang="en-US">
              <a:solidFill>
                <a:schemeClr val="accent1">
                  <a:lumMod val="60000"/>
                  <a:lumOff val="40000"/>
                </a:schemeClr>
              </a:solidFill>
            </a:endParaRPr>
          </a:p>
        </p:txBody>
      </p:sp>
    </p:spTree>
    <p:extLst>
      <p:ext uri="{BB962C8B-B14F-4D97-AF65-F5344CB8AC3E}">
        <p14:creationId xmlns:p14="http://schemas.microsoft.com/office/powerpoint/2010/main" val="3666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fade">
                                      <p:cBhvr>
                                        <p:cTn id="26" dur="500"/>
                                        <p:tgtEl>
                                          <p:spTgt spid="2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fade">
                                      <p:cBhvr>
                                        <p:cTn id="31" dur="500"/>
                                        <p:tgtEl>
                                          <p:spTgt spid="2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3" end="3"/>
                                            </p:txEl>
                                          </p:spTgt>
                                        </p:tgtEl>
                                        <p:attrNameLst>
                                          <p:attrName>style.visibility</p:attrName>
                                        </p:attrNameLst>
                                      </p:cBhvr>
                                      <p:to>
                                        <p:strVal val="visible"/>
                                      </p:to>
                                    </p:set>
                                    <p:animEffect transition="in" filter="fade">
                                      <p:cBhvr>
                                        <p:cTn id="3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 name="Rectangle 1">
            <a:extLst>
              <a:ext uri="{FF2B5EF4-FFF2-40B4-BE49-F238E27FC236}">
                <a16:creationId xmlns:a16="http://schemas.microsoft.com/office/drawing/2014/main" id="{F27662CA-CCB4-685B-E90A-343C58F75BAA}"/>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87C8AAC1-DE79-DF58-B922-D33FD14FDF27}"/>
              </a:ext>
            </a:extLst>
          </p:cNvPr>
          <p:cNvSpPr/>
          <p:nvPr/>
        </p:nvSpPr>
        <p:spPr>
          <a:xfrm>
            <a:off x="848657" y="2178077"/>
            <a:ext cx="10781554" cy="274287"/>
          </a:xfrm>
          <a:prstGeom prst="round2SameRect">
            <a:avLst>
              <a:gd name="adj1" fmla="val 50000"/>
              <a:gd name="adj2"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B051BC-EC0D-75B0-C573-EDDAE9A83F37}"/>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Nguồn biến dị nào là nguyên liệu chính cho tiến hóa? Tại sao?</a:t>
            </a:r>
            <a:endParaRPr lang="en-US">
              <a:solidFill>
                <a:schemeClr val="accent1"/>
              </a:solidFill>
            </a:endParaRPr>
          </a:p>
        </p:txBody>
      </p:sp>
      <p:sp>
        <p:nvSpPr>
          <p:cNvPr id="5" name="AutoShape 20">
            <a:extLst>
              <a:ext uri="{FF2B5EF4-FFF2-40B4-BE49-F238E27FC236}">
                <a16:creationId xmlns:a16="http://schemas.microsoft.com/office/drawing/2014/main" id="{D6076A1F-B519-F96D-A75F-979A01FDCCCF}"/>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FCBEB7AF-691C-0AAB-9BB9-228D43E81C67}"/>
              </a:ext>
            </a:extLst>
          </p:cNvPr>
          <p:cNvSpPr txBox="1"/>
          <p:nvPr/>
        </p:nvSpPr>
        <p:spPr>
          <a:xfrm>
            <a:off x="987927" y="4190884"/>
            <a:ext cx="10642283"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a:solidFill>
                  <a:schemeClr val="bg1"/>
                </a:solidFill>
              </a:rPr>
              <a:t>– </a:t>
            </a:r>
            <a:r>
              <a:rPr lang="vi-VN">
                <a:solidFill>
                  <a:srgbClr val="FFFF00"/>
                </a:solidFill>
              </a:rPr>
              <a:t>Biến dị đột biến và biến dị tổ hợp </a:t>
            </a:r>
            <a:r>
              <a:rPr lang="vi-VN">
                <a:solidFill>
                  <a:schemeClr val="bg1"/>
                </a:solidFill>
              </a:rPr>
              <a:t>là nguyên liệu chính cho tiến hóa. </a:t>
            </a:r>
            <a:endParaRPr lang="en-US">
              <a:solidFill>
                <a:schemeClr val="bg1"/>
              </a:solidFill>
            </a:endParaRPr>
          </a:p>
          <a:p>
            <a:r>
              <a:rPr lang="en-US">
                <a:solidFill>
                  <a:schemeClr val="bg1"/>
                </a:solidFill>
              </a:rPr>
              <a:t>– </a:t>
            </a:r>
            <a:r>
              <a:rPr lang="vi-VN">
                <a:solidFill>
                  <a:schemeClr val="bg1"/>
                </a:solidFill>
              </a:rPr>
              <a:t>Vì đột biến và giao phối không ngừng diễn ra trong quần thể đã làm cho quần thể trở thành một kho dự trữ nguồn biến dị di truyền vô cùng phong phú, tạo nên tính đa dạng của quần thể; còn di – nhập gene chỉ diễn ra khi có sự di cư của các cá thể, giao tử.</a:t>
            </a:r>
            <a:endParaRPr lang="en-US">
              <a:solidFill>
                <a:schemeClr val="bg1"/>
              </a:solidFill>
            </a:endParaRPr>
          </a:p>
        </p:txBody>
      </p:sp>
    </p:spTree>
    <p:extLst>
      <p:ext uri="{BB962C8B-B14F-4D97-AF65-F5344CB8AC3E}">
        <p14:creationId xmlns:p14="http://schemas.microsoft.com/office/powerpoint/2010/main" val="29893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8" name="Thought Bubble: Cloud 27">
            <a:extLst>
              <a:ext uri="{FF2B5EF4-FFF2-40B4-BE49-F238E27FC236}">
                <a16:creationId xmlns:a16="http://schemas.microsoft.com/office/drawing/2014/main" id="{ADF2DF91-6371-0E59-8562-D5E7FDDDE05F}"/>
              </a:ext>
            </a:extLst>
          </p:cNvPr>
          <p:cNvSpPr/>
          <p:nvPr/>
        </p:nvSpPr>
        <p:spPr>
          <a:xfrm>
            <a:off x="6488499" y="1106872"/>
            <a:ext cx="4028142" cy="1194349"/>
          </a:xfrm>
          <a:prstGeom prst="cloudCallout">
            <a:avLst>
              <a:gd name="adj1" fmla="val -55639"/>
              <a:gd name="adj2" fmla="val 5394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Nhân tố tiến hóa là gì?</a:t>
            </a:r>
          </a:p>
        </p:txBody>
      </p:sp>
      <p:sp>
        <p:nvSpPr>
          <p:cNvPr id="31" name="TextBox 30">
            <a:extLst>
              <a:ext uri="{FF2B5EF4-FFF2-40B4-BE49-F238E27FC236}">
                <a16:creationId xmlns:a16="http://schemas.microsoft.com/office/drawing/2014/main" id="{11EF1D6C-7065-9259-0BAA-F087BFF66EB3}"/>
              </a:ext>
            </a:extLst>
          </p:cNvPr>
          <p:cNvSpPr txBox="1"/>
          <p:nvPr/>
        </p:nvSpPr>
        <p:spPr>
          <a:xfrm>
            <a:off x="911411" y="2738426"/>
            <a:ext cx="10369177" cy="1528078"/>
          </a:xfrm>
          <a:custGeom>
            <a:avLst/>
            <a:gdLst>
              <a:gd name="connsiteX0" fmla="*/ 0 w 10369177"/>
              <a:gd name="connsiteY0" fmla="*/ 147108 h 1528078"/>
              <a:gd name="connsiteX1" fmla="*/ 147108 w 10369177"/>
              <a:gd name="connsiteY1" fmla="*/ 0 h 1528078"/>
              <a:gd name="connsiteX2" fmla="*/ 919522 w 10369177"/>
              <a:gd name="connsiteY2" fmla="*/ 0 h 1528078"/>
              <a:gd name="connsiteX3" fmla="*/ 1288937 w 10369177"/>
              <a:gd name="connsiteY3" fmla="*/ 0 h 1528078"/>
              <a:gd name="connsiteX4" fmla="*/ 1960601 w 10369177"/>
              <a:gd name="connsiteY4" fmla="*/ 0 h 1528078"/>
              <a:gd name="connsiteX5" fmla="*/ 2733015 w 10369177"/>
              <a:gd name="connsiteY5" fmla="*/ 0 h 1528078"/>
              <a:gd name="connsiteX6" fmla="*/ 3404679 w 10369177"/>
              <a:gd name="connsiteY6" fmla="*/ 0 h 1528078"/>
              <a:gd name="connsiteX7" fmla="*/ 3975593 w 10369177"/>
              <a:gd name="connsiteY7" fmla="*/ 0 h 1528078"/>
              <a:gd name="connsiteX8" fmla="*/ 4546508 w 10369177"/>
              <a:gd name="connsiteY8" fmla="*/ 0 h 1528078"/>
              <a:gd name="connsiteX9" fmla="*/ 5318921 w 10369177"/>
              <a:gd name="connsiteY9" fmla="*/ 0 h 1528078"/>
              <a:gd name="connsiteX10" fmla="*/ 6192085 w 10369177"/>
              <a:gd name="connsiteY10" fmla="*/ 0 h 1528078"/>
              <a:gd name="connsiteX11" fmla="*/ 6762999 w 10369177"/>
              <a:gd name="connsiteY11" fmla="*/ 0 h 1528078"/>
              <a:gd name="connsiteX12" fmla="*/ 7333914 w 10369177"/>
              <a:gd name="connsiteY12" fmla="*/ 0 h 1528078"/>
              <a:gd name="connsiteX13" fmla="*/ 8106327 w 10369177"/>
              <a:gd name="connsiteY13" fmla="*/ 0 h 1528078"/>
              <a:gd name="connsiteX14" fmla="*/ 8878741 w 10369177"/>
              <a:gd name="connsiteY14" fmla="*/ 0 h 1528078"/>
              <a:gd name="connsiteX15" fmla="*/ 9550405 w 10369177"/>
              <a:gd name="connsiteY15" fmla="*/ 0 h 1528078"/>
              <a:gd name="connsiteX16" fmla="*/ 10222069 w 10369177"/>
              <a:gd name="connsiteY16" fmla="*/ 0 h 1528078"/>
              <a:gd name="connsiteX17" fmla="*/ 10369177 w 10369177"/>
              <a:gd name="connsiteY17" fmla="*/ 147108 h 1528078"/>
              <a:gd name="connsiteX18" fmla="*/ 10369177 w 10369177"/>
              <a:gd name="connsiteY18" fmla="*/ 788716 h 1528078"/>
              <a:gd name="connsiteX19" fmla="*/ 10369177 w 10369177"/>
              <a:gd name="connsiteY19" fmla="*/ 1380970 h 1528078"/>
              <a:gd name="connsiteX20" fmla="*/ 10222069 w 10369177"/>
              <a:gd name="connsiteY20" fmla="*/ 1528078 h 1528078"/>
              <a:gd name="connsiteX21" fmla="*/ 9751904 w 10369177"/>
              <a:gd name="connsiteY21" fmla="*/ 1528078 h 1528078"/>
              <a:gd name="connsiteX22" fmla="*/ 9382489 w 10369177"/>
              <a:gd name="connsiteY22" fmla="*/ 1528078 h 1528078"/>
              <a:gd name="connsiteX23" fmla="*/ 8912324 w 10369177"/>
              <a:gd name="connsiteY23" fmla="*/ 1528078 h 1528078"/>
              <a:gd name="connsiteX24" fmla="*/ 8039161 w 10369177"/>
              <a:gd name="connsiteY24" fmla="*/ 1528078 h 1528078"/>
              <a:gd name="connsiteX25" fmla="*/ 7568996 w 10369177"/>
              <a:gd name="connsiteY25" fmla="*/ 1528078 h 1528078"/>
              <a:gd name="connsiteX26" fmla="*/ 6897332 w 10369177"/>
              <a:gd name="connsiteY26" fmla="*/ 1528078 h 1528078"/>
              <a:gd name="connsiteX27" fmla="*/ 6124918 w 10369177"/>
              <a:gd name="connsiteY27" fmla="*/ 1528078 h 1528078"/>
              <a:gd name="connsiteX28" fmla="*/ 5554004 w 10369177"/>
              <a:gd name="connsiteY28" fmla="*/ 1528078 h 1528078"/>
              <a:gd name="connsiteX29" fmla="*/ 4680840 w 10369177"/>
              <a:gd name="connsiteY29" fmla="*/ 1528078 h 1528078"/>
              <a:gd name="connsiteX30" fmla="*/ 3908427 w 10369177"/>
              <a:gd name="connsiteY30" fmla="*/ 1528078 h 1528078"/>
              <a:gd name="connsiteX31" fmla="*/ 3438262 w 10369177"/>
              <a:gd name="connsiteY31" fmla="*/ 1528078 h 1528078"/>
              <a:gd name="connsiteX32" fmla="*/ 2766598 w 10369177"/>
              <a:gd name="connsiteY32" fmla="*/ 1528078 h 1528078"/>
              <a:gd name="connsiteX33" fmla="*/ 2296433 w 10369177"/>
              <a:gd name="connsiteY33" fmla="*/ 1528078 h 1528078"/>
              <a:gd name="connsiteX34" fmla="*/ 1624769 w 10369177"/>
              <a:gd name="connsiteY34" fmla="*/ 1528078 h 1528078"/>
              <a:gd name="connsiteX35" fmla="*/ 1053854 w 10369177"/>
              <a:gd name="connsiteY35" fmla="*/ 1528078 h 1528078"/>
              <a:gd name="connsiteX36" fmla="*/ 147108 w 10369177"/>
              <a:gd name="connsiteY36" fmla="*/ 1528078 h 1528078"/>
              <a:gd name="connsiteX37" fmla="*/ 0 w 10369177"/>
              <a:gd name="connsiteY37" fmla="*/ 1380970 h 1528078"/>
              <a:gd name="connsiteX38" fmla="*/ 0 w 10369177"/>
              <a:gd name="connsiteY38" fmla="*/ 776378 h 1528078"/>
              <a:gd name="connsiteX39" fmla="*/ 0 w 10369177"/>
              <a:gd name="connsiteY39" fmla="*/ 147108 h 15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69177" h="1528078" extrusionOk="0">
                <a:moveTo>
                  <a:pt x="0" y="147108"/>
                </a:moveTo>
                <a:cubicBezTo>
                  <a:pt x="11061" y="70747"/>
                  <a:pt x="57864" y="-15396"/>
                  <a:pt x="147108" y="0"/>
                </a:cubicBezTo>
                <a:cubicBezTo>
                  <a:pt x="521056" y="-38294"/>
                  <a:pt x="739823" y="22751"/>
                  <a:pt x="919522" y="0"/>
                </a:cubicBezTo>
                <a:cubicBezTo>
                  <a:pt x="1099221" y="-22751"/>
                  <a:pt x="1118116" y="16143"/>
                  <a:pt x="1288937" y="0"/>
                </a:cubicBezTo>
                <a:cubicBezTo>
                  <a:pt x="1459759" y="-16143"/>
                  <a:pt x="1763131" y="-23428"/>
                  <a:pt x="1960601" y="0"/>
                </a:cubicBezTo>
                <a:cubicBezTo>
                  <a:pt x="2158071" y="23428"/>
                  <a:pt x="2549474" y="-36907"/>
                  <a:pt x="2733015" y="0"/>
                </a:cubicBezTo>
                <a:cubicBezTo>
                  <a:pt x="2916556" y="36907"/>
                  <a:pt x="3166151" y="1822"/>
                  <a:pt x="3404679" y="0"/>
                </a:cubicBezTo>
                <a:cubicBezTo>
                  <a:pt x="3643207" y="-1822"/>
                  <a:pt x="3690778" y="-11080"/>
                  <a:pt x="3975593" y="0"/>
                </a:cubicBezTo>
                <a:cubicBezTo>
                  <a:pt x="4260408" y="11080"/>
                  <a:pt x="4285912" y="18202"/>
                  <a:pt x="4546508" y="0"/>
                </a:cubicBezTo>
                <a:cubicBezTo>
                  <a:pt x="4807104" y="-18202"/>
                  <a:pt x="4975537" y="-8008"/>
                  <a:pt x="5318921" y="0"/>
                </a:cubicBezTo>
                <a:cubicBezTo>
                  <a:pt x="5662305" y="8008"/>
                  <a:pt x="5830369" y="3328"/>
                  <a:pt x="6192085" y="0"/>
                </a:cubicBezTo>
                <a:cubicBezTo>
                  <a:pt x="6553801" y="-3328"/>
                  <a:pt x="6578226" y="21694"/>
                  <a:pt x="6762999" y="0"/>
                </a:cubicBezTo>
                <a:cubicBezTo>
                  <a:pt x="6947772" y="-21694"/>
                  <a:pt x="7182863" y="7709"/>
                  <a:pt x="7333914" y="0"/>
                </a:cubicBezTo>
                <a:cubicBezTo>
                  <a:pt x="7484966" y="-7709"/>
                  <a:pt x="7869137" y="21009"/>
                  <a:pt x="8106327" y="0"/>
                </a:cubicBezTo>
                <a:cubicBezTo>
                  <a:pt x="8343517" y="-21009"/>
                  <a:pt x="8540252" y="7942"/>
                  <a:pt x="8878741" y="0"/>
                </a:cubicBezTo>
                <a:cubicBezTo>
                  <a:pt x="9217230" y="-7942"/>
                  <a:pt x="9278503" y="-4515"/>
                  <a:pt x="9550405" y="0"/>
                </a:cubicBezTo>
                <a:cubicBezTo>
                  <a:pt x="9822307" y="4515"/>
                  <a:pt x="9977285" y="-14254"/>
                  <a:pt x="10222069" y="0"/>
                </a:cubicBezTo>
                <a:cubicBezTo>
                  <a:pt x="10283532" y="2205"/>
                  <a:pt x="10352405" y="67678"/>
                  <a:pt x="10369177" y="147108"/>
                </a:cubicBezTo>
                <a:cubicBezTo>
                  <a:pt x="10366962" y="281365"/>
                  <a:pt x="10384389" y="638805"/>
                  <a:pt x="10369177" y="788716"/>
                </a:cubicBezTo>
                <a:cubicBezTo>
                  <a:pt x="10353965" y="938627"/>
                  <a:pt x="10393532" y="1192748"/>
                  <a:pt x="10369177" y="1380970"/>
                </a:cubicBezTo>
                <a:cubicBezTo>
                  <a:pt x="10370770" y="1469739"/>
                  <a:pt x="10299160" y="1511751"/>
                  <a:pt x="10222069" y="1528078"/>
                </a:cubicBezTo>
                <a:cubicBezTo>
                  <a:pt x="10109448" y="1531045"/>
                  <a:pt x="9926567" y="1526787"/>
                  <a:pt x="9751904" y="1528078"/>
                </a:cubicBezTo>
                <a:cubicBezTo>
                  <a:pt x="9577242" y="1529369"/>
                  <a:pt x="9562858" y="1520540"/>
                  <a:pt x="9382489" y="1528078"/>
                </a:cubicBezTo>
                <a:cubicBezTo>
                  <a:pt x="9202121" y="1535616"/>
                  <a:pt x="9140777" y="1539934"/>
                  <a:pt x="8912324" y="1528078"/>
                </a:cubicBezTo>
                <a:cubicBezTo>
                  <a:pt x="8683872" y="1516222"/>
                  <a:pt x="8326771" y="1499721"/>
                  <a:pt x="8039161" y="1528078"/>
                </a:cubicBezTo>
                <a:cubicBezTo>
                  <a:pt x="7751551" y="1556435"/>
                  <a:pt x="7716501" y="1515353"/>
                  <a:pt x="7568996" y="1528078"/>
                </a:cubicBezTo>
                <a:cubicBezTo>
                  <a:pt x="7421491" y="1540803"/>
                  <a:pt x="7099032" y="1510153"/>
                  <a:pt x="6897332" y="1528078"/>
                </a:cubicBezTo>
                <a:cubicBezTo>
                  <a:pt x="6695632" y="1546003"/>
                  <a:pt x="6416174" y="1503235"/>
                  <a:pt x="6124918" y="1528078"/>
                </a:cubicBezTo>
                <a:cubicBezTo>
                  <a:pt x="5833662" y="1552921"/>
                  <a:pt x="5729436" y="1540695"/>
                  <a:pt x="5554004" y="1528078"/>
                </a:cubicBezTo>
                <a:cubicBezTo>
                  <a:pt x="5378572" y="1515461"/>
                  <a:pt x="5040476" y="1552435"/>
                  <a:pt x="4680840" y="1528078"/>
                </a:cubicBezTo>
                <a:cubicBezTo>
                  <a:pt x="4321204" y="1503721"/>
                  <a:pt x="4072083" y="1560091"/>
                  <a:pt x="3908427" y="1528078"/>
                </a:cubicBezTo>
                <a:cubicBezTo>
                  <a:pt x="3744771" y="1496065"/>
                  <a:pt x="3596749" y="1548228"/>
                  <a:pt x="3438262" y="1528078"/>
                </a:cubicBezTo>
                <a:cubicBezTo>
                  <a:pt x="3279776" y="1507928"/>
                  <a:pt x="2950829" y="1545013"/>
                  <a:pt x="2766598" y="1528078"/>
                </a:cubicBezTo>
                <a:cubicBezTo>
                  <a:pt x="2582367" y="1511143"/>
                  <a:pt x="2417790" y="1507872"/>
                  <a:pt x="2296433" y="1528078"/>
                </a:cubicBezTo>
                <a:cubicBezTo>
                  <a:pt x="2175077" y="1548284"/>
                  <a:pt x="1834143" y="1506967"/>
                  <a:pt x="1624769" y="1528078"/>
                </a:cubicBezTo>
                <a:cubicBezTo>
                  <a:pt x="1415395" y="1549189"/>
                  <a:pt x="1234693" y="1548640"/>
                  <a:pt x="1053854" y="1528078"/>
                </a:cubicBezTo>
                <a:cubicBezTo>
                  <a:pt x="873016" y="1507516"/>
                  <a:pt x="527038" y="1560749"/>
                  <a:pt x="147108" y="1528078"/>
                </a:cubicBezTo>
                <a:cubicBezTo>
                  <a:pt x="70292" y="1523594"/>
                  <a:pt x="2549" y="1449830"/>
                  <a:pt x="0" y="1380970"/>
                </a:cubicBezTo>
                <a:cubicBezTo>
                  <a:pt x="26536" y="1234068"/>
                  <a:pt x="-14001" y="915258"/>
                  <a:pt x="0" y="776378"/>
                </a:cubicBezTo>
                <a:cubicBezTo>
                  <a:pt x="14001" y="637498"/>
                  <a:pt x="13029" y="443326"/>
                  <a:pt x="0" y="147108"/>
                </a:cubicBezTo>
                <a:close/>
              </a:path>
            </a:pathLst>
          </a:custGeom>
          <a:noFill/>
          <a:ln w="28575">
            <a:solidFill>
              <a:schemeClr val="bg1"/>
            </a:solidFill>
            <a:extLst>
              <a:ext uri="{C807C97D-BFC1-408E-A445-0C87EB9F89A2}">
                <ask:lineSketchStyleProps xmlns:ask="http://schemas.microsoft.com/office/drawing/2018/sketchyshapes" sd="748713119">
                  <a:prstGeom prst="roundRect">
                    <a:avLst>
                      <a:gd name="adj" fmla="val 9627"/>
                    </a:avLst>
                  </a:prstGeom>
                  <ask:type>
                    <ask:lineSketchFreehand/>
                  </ask:type>
                </ask:lineSketchStyleProps>
              </a:ext>
            </a:extLst>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Các nhân tố tác động vào quần thể gây nên sự biến đổi tần số allele và tần số kiểu gene của một nhóm cá thể trong quần thể được </a:t>
            </a:r>
            <a:r>
              <a:rPr lang="vi-VN">
                <a:solidFill>
                  <a:srgbClr val="FFFF00"/>
                </a:solidFill>
              </a:rPr>
              <a:t>gọi là nhân tố tiến hoá. </a:t>
            </a:r>
            <a:endParaRPr lang="en-US">
              <a:solidFill>
                <a:srgbClr val="FFFF00"/>
              </a:solidFill>
            </a:endParaRPr>
          </a:p>
        </p:txBody>
      </p:sp>
      <p:sp>
        <p:nvSpPr>
          <p:cNvPr id="32" name="Thought Bubble: Cloud 31">
            <a:extLst>
              <a:ext uri="{FF2B5EF4-FFF2-40B4-BE49-F238E27FC236}">
                <a16:creationId xmlns:a16="http://schemas.microsoft.com/office/drawing/2014/main" id="{433E0B55-CB63-7CAF-F209-0D07FCC3AFEA}"/>
              </a:ext>
            </a:extLst>
          </p:cNvPr>
          <p:cNvSpPr/>
          <p:nvPr/>
        </p:nvSpPr>
        <p:spPr>
          <a:xfrm>
            <a:off x="2115671" y="4541253"/>
            <a:ext cx="4709458" cy="1315688"/>
          </a:xfrm>
          <a:prstGeom prst="cloudCallout">
            <a:avLst>
              <a:gd name="adj1" fmla="val 42049"/>
              <a:gd name="adj2" fmla="val 90561"/>
            </a:avLst>
          </a:prstGeom>
          <a:solidFill>
            <a:srgbClr val="FFC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Hãy kể tên các nhân tố tiến hóa?</a:t>
            </a:r>
          </a:p>
        </p:txBody>
      </p:sp>
      <p:pic>
        <p:nvPicPr>
          <p:cNvPr id="15362" name="Picture 2" descr="Question PNG | PNG All">
            <a:extLst>
              <a:ext uri="{FF2B5EF4-FFF2-40B4-BE49-F238E27FC236}">
                <a16:creationId xmlns:a16="http://schemas.microsoft.com/office/drawing/2014/main" id="{CF24ADDC-1E0A-AEB6-C472-222FC22D6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928" y="4541253"/>
            <a:ext cx="2316747" cy="23167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PNG transparent image download, size: 1500x1500px">
            <a:extLst>
              <a:ext uri="{FF2B5EF4-FFF2-40B4-BE49-F238E27FC236}">
                <a16:creationId xmlns:a16="http://schemas.microsoft.com/office/drawing/2014/main" id="{6388D938-921E-0182-BFE7-568F0854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671" y="1106872"/>
            <a:ext cx="1452282" cy="145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circle(in)">
                                      <p:cBhvr>
                                        <p:cTn id="21" dur="2000"/>
                                        <p:tgtEl>
                                          <p:spTgt spid="1536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0"/>
                                  </p:stCondLst>
                                  <p:childTnLst>
                                    <p:set>
                                      <p:cBhvr>
                                        <p:cTn id="39" dur="1" fill="hold">
                                          <p:stCondLst>
                                            <p:cond delay="0"/>
                                          </p:stCondLst>
                                        </p:cTn>
                                        <p:tgtEl>
                                          <p:spTgt spid="15362"/>
                                        </p:tgtEl>
                                        <p:attrNameLst>
                                          <p:attrName>style.visibility</p:attrName>
                                        </p:attrNameLst>
                                      </p:cBhvr>
                                      <p:to>
                                        <p:strVal val="visible"/>
                                      </p:to>
                                    </p:set>
                                    <p:anim calcmode="lin" valueType="num">
                                      <p:cBhvr>
                                        <p:cTn id="40" dur="500" fill="hold"/>
                                        <p:tgtEl>
                                          <p:spTgt spid="15362"/>
                                        </p:tgtEl>
                                        <p:attrNameLst>
                                          <p:attrName>ppt_w</p:attrName>
                                        </p:attrNameLst>
                                      </p:cBhvr>
                                      <p:tavLst>
                                        <p:tav tm="0">
                                          <p:val>
                                            <p:fltVal val="0"/>
                                          </p:val>
                                        </p:tav>
                                        <p:tav tm="100000">
                                          <p:val>
                                            <p:strVal val="#ppt_w"/>
                                          </p:val>
                                        </p:tav>
                                      </p:tavLst>
                                    </p:anim>
                                    <p:anim calcmode="lin" valueType="num">
                                      <p:cBhvr>
                                        <p:cTn id="41" dur="500" fill="hold"/>
                                        <p:tgtEl>
                                          <p:spTgt spid="15362"/>
                                        </p:tgtEl>
                                        <p:attrNameLst>
                                          <p:attrName>ppt_h</p:attrName>
                                        </p:attrNameLst>
                                      </p:cBhvr>
                                      <p:tavLst>
                                        <p:tav tm="0">
                                          <p:val>
                                            <p:fltVal val="0"/>
                                          </p:val>
                                        </p:tav>
                                        <p:tav tm="100000">
                                          <p:val>
                                            <p:strVal val="#ppt_h"/>
                                          </p:val>
                                        </p:tav>
                                      </p:tavLst>
                                    </p:anim>
                                    <p:animEffect transition="in" filter="fade">
                                      <p:cBhvr>
                                        <p:cTn id="4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7" grpId="0"/>
      <p:bldP spid="28"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2" name="Group 3">
            <a:extLst>
              <a:ext uri="{FF2B5EF4-FFF2-40B4-BE49-F238E27FC236}">
                <a16:creationId xmlns:a16="http://schemas.microsoft.com/office/drawing/2014/main" id="{BA72899B-33E3-33C9-8319-95C541D2267C}"/>
              </a:ext>
            </a:extLst>
          </p:cNvPr>
          <p:cNvGrpSpPr>
            <a:grpSpLocks/>
          </p:cNvGrpSpPr>
          <p:nvPr/>
        </p:nvGrpSpPr>
        <p:grpSpPr bwMode="auto">
          <a:xfrm>
            <a:off x="3071440" y="2318565"/>
            <a:ext cx="6684963" cy="3886200"/>
            <a:chOff x="877" y="1296"/>
            <a:chExt cx="4211" cy="2448"/>
          </a:xfrm>
        </p:grpSpPr>
        <p:sp>
          <p:nvSpPr>
            <p:cNvPr id="3" name="Freeform 4">
              <a:extLst>
                <a:ext uri="{FF2B5EF4-FFF2-40B4-BE49-F238E27FC236}">
                  <a16:creationId xmlns:a16="http://schemas.microsoft.com/office/drawing/2014/main" id="{1C99D852-FA1E-B565-8FA1-40C1A335FD44}"/>
                </a:ext>
              </a:extLst>
            </p:cNvPr>
            <p:cNvSpPr>
              <a:spLocks noEditPoints="1"/>
            </p:cNvSpPr>
            <p:nvPr/>
          </p:nvSpPr>
          <p:spPr bwMode="gray">
            <a:xfrm rot="-1358056">
              <a:off x="877" y="1765"/>
              <a:ext cx="3839" cy="1527"/>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a:noFill/>
            </a:ln>
            <a:extLst>
              <a:ext uri="{91240B29-F687-4F45-9708-019B960494DF}">
                <a14:hiddenLine xmlns:a14="http://schemas.microsoft.com/office/drawing/2010/main" w="0">
                  <a:solidFill>
                    <a:srgbClr val="F7C16B"/>
                  </a:solidFill>
                  <a:prstDash val="solid"/>
                  <a:round/>
                  <a:headEnd/>
                  <a:tailEnd/>
                </a14:hiddenLine>
              </a:ext>
            </a:extLst>
          </p:spPr>
          <p:txBody>
            <a:bodyPr/>
            <a:lstStyle/>
            <a:p>
              <a:pPr eaLnBrk="1" hangingPunct="1">
                <a:defRPr/>
              </a:pPr>
              <a:endParaRPr lang="en-US" sz="2400">
                <a:latin typeface="+mj-lt"/>
              </a:endParaRPr>
            </a:p>
          </p:txBody>
        </p:sp>
        <p:sp>
          <p:nvSpPr>
            <p:cNvPr id="4" name="Oval 5">
              <a:extLst>
                <a:ext uri="{FF2B5EF4-FFF2-40B4-BE49-F238E27FC236}">
                  <a16:creationId xmlns:a16="http://schemas.microsoft.com/office/drawing/2014/main" id="{F1163636-C01D-842D-5162-BAEFB9AF5D50}"/>
                </a:ext>
              </a:extLst>
            </p:cNvPr>
            <p:cNvSpPr>
              <a:spLocks noChangeArrowheads="1"/>
            </p:cNvSpPr>
            <p:nvPr/>
          </p:nvSpPr>
          <p:spPr bwMode="gray">
            <a:xfrm rot="-1543677">
              <a:off x="2736" y="1728"/>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5" name="Oval 6">
              <a:extLst>
                <a:ext uri="{FF2B5EF4-FFF2-40B4-BE49-F238E27FC236}">
                  <a16:creationId xmlns:a16="http://schemas.microsoft.com/office/drawing/2014/main" id="{C2190CB5-4E9E-A8AE-59CF-A1980A6FB761}"/>
                </a:ext>
              </a:extLst>
            </p:cNvPr>
            <p:cNvSpPr>
              <a:spLocks noChangeArrowheads="1"/>
            </p:cNvSpPr>
            <p:nvPr/>
          </p:nvSpPr>
          <p:spPr bwMode="gray">
            <a:xfrm rot="-1543677">
              <a:off x="4416" y="182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8" name="Oval 7">
              <a:extLst>
                <a:ext uri="{FF2B5EF4-FFF2-40B4-BE49-F238E27FC236}">
                  <a16:creationId xmlns:a16="http://schemas.microsoft.com/office/drawing/2014/main" id="{2DC89D8B-803D-89D1-85D7-71CAFA31B987}"/>
                </a:ext>
              </a:extLst>
            </p:cNvPr>
            <p:cNvSpPr>
              <a:spLocks noChangeArrowheads="1"/>
            </p:cNvSpPr>
            <p:nvPr/>
          </p:nvSpPr>
          <p:spPr bwMode="gray">
            <a:xfrm rot="-1543677">
              <a:off x="1824" y="350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9" name="Oval 8">
              <a:extLst>
                <a:ext uri="{FF2B5EF4-FFF2-40B4-BE49-F238E27FC236}">
                  <a16:creationId xmlns:a16="http://schemas.microsoft.com/office/drawing/2014/main" id="{1CE47A81-617D-1451-87C2-C98ABFFD55FA}"/>
                </a:ext>
              </a:extLst>
            </p:cNvPr>
            <p:cNvSpPr>
              <a:spLocks noChangeArrowheads="1"/>
            </p:cNvSpPr>
            <p:nvPr/>
          </p:nvSpPr>
          <p:spPr bwMode="gray">
            <a:xfrm rot="-1543677">
              <a:off x="3456" y="3120"/>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0" name="Oval 9">
              <a:extLst>
                <a:ext uri="{FF2B5EF4-FFF2-40B4-BE49-F238E27FC236}">
                  <a16:creationId xmlns:a16="http://schemas.microsoft.com/office/drawing/2014/main" id="{D26CF52D-1BFC-8513-2D20-03CE17582163}"/>
                </a:ext>
              </a:extLst>
            </p:cNvPr>
            <p:cNvSpPr>
              <a:spLocks noChangeArrowheads="1"/>
            </p:cNvSpPr>
            <p:nvPr/>
          </p:nvSpPr>
          <p:spPr bwMode="gray">
            <a:xfrm rot="-1543677">
              <a:off x="1296" y="2592"/>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1" name="Oval 10">
              <a:extLst>
                <a:ext uri="{FF2B5EF4-FFF2-40B4-BE49-F238E27FC236}">
                  <a16:creationId xmlns:a16="http://schemas.microsoft.com/office/drawing/2014/main" id="{31DBA6F4-1311-8CD0-00B1-FE2762D68243}"/>
                </a:ext>
              </a:extLst>
            </p:cNvPr>
            <p:cNvSpPr>
              <a:spLocks noChangeArrowheads="1"/>
            </p:cNvSpPr>
            <p:nvPr/>
          </p:nvSpPr>
          <p:spPr bwMode="gray">
            <a:xfrm>
              <a:off x="2407" y="1296"/>
              <a:ext cx="720" cy="694"/>
            </a:xfrm>
            <a:prstGeom prst="ellipse">
              <a:avLst/>
            </a:prstGeom>
            <a:gradFill rotWithShape="1">
              <a:gsLst>
                <a:gs pos="0">
                  <a:schemeClr val="hlink"/>
                </a:gs>
                <a:gs pos="100000">
                  <a:schemeClr va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2" name="Oval 11">
              <a:extLst>
                <a:ext uri="{FF2B5EF4-FFF2-40B4-BE49-F238E27FC236}">
                  <a16:creationId xmlns:a16="http://schemas.microsoft.com/office/drawing/2014/main" id="{9CC3298D-7484-6EEE-2094-26DB5BE4A1B4}"/>
                </a:ext>
              </a:extLst>
            </p:cNvPr>
            <p:cNvSpPr>
              <a:spLocks noChangeArrowheads="1"/>
            </p:cNvSpPr>
            <p:nvPr/>
          </p:nvSpPr>
          <p:spPr bwMode="gray">
            <a:xfrm>
              <a:off x="999" y="2126"/>
              <a:ext cx="719" cy="694"/>
            </a:xfrm>
            <a:prstGeom prst="ellipse">
              <a:avLst/>
            </a:prstGeom>
            <a:gradFill rotWithShape="1">
              <a:gsLst>
                <a:gs pos="0">
                  <a:schemeClr val="accent1"/>
                </a:gs>
                <a:gs pos="100000">
                  <a:schemeClr val="accent1">
                    <a:gamma/>
                    <a:shade val="31373"/>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3" name="Oval 12">
              <a:extLst>
                <a:ext uri="{FF2B5EF4-FFF2-40B4-BE49-F238E27FC236}">
                  <a16:creationId xmlns:a16="http://schemas.microsoft.com/office/drawing/2014/main" id="{3C31C97A-0441-F8DE-DB98-B709607F07C6}"/>
                </a:ext>
              </a:extLst>
            </p:cNvPr>
            <p:cNvSpPr>
              <a:spLocks noChangeArrowheads="1"/>
            </p:cNvSpPr>
            <p:nvPr/>
          </p:nvSpPr>
          <p:spPr bwMode="gray">
            <a:xfrm>
              <a:off x="1493" y="3050"/>
              <a:ext cx="719" cy="694"/>
            </a:xfrm>
            <a:prstGeom prst="ellipse">
              <a:avLst/>
            </a:prstGeom>
            <a:gradFill rotWithShape="1">
              <a:gsLst>
                <a:gs pos="0">
                  <a:schemeClr val="accent2"/>
                </a:gs>
                <a:gs pos="100000">
                  <a:schemeClr val="accent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4" name="Oval 13">
              <a:extLst>
                <a:ext uri="{FF2B5EF4-FFF2-40B4-BE49-F238E27FC236}">
                  <a16:creationId xmlns:a16="http://schemas.microsoft.com/office/drawing/2014/main" id="{F6B6D664-B692-4E45-AA8E-BF47DEAF0C54}"/>
                </a:ext>
              </a:extLst>
            </p:cNvPr>
            <p:cNvSpPr>
              <a:spLocks noChangeArrowheads="1"/>
            </p:cNvSpPr>
            <p:nvPr/>
          </p:nvSpPr>
          <p:spPr bwMode="gray">
            <a:xfrm>
              <a:off x="3048" y="2707"/>
              <a:ext cx="719" cy="694"/>
            </a:xfrm>
            <a:prstGeom prst="ellipse">
              <a:avLst/>
            </a:prstGeom>
            <a:gradFill rotWithShape="1">
              <a:gsLst>
                <a:gs pos="0">
                  <a:schemeClr val="bg2"/>
                </a:gs>
                <a:gs pos="100000">
                  <a:schemeClr val="bg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5" name="Oval 14">
              <a:extLst>
                <a:ext uri="{FF2B5EF4-FFF2-40B4-BE49-F238E27FC236}">
                  <a16:creationId xmlns:a16="http://schemas.microsoft.com/office/drawing/2014/main" id="{89558751-8619-8A94-CF85-FBA53FCAFD0D}"/>
                </a:ext>
              </a:extLst>
            </p:cNvPr>
            <p:cNvSpPr>
              <a:spLocks noChangeArrowheads="1"/>
            </p:cNvSpPr>
            <p:nvPr/>
          </p:nvSpPr>
          <p:spPr bwMode="gray">
            <a:xfrm>
              <a:off x="4072" y="1420"/>
              <a:ext cx="680" cy="695"/>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b="1">
                <a:latin typeface="+mj-lt"/>
              </a:endParaRPr>
            </a:p>
          </p:txBody>
        </p:sp>
        <p:sp>
          <p:nvSpPr>
            <p:cNvPr id="16" name="Text Box 15">
              <a:extLst>
                <a:ext uri="{FF2B5EF4-FFF2-40B4-BE49-F238E27FC236}">
                  <a16:creationId xmlns:a16="http://schemas.microsoft.com/office/drawing/2014/main" id="{3FD15FBA-566D-A405-2978-7044B1103291}"/>
                </a:ext>
              </a:extLst>
            </p:cNvPr>
            <p:cNvSpPr txBox="1">
              <a:spLocks noChangeArrowheads="1"/>
            </p:cNvSpPr>
            <p:nvPr/>
          </p:nvSpPr>
          <p:spPr bwMode="gray">
            <a:xfrm>
              <a:off x="1237" y="2308"/>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5</a:t>
              </a:r>
            </a:p>
          </p:txBody>
        </p:sp>
        <p:sp>
          <p:nvSpPr>
            <p:cNvPr id="17" name="Text Box 16">
              <a:extLst>
                <a:ext uri="{FF2B5EF4-FFF2-40B4-BE49-F238E27FC236}">
                  <a16:creationId xmlns:a16="http://schemas.microsoft.com/office/drawing/2014/main" id="{F5BF3058-D9D8-258A-055D-29FB1B9387CC}"/>
                </a:ext>
              </a:extLst>
            </p:cNvPr>
            <p:cNvSpPr txBox="1">
              <a:spLocks noChangeArrowheads="1"/>
            </p:cNvSpPr>
            <p:nvPr/>
          </p:nvSpPr>
          <p:spPr bwMode="gray">
            <a:xfrm>
              <a:off x="2645" y="1469"/>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latin typeface="+mj-lt"/>
                </a:rPr>
                <a:t>1</a:t>
              </a:r>
            </a:p>
          </p:txBody>
        </p:sp>
        <p:sp>
          <p:nvSpPr>
            <p:cNvPr id="18" name="Text Box 17">
              <a:extLst>
                <a:ext uri="{FF2B5EF4-FFF2-40B4-BE49-F238E27FC236}">
                  <a16:creationId xmlns:a16="http://schemas.microsoft.com/office/drawing/2014/main" id="{5B535DBB-7450-9662-F84B-8C380BF45728}"/>
                </a:ext>
              </a:extLst>
            </p:cNvPr>
            <p:cNvSpPr txBox="1">
              <a:spLocks noChangeArrowheads="1"/>
            </p:cNvSpPr>
            <p:nvPr/>
          </p:nvSpPr>
          <p:spPr bwMode="gray">
            <a:xfrm>
              <a:off x="4300" y="1635"/>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2</a:t>
              </a:r>
            </a:p>
          </p:txBody>
        </p:sp>
        <p:sp>
          <p:nvSpPr>
            <p:cNvPr id="19" name="Text Box 18">
              <a:extLst>
                <a:ext uri="{FF2B5EF4-FFF2-40B4-BE49-F238E27FC236}">
                  <a16:creationId xmlns:a16="http://schemas.microsoft.com/office/drawing/2014/main" id="{D13F4D17-D714-C0E9-7EF3-2F8AA0039BFD}"/>
                </a:ext>
              </a:extLst>
            </p:cNvPr>
            <p:cNvSpPr txBox="1">
              <a:spLocks noChangeArrowheads="1"/>
            </p:cNvSpPr>
            <p:nvPr/>
          </p:nvSpPr>
          <p:spPr bwMode="gray">
            <a:xfrm>
              <a:off x="3298" y="2901"/>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3</a:t>
              </a:r>
            </a:p>
          </p:txBody>
        </p:sp>
        <p:sp>
          <p:nvSpPr>
            <p:cNvPr id="20" name="Text Box 19">
              <a:extLst>
                <a:ext uri="{FF2B5EF4-FFF2-40B4-BE49-F238E27FC236}">
                  <a16:creationId xmlns:a16="http://schemas.microsoft.com/office/drawing/2014/main" id="{C809B988-99EB-EE45-F4D1-EAE9832A34C1}"/>
                </a:ext>
              </a:extLst>
            </p:cNvPr>
            <p:cNvSpPr txBox="1">
              <a:spLocks noChangeArrowheads="1"/>
            </p:cNvSpPr>
            <p:nvPr/>
          </p:nvSpPr>
          <p:spPr bwMode="gray">
            <a:xfrm>
              <a:off x="1710" y="3250"/>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4</a:t>
              </a:r>
            </a:p>
          </p:txBody>
        </p:sp>
        <p:sp>
          <p:nvSpPr>
            <p:cNvPr id="21" name="Text Box 20">
              <a:extLst>
                <a:ext uri="{FF2B5EF4-FFF2-40B4-BE49-F238E27FC236}">
                  <a16:creationId xmlns:a16="http://schemas.microsoft.com/office/drawing/2014/main" id="{161A7A81-DDB3-59F9-F25D-FC8ECA818504}"/>
                </a:ext>
              </a:extLst>
            </p:cNvPr>
            <p:cNvSpPr txBox="1">
              <a:spLocks noChangeArrowheads="1"/>
            </p:cNvSpPr>
            <p:nvPr/>
          </p:nvSpPr>
          <p:spPr bwMode="gray">
            <a:xfrm>
              <a:off x="1945" y="2315"/>
              <a:ext cx="196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latin typeface="+mj-lt"/>
                </a:rPr>
                <a:t>Nhân tố tiến hóa</a:t>
              </a:r>
            </a:p>
          </p:txBody>
        </p:sp>
      </p:grpSp>
      <p:sp>
        <p:nvSpPr>
          <p:cNvPr id="36" name="TextBox 35">
            <a:extLst>
              <a:ext uri="{FF2B5EF4-FFF2-40B4-BE49-F238E27FC236}">
                <a16:creationId xmlns:a16="http://schemas.microsoft.com/office/drawing/2014/main" id="{6935224E-6DDC-0420-E02F-4985EC047981}"/>
              </a:ext>
            </a:extLst>
          </p:cNvPr>
          <p:cNvSpPr txBox="1"/>
          <p:nvPr/>
        </p:nvSpPr>
        <p:spPr>
          <a:xfrm>
            <a:off x="6071021" y="1820241"/>
            <a:ext cx="2241550" cy="461665"/>
          </a:xfrm>
          <a:prstGeom prst="rect">
            <a:avLst/>
          </a:prstGeom>
          <a:noFill/>
        </p:spPr>
        <p:txBody>
          <a:bodyPr wrap="square" rtlCol="0">
            <a:spAutoFit/>
          </a:bodyPr>
          <a:lstStyle/>
          <a:p>
            <a:r>
              <a:rPr lang="en-US" sz="2400" b="1" i="1">
                <a:solidFill>
                  <a:srgbClr val="FFFF00"/>
                </a:solidFill>
              </a:rPr>
              <a:t>Đột biến</a:t>
            </a:r>
          </a:p>
        </p:txBody>
      </p:sp>
      <p:sp>
        <p:nvSpPr>
          <p:cNvPr id="37" name="TextBox 36">
            <a:extLst>
              <a:ext uri="{FF2B5EF4-FFF2-40B4-BE49-F238E27FC236}">
                <a16:creationId xmlns:a16="http://schemas.microsoft.com/office/drawing/2014/main" id="{525FF65B-EA51-90FD-1CA6-19C6E7AD9D5B}"/>
              </a:ext>
            </a:extLst>
          </p:cNvPr>
          <p:cNvSpPr txBox="1"/>
          <p:nvPr/>
        </p:nvSpPr>
        <p:spPr>
          <a:xfrm>
            <a:off x="9352321" y="2497037"/>
            <a:ext cx="2738079" cy="461665"/>
          </a:xfrm>
          <a:prstGeom prst="rect">
            <a:avLst/>
          </a:prstGeom>
          <a:noFill/>
        </p:spPr>
        <p:txBody>
          <a:bodyPr wrap="square" rtlCol="0">
            <a:spAutoFit/>
          </a:bodyPr>
          <a:lstStyle/>
          <a:p>
            <a:r>
              <a:rPr lang="en-US" sz="2400" b="1" i="1">
                <a:solidFill>
                  <a:srgbClr val="FFFF00"/>
                </a:solidFill>
              </a:rPr>
              <a:t>Di – nhập gene</a:t>
            </a:r>
          </a:p>
        </p:txBody>
      </p:sp>
      <p:sp>
        <p:nvSpPr>
          <p:cNvPr id="38" name="TextBox 37">
            <a:extLst>
              <a:ext uri="{FF2B5EF4-FFF2-40B4-BE49-F238E27FC236}">
                <a16:creationId xmlns:a16="http://schemas.microsoft.com/office/drawing/2014/main" id="{66686289-6D91-3BC3-7B27-40452E17FFA1}"/>
              </a:ext>
            </a:extLst>
          </p:cNvPr>
          <p:cNvSpPr txBox="1"/>
          <p:nvPr/>
        </p:nvSpPr>
        <p:spPr>
          <a:xfrm>
            <a:off x="8110007" y="4625215"/>
            <a:ext cx="3227534" cy="461665"/>
          </a:xfrm>
          <a:prstGeom prst="rect">
            <a:avLst/>
          </a:prstGeom>
          <a:noFill/>
        </p:spPr>
        <p:txBody>
          <a:bodyPr wrap="square" rtlCol="0">
            <a:spAutoFit/>
          </a:bodyPr>
          <a:lstStyle/>
          <a:p>
            <a:r>
              <a:rPr lang="en-US" sz="2400" b="1" i="1">
                <a:solidFill>
                  <a:srgbClr val="FFFF00"/>
                </a:solidFill>
              </a:rPr>
              <a:t>Chọn lọc tự nhiên</a:t>
            </a:r>
          </a:p>
        </p:txBody>
      </p:sp>
      <p:sp>
        <p:nvSpPr>
          <p:cNvPr id="39" name="TextBox 38">
            <a:extLst>
              <a:ext uri="{FF2B5EF4-FFF2-40B4-BE49-F238E27FC236}">
                <a16:creationId xmlns:a16="http://schemas.microsoft.com/office/drawing/2014/main" id="{9A40ED6D-7198-B0DD-9012-530776FC16F5}"/>
              </a:ext>
            </a:extLst>
          </p:cNvPr>
          <p:cNvSpPr txBox="1"/>
          <p:nvPr/>
        </p:nvSpPr>
        <p:spPr>
          <a:xfrm>
            <a:off x="5474842" y="5820590"/>
            <a:ext cx="3227534" cy="461665"/>
          </a:xfrm>
          <a:prstGeom prst="rect">
            <a:avLst/>
          </a:prstGeom>
          <a:noFill/>
        </p:spPr>
        <p:txBody>
          <a:bodyPr wrap="square" rtlCol="0">
            <a:spAutoFit/>
          </a:bodyPr>
          <a:lstStyle/>
          <a:p>
            <a:r>
              <a:rPr lang="en-US" sz="2400" b="1" i="1">
                <a:solidFill>
                  <a:srgbClr val="FFFF00"/>
                </a:solidFill>
              </a:rPr>
              <a:t>Yếu tố ngẫu nhiên</a:t>
            </a:r>
          </a:p>
        </p:txBody>
      </p:sp>
      <p:sp>
        <p:nvSpPr>
          <p:cNvPr id="40" name="TextBox 39">
            <a:extLst>
              <a:ext uri="{FF2B5EF4-FFF2-40B4-BE49-F238E27FC236}">
                <a16:creationId xmlns:a16="http://schemas.microsoft.com/office/drawing/2014/main" id="{281C1B5E-96FD-8A19-1D39-E0F4839A34B8}"/>
              </a:ext>
            </a:extLst>
          </p:cNvPr>
          <p:cNvSpPr txBox="1"/>
          <p:nvPr/>
        </p:nvSpPr>
        <p:spPr>
          <a:xfrm>
            <a:off x="243029" y="3107578"/>
            <a:ext cx="4507192" cy="461665"/>
          </a:xfrm>
          <a:prstGeom prst="rect">
            <a:avLst/>
          </a:prstGeom>
          <a:noFill/>
        </p:spPr>
        <p:txBody>
          <a:bodyPr wrap="square" rtlCol="0">
            <a:spAutoFit/>
          </a:bodyPr>
          <a:lstStyle/>
          <a:p>
            <a:r>
              <a:rPr lang="en-US" sz="2400" b="1" i="1">
                <a:solidFill>
                  <a:srgbClr val="FFFF00"/>
                </a:solidFill>
              </a:rPr>
              <a:t>Giao phối không ngẫu nhiên</a:t>
            </a:r>
          </a:p>
        </p:txBody>
      </p:sp>
    </p:spTree>
    <p:extLst>
      <p:ext uri="{BB962C8B-B14F-4D97-AF65-F5344CB8AC3E}">
        <p14:creationId xmlns:p14="http://schemas.microsoft.com/office/powerpoint/2010/main" val="13364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0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2000"/>
                                        <p:tgtEl>
                                          <p:spTgt spid="3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heel(1)">
                                      <p:cBhvr>
                                        <p:cTn id="13" dur="2000"/>
                                        <p:tgtEl>
                                          <p:spTgt spid="3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heel(1)">
                                      <p:cBhvr>
                                        <p:cTn id="16" dur="2000"/>
                                        <p:tgtEl>
                                          <p:spTgt spid="3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heel(1)">
                                      <p:cBhvr>
                                        <p:cTn id="19"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escent with modification">
            <a:extLst>
              <a:ext uri="{FF2B5EF4-FFF2-40B4-BE49-F238E27FC236}">
                <a16:creationId xmlns:a16="http://schemas.microsoft.com/office/drawing/2014/main" id="{BB137B3E-B4BD-9C8D-2CBD-11CF55793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6" t="7146" r="15922" b="6580"/>
          <a:stretch/>
        </p:blipFill>
        <p:spPr bwMode="auto">
          <a:xfrm>
            <a:off x="1226897" y="3178736"/>
            <a:ext cx="3961897" cy="3665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chanisms of microevolution">
            <a:extLst>
              <a:ext uri="{FF2B5EF4-FFF2-40B4-BE49-F238E27FC236}">
                <a16:creationId xmlns:a16="http://schemas.microsoft.com/office/drawing/2014/main" id="{F2685982-D74F-0170-B34D-1DC25B31F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8"/>
          <a:stretch/>
        </p:blipFill>
        <p:spPr bwMode="auto">
          <a:xfrm>
            <a:off x="7559300" y="3143594"/>
            <a:ext cx="3979336" cy="370082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67DE3B4-9CEA-341A-C079-CC25C34A7A6F}"/>
              </a:ext>
            </a:extLst>
          </p:cNvPr>
          <p:cNvSpPr/>
          <p:nvPr/>
        </p:nvSpPr>
        <p:spPr>
          <a:xfrm>
            <a:off x="5547097" y="4602807"/>
            <a:ext cx="1934508" cy="729129"/>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4C6C83-6F4E-B35B-BA17-C3AAA9DD1670}"/>
              </a:ext>
            </a:extLst>
          </p:cNvPr>
          <p:cNvSpPr txBox="1"/>
          <p:nvPr/>
        </p:nvSpPr>
        <p:spPr>
          <a:xfrm>
            <a:off x="794612" y="3257174"/>
            <a:ext cx="1810871" cy="461665"/>
          </a:xfrm>
          <a:prstGeom prst="rect">
            <a:avLst/>
          </a:prstGeom>
          <a:noFill/>
        </p:spPr>
        <p:txBody>
          <a:bodyPr wrap="square" rtlCol="0">
            <a:spAutoFit/>
          </a:bodyPr>
          <a:lstStyle/>
          <a:p>
            <a:r>
              <a:rPr lang="en-US" sz="2400" b="1"/>
              <a:t>Ban đầu</a:t>
            </a:r>
          </a:p>
        </p:txBody>
      </p:sp>
      <p:sp>
        <p:nvSpPr>
          <p:cNvPr id="3" name="TextBox 2">
            <a:extLst>
              <a:ext uri="{FF2B5EF4-FFF2-40B4-BE49-F238E27FC236}">
                <a16:creationId xmlns:a16="http://schemas.microsoft.com/office/drawing/2014/main" id="{D86F37EE-D2EB-D238-FE83-7D6672D4470A}"/>
              </a:ext>
            </a:extLst>
          </p:cNvPr>
          <p:cNvSpPr txBox="1"/>
          <p:nvPr/>
        </p:nvSpPr>
        <p:spPr>
          <a:xfrm>
            <a:off x="5397219" y="4107718"/>
            <a:ext cx="2234264" cy="461665"/>
          </a:xfrm>
          <a:prstGeom prst="rect">
            <a:avLst/>
          </a:prstGeom>
          <a:noFill/>
        </p:spPr>
        <p:txBody>
          <a:bodyPr wrap="square" rtlCol="0">
            <a:spAutoFit/>
          </a:bodyPr>
          <a:lstStyle/>
          <a:p>
            <a:r>
              <a:rPr lang="en-US" sz="2400" b="1"/>
              <a:t>Một thời gian</a:t>
            </a:r>
          </a:p>
        </p:txBody>
      </p:sp>
    </p:spTree>
    <p:extLst>
      <p:ext uri="{BB962C8B-B14F-4D97-AF65-F5344CB8AC3E}">
        <p14:creationId xmlns:p14="http://schemas.microsoft.com/office/powerpoint/2010/main" val="30315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pic>
        <p:nvPicPr>
          <p:cNvPr id="3078"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
          <a:stretch/>
        </p:blipFill>
        <p:spPr bwMode="auto">
          <a:xfrm rot="16200000">
            <a:off x="6780596" y="-409205"/>
            <a:ext cx="2816307" cy="391501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695" y="3077384"/>
            <a:ext cx="3909563"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1897176" y="136591"/>
            <a:ext cx="4198824" cy="2819866"/>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176" y="3077384"/>
            <a:ext cx="4198824"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591D80-CD27-45C7-E34E-0060BF5E2FD7}"/>
              </a:ext>
            </a:extLst>
          </p:cNvPr>
          <p:cNvSpPr txBox="1"/>
          <p:nvPr/>
        </p:nvSpPr>
        <p:spPr>
          <a:xfrm>
            <a:off x="490070" y="5792314"/>
            <a:ext cx="11534589" cy="937949"/>
          </a:xfrm>
          <a:prstGeom prst="rect">
            <a:avLst/>
          </a:prstGeom>
          <a:noFill/>
        </p:spPr>
        <p:txBody>
          <a:bodyPr wrap="square">
            <a:spAutoFit/>
          </a:bodyPr>
          <a:lstStyle/>
          <a:p>
            <a:pPr>
              <a:lnSpc>
                <a:spcPct val="120000"/>
              </a:lnSpc>
            </a:pPr>
            <a:r>
              <a:rPr lang="vi-VN" sz="2400" b="1">
                <a:solidFill>
                  <a:srgbClr val="FFFF00"/>
                </a:solidFill>
              </a:rPr>
              <a:t>Mở đầu: </a:t>
            </a:r>
            <a:r>
              <a:rPr lang="vi-VN" sz="2400" b="1">
                <a:solidFill>
                  <a:schemeClr val="bg1"/>
                </a:solidFill>
              </a:rPr>
              <a:t>Sâu bọ rất đa dạng về hình thái và màu sắc. Nguyên nhân và cơ chế nào đã tạo nên sự đa dạng đó?</a:t>
            </a:r>
            <a:endParaRPr lang="en-US" sz="2400" b="1">
              <a:solidFill>
                <a:schemeClr val="bg1"/>
              </a:solidFill>
            </a:endParaRPr>
          </a:p>
        </p:txBody>
      </p:sp>
    </p:spTree>
    <p:extLst>
      <p:ext uri="{BB962C8B-B14F-4D97-AF65-F5344CB8AC3E}">
        <p14:creationId xmlns:p14="http://schemas.microsoft.com/office/powerpoint/2010/main" val="3206988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05D5BED-EAC5-4FDA-448F-EA407EC45BEC}"/>
              </a:ext>
            </a:extLst>
          </p:cNvPr>
          <p:cNvSpPr txBox="1"/>
          <p:nvPr/>
        </p:nvSpPr>
        <p:spPr>
          <a:xfrm>
            <a:off x="1410447" y="3332600"/>
            <a:ext cx="10273553" cy="3230884"/>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 </a:t>
            </a:r>
            <a:r>
              <a:rPr lang="en-US" b="0">
                <a:solidFill>
                  <a:schemeClr val="tx1"/>
                </a:solidFill>
              </a:rPr>
              <a:t>Đột biến làm </a:t>
            </a:r>
            <a:r>
              <a:rPr lang="en-US">
                <a:solidFill>
                  <a:schemeClr val="tx1"/>
                </a:solidFill>
              </a:rPr>
              <a:t>thay đổi tần số các allele và tần số các kiểu gene của quần thể. </a:t>
            </a:r>
          </a:p>
          <a:p>
            <a:r>
              <a:rPr lang="en-US">
                <a:solidFill>
                  <a:schemeClr val="tx1"/>
                </a:solidFill>
              </a:rPr>
              <a:t>– Ví dụ: </a:t>
            </a:r>
            <a:r>
              <a:rPr lang="en-US" b="0">
                <a:solidFill>
                  <a:schemeClr val="tx1"/>
                </a:solidFill>
              </a:rPr>
              <a:t>Trong quần thể ban đầu, tỉ lệ allele A bằng tỉ lệ allele a (đều bằng 0,5), nếu phát sinh một đột biến allele A thành allele a sẽ làm tỉ lệ allele A giảm và tỉ lệ allele a tăng, hoặc khi allele A đột biến thành allele a</a:t>
            </a:r>
            <a:r>
              <a:rPr lang="en-US" b="0" baseline="-25000">
                <a:solidFill>
                  <a:schemeClr val="tx1"/>
                </a:solidFill>
              </a:rPr>
              <a:t>1</a:t>
            </a:r>
            <a:r>
              <a:rPr lang="en-US" b="0">
                <a:solidFill>
                  <a:schemeClr val="tx1"/>
                </a:solidFill>
              </a:rPr>
              <a:t> cũng dẫn đến thay đổi tần số các allele và tần số các kiểu gene của quần thể, trải qua nhiều thế hệ sẽ dẫn đến sự tiến hoá trong quần thể.</a:t>
            </a:r>
          </a:p>
        </p:txBody>
      </p:sp>
    </p:spTree>
    <p:extLst>
      <p:ext uri="{BB962C8B-B14F-4D97-AF65-F5344CB8AC3E}">
        <p14:creationId xmlns:p14="http://schemas.microsoft.com/office/powerpoint/2010/main" val="84597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echanisms of microevolution">
            <a:extLst>
              <a:ext uri="{FF2B5EF4-FFF2-40B4-BE49-F238E27FC236}">
                <a16:creationId xmlns:a16="http://schemas.microsoft.com/office/drawing/2014/main" id="{C7E1E7DF-895D-FE8E-8B8B-670126584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21917"/>
          <a:stretch/>
        </p:blipFill>
        <p:spPr bwMode="auto">
          <a:xfrm>
            <a:off x="1697911" y="3143594"/>
            <a:ext cx="8874125" cy="3717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6FDF93-B948-8FCD-637E-7197D572A6D1}"/>
              </a:ext>
            </a:extLst>
          </p:cNvPr>
          <p:cNvSpPr txBox="1"/>
          <p:nvPr/>
        </p:nvSpPr>
        <p:spPr>
          <a:xfrm>
            <a:off x="1063812" y="3257176"/>
            <a:ext cx="1810871" cy="461665"/>
          </a:xfrm>
          <a:prstGeom prst="rect">
            <a:avLst/>
          </a:prstGeom>
          <a:noFill/>
        </p:spPr>
        <p:txBody>
          <a:bodyPr wrap="square" rtlCol="0">
            <a:spAutoFit/>
          </a:bodyPr>
          <a:lstStyle/>
          <a:p>
            <a:r>
              <a:rPr lang="en-US" sz="2400" b="1"/>
              <a:t>Quần thể A</a:t>
            </a:r>
          </a:p>
        </p:txBody>
      </p:sp>
      <p:sp>
        <p:nvSpPr>
          <p:cNvPr id="4" name="TextBox 3">
            <a:extLst>
              <a:ext uri="{FF2B5EF4-FFF2-40B4-BE49-F238E27FC236}">
                <a16:creationId xmlns:a16="http://schemas.microsoft.com/office/drawing/2014/main" id="{FC84B980-AEA5-DFBB-2FED-67B38BDC0573}"/>
              </a:ext>
            </a:extLst>
          </p:cNvPr>
          <p:cNvSpPr txBox="1"/>
          <p:nvPr/>
        </p:nvSpPr>
        <p:spPr>
          <a:xfrm>
            <a:off x="9879106" y="6190269"/>
            <a:ext cx="1810871" cy="461665"/>
          </a:xfrm>
          <a:prstGeom prst="rect">
            <a:avLst/>
          </a:prstGeom>
          <a:noFill/>
        </p:spPr>
        <p:txBody>
          <a:bodyPr wrap="square" rtlCol="0">
            <a:spAutoFit/>
          </a:bodyPr>
          <a:lstStyle/>
          <a:p>
            <a:r>
              <a:rPr lang="en-US" sz="2400" b="1"/>
              <a:t>Quần thể B</a:t>
            </a:r>
          </a:p>
        </p:txBody>
      </p:sp>
    </p:spTree>
    <p:extLst>
      <p:ext uri="{BB962C8B-B14F-4D97-AF65-F5344CB8AC3E}">
        <p14:creationId xmlns:p14="http://schemas.microsoft.com/office/powerpoint/2010/main" val="7004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F437B-60A8-7B84-310D-3255BCC17A9D}"/>
              </a:ext>
            </a:extLst>
          </p:cNvPr>
          <p:cNvSpPr txBox="1"/>
          <p:nvPr/>
        </p:nvSpPr>
        <p:spPr>
          <a:xfrm>
            <a:off x="1386541" y="3287029"/>
            <a:ext cx="10219765" cy="3307829"/>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v"/>
              <a:defRPr sz="2400" b="0" i="1">
                <a:latin typeface="+mj-lt"/>
                <a:cs typeface="Times New Roman" panose="02020603050405020304" pitchFamily="18" charset="0"/>
              </a:defRPr>
            </a:lvl1pPr>
          </a:lstStyle>
          <a:p>
            <a:pPr marL="0" indent="0">
              <a:buNone/>
            </a:pPr>
            <a:r>
              <a:rPr lang="en-US"/>
              <a:t>– </a:t>
            </a:r>
            <a:r>
              <a:rPr lang="vi-VN"/>
              <a:t>Khi một nhóm cá thể từ quần thể này </a:t>
            </a:r>
            <a:r>
              <a:rPr lang="vi-VN" b="1">
                <a:solidFill>
                  <a:schemeClr val="accent4">
                    <a:lumMod val="75000"/>
                  </a:schemeClr>
                </a:solidFill>
              </a:rPr>
              <a:t>di cư (di gene) </a:t>
            </a:r>
            <a:r>
              <a:rPr lang="vi-VN"/>
              <a:t>đến nhập vào một quần thể khác (nhập gene)</a:t>
            </a:r>
            <a:r>
              <a:rPr lang="en-US"/>
              <a:t>.</a:t>
            </a:r>
          </a:p>
          <a:p>
            <a:pPr marL="0" indent="0">
              <a:buNone/>
            </a:pPr>
            <a:r>
              <a:rPr lang="en-US"/>
              <a:t>– N</a:t>
            </a:r>
            <a:r>
              <a:rPr lang="vi-VN"/>
              <a:t>ếu chúng tham gia </a:t>
            </a:r>
            <a:r>
              <a:rPr lang="vi-VN" b="1"/>
              <a:t>giao phối </a:t>
            </a:r>
            <a:r>
              <a:rPr lang="vi-VN"/>
              <a:t>sẽ dẫn đến </a:t>
            </a:r>
            <a:r>
              <a:rPr lang="vi-VN" b="1">
                <a:solidFill>
                  <a:srgbClr val="00B0F0"/>
                </a:solidFill>
              </a:rPr>
              <a:t>tần số các allele và tần số các kiểu gene của quần thể bị thay đổi</a:t>
            </a:r>
            <a:r>
              <a:rPr lang="vi-VN"/>
              <a:t> (do vốn gene của các quần thể khác nhau). </a:t>
            </a:r>
            <a:endParaRPr lang="en-US"/>
          </a:p>
          <a:p>
            <a:pPr marL="0" indent="0">
              <a:buNone/>
            </a:pPr>
            <a:r>
              <a:rPr lang="en-US"/>
              <a:t>– </a:t>
            </a:r>
            <a:r>
              <a:rPr lang="vi-VN" b="1">
                <a:solidFill>
                  <a:schemeClr val="accent3">
                    <a:lumMod val="75000"/>
                  </a:schemeClr>
                </a:solidFill>
              </a:rPr>
              <a:t>Di – nhập gene </a:t>
            </a:r>
            <a:r>
              <a:rPr lang="vi-VN"/>
              <a:t>là nhân tố tiến hoá làm </a:t>
            </a:r>
            <a:r>
              <a:rPr lang="vi-VN" b="1">
                <a:solidFill>
                  <a:srgbClr val="00B050"/>
                </a:solidFill>
              </a:rPr>
              <a:t>thay đổi tần số allele và tần số kiểu gene</a:t>
            </a:r>
            <a:r>
              <a:rPr lang="vi-VN"/>
              <a:t> của quần thể.</a:t>
            </a:r>
            <a:endParaRPr lang="en-US"/>
          </a:p>
        </p:txBody>
      </p:sp>
    </p:spTree>
    <p:extLst>
      <p:ext uri="{BB962C8B-B14F-4D97-AF65-F5344CB8AC3E}">
        <p14:creationId xmlns:p14="http://schemas.microsoft.com/office/powerpoint/2010/main" val="38173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pic>
        <p:nvPicPr>
          <p:cNvPr id="3" name="Picture 2" descr="Descent with modification">
            <a:extLst>
              <a:ext uri="{FF2B5EF4-FFF2-40B4-BE49-F238E27FC236}">
                <a16:creationId xmlns:a16="http://schemas.microsoft.com/office/drawing/2014/main" id="{6591A64A-0634-E86B-4A0D-BE97A4529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39" r="13135"/>
          <a:stretch/>
        </p:blipFill>
        <p:spPr bwMode="auto">
          <a:xfrm>
            <a:off x="6272" y="3125466"/>
            <a:ext cx="3579907" cy="37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cent with modification">
            <a:extLst>
              <a:ext uri="{FF2B5EF4-FFF2-40B4-BE49-F238E27FC236}">
                <a16:creationId xmlns:a16="http://schemas.microsoft.com/office/drawing/2014/main" id="{41785627-E521-B508-8ED3-6A3EFF560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8" t="7407" r="17154" b="7625"/>
          <a:stretch/>
        </p:blipFill>
        <p:spPr bwMode="auto">
          <a:xfrm>
            <a:off x="3586178" y="3125466"/>
            <a:ext cx="3970473" cy="3727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chanisms: the processes of evolution">
            <a:extLst>
              <a:ext uri="{FF2B5EF4-FFF2-40B4-BE49-F238E27FC236}">
                <a16:creationId xmlns:a16="http://schemas.microsoft.com/office/drawing/2014/main" id="{BA3CE78A-45EB-9966-D543-C6E43B350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5" t="10001" r="17876" b="7583"/>
          <a:stretch/>
        </p:blipFill>
        <p:spPr bwMode="auto">
          <a:xfrm>
            <a:off x="7556651" y="3125466"/>
            <a:ext cx="4666338" cy="372726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9B5236AB-B574-8BAA-FD60-C1C79AE3E510}"/>
              </a:ext>
            </a:extLst>
          </p:cNvPr>
          <p:cNvSpPr/>
          <p:nvPr/>
        </p:nvSpPr>
        <p:spPr>
          <a:xfrm>
            <a:off x="3191435" y="3334854"/>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856CF055-77ED-518D-37F1-AFC0D7574893}"/>
              </a:ext>
            </a:extLst>
          </p:cNvPr>
          <p:cNvSpPr/>
          <p:nvPr/>
        </p:nvSpPr>
        <p:spPr>
          <a:xfrm>
            <a:off x="7530058" y="3429000"/>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8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2D9366-9D6F-3ED4-9665-6466BD11BF56}"/>
              </a:ext>
            </a:extLst>
          </p:cNvPr>
          <p:cNvSpPr txBox="1"/>
          <p:nvPr/>
        </p:nvSpPr>
        <p:spPr>
          <a:xfrm>
            <a:off x="1126419" y="3250497"/>
            <a:ext cx="10533675" cy="330782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Chọn lọc tự nhiên </a:t>
            </a:r>
            <a:r>
              <a:rPr lang="vi-VN" b="1"/>
              <a:t>đào thải </a:t>
            </a:r>
            <a:r>
              <a:rPr lang="vi-VN"/>
              <a:t>những cá thể có </a:t>
            </a:r>
            <a:r>
              <a:rPr lang="vi-VN" b="1">
                <a:solidFill>
                  <a:srgbClr val="FF0000"/>
                </a:solidFill>
              </a:rPr>
              <a:t>kiểu hình kém thích nghi</a:t>
            </a:r>
            <a:r>
              <a:rPr lang="vi-VN"/>
              <a:t>, tạo điều kiện cho những cá thể có kiểu hình thích nghi sinh sản làm tăng số lượng cá thể. </a:t>
            </a:r>
            <a:endParaRPr lang="en-US"/>
          </a:p>
          <a:p>
            <a:r>
              <a:rPr lang="en-US"/>
              <a:t>– </a:t>
            </a:r>
            <a:r>
              <a:rPr lang="vi-VN"/>
              <a:t>Qua nhiều thế hệ, </a:t>
            </a:r>
            <a:r>
              <a:rPr lang="vi-VN" b="1">
                <a:solidFill>
                  <a:srgbClr val="00B050"/>
                </a:solidFill>
              </a:rPr>
              <a:t>kiểu hình thích nghi được nhân rộng</a:t>
            </a:r>
            <a:r>
              <a:rPr lang="vi-VN"/>
              <a:t>, trở nên phổ biến trong loài. </a:t>
            </a:r>
            <a:endParaRPr lang="en-US"/>
          </a:p>
          <a:p>
            <a:r>
              <a:rPr lang="en-US"/>
              <a:t>– T</a:t>
            </a:r>
            <a:r>
              <a:rPr lang="vi-VN"/>
              <a:t>ác động của chọn lọc tự nhiên làm </a:t>
            </a:r>
            <a:r>
              <a:rPr lang="vi-VN" b="1">
                <a:solidFill>
                  <a:schemeClr val="accent4">
                    <a:lumMod val="75000"/>
                  </a:schemeClr>
                </a:solidFill>
              </a:rPr>
              <a:t>thay đổi tần số các allele và tần số các kiểu gene</a:t>
            </a:r>
            <a:r>
              <a:rPr lang="vi-VN"/>
              <a:t>, phá vỡ cân bằng cũ, thiết lập cân bằng mới trong quần thể. </a:t>
            </a:r>
            <a:endParaRPr lang="en-US"/>
          </a:p>
        </p:txBody>
      </p:sp>
    </p:spTree>
    <p:extLst>
      <p:ext uri="{BB962C8B-B14F-4D97-AF65-F5344CB8AC3E}">
        <p14:creationId xmlns:p14="http://schemas.microsoft.com/office/powerpoint/2010/main" val="12298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8E862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d</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Yếu tố ngẫu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chanisms of change">
            <a:extLst>
              <a:ext uri="{FF2B5EF4-FFF2-40B4-BE49-F238E27FC236}">
                <a16:creationId xmlns:a16="http://schemas.microsoft.com/office/drawing/2014/main" id="{41BE10AA-C763-E7D7-9DB1-E04CC09D00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33"/>
          <a:stretch/>
        </p:blipFill>
        <p:spPr bwMode="auto">
          <a:xfrm>
            <a:off x="135444" y="3119725"/>
            <a:ext cx="5309121" cy="373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439E9D-DB63-6FDF-E510-4C2C75313C17}"/>
              </a:ext>
            </a:extLst>
          </p:cNvPr>
          <p:cNvSpPr txBox="1"/>
          <p:nvPr/>
        </p:nvSpPr>
        <p:spPr>
          <a:xfrm>
            <a:off x="5490362" y="3239413"/>
            <a:ext cx="6476547"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Hiện tượng </a:t>
            </a:r>
            <a:r>
              <a:rPr lang="vi-VN" b="1"/>
              <a:t>tần số các allele và tần số các kiểu gene</a:t>
            </a:r>
            <a:r>
              <a:rPr lang="vi-VN"/>
              <a:t> của quần thể </a:t>
            </a:r>
            <a:r>
              <a:rPr lang="vi-VN" b="1">
                <a:solidFill>
                  <a:schemeClr val="accent4">
                    <a:lumMod val="75000"/>
                  </a:schemeClr>
                </a:solidFill>
              </a:rPr>
              <a:t>bị thay đổi đột ngột </a:t>
            </a:r>
            <a:r>
              <a:rPr lang="vi-VN"/>
              <a:t>bởi một yếu tố ngẫu nhiên nào đó</a:t>
            </a:r>
            <a:r>
              <a:rPr lang="en-US"/>
              <a:t>.</a:t>
            </a:r>
            <a:r>
              <a:rPr lang="vi-VN"/>
              <a:t> </a:t>
            </a:r>
            <a:endParaRPr lang="en-US"/>
          </a:p>
          <a:p>
            <a:r>
              <a:rPr lang="en-US"/>
              <a:t>– V</a:t>
            </a:r>
            <a:r>
              <a:rPr lang="vi-VN"/>
              <a:t>í dụ: thiên tai, cháy rừng.... gọi là </a:t>
            </a:r>
            <a:r>
              <a:rPr lang="vi-VN" b="1">
                <a:solidFill>
                  <a:srgbClr val="00B050"/>
                </a:solidFill>
              </a:rPr>
              <a:t>biến động di truyền hay phiêu bạt di truyền. </a:t>
            </a:r>
            <a:endParaRPr lang="en-US" b="1">
              <a:solidFill>
                <a:srgbClr val="00B050"/>
              </a:solidFill>
            </a:endParaRPr>
          </a:p>
        </p:txBody>
      </p:sp>
      <p:cxnSp>
        <p:nvCxnSpPr>
          <p:cNvPr id="8" name="Straight Arrow Connector 7">
            <a:extLst>
              <a:ext uri="{FF2B5EF4-FFF2-40B4-BE49-F238E27FC236}">
                <a16:creationId xmlns:a16="http://schemas.microsoft.com/office/drawing/2014/main" id="{062B28EF-ADBF-6D6F-66F6-7904A3915758}"/>
              </a:ext>
            </a:extLst>
          </p:cNvPr>
          <p:cNvCxnSpPr>
            <a:cxnSpLocks/>
          </p:cNvCxnSpPr>
          <p:nvPr/>
        </p:nvCxnSpPr>
        <p:spPr>
          <a:xfrm>
            <a:off x="1894541" y="3753224"/>
            <a:ext cx="352612" cy="920376"/>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8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6CC1F-8295-6D42-6735-105ABCC7A096}"/>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4BB754-EFD5-0BCE-9C8D-16A7928B4379}"/>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7" name="Line 11">
            <a:extLst>
              <a:ext uri="{FF2B5EF4-FFF2-40B4-BE49-F238E27FC236}">
                <a16:creationId xmlns:a16="http://schemas.microsoft.com/office/drawing/2014/main" id="{60CD7BD9-490A-9221-0C50-FB162B9CC8DF}"/>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2">
            <a:extLst>
              <a:ext uri="{FF2B5EF4-FFF2-40B4-BE49-F238E27FC236}">
                <a16:creationId xmlns:a16="http://schemas.microsoft.com/office/drawing/2014/main" id="{15210268-CC68-5D84-0FF5-92464288CAC1}"/>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10" name="Group 17">
            <a:extLst>
              <a:ext uri="{FF2B5EF4-FFF2-40B4-BE49-F238E27FC236}">
                <a16:creationId xmlns:a16="http://schemas.microsoft.com/office/drawing/2014/main" id="{1C9B1C2F-0D80-F047-8E44-40AEB8919D37}"/>
              </a:ext>
            </a:extLst>
          </p:cNvPr>
          <p:cNvGrpSpPr>
            <a:grpSpLocks/>
          </p:cNvGrpSpPr>
          <p:nvPr/>
        </p:nvGrpSpPr>
        <p:grpSpPr bwMode="auto">
          <a:xfrm>
            <a:off x="418531" y="1167850"/>
            <a:ext cx="762000" cy="665163"/>
            <a:chOff x="1110" y="2656"/>
            <a:chExt cx="1549" cy="1351"/>
          </a:xfrm>
        </p:grpSpPr>
        <p:sp>
          <p:nvSpPr>
            <p:cNvPr id="11" name="AutoShape 18">
              <a:extLst>
                <a:ext uri="{FF2B5EF4-FFF2-40B4-BE49-F238E27FC236}">
                  <a16:creationId xmlns:a16="http://schemas.microsoft.com/office/drawing/2014/main" id="{4F93132B-65A7-C418-D745-C5219D0B997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3" name="AutoShape 19">
              <a:extLst>
                <a:ext uri="{FF2B5EF4-FFF2-40B4-BE49-F238E27FC236}">
                  <a16:creationId xmlns:a16="http://schemas.microsoft.com/office/drawing/2014/main" id="{C1A5D830-9A33-039D-FA66-184CB901C17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4" name="AutoShape 20">
              <a:extLst>
                <a:ext uri="{FF2B5EF4-FFF2-40B4-BE49-F238E27FC236}">
                  <a16:creationId xmlns:a16="http://schemas.microsoft.com/office/drawing/2014/main" id="{A23D0C58-136F-9F99-0C1A-7ED539362113}"/>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15" name="Text Box 13">
            <a:extLst>
              <a:ext uri="{FF2B5EF4-FFF2-40B4-BE49-F238E27FC236}">
                <a16:creationId xmlns:a16="http://schemas.microsoft.com/office/drawing/2014/main" id="{9215DE53-4602-3A0D-B9AB-16C3345617C6}"/>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16" name="Group 15">
            <a:extLst>
              <a:ext uri="{FF2B5EF4-FFF2-40B4-BE49-F238E27FC236}">
                <a16:creationId xmlns:a16="http://schemas.microsoft.com/office/drawing/2014/main" id="{A6D5D9A9-257D-F08C-6857-B66E74744E0E}"/>
              </a:ext>
            </a:extLst>
          </p:cNvPr>
          <p:cNvGrpSpPr/>
          <p:nvPr/>
        </p:nvGrpSpPr>
        <p:grpSpPr>
          <a:xfrm>
            <a:off x="1126419" y="2157505"/>
            <a:ext cx="5107040" cy="583426"/>
            <a:chOff x="1126419" y="2157505"/>
            <a:chExt cx="5107040" cy="583426"/>
          </a:xfrm>
        </p:grpSpPr>
        <p:sp>
          <p:nvSpPr>
            <p:cNvPr id="17" name="Rectangle: Rounded Corners 16">
              <a:extLst>
                <a:ext uri="{FF2B5EF4-FFF2-40B4-BE49-F238E27FC236}">
                  <a16:creationId xmlns:a16="http://schemas.microsoft.com/office/drawing/2014/main" id="{521E70B4-CD15-E517-D1BE-EAB90C236811}"/>
                </a:ext>
              </a:extLst>
            </p:cNvPr>
            <p:cNvSpPr/>
            <p:nvPr/>
          </p:nvSpPr>
          <p:spPr>
            <a:xfrm>
              <a:off x="1126419" y="2157506"/>
              <a:ext cx="5035322" cy="583425"/>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63433D26-64BB-7508-9548-2613F8BF527C}"/>
                </a:ext>
              </a:extLst>
            </p:cNvPr>
            <p:cNvSpPr/>
            <p:nvPr/>
          </p:nvSpPr>
          <p:spPr>
            <a:xfrm>
              <a:off x="1126419" y="2157505"/>
              <a:ext cx="571492" cy="571492"/>
            </a:xfrm>
            <a:prstGeom prst="flowChartConnector">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e</a:t>
              </a:r>
            </a:p>
          </p:txBody>
        </p:sp>
        <p:sp>
          <p:nvSpPr>
            <p:cNvPr id="19" name="TextBox 18">
              <a:extLst>
                <a:ext uri="{FF2B5EF4-FFF2-40B4-BE49-F238E27FC236}">
                  <a16:creationId xmlns:a16="http://schemas.microsoft.com/office/drawing/2014/main" id="{5ADC1581-9103-E0C1-A6A8-7DDF7A2580E9}"/>
                </a:ext>
              </a:extLst>
            </p:cNvPr>
            <p:cNvSpPr txBox="1"/>
            <p:nvPr/>
          </p:nvSpPr>
          <p:spPr>
            <a:xfrm>
              <a:off x="1727793" y="2212418"/>
              <a:ext cx="4505666" cy="461665"/>
            </a:xfrm>
            <a:prstGeom prst="rect">
              <a:avLst/>
            </a:prstGeom>
            <a:noFill/>
          </p:spPr>
          <p:txBody>
            <a:bodyPr wrap="square" rtlCol="0">
              <a:spAutoFit/>
            </a:bodyPr>
            <a:lstStyle/>
            <a:p>
              <a:r>
                <a:rPr lang="en-US" sz="2400" b="1" i="1"/>
                <a:t>Giao phối không ngẫu nhiên</a:t>
              </a:r>
            </a:p>
          </p:txBody>
        </p:sp>
      </p:grpSp>
      <p:pic>
        <p:nvPicPr>
          <p:cNvPr id="20" name="Picture 2" descr="Study the image and choose the option/s that depict self pollination and cross  pollination respectively.">
            <a:extLst>
              <a:ext uri="{FF2B5EF4-FFF2-40B4-BE49-F238E27FC236}">
                <a16:creationId xmlns:a16="http://schemas.microsoft.com/office/drawing/2014/main" id="{C0EFB9FF-C4FE-EE7B-BF32-E56B58314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27" r="54039" b="13420"/>
          <a:stretch/>
        </p:blipFill>
        <p:spPr bwMode="auto">
          <a:xfrm>
            <a:off x="6658257" y="1318633"/>
            <a:ext cx="5432144" cy="5455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BE092EC-879F-634F-2DD6-571C907C2690}"/>
              </a:ext>
            </a:extLst>
          </p:cNvPr>
          <p:cNvSpPr txBox="1"/>
          <p:nvPr/>
        </p:nvSpPr>
        <p:spPr>
          <a:xfrm>
            <a:off x="1126420" y="3008804"/>
            <a:ext cx="5432144" cy="367408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a:solidFill>
                  <a:schemeClr val="bg1"/>
                </a:solidFill>
              </a:rPr>
              <a:t>– Các hình thức giao phối không ngẫu nhiên như </a:t>
            </a:r>
            <a:r>
              <a:rPr lang="vi-VN" b="1">
                <a:solidFill>
                  <a:srgbClr val="99FF99"/>
                </a:solidFill>
              </a:rPr>
              <a:t>tự thụ phấn ở thực vật, giao phối cận huyết và giao phối có chọn lọc ở động vật</a:t>
            </a:r>
            <a:r>
              <a:rPr lang="en-US" b="1">
                <a:solidFill>
                  <a:srgbClr val="99FF99"/>
                </a:solidFill>
              </a:rPr>
              <a:t>,…</a:t>
            </a:r>
            <a:r>
              <a:rPr lang="vi-VN" b="1">
                <a:solidFill>
                  <a:srgbClr val="99FF99"/>
                </a:solidFill>
              </a:rPr>
              <a:t> </a:t>
            </a:r>
            <a:endParaRPr lang="en-US" b="1">
              <a:solidFill>
                <a:srgbClr val="99FF99"/>
              </a:solidFill>
            </a:endParaRPr>
          </a:p>
          <a:p>
            <a:r>
              <a:rPr lang="en-US" b="1">
                <a:solidFill>
                  <a:srgbClr val="FFFF00"/>
                </a:solidFill>
              </a:rPr>
              <a:t>– K</a:t>
            </a:r>
            <a:r>
              <a:rPr lang="vi-VN" b="1">
                <a:solidFill>
                  <a:srgbClr val="FFFF00"/>
                </a:solidFill>
              </a:rPr>
              <a:t>hông làm thay đổi tần số các allele nhưng làm thay đổi tần số các kiểu gene</a:t>
            </a:r>
            <a:r>
              <a:rPr lang="vi-VN">
                <a:solidFill>
                  <a:srgbClr val="FFFF00"/>
                </a:solidFill>
              </a:rPr>
              <a:t> </a:t>
            </a:r>
            <a:r>
              <a:rPr lang="vi-VN">
                <a:solidFill>
                  <a:schemeClr val="bg1"/>
                </a:solidFill>
              </a:rPr>
              <a:t>trong quần thể, vì thế cũng là nhân tố tiến hoá.</a:t>
            </a:r>
            <a:endParaRPr lang="en-US">
              <a:solidFill>
                <a:schemeClr val="bg1"/>
              </a:solidFill>
            </a:endParaRPr>
          </a:p>
        </p:txBody>
      </p:sp>
    </p:spTree>
    <p:extLst>
      <p:ext uri="{BB962C8B-B14F-4D97-AF65-F5344CB8AC3E}">
        <p14:creationId xmlns:p14="http://schemas.microsoft.com/office/powerpoint/2010/main" val="13125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 calcmode="lin" valueType="num">
                                      <p:cBhvr additive="base">
                                        <p:cTn id="2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7538D0-EAA7-386D-F47C-3D9957B27632}"/>
              </a:ext>
            </a:extLst>
          </p:cNvPr>
          <p:cNvSpPr txBox="1"/>
          <p:nvPr/>
        </p:nvSpPr>
        <p:spPr>
          <a:xfrm>
            <a:off x="1180530" y="2335050"/>
            <a:ext cx="10599093"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b="1"/>
              <a:t>Xác định nhân tố tiến hóa được thể hiện trong Hình 50.3a và 50.3b.</a:t>
            </a:r>
            <a:endParaRPr lang="en-US" b="1"/>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095659" y="2961038"/>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286872" y="2961038"/>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Tree>
    <p:extLst>
      <p:ext uri="{BB962C8B-B14F-4D97-AF65-F5344CB8AC3E}">
        <p14:creationId xmlns:p14="http://schemas.microsoft.com/office/powerpoint/2010/main" val="336162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163671" y="2297650"/>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354884" y="2297650"/>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
        <p:nvSpPr>
          <p:cNvPr id="4" name="TextBox 3">
            <a:extLst>
              <a:ext uri="{FF2B5EF4-FFF2-40B4-BE49-F238E27FC236}">
                <a16:creationId xmlns:a16="http://schemas.microsoft.com/office/drawing/2014/main" id="{5C3EC0B7-1B36-36BA-5BED-383C019EA0D1}"/>
              </a:ext>
            </a:extLst>
          </p:cNvPr>
          <p:cNvSpPr txBox="1"/>
          <p:nvPr/>
        </p:nvSpPr>
        <p:spPr>
          <a:xfrm>
            <a:off x="1201662" y="5973862"/>
            <a:ext cx="2500585" cy="461665"/>
          </a:xfrm>
          <a:prstGeom prst="rect">
            <a:avLst/>
          </a:prstGeom>
          <a:solidFill>
            <a:schemeClr val="tx1"/>
          </a:solidFill>
          <a:ln>
            <a:noFill/>
          </a:ln>
        </p:spPr>
        <p:txBody>
          <a:bodyPr wrap="square">
            <a:spAutoFit/>
          </a:bodyPr>
          <a:lstStyle/>
          <a:p>
            <a:pPr algn="ctr"/>
            <a:r>
              <a:rPr lang="en-US" sz="2400" b="1">
                <a:solidFill>
                  <a:srgbClr val="FFFF00"/>
                </a:solidFill>
              </a:rPr>
              <a:t>di nhập gene</a:t>
            </a:r>
          </a:p>
        </p:txBody>
      </p:sp>
      <p:sp>
        <p:nvSpPr>
          <p:cNvPr id="5" name="TextBox 4">
            <a:extLst>
              <a:ext uri="{FF2B5EF4-FFF2-40B4-BE49-F238E27FC236}">
                <a16:creationId xmlns:a16="http://schemas.microsoft.com/office/drawing/2014/main" id="{A21507F6-8952-053E-00D5-F9BAC898E930}"/>
              </a:ext>
            </a:extLst>
          </p:cNvPr>
          <p:cNvSpPr txBox="1"/>
          <p:nvPr/>
        </p:nvSpPr>
        <p:spPr>
          <a:xfrm>
            <a:off x="6181911" y="5973862"/>
            <a:ext cx="5038194" cy="461665"/>
          </a:xfrm>
          <a:prstGeom prst="rect">
            <a:avLst/>
          </a:prstGeom>
          <a:solidFill>
            <a:schemeClr val="tx1"/>
          </a:solidFill>
          <a:ln>
            <a:noFill/>
          </a:ln>
        </p:spPr>
        <p:txBody>
          <a:bodyPr wrap="square">
            <a:spAutoFit/>
          </a:bodyPr>
          <a:lstStyle/>
          <a:p>
            <a:pPr algn="ctr"/>
            <a:r>
              <a:rPr lang="en-US" sz="2400" b="1">
                <a:solidFill>
                  <a:srgbClr val="FFFF00"/>
                </a:solidFill>
              </a:rPr>
              <a:t>giao phối không ngẫu nhiên</a:t>
            </a:r>
          </a:p>
        </p:txBody>
      </p:sp>
    </p:spTree>
    <p:extLst>
      <p:ext uri="{BB962C8B-B14F-4D97-AF65-F5344CB8AC3E}">
        <p14:creationId xmlns:p14="http://schemas.microsoft.com/office/powerpoint/2010/main" val="11065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1036" name="TextBox 1035">
            <a:extLst>
              <a:ext uri="{FF2B5EF4-FFF2-40B4-BE49-F238E27FC236}">
                <a16:creationId xmlns:a16="http://schemas.microsoft.com/office/drawing/2014/main" id="{59CB86F5-2119-DB18-514B-5CD52AC2CCC3}"/>
              </a:ext>
            </a:extLst>
          </p:cNvPr>
          <p:cNvSpPr txBox="1"/>
          <p:nvPr/>
        </p:nvSpPr>
        <p:spPr>
          <a:xfrm>
            <a:off x="1075766" y="2166982"/>
            <a:ext cx="1050065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solidFill>
                  <a:schemeClr val="bg1"/>
                </a:solidFill>
                <a:latin typeface="+mj-lt"/>
                <a:cs typeface="Times New Roman" panose="02020603050405020304" pitchFamily="18" charset="0"/>
              </a:defRPr>
            </a:lvl1pPr>
          </a:lstStyle>
          <a:p>
            <a:r>
              <a:rPr lang="vi-VN" b="1"/>
              <a:t>– Tiến hoá lớn </a:t>
            </a:r>
            <a:r>
              <a:rPr lang="vi-VN"/>
              <a:t>là quá trình tạo ra các loài có nhiều đặc điểm khác biệt có thể xếp vào các </a:t>
            </a:r>
            <a:r>
              <a:rPr lang="vi-VN" b="1">
                <a:solidFill>
                  <a:srgbClr val="FFFF00"/>
                </a:solidFill>
              </a:rPr>
              <a:t>đơn vị phân loài (chi, họ, bộ, lớp, ngành).</a:t>
            </a:r>
            <a:endParaRPr lang="en-US" b="1">
              <a:solidFill>
                <a:srgbClr val="FFFF00"/>
              </a:solidFill>
            </a:endParaRPr>
          </a:p>
        </p:txBody>
      </p:sp>
      <p:sp>
        <p:nvSpPr>
          <p:cNvPr id="1038" name="TextBox 1037">
            <a:extLst>
              <a:ext uri="{FF2B5EF4-FFF2-40B4-BE49-F238E27FC236}">
                <a16:creationId xmlns:a16="http://schemas.microsoft.com/office/drawing/2014/main" id="{3664503B-F419-2917-9A5D-3F4A492EB57C}"/>
              </a:ext>
            </a:extLst>
          </p:cNvPr>
          <p:cNvSpPr txBox="1"/>
          <p:nvPr/>
        </p:nvSpPr>
        <p:spPr>
          <a:xfrm>
            <a:off x="1003126" y="3267185"/>
            <a:ext cx="1057329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1"/>
              <a:t>– </a:t>
            </a:r>
            <a:r>
              <a:rPr lang="en-US" b="0"/>
              <a:t>Quá trình tiến hoá diễn ra trong</a:t>
            </a:r>
            <a:r>
              <a:rPr lang="en-US"/>
              <a:t> </a:t>
            </a:r>
            <a:r>
              <a:rPr lang="en-US">
                <a:solidFill>
                  <a:srgbClr val="FFFF00"/>
                </a:solidFill>
              </a:rPr>
              <a:t>không gian địa lí rộng lớn và thời gian lịch sử lâu dài. </a:t>
            </a:r>
          </a:p>
        </p:txBody>
      </p:sp>
    </p:spTree>
    <p:extLst>
      <p:ext uri="{BB962C8B-B14F-4D97-AF65-F5344CB8AC3E}">
        <p14:creationId xmlns:p14="http://schemas.microsoft.com/office/powerpoint/2010/main" val="33479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barn(inVertical)">
                                      <p:cBhvr>
                                        <p:cTn id="16" dur="5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additive="base">
                                        <p:cTn id="21" dur="500" fill="hold"/>
                                        <p:tgtEl>
                                          <p:spTgt spid="1036"/>
                                        </p:tgtEl>
                                        <p:attrNameLst>
                                          <p:attrName>ppt_x</p:attrName>
                                        </p:attrNameLst>
                                      </p:cBhvr>
                                      <p:tavLst>
                                        <p:tav tm="0">
                                          <p:val>
                                            <p:strVal val="#ppt_x"/>
                                          </p:val>
                                        </p:tav>
                                        <p:tav tm="100000">
                                          <p:val>
                                            <p:strVal val="#ppt_x"/>
                                          </p:val>
                                        </p:tav>
                                      </p:tavLst>
                                    </p:anim>
                                    <p:anim calcmode="lin" valueType="num">
                                      <p:cBhvr additive="base">
                                        <p:cTn id="2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38"/>
                                        </p:tgtEl>
                                        <p:attrNameLst>
                                          <p:attrName>style.visibility</p:attrName>
                                        </p:attrNameLst>
                                      </p:cBhvr>
                                      <p:to>
                                        <p:strVal val="visible"/>
                                      </p:to>
                                    </p:set>
                                    <p:anim calcmode="lin" valueType="num">
                                      <p:cBhvr additive="base">
                                        <p:cTn id="27" dur="500" fill="hold"/>
                                        <p:tgtEl>
                                          <p:spTgt spid="1038"/>
                                        </p:tgtEl>
                                        <p:attrNameLst>
                                          <p:attrName>ppt_x</p:attrName>
                                        </p:attrNameLst>
                                      </p:cBhvr>
                                      <p:tavLst>
                                        <p:tav tm="0">
                                          <p:val>
                                            <p:strVal val="#ppt_x"/>
                                          </p:val>
                                        </p:tav>
                                        <p:tav tm="100000">
                                          <p:val>
                                            <p:strVal val="#ppt_x"/>
                                          </p:val>
                                        </p:tav>
                                      </p:tavLst>
                                    </p:anim>
                                    <p:anim calcmode="lin" valueType="num">
                                      <p:cBhvr additive="base">
                                        <p:cTn id="2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34" grpId="0"/>
      <p:bldP spid="1036" grpId="0"/>
      <p:bldP spid="103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8" name="Picture 4" descr="Lamarck's Theory of Evolution - AnthroMania">
            <a:extLst>
              <a:ext uri="{FF2B5EF4-FFF2-40B4-BE49-F238E27FC236}">
                <a16:creationId xmlns:a16="http://schemas.microsoft.com/office/drawing/2014/main" id="{D79DFF32-4212-E7C4-5418-467CFC685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36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cxnSp>
        <p:nvCxnSpPr>
          <p:cNvPr id="5" name="Straight Connector 4">
            <a:extLst>
              <a:ext uri="{FF2B5EF4-FFF2-40B4-BE49-F238E27FC236}">
                <a16:creationId xmlns:a16="http://schemas.microsoft.com/office/drawing/2014/main" id="{BA09E487-AABC-7909-DC13-58126C90B3CE}"/>
              </a:ext>
            </a:extLst>
          </p:cNvPr>
          <p:cNvCxnSpPr>
            <a:cxnSpLocks/>
          </p:cNvCxnSpPr>
          <p:nvPr/>
        </p:nvCxnSpPr>
        <p:spPr>
          <a:xfrm>
            <a:off x="5460849" y="5480424"/>
            <a:ext cx="759011" cy="8486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6DF08-7C0C-C61B-D6C8-213779DB9A6B}"/>
              </a:ext>
            </a:extLst>
          </p:cNvPr>
          <p:cNvCxnSpPr>
            <a:cxnSpLocks/>
          </p:cNvCxnSpPr>
          <p:nvPr/>
        </p:nvCxnSpPr>
        <p:spPr>
          <a:xfrm flipV="1">
            <a:off x="6219860" y="5695576"/>
            <a:ext cx="1745130" cy="63350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B4C41E-6E2E-BDC1-3987-05E540787AC2}"/>
              </a:ext>
            </a:extLst>
          </p:cNvPr>
          <p:cNvCxnSpPr>
            <a:cxnSpLocks/>
          </p:cNvCxnSpPr>
          <p:nvPr/>
        </p:nvCxnSpPr>
        <p:spPr>
          <a:xfrm flipH="1" flipV="1">
            <a:off x="6112284" y="5791200"/>
            <a:ext cx="107576" cy="53788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BDE894-3DB8-60CC-1788-406E885D944F}"/>
              </a:ext>
            </a:extLst>
          </p:cNvPr>
          <p:cNvCxnSpPr>
            <a:cxnSpLocks/>
          </p:cNvCxnSpPr>
          <p:nvPr/>
        </p:nvCxnSpPr>
        <p:spPr>
          <a:xfrm flipV="1">
            <a:off x="6219860" y="5874871"/>
            <a:ext cx="256989" cy="4542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7AF0E0-2F2C-1032-16E4-49402B6F959D}"/>
              </a:ext>
            </a:extLst>
          </p:cNvPr>
          <p:cNvCxnSpPr>
            <a:cxnSpLocks/>
          </p:cNvCxnSpPr>
          <p:nvPr/>
        </p:nvCxnSpPr>
        <p:spPr>
          <a:xfrm flipV="1">
            <a:off x="6219860" y="5791200"/>
            <a:ext cx="651435" cy="54983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3C365-43CB-C3BA-28D0-F67A464DDF8C}"/>
              </a:ext>
            </a:extLst>
          </p:cNvPr>
          <p:cNvCxnSpPr>
            <a:cxnSpLocks/>
          </p:cNvCxnSpPr>
          <p:nvPr/>
        </p:nvCxnSpPr>
        <p:spPr>
          <a:xfrm>
            <a:off x="2562261" y="5038165"/>
            <a:ext cx="2898588" cy="4422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5F9591-9D70-16B3-CCA8-164E86E85BCE}"/>
              </a:ext>
            </a:extLst>
          </p:cNvPr>
          <p:cNvCxnSpPr>
            <a:cxnSpLocks/>
          </p:cNvCxnSpPr>
          <p:nvPr/>
        </p:nvCxnSpPr>
        <p:spPr>
          <a:xfrm flipV="1">
            <a:off x="5460849" y="5151719"/>
            <a:ext cx="3185459" cy="32870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DB8C79-4DCC-9C9A-7531-9501F2D223CB}"/>
              </a:ext>
            </a:extLst>
          </p:cNvPr>
          <p:cNvCxnSpPr>
            <a:cxnSpLocks/>
          </p:cNvCxnSpPr>
          <p:nvPr/>
        </p:nvCxnSpPr>
        <p:spPr>
          <a:xfrm flipH="1" flipV="1">
            <a:off x="4785508" y="5038165"/>
            <a:ext cx="675341" cy="42596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57E198-DEF3-C933-2EDA-E53F6DC112F6}"/>
              </a:ext>
            </a:extLst>
          </p:cNvPr>
          <p:cNvCxnSpPr>
            <a:cxnSpLocks/>
          </p:cNvCxnSpPr>
          <p:nvPr/>
        </p:nvCxnSpPr>
        <p:spPr>
          <a:xfrm flipH="1" flipV="1">
            <a:off x="4970779" y="4833330"/>
            <a:ext cx="490070" cy="647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F63EF3-FC09-79F4-5042-478757D75A9E}"/>
              </a:ext>
            </a:extLst>
          </p:cNvPr>
          <p:cNvCxnSpPr>
            <a:cxnSpLocks/>
          </p:cNvCxnSpPr>
          <p:nvPr/>
        </p:nvCxnSpPr>
        <p:spPr>
          <a:xfrm flipV="1">
            <a:off x="5455872" y="4548094"/>
            <a:ext cx="0" cy="9263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117274-4B4D-D699-ECE8-1402C2525F89}"/>
              </a:ext>
            </a:extLst>
          </p:cNvPr>
          <p:cNvCxnSpPr>
            <a:cxnSpLocks/>
          </p:cNvCxnSpPr>
          <p:nvPr/>
        </p:nvCxnSpPr>
        <p:spPr>
          <a:xfrm flipH="1">
            <a:off x="5465826" y="5032191"/>
            <a:ext cx="180294" cy="442259"/>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42E9C14-59C8-EB0E-2130-A9417864D48D}"/>
              </a:ext>
            </a:extLst>
          </p:cNvPr>
          <p:cNvCxnSpPr>
            <a:cxnSpLocks/>
          </p:cNvCxnSpPr>
          <p:nvPr/>
        </p:nvCxnSpPr>
        <p:spPr>
          <a:xfrm flipH="1">
            <a:off x="5472302" y="5032191"/>
            <a:ext cx="478617" cy="43628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7E1A1D-83B5-E01F-26D0-2B07769D71B6}"/>
              </a:ext>
            </a:extLst>
          </p:cNvPr>
          <p:cNvCxnSpPr>
            <a:cxnSpLocks/>
          </p:cNvCxnSpPr>
          <p:nvPr/>
        </p:nvCxnSpPr>
        <p:spPr>
          <a:xfrm flipH="1">
            <a:off x="5460849" y="5112872"/>
            <a:ext cx="956235" cy="3615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F685FF-D72E-9328-172E-353D54152C82}"/>
              </a:ext>
            </a:extLst>
          </p:cNvPr>
          <p:cNvCxnSpPr>
            <a:cxnSpLocks/>
          </p:cNvCxnSpPr>
          <p:nvPr/>
        </p:nvCxnSpPr>
        <p:spPr>
          <a:xfrm flipH="1" flipV="1">
            <a:off x="1827155" y="4207435"/>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F2A48E-E06E-CD6C-DA36-EC2C62757558}"/>
              </a:ext>
            </a:extLst>
          </p:cNvPr>
          <p:cNvCxnSpPr>
            <a:cxnSpLocks/>
          </p:cNvCxnSpPr>
          <p:nvPr/>
        </p:nvCxnSpPr>
        <p:spPr>
          <a:xfrm flipH="1" flipV="1">
            <a:off x="1540284" y="3429000"/>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2C48998-824A-9113-0CEF-CD6B527661F8}"/>
              </a:ext>
            </a:extLst>
          </p:cNvPr>
          <p:cNvCxnSpPr>
            <a:cxnSpLocks/>
          </p:cNvCxnSpPr>
          <p:nvPr/>
        </p:nvCxnSpPr>
        <p:spPr>
          <a:xfrm>
            <a:off x="1761414" y="3705412"/>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F2458B-EBAE-8A07-1C53-46D2155EC8DA}"/>
              </a:ext>
            </a:extLst>
          </p:cNvPr>
          <p:cNvCxnSpPr>
            <a:cxnSpLocks/>
          </p:cNvCxnSpPr>
          <p:nvPr/>
        </p:nvCxnSpPr>
        <p:spPr>
          <a:xfrm flipV="1">
            <a:off x="1827155" y="3550024"/>
            <a:ext cx="525929" cy="65143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687A1A-9FFC-4588-1207-20D5E357A79E}"/>
              </a:ext>
            </a:extLst>
          </p:cNvPr>
          <p:cNvCxnSpPr>
            <a:cxnSpLocks/>
          </p:cNvCxnSpPr>
          <p:nvPr/>
        </p:nvCxnSpPr>
        <p:spPr>
          <a:xfrm flipH="1">
            <a:off x="1827155" y="381523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23E6D4-D2C2-A09A-FB55-EB95671AF8A3}"/>
              </a:ext>
            </a:extLst>
          </p:cNvPr>
          <p:cNvCxnSpPr>
            <a:cxnSpLocks/>
          </p:cNvCxnSpPr>
          <p:nvPr/>
        </p:nvCxnSpPr>
        <p:spPr>
          <a:xfrm flipH="1">
            <a:off x="2191225" y="418652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92A72C-3D43-CC8E-74D4-5C00CE8B803D}"/>
              </a:ext>
            </a:extLst>
          </p:cNvPr>
          <p:cNvCxnSpPr>
            <a:cxnSpLocks/>
          </p:cNvCxnSpPr>
          <p:nvPr/>
        </p:nvCxnSpPr>
        <p:spPr>
          <a:xfrm>
            <a:off x="2203426" y="4180546"/>
            <a:ext cx="0" cy="396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2E9244A0-5398-3483-8B91-331291E8F595}"/>
              </a:ext>
            </a:extLst>
          </p:cNvPr>
          <p:cNvCxnSpPr>
            <a:cxnSpLocks/>
          </p:cNvCxnSpPr>
          <p:nvPr/>
        </p:nvCxnSpPr>
        <p:spPr>
          <a:xfrm>
            <a:off x="2090119" y="4180546"/>
            <a:ext cx="101106" cy="39220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5CCA395C-2F29-E803-04DE-E16DC63946DA}"/>
              </a:ext>
            </a:extLst>
          </p:cNvPr>
          <p:cNvCxnSpPr>
            <a:cxnSpLocks/>
          </p:cNvCxnSpPr>
          <p:nvPr/>
        </p:nvCxnSpPr>
        <p:spPr>
          <a:xfrm flipV="1">
            <a:off x="2342252" y="4140610"/>
            <a:ext cx="506880" cy="55907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9FD89141-F3A9-199C-9183-F5CE5C6D58E6}"/>
              </a:ext>
            </a:extLst>
          </p:cNvPr>
          <p:cNvCxnSpPr>
            <a:cxnSpLocks/>
          </p:cNvCxnSpPr>
          <p:nvPr/>
        </p:nvCxnSpPr>
        <p:spPr>
          <a:xfrm flipV="1">
            <a:off x="2849132" y="3490259"/>
            <a:ext cx="394074" cy="66501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917584E-FBE6-1BF7-5863-47A7608AB20A}"/>
              </a:ext>
            </a:extLst>
          </p:cNvPr>
          <p:cNvCxnSpPr>
            <a:cxnSpLocks/>
          </p:cNvCxnSpPr>
          <p:nvPr/>
        </p:nvCxnSpPr>
        <p:spPr>
          <a:xfrm flipH="1" flipV="1">
            <a:off x="2562261" y="3387979"/>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F9ED817-BE96-1DA4-B39E-4F6200170FAE}"/>
              </a:ext>
            </a:extLst>
          </p:cNvPr>
          <p:cNvCxnSpPr>
            <a:cxnSpLocks/>
          </p:cNvCxnSpPr>
          <p:nvPr/>
        </p:nvCxnSpPr>
        <p:spPr>
          <a:xfrm>
            <a:off x="2783391" y="3647007"/>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092E5391-4C10-B39F-EF0F-2C5BB525BEB4}"/>
              </a:ext>
            </a:extLst>
          </p:cNvPr>
          <p:cNvCxnSpPr>
            <a:cxnSpLocks/>
          </p:cNvCxnSpPr>
          <p:nvPr/>
        </p:nvCxnSpPr>
        <p:spPr>
          <a:xfrm flipH="1">
            <a:off x="2849132" y="3756825"/>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BE261CCB-C213-3BBA-6B11-830D0CCBF54A}"/>
              </a:ext>
            </a:extLst>
          </p:cNvPr>
          <p:cNvCxnSpPr>
            <a:cxnSpLocks/>
          </p:cNvCxnSpPr>
          <p:nvPr/>
        </p:nvCxnSpPr>
        <p:spPr>
          <a:xfrm>
            <a:off x="2550808" y="4705656"/>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2D9E9AE2-913A-2CC6-4638-9CD4BF736DD7}"/>
              </a:ext>
            </a:extLst>
          </p:cNvPr>
          <p:cNvCxnSpPr>
            <a:cxnSpLocks/>
          </p:cNvCxnSpPr>
          <p:nvPr/>
        </p:nvCxnSpPr>
        <p:spPr>
          <a:xfrm flipH="1">
            <a:off x="2573714" y="4641068"/>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A8D306A-A762-B4A0-4E26-E289277BF582}"/>
              </a:ext>
            </a:extLst>
          </p:cNvPr>
          <p:cNvCxnSpPr>
            <a:cxnSpLocks/>
          </p:cNvCxnSpPr>
          <p:nvPr/>
        </p:nvCxnSpPr>
        <p:spPr>
          <a:xfrm flipH="1">
            <a:off x="2562261" y="4572751"/>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1DD3E7B-D59F-0B4F-B98F-CDB889720CDA}"/>
              </a:ext>
            </a:extLst>
          </p:cNvPr>
          <p:cNvCxnSpPr>
            <a:cxnSpLocks/>
          </p:cNvCxnSpPr>
          <p:nvPr/>
        </p:nvCxnSpPr>
        <p:spPr>
          <a:xfrm flipV="1">
            <a:off x="2562261" y="4633127"/>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A36C286-CC4B-F20A-D135-6FEBF3BE4294}"/>
              </a:ext>
            </a:extLst>
          </p:cNvPr>
          <p:cNvCxnSpPr>
            <a:cxnSpLocks/>
          </p:cNvCxnSpPr>
          <p:nvPr/>
        </p:nvCxnSpPr>
        <p:spPr>
          <a:xfrm flipV="1">
            <a:off x="3466706" y="4143632"/>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B439B64E-64FF-468A-EA23-0E677EA550E0}"/>
              </a:ext>
            </a:extLst>
          </p:cNvPr>
          <p:cNvCxnSpPr>
            <a:cxnSpLocks/>
          </p:cNvCxnSpPr>
          <p:nvPr/>
        </p:nvCxnSpPr>
        <p:spPr>
          <a:xfrm flipV="1">
            <a:off x="4295070" y="3598608"/>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2CA681AD-815C-405B-5FA4-8C6CE50BADE9}"/>
              </a:ext>
            </a:extLst>
          </p:cNvPr>
          <p:cNvCxnSpPr>
            <a:cxnSpLocks/>
          </p:cNvCxnSpPr>
          <p:nvPr/>
        </p:nvCxnSpPr>
        <p:spPr>
          <a:xfrm flipV="1">
            <a:off x="3456714" y="4207435"/>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7FF4C298-91DB-4CEC-C9E4-D37CE233528B}"/>
              </a:ext>
            </a:extLst>
          </p:cNvPr>
          <p:cNvCxnSpPr>
            <a:cxnSpLocks/>
          </p:cNvCxnSpPr>
          <p:nvPr/>
        </p:nvCxnSpPr>
        <p:spPr>
          <a:xfrm flipH="1" flipV="1">
            <a:off x="3399657" y="3484642"/>
            <a:ext cx="97728" cy="71682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DFD1197A-1460-9E1F-40E5-6FFAB4AA8338}"/>
              </a:ext>
            </a:extLst>
          </p:cNvPr>
          <p:cNvCxnSpPr>
            <a:cxnSpLocks/>
          </p:cNvCxnSpPr>
          <p:nvPr/>
        </p:nvCxnSpPr>
        <p:spPr>
          <a:xfrm flipV="1">
            <a:off x="3497385" y="3598608"/>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A784692B-8D41-7FE2-2F5D-F2C7F84ED50E}"/>
              </a:ext>
            </a:extLst>
          </p:cNvPr>
          <p:cNvCxnSpPr>
            <a:cxnSpLocks/>
          </p:cNvCxnSpPr>
          <p:nvPr/>
        </p:nvCxnSpPr>
        <p:spPr>
          <a:xfrm flipH="1">
            <a:off x="3506404" y="3844984"/>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40005E8B-0390-9F6B-3D06-954017CED35E}"/>
              </a:ext>
            </a:extLst>
          </p:cNvPr>
          <p:cNvCxnSpPr>
            <a:cxnSpLocks/>
          </p:cNvCxnSpPr>
          <p:nvPr/>
        </p:nvCxnSpPr>
        <p:spPr>
          <a:xfrm>
            <a:off x="3429944" y="3809816"/>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E4604F63-1640-111C-CA78-37E835FC7871}"/>
              </a:ext>
            </a:extLst>
          </p:cNvPr>
          <p:cNvCxnSpPr>
            <a:cxnSpLocks/>
          </p:cNvCxnSpPr>
          <p:nvPr/>
        </p:nvCxnSpPr>
        <p:spPr>
          <a:xfrm flipH="1">
            <a:off x="3452638" y="4251515"/>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BEF6C781-B8BA-EE24-D950-F8A85ECE00FE}"/>
              </a:ext>
            </a:extLst>
          </p:cNvPr>
          <p:cNvCxnSpPr>
            <a:cxnSpLocks/>
          </p:cNvCxnSpPr>
          <p:nvPr/>
        </p:nvCxnSpPr>
        <p:spPr>
          <a:xfrm flipH="1">
            <a:off x="3466706" y="4238344"/>
            <a:ext cx="382757" cy="3932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CC41BAA-C454-1CD0-6DEE-BA8D2F319A39}"/>
              </a:ext>
            </a:extLst>
          </p:cNvPr>
          <p:cNvCxnSpPr>
            <a:cxnSpLocks/>
          </p:cNvCxnSpPr>
          <p:nvPr/>
        </p:nvCxnSpPr>
        <p:spPr>
          <a:xfrm flipH="1">
            <a:off x="3497385" y="3681750"/>
            <a:ext cx="53540" cy="52201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660EA735-B4FA-5F96-BE45-37DFA85738AE}"/>
              </a:ext>
            </a:extLst>
          </p:cNvPr>
          <p:cNvCxnSpPr>
            <a:cxnSpLocks/>
          </p:cNvCxnSpPr>
          <p:nvPr/>
        </p:nvCxnSpPr>
        <p:spPr>
          <a:xfrm flipH="1" flipV="1">
            <a:off x="4145638" y="3550024"/>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2C1FEE30-09CB-B2A9-D5CB-015CD07E2C8B}"/>
              </a:ext>
            </a:extLst>
          </p:cNvPr>
          <p:cNvCxnSpPr>
            <a:cxnSpLocks/>
          </p:cNvCxnSpPr>
          <p:nvPr/>
        </p:nvCxnSpPr>
        <p:spPr>
          <a:xfrm flipV="1">
            <a:off x="4297646" y="3387979"/>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23C8BBA3-3BC4-1E14-F57B-CA0A12A68A74}"/>
              </a:ext>
            </a:extLst>
          </p:cNvPr>
          <p:cNvCxnSpPr>
            <a:cxnSpLocks/>
          </p:cNvCxnSpPr>
          <p:nvPr/>
        </p:nvCxnSpPr>
        <p:spPr>
          <a:xfrm flipH="1">
            <a:off x="4303752" y="3744501"/>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D64A7DB7-1AAB-2DBB-337F-390A7317A2C4}"/>
              </a:ext>
            </a:extLst>
          </p:cNvPr>
          <p:cNvCxnSpPr>
            <a:cxnSpLocks/>
          </p:cNvCxnSpPr>
          <p:nvPr/>
        </p:nvCxnSpPr>
        <p:spPr>
          <a:xfrm flipH="1">
            <a:off x="4295070" y="3625528"/>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1CAC20C6-B7C7-6F0B-B36C-AF5538002489}"/>
              </a:ext>
            </a:extLst>
          </p:cNvPr>
          <p:cNvCxnSpPr>
            <a:cxnSpLocks/>
          </p:cNvCxnSpPr>
          <p:nvPr/>
        </p:nvCxnSpPr>
        <p:spPr>
          <a:xfrm>
            <a:off x="4300699" y="3690407"/>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84915980-2F3F-964A-ED0F-1B92BCE7E093}"/>
              </a:ext>
            </a:extLst>
          </p:cNvPr>
          <p:cNvCxnSpPr>
            <a:cxnSpLocks/>
          </p:cNvCxnSpPr>
          <p:nvPr/>
        </p:nvCxnSpPr>
        <p:spPr>
          <a:xfrm flipH="1" flipV="1">
            <a:off x="7916229" y="4305539"/>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D8C8A2C8-CCC8-1891-8E6C-BB370506940E}"/>
              </a:ext>
            </a:extLst>
          </p:cNvPr>
          <p:cNvCxnSpPr>
            <a:cxnSpLocks/>
          </p:cNvCxnSpPr>
          <p:nvPr/>
        </p:nvCxnSpPr>
        <p:spPr>
          <a:xfrm flipH="1" flipV="1">
            <a:off x="6227309" y="3429000"/>
            <a:ext cx="1683893" cy="88251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B934829A-7B28-5998-1105-CD9DE100D89F}"/>
              </a:ext>
            </a:extLst>
          </p:cNvPr>
          <p:cNvCxnSpPr>
            <a:cxnSpLocks/>
          </p:cNvCxnSpPr>
          <p:nvPr/>
        </p:nvCxnSpPr>
        <p:spPr>
          <a:xfrm>
            <a:off x="7591282" y="4060498"/>
            <a:ext cx="319920" cy="23906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074D0336-7D99-CEE7-C602-4B57BB697357}"/>
              </a:ext>
            </a:extLst>
          </p:cNvPr>
          <p:cNvCxnSpPr>
            <a:cxnSpLocks/>
          </p:cNvCxnSpPr>
          <p:nvPr/>
        </p:nvCxnSpPr>
        <p:spPr>
          <a:xfrm flipV="1">
            <a:off x="7911202" y="3421202"/>
            <a:ext cx="418781" cy="89031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283F48C2-E73B-C749-4510-7E7CA426D3D6}"/>
              </a:ext>
            </a:extLst>
          </p:cNvPr>
          <p:cNvCxnSpPr>
            <a:cxnSpLocks/>
          </p:cNvCxnSpPr>
          <p:nvPr/>
        </p:nvCxnSpPr>
        <p:spPr>
          <a:xfrm>
            <a:off x="7641531" y="3955036"/>
            <a:ext cx="269671" cy="3564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0F802120-3E81-921D-3BE1-36F0C685BA0B}"/>
              </a:ext>
            </a:extLst>
          </p:cNvPr>
          <p:cNvCxnSpPr>
            <a:cxnSpLocks/>
          </p:cNvCxnSpPr>
          <p:nvPr/>
        </p:nvCxnSpPr>
        <p:spPr>
          <a:xfrm flipH="1" flipV="1">
            <a:off x="8451181" y="4594291"/>
            <a:ext cx="188199" cy="567844"/>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363A3457-AA6A-BCB1-B211-36F033C78B2B}"/>
              </a:ext>
            </a:extLst>
          </p:cNvPr>
          <p:cNvCxnSpPr>
            <a:cxnSpLocks/>
          </p:cNvCxnSpPr>
          <p:nvPr/>
        </p:nvCxnSpPr>
        <p:spPr>
          <a:xfrm flipV="1">
            <a:off x="8933179" y="3598608"/>
            <a:ext cx="333892" cy="6667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207F74BC-C403-D9AF-3E64-3E0612FCC93B}"/>
              </a:ext>
            </a:extLst>
          </p:cNvPr>
          <p:cNvCxnSpPr>
            <a:cxnSpLocks/>
          </p:cNvCxnSpPr>
          <p:nvPr/>
        </p:nvCxnSpPr>
        <p:spPr>
          <a:xfrm flipH="1" flipV="1">
            <a:off x="8646308" y="3498031"/>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A515A1E6-4E0C-1697-E22F-FECC707BCC4E}"/>
              </a:ext>
            </a:extLst>
          </p:cNvPr>
          <p:cNvCxnSpPr>
            <a:cxnSpLocks/>
          </p:cNvCxnSpPr>
          <p:nvPr/>
        </p:nvCxnSpPr>
        <p:spPr>
          <a:xfrm>
            <a:off x="8867438" y="3757059"/>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31D3AC8-EDB3-D5E3-1703-25407CAC94C0}"/>
              </a:ext>
            </a:extLst>
          </p:cNvPr>
          <p:cNvCxnSpPr>
            <a:cxnSpLocks/>
          </p:cNvCxnSpPr>
          <p:nvPr/>
        </p:nvCxnSpPr>
        <p:spPr>
          <a:xfrm flipH="1">
            <a:off x="8933179" y="3866877"/>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674E49B6-C4EB-44E3-048E-BF47C38C17A3}"/>
              </a:ext>
            </a:extLst>
          </p:cNvPr>
          <p:cNvCxnSpPr>
            <a:cxnSpLocks/>
          </p:cNvCxnSpPr>
          <p:nvPr/>
        </p:nvCxnSpPr>
        <p:spPr>
          <a:xfrm>
            <a:off x="8634855" y="4815708"/>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BF04658-1B3D-B5D1-71BF-FD4B5580A286}"/>
              </a:ext>
            </a:extLst>
          </p:cNvPr>
          <p:cNvCxnSpPr>
            <a:cxnSpLocks/>
          </p:cNvCxnSpPr>
          <p:nvPr/>
        </p:nvCxnSpPr>
        <p:spPr>
          <a:xfrm flipH="1">
            <a:off x="8657761" y="4751120"/>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D2C7E9F0-7B8B-2B1D-447C-F8A6C9090001}"/>
              </a:ext>
            </a:extLst>
          </p:cNvPr>
          <p:cNvCxnSpPr>
            <a:cxnSpLocks/>
          </p:cNvCxnSpPr>
          <p:nvPr/>
        </p:nvCxnSpPr>
        <p:spPr>
          <a:xfrm flipH="1">
            <a:off x="8646308" y="4682803"/>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45035EB1-040D-5F87-1AD4-E837933F8716}"/>
              </a:ext>
            </a:extLst>
          </p:cNvPr>
          <p:cNvCxnSpPr>
            <a:cxnSpLocks/>
          </p:cNvCxnSpPr>
          <p:nvPr/>
        </p:nvCxnSpPr>
        <p:spPr>
          <a:xfrm flipV="1">
            <a:off x="8646308" y="4743179"/>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29D18DA3-F39B-FEC9-FB64-E18A588A9D28}"/>
              </a:ext>
            </a:extLst>
          </p:cNvPr>
          <p:cNvCxnSpPr>
            <a:cxnSpLocks/>
          </p:cNvCxnSpPr>
          <p:nvPr/>
        </p:nvCxnSpPr>
        <p:spPr>
          <a:xfrm flipV="1">
            <a:off x="9550753" y="4253684"/>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065D2E04-3FAD-6AD2-C30B-A4DEBB4E02EB}"/>
              </a:ext>
            </a:extLst>
          </p:cNvPr>
          <p:cNvCxnSpPr>
            <a:cxnSpLocks/>
          </p:cNvCxnSpPr>
          <p:nvPr/>
        </p:nvCxnSpPr>
        <p:spPr>
          <a:xfrm flipV="1">
            <a:off x="10379117" y="3708660"/>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6A3A7B3B-B3C3-8762-2917-0A5F195BCA06}"/>
              </a:ext>
            </a:extLst>
          </p:cNvPr>
          <p:cNvCxnSpPr>
            <a:cxnSpLocks/>
          </p:cNvCxnSpPr>
          <p:nvPr/>
        </p:nvCxnSpPr>
        <p:spPr>
          <a:xfrm flipV="1">
            <a:off x="9540761" y="4317487"/>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F72910B5-DDC6-8C74-1358-B0142199A365}"/>
              </a:ext>
            </a:extLst>
          </p:cNvPr>
          <p:cNvCxnSpPr>
            <a:cxnSpLocks/>
          </p:cNvCxnSpPr>
          <p:nvPr/>
        </p:nvCxnSpPr>
        <p:spPr>
          <a:xfrm flipH="1" flipV="1">
            <a:off x="9325424" y="3822768"/>
            <a:ext cx="256008" cy="48875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912E8EE8-85B8-0BF2-F51B-DDEF40B5A453}"/>
              </a:ext>
            </a:extLst>
          </p:cNvPr>
          <p:cNvCxnSpPr>
            <a:cxnSpLocks/>
          </p:cNvCxnSpPr>
          <p:nvPr/>
        </p:nvCxnSpPr>
        <p:spPr>
          <a:xfrm flipV="1">
            <a:off x="9581432" y="3708660"/>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F79B326E-9A4D-B9AF-3668-1FEA8B1CF636}"/>
              </a:ext>
            </a:extLst>
          </p:cNvPr>
          <p:cNvCxnSpPr>
            <a:cxnSpLocks/>
          </p:cNvCxnSpPr>
          <p:nvPr/>
        </p:nvCxnSpPr>
        <p:spPr>
          <a:xfrm flipH="1">
            <a:off x="9590451" y="3955036"/>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929A1EAF-C3E3-9CE7-5B80-F3541C082930}"/>
              </a:ext>
            </a:extLst>
          </p:cNvPr>
          <p:cNvCxnSpPr>
            <a:cxnSpLocks/>
          </p:cNvCxnSpPr>
          <p:nvPr/>
        </p:nvCxnSpPr>
        <p:spPr>
          <a:xfrm>
            <a:off x="9513991" y="3919868"/>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4A6BE40A-415E-C5FF-5268-E45067B417AE}"/>
              </a:ext>
            </a:extLst>
          </p:cNvPr>
          <p:cNvCxnSpPr>
            <a:cxnSpLocks/>
          </p:cNvCxnSpPr>
          <p:nvPr/>
        </p:nvCxnSpPr>
        <p:spPr>
          <a:xfrm flipH="1">
            <a:off x="9536685" y="4361567"/>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D8ECD520-355B-5A5D-F1CA-CA3153B13661}"/>
              </a:ext>
            </a:extLst>
          </p:cNvPr>
          <p:cNvCxnSpPr>
            <a:cxnSpLocks/>
          </p:cNvCxnSpPr>
          <p:nvPr/>
        </p:nvCxnSpPr>
        <p:spPr>
          <a:xfrm flipH="1">
            <a:off x="9550753" y="4361560"/>
            <a:ext cx="314270" cy="38010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A7710D87-F0E2-C763-A3F0-7B54C4C93BDB}"/>
              </a:ext>
            </a:extLst>
          </p:cNvPr>
          <p:cNvCxnSpPr>
            <a:cxnSpLocks/>
          </p:cNvCxnSpPr>
          <p:nvPr/>
        </p:nvCxnSpPr>
        <p:spPr>
          <a:xfrm flipH="1">
            <a:off x="9581432" y="3745655"/>
            <a:ext cx="14677" cy="5681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7B619E59-ADF5-75C5-6AE0-B78413180AD3}"/>
              </a:ext>
            </a:extLst>
          </p:cNvPr>
          <p:cNvCxnSpPr>
            <a:cxnSpLocks/>
          </p:cNvCxnSpPr>
          <p:nvPr/>
        </p:nvCxnSpPr>
        <p:spPr>
          <a:xfrm flipH="1" flipV="1">
            <a:off x="10229685" y="3660076"/>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58EB7407-D945-E92E-AEDA-58094DC1707C}"/>
              </a:ext>
            </a:extLst>
          </p:cNvPr>
          <p:cNvCxnSpPr>
            <a:cxnSpLocks/>
          </p:cNvCxnSpPr>
          <p:nvPr/>
        </p:nvCxnSpPr>
        <p:spPr>
          <a:xfrm flipV="1">
            <a:off x="10381693" y="3498031"/>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D56B6820-AE8E-D62C-62B3-A6149F62D262}"/>
              </a:ext>
            </a:extLst>
          </p:cNvPr>
          <p:cNvCxnSpPr>
            <a:cxnSpLocks/>
          </p:cNvCxnSpPr>
          <p:nvPr/>
        </p:nvCxnSpPr>
        <p:spPr>
          <a:xfrm flipH="1">
            <a:off x="10387799" y="3854553"/>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C906E96C-45C8-7A87-9AEE-C656C500B723}"/>
              </a:ext>
            </a:extLst>
          </p:cNvPr>
          <p:cNvCxnSpPr>
            <a:cxnSpLocks/>
          </p:cNvCxnSpPr>
          <p:nvPr/>
        </p:nvCxnSpPr>
        <p:spPr>
          <a:xfrm flipH="1">
            <a:off x="10379117" y="3735580"/>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6EA597E9-BAB7-BA9D-03C7-4556AE016A55}"/>
              </a:ext>
            </a:extLst>
          </p:cNvPr>
          <p:cNvCxnSpPr>
            <a:cxnSpLocks/>
          </p:cNvCxnSpPr>
          <p:nvPr/>
        </p:nvCxnSpPr>
        <p:spPr>
          <a:xfrm>
            <a:off x="10384746" y="3800459"/>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657412FE-5110-D033-B027-9586F632F97B}"/>
              </a:ext>
            </a:extLst>
          </p:cNvPr>
          <p:cNvCxnSpPr>
            <a:cxnSpLocks/>
          </p:cNvCxnSpPr>
          <p:nvPr/>
        </p:nvCxnSpPr>
        <p:spPr>
          <a:xfrm>
            <a:off x="7695662" y="3756825"/>
            <a:ext cx="217066" cy="558188"/>
          </a:xfrm>
          <a:prstGeom prst="line">
            <a:avLst/>
          </a:prstGeom>
          <a:ln w="28575">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497A566A-147C-CCC9-2B6C-7DE4A1172F6E}"/>
              </a:ext>
            </a:extLst>
          </p:cNvPr>
          <p:cNvCxnSpPr>
            <a:cxnSpLocks/>
          </p:cNvCxnSpPr>
          <p:nvPr/>
        </p:nvCxnSpPr>
        <p:spPr>
          <a:xfrm>
            <a:off x="7874717" y="3822768"/>
            <a:ext cx="18104" cy="46556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4EC7EE99-8EEE-292F-A517-23670A3178B3}"/>
              </a:ext>
            </a:extLst>
          </p:cNvPr>
          <p:cNvCxnSpPr>
            <a:cxnSpLocks/>
          </p:cNvCxnSpPr>
          <p:nvPr/>
        </p:nvCxnSpPr>
        <p:spPr>
          <a:xfrm flipH="1">
            <a:off x="7920968" y="3932820"/>
            <a:ext cx="110678" cy="37519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7BC52C76-3FBC-AD65-67CC-000DF1F345EF}"/>
              </a:ext>
            </a:extLst>
          </p:cNvPr>
          <p:cNvCxnSpPr>
            <a:cxnSpLocks/>
          </p:cNvCxnSpPr>
          <p:nvPr/>
        </p:nvCxnSpPr>
        <p:spPr>
          <a:xfrm flipH="1">
            <a:off x="8462500" y="4299558"/>
            <a:ext cx="118207" cy="29035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B631515D-8D36-6E52-EC8D-A998EBB17161}"/>
              </a:ext>
            </a:extLst>
          </p:cNvPr>
          <p:cNvCxnSpPr>
            <a:cxnSpLocks/>
          </p:cNvCxnSpPr>
          <p:nvPr/>
        </p:nvCxnSpPr>
        <p:spPr>
          <a:xfrm flipH="1">
            <a:off x="8457870" y="4251515"/>
            <a:ext cx="2821" cy="35981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2B8D68E3-119F-4B01-DF58-F7ADED8C0023}"/>
              </a:ext>
            </a:extLst>
          </p:cNvPr>
          <p:cNvCxnSpPr>
            <a:cxnSpLocks/>
          </p:cNvCxnSpPr>
          <p:nvPr/>
        </p:nvCxnSpPr>
        <p:spPr>
          <a:xfrm>
            <a:off x="8335010" y="4276943"/>
            <a:ext cx="119573" cy="31435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42F8F3F4-5FCB-8E87-7106-9E39DED2FAEF}"/>
              </a:ext>
            </a:extLst>
          </p:cNvPr>
          <p:cNvCxnSpPr>
            <a:cxnSpLocks/>
          </p:cNvCxnSpPr>
          <p:nvPr/>
        </p:nvCxnSpPr>
        <p:spPr>
          <a:xfrm flipH="1">
            <a:off x="8454077" y="4270492"/>
            <a:ext cx="462145" cy="319416"/>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2" name="Left Brace 1151">
            <a:extLst>
              <a:ext uri="{FF2B5EF4-FFF2-40B4-BE49-F238E27FC236}">
                <a16:creationId xmlns:a16="http://schemas.microsoft.com/office/drawing/2014/main" id="{3D0ED21D-8B8B-B13B-1C15-A1EBD1A51E75}"/>
              </a:ext>
            </a:extLst>
          </p:cNvPr>
          <p:cNvSpPr/>
          <p:nvPr/>
        </p:nvSpPr>
        <p:spPr>
          <a:xfrm rot="5400000">
            <a:off x="1809248" y="2524265"/>
            <a:ext cx="262535" cy="825135"/>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3" name="Left Brace 1152">
            <a:extLst>
              <a:ext uri="{FF2B5EF4-FFF2-40B4-BE49-F238E27FC236}">
                <a16:creationId xmlns:a16="http://schemas.microsoft.com/office/drawing/2014/main" id="{3AE7CBAB-BA44-600E-2600-C444BD6D2AFE}"/>
              </a:ext>
            </a:extLst>
          </p:cNvPr>
          <p:cNvSpPr/>
          <p:nvPr/>
        </p:nvSpPr>
        <p:spPr>
          <a:xfrm rot="5400000">
            <a:off x="2800304" y="2563266"/>
            <a:ext cx="259146" cy="75813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4" name="Left Brace 1153">
            <a:extLst>
              <a:ext uri="{FF2B5EF4-FFF2-40B4-BE49-F238E27FC236}">
                <a16:creationId xmlns:a16="http://schemas.microsoft.com/office/drawing/2014/main" id="{78CBF7F9-34FD-B810-C519-484330D1115F}"/>
              </a:ext>
            </a:extLst>
          </p:cNvPr>
          <p:cNvSpPr/>
          <p:nvPr/>
        </p:nvSpPr>
        <p:spPr>
          <a:xfrm rot="5400000">
            <a:off x="3566086" y="2619645"/>
            <a:ext cx="266985" cy="629927"/>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7" name="Left Brace 1156">
            <a:extLst>
              <a:ext uri="{FF2B5EF4-FFF2-40B4-BE49-F238E27FC236}">
                <a16:creationId xmlns:a16="http://schemas.microsoft.com/office/drawing/2014/main" id="{1E6EEA5D-6DEB-DDC4-EFC6-CE90691CD447}"/>
              </a:ext>
            </a:extLst>
          </p:cNvPr>
          <p:cNvSpPr/>
          <p:nvPr/>
        </p:nvSpPr>
        <p:spPr>
          <a:xfrm rot="5400000">
            <a:off x="4556980" y="2355480"/>
            <a:ext cx="266984" cy="1158258"/>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0" name="Left Brace 1159">
            <a:extLst>
              <a:ext uri="{FF2B5EF4-FFF2-40B4-BE49-F238E27FC236}">
                <a16:creationId xmlns:a16="http://schemas.microsoft.com/office/drawing/2014/main" id="{BEDF4265-FE01-D827-C487-F0A865F7CAAF}"/>
              </a:ext>
            </a:extLst>
          </p:cNvPr>
          <p:cNvSpPr/>
          <p:nvPr/>
        </p:nvSpPr>
        <p:spPr>
          <a:xfrm rot="5400000">
            <a:off x="7129223" y="1867639"/>
            <a:ext cx="273468" cy="2128052"/>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4" name="Left Brace 1163">
            <a:extLst>
              <a:ext uri="{FF2B5EF4-FFF2-40B4-BE49-F238E27FC236}">
                <a16:creationId xmlns:a16="http://schemas.microsoft.com/office/drawing/2014/main" id="{E2D26EA2-C365-CE01-8415-802B06527004}"/>
              </a:ext>
            </a:extLst>
          </p:cNvPr>
          <p:cNvSpPr/>
          <p:nvPr/>
        </p:nvSpPr>
        <p:spPr>
          <a:xfrm rot="5400000">
            <a:off x="8812865" y="2555540"/>
            <a:ext cx="289827" cy="735291"/>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5" name="Left Brace 1164">
            <a:extLst>
              <a:ext uri="{FF2B5EF4-FFF2-40B4-BE49-F238E27FC236}">
                <a16:creationId xmlns:a16="http://schemas.microsoft.com/office/drawing/2014/main" id="{5EE91DE1-6877-F6CD-915A-5850978ABE2B}"/>
              </a:ext>
            </a:extLst>
          </p:cNvPr>
          <p:cNvSpPr/>
          <p:nvPr/>
        </p:nvSpPr>
        <p:spPr>
          <a:xfrm rot="5400000">
            <a:off x="9582995" y="2600712"/>
            <a:ext cx="289827" cy="661906"/>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6" name="Left Brace 1165">
            <a:extLst>
              <a:ext uri="{FF2B5EF4-FFF2-40B4-BE49-F238E27FC236}">
                <a16:creationId xmlns:a16="http://schemas.microsoft.com/office/drawing/2014/main" id="{0EE06122-B957-BE96-95A9-6789FA0D2588}"/>
              </a:ext>
            </a:extLst>
          </p:cNvPr>
          <p:cNvSpPr/>
          <p:nvPr/>
        </p:nvSpPr>
        <p:spPr>
          <a:xfrm rot="5400000">
            <a:off x="10623857" y="2334650"/>
            <a:ext cx="296313" cy="1171190"/>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7" name="Left Brace 1166">
            <a:extLst>
              <a:ext uri="{FF2B5EF4-FFF2-40B4-BE49-F238E27FC236}">
                <a16:creationId xmlns:a16="http://schemas.microsoft.com/office/drawing/2014/main" id="{875DABCA-1796-25B8-0F6C-05CF0B1757F0}"/>
              </a:ext>
            </a:extLst>
          </p:cNvPr>
          <p:cNvSpPr/>
          <p:nvPr/>
        </p:nvSpPr>
        <p:spPr>
          <a:xfrm rot="5400000">
            <a:off x="2272845" y="1572929"/>
            <a:ext cx="298866" cy="1773337"/>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8" name="Left Brace 1167">
            <a:extLst>
              <a:ext uri="{FF2B5EF4-FFF2-40B4-BE49-F238E27FC236}">
                <a16:creationId xmlns:a16="http://schemas.microsoft.com/office/drawing/2014/main" id="{51FD856A-7BAE-0EDC-495E-D5D081CF57A0}"/>
              </a:ext>
            </a:extLst>
          </p:cNvPr>
          <p:cNvSpPr/>
          <p:nvPr/>
        </p:nvSpPr>
        <p:spPr>
          <a:xfrm rot="5400000">
            <a:off x="4196892" y="1519149"/>
            <a:ext cx="284217" cy="186119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9" name="Left Brace 1168">
            <a:extLst>
              <a:ext uri="{FF2B5EF4-FFF2-40B4-BE49-F238E27FC236}">
                <a16:creationId xmlns:a16="http://schemas.microsoft.com/office/drawing/2014/main" id="{D23D9A08-DC2A-2C4C-2022-217A521BFB4D}"/>
              </a:ext>
            </a:extLst>
          </p:cNvPr>
          <p:cNvSpPr/>
          <p:nvPr/>
        </p:nvSpPr>
        <p:spPr>
          <a:xfrm rot="5400000">
            <a:off x="7603741" y="933306"/>
            <a:ext cx="257675" cy="301053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0" name="Left Brace 1169">
            <a:extLst>
              <a:ext uri="{FF2B5EF4-FFF2-40B4-BE49-F238E27FC236}">
                <a16:creationId xmlns:a16="http://schemas.microsoft.com/office/drawing/2014/main" id="{BD3EC552-A9E0-EFEF-85EC-5C622D32B804}"/>
              </a:ext>
            </a:extLst>
          </p:cNvPr>
          <p:cNvSpPr/>
          <p:nvPr/>
        </p:nvSpPr>
        <p:spPr>
          <a:xfrm rot="5400000">
            <a:off x="10243951" y="1422397"/>
            <a:ext cx="284218" cy="2054706"/>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1" name="Left Brace 1170">
            <a:extLst>
              <a:ext uri="{FF2B5EF4-FFF2-40B4-BE49-F238E27FC236}">
                <a16:creationId xmlns:a16="http://schemas.microsoft.com/office/drawing/2014/main" id="{C0660CFC-4F7C-2E5B-3A89-B2155619783D}"/>
              </a:ext>
            </a:extLst>
          </p:cNvPr>
          <p:cNvSpPr/>
          <p:nvPr/>
        </p:nvSpPr>
        <p:spPr>
          <a:xfrm rot="5400000">
            <a:off x="3269111" y="164030"/>
            <a:ext cx="266987" cy="373399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2" name="Left Brace 1171">
            <a:extLst>
              <a:ext uri="{FF2B5EF4-FFF2-40B4-BE49-F238E27FC236}">
                <a16:creationId xmlns:a16="http://schemas.microsoft.com/office/drawing/2014/main" id="{5DE98E73-8E99-EB7C-3FA4-ED4B0CC29D39}"/>
              </a:ext>
            </a:extLst>
          </p:cNvPr>
          <p:cNvSpPr/>
          <p:nvPr/>
        </p:nvSpPr>
        <p:spPr>
          <a:xfrm rot="5400000">
            <a:off x="8679825" y="-507159"/>
            <a:ext cx="304361" cy="505120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3" name="Left Brace 1172">
            <a:extLst>
              <a:ext uri="{FF2B5EF4-FFF2-40B4-BE49-F238E27FC236}">
                <a16:creationId xmlns:a16="http://schemas.microsoft.com/office/drawing/2014/main" id="{5EF4FC56-511A-B2FD-2A20-CDB60A6BC5C3}"/>
              </a:ext>
            </a:extLst>
          </p:cNvPr>
          <p:cNvSpPr/>
          <p:nvPr/>
        </p:nvSpPr>
        <p:spPr>
          <a:xfrm rot="5400000">
            <a:off x="6321769" y="-3397514"/>
            <a:ext cx="249680" cy="9822003"/>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4" name="TextBox 1173">
            <a:extLst>
              <a:ext uri="{FF2B5EF4-FFF2-40B4-BE49-F238E27FC236}">
                <a16:creationId xmlns:a16="http://schemas.microsoft.com/office/drawing/2014/main" id="{0C940354-C674-FADD-E3D3-64047EF984BE}"/>
              </a:ext>
            </a:extLst>
          </p:cNvPr>
          <p:cNvSpPr txBox="1"/>
          <p:nvPr/>
        </p:nvSpPr>
        <p:spPr>
          <a:xfrm>
            <a:off x="5730181" y="964461"/>
            <a:ext cx="1422400" cy="461665"/>
          </a:xfrm>
          <a:prstGeom prst="rect">
            <a:avLst/>
          </a:prstGeom>
          <a:noFill/>
        </p:spPr>
        <p:txBody>
          <a:bodyPr wrap="square" rtlCol="0">
            <a:spAutoFit/>
          </a:bodyPr>
          <a:lstStyle/>
          <a:p>
            <a:pPr algn="ctr"/>
            <a:r>
              <a:rPr lang="en-US" sz="2400" b="1">
                <a:solidFill>
                  <a:schemeClr val="bg1"/>
                </a:solidFill>
              </a:rPr>
              <a:t>Lớp</a:t>
            </a:r>
          </a:p>
        </p:txBody>
      </p:sp>
      <p:sp>
        <p:nvSpPr>
          <p:cNvPr id="1175" name="TextBox 1174">
            <a:extLst>
              <a:ext uri="{FF2B5EF4-FFF2-40B4-BE49-F238E27FC236}">
                <a16:creationId xmlns:a16="http://schemas.microsoft.com/office/drawing/2014/main" id="{5C7FBF8E-B2C4-3A98-FD52-66FCF22DDC8C}"/>
              </a:ext>
            </a:extLst>
          </p:cNvPr>
          <p:cNvSpPr txBox="1"/>
          <p:nvPr/>
        </p:nvSpPr>
        <p:spPr>
          <a:xfrm>
            <a:off x="2731344" y="1550266"/>
            <a:ext cx="1422400" cy="369332"/>
          </a:xfrm>
          <a:prstGeom prst="rect">
            <a:avLst/>
          </a:prstGeom>
          <a:noFill/>
        </p:spPr>
        <p:txBody>
          <a:bodyPr wrap="square" rtlCol="0">
            <a:spAutoFit/>
          </a:bodyPr>
          <a:lstStyle/>
          <a:p>
            <a:pPr algn="ctr"/>
            <a:r>
              <a:rPr lang="en-US" b="1">
                <a:solidFill>
                  <a:schemeClr val="bg1"/>
                </a:solidFill>
              </a:rPr>
              <a:t>Bộ I</a:t>
            </a:r>
          </a:p>
        </p:txBody>
      </p:sp>
      <p:sp>
        <p:nvSpPr>
          <p:cNvPr id="1176" name="TextBox 1175">
            <a:extLst>
              <a:ext uri="{FF2B5EF4-FFF2-40B4-BE49-F238E27FC236}">
                <a16:creationId xmlns:a16="http://schemas.microsoft.com/office/drawing/2014/main" id="{26C1EFC1-D777-AADE-A74E-C2CA11BEFF36}"/>
              </a:ext>
            </a:extLst>
          </p:cNvPr>
          <p:cNvSpPr txBox="1"/>
          <p:nvPr/>
        </p:nvSpPr>
        <p:spPr>
          <a:xfrm>
            <a:off x="8078543" y="1532234"/>
            <a:ext cx="1422400" cy="369332"/>
          </a:xfrm>
          <a:prstGeom prst="rect">
            <a:avLst/>
          </a:prstGeom>
          <a:noFill/>
        </p:spPr>
        <p:txBody>
          <a:bodyPr wrap="square" rtlCol="0">
            <a:spAutoFit/>
          </a:bodyPr>
          <a:lstStyle/>
          <a:p>
            <a:pPr algn="ctr"/>
            <a:r>
              <a:rPr lang="en-US" b="1">
                <a:solidFill>
                  <a:schemeClr val="bg1"/>
                </a:solidFill>
              </a:rPr>
              <a:t>Bộ II</a:t>
            </a:r>
          </a:p>
        </p:txBody>
      </p:sp>
      <p:sp>
        <p:nvSpPr>
          <p:cNvPr id="1178" name="TextBox 1177">
            <a:extLst>
              <a:ext uri="{FF2B5EF4-FFF2-40B4-BE49-F238E27FC236}">
                <a16:creationId xmlns:a16="http://schemas.microsoft.com/office/drawing/2014/main" id="{FB6DD7A9-29B8-8251-74B9-375D07E295AD}"/>
              </a:ext>
            </a:extLst>
          </p:cNvPr>
          <p:cNvSpPr txBox="1"/>
          <p:nvPr/>
        </p:nvSpPr>
        <p:spPr>
          <a:xfrm>
            <a:off x="1711078" y="1992829"/>
            <a:ext cx="1422400" cy="369332"/>
          </a:xfrm>
          <a:prstGeom prst="rect">
            <a:avLst/>
          </a:prstGeom>
          <a:noFill/>
        </p:spPr>
        <p:txBody>
          <a:bodyPr wrap="square" rtlCol="0">
            <a:spAutoFit/>
          </a:bodyPr>
          <a:lstStyle/>
          <a:p>
            <a:pPr algn="ctr"/>
            <a:r>
              <a:rPr lang="en-US" b="1">
                <a:solidFill>
                  <a:schemeClr val="bg1"/>
                </a:solidFill>
              </a:rPr>
              <a:t>1</a:t>
            </a:r>
          </a:p>
        </p:txBody>
      </p:sp>
      <p:sp>
        <p:nvSpPr>
          <p:cNvPr id="1179" name="TextBox 1178">
            <a:extLst>
              <a:ext uri="{FF2B5EF4-FFF2-40B4-BE49-F238E27FC236}">
                <a16:creationId xmlns:a16="http://schemas.microsoft.com/office/drawing/2014/main" id="{A725F57F-430B-9732-8DE6-9E8D0DD289C7}"/>
              </a:ext>
            </a:extLst>
          </p:cNvPr>
          <p:cNvSpPr txBox="1"/>
          <p:nvPr/>
        </p:nvSpPr>
        <p:spPr>
          <a:xfrm>
            <a:off x="3614855" y="1999245"/>
            <a:ext cx="1487406" cy="369332"/>
          </a:xfrm>
          <a:prstGeom prst="rect">
            <a:avLst/>
          </a:prstGeom>
          <a:noFill/>
        </p:spPr>
        <p:txBody>
          <a:bodyPr wrap="square" rtlCol="0">
            <a:spAutoFit/>
          </a:bodyPr>
          <a:lstStyle/>
          <a:p>
            <a:pPr algn="ctr"/>
            <a:r>
              <a:rPr lang="en-US" b="1">
                <a:solidFill>
                  <a:schemeClr val="bg1"/>
                </a:solidFill>
              </a:rPr>
              <a:t>2</a:t>
            </a:r>
          </a:p>
        </p:txBody>
      </p:sp>
      <p:sp>
        <p:nvSpPr>
          <p:cNvPr id="1180" name="TextBox 1179">
            <a:extLst>
              <a:ext uri="{FF2B5EF4-FFF2-40B4-BE49-F238E27FC236}">
                <a16:creationId xmlns:a16="http://schemas.microsoft.com/office/drawing/2014/main" id="{6329500B-1610-0C73-9EE2-545322B19399}"/>
              </a:ext>
            </a:extLst>
          </p:cNvPr>
          <p:cNvSpPr txBox="1"/>
          <p:nvPr/>
        </p:nvSpPr>
        <p:spPr>
          <a:xfrm>
            <a:off x="6970464" y="1992829"/>
            <a:ext cx="1487406" cy="369332"/>
          </a:xfrm>
          <a:prstGeom prst="rect">
            <a:avLst/>
          </a:prstGeom>
          <a:noFill/>
        </p:spPr>
        <p:txBody>
          <a:bodyPr wrap="square" rtlCol="0">
            <a:spAutoFit/>
          </a:bodyPr>
          <a:lstStyle/>
          <a:p>
            <a:pPr algn="ctr"/>
            <a:r>
              <a:rPr lang="en-US" b="1">
                <a:solidFill>
                  <a:schemeClr val="bg1"/>
                </a:solidFill>
              </a:rPr>
              <a:t>3</a:t>
            </a:r>
          </a:p>
        </p:txBody>
      </p:sp>
      <p:sp>
        <p:nvSpPr>
          <p:cNvPr id="1181" name="TextBox 1180">
            <a:extLst>
              <a:ext uri="{FF2B5EF4-FFF2-40B4-BE49-F238E27FC236}">
                <a16:creationId xmlns:a16="http://schemas.microsoft.com/office/drawing/2014/main" id="{14942BAB-DCC6-DD62-460E-6988C1F0FA83}"/>
              </a:ext>
            </a:extLst>
          </p:cNvPr>
          <p:cNvSpPr txBox="1"/>
          <p:nvPr/>
        </p:nvSpPr>
        <p:spPr>
          <a:xfrm>
            <a:off x="9618645" y="1958502"/>
            <a:ext cx="1487406" cy="369332"/>
          </a:xfrm>
          <a:prstGeom prst="rect">
            <a:avLst/>
          </a:prstGeom>
          <a:noFill/>
        </p:spPr>
        <p:txBody>
          <a:bodyPr wrap="square" rtlCol="0">
            <a:spAutoFit/>
          </a:bodyPr>
          <a:lstStyle/>
          <a:p>
            <a:pPr algn="ctr"/>
            <a:r>
              <a:rPr lang="en-US" b="1">
                <a:solidFill>
                  <a:schemeClr val="bg1"/>
                </a:solidFill>
              </a:rPr>
              <a:t>4</a:t>
            </a:r>
          </a:p>
        </p:txBody>
      </p:sp>
      <p:sp>
        <p:nvSpPr>
          <p:cNvPr id="1182" name="TextBox 1181">
            <a:extLst>
              <a:ext uri="{FF2B5EF4-FFF2-40B4-BE49-F238E27FC236}">
                <a16:creationId xmlns:a16="http://schemas.microsoft.com/office/drawing/2014/main" id="{9482562F-6A68-1BAA-1141-B959EEF3D63C}"/>
              </a:ext>
            </a:extLst>
          </p:cNvPr>
          <p:cNvSpPr txBox="1"/>
          <p:nvPr/>
        </p:nvSpPr>
        <p:spPr>
          <a:xfrm>
            <a:off x="1211316" y="2476842"/>
            <a:ext cx="1422400" cy="369332"/>
          </a:xfrm>
          <a:prstGeom prst="rect">
            <a:avLst/>
          </a:prstGeom>
          <a:noFill/>
        </p:spPr>
        <p:txBody>
          <a:bodyPr wrap="square" rtlCol="0">
            <a:spAutoFit/>
          </a:bodyPr>
          <a:lstStyle/>
          <a:p>
            <a:pPr algn="ctr"/>
            <a:r>
              <a:rPr lang="en-US" b="1">
                <a:solidFill>
                  <a:schemeClr val="bg1"/>
                </a:solidFill>
              </a:rPr>
              <a:t>1</a:t>
            </a:r>
          </a:p>
        </p:txBody>
      </p:sp>
      <p:sp>
        <p:nvSpPr>
          <p:cNvPr id="1183" name="TextBox 1182">
            <a:extLst>
              <a:ext uri="{FF2B5EF4-FFF2-40B4-BE49-F238E27FC236}">
                <a16:creationId xmlns:a16="http://schemas.microsoft.com/office/drawing/2014/main" id="{68CE31FA-DFA0-C7B1-D3DB-B23A5FE193D6}"/>
              </a:ext>
            </a:extLst>
          </p:cNvPr>
          <p:cNvSpPr txBox="1"/>
          <p:nvPr/>
        </p:nvSpPr>
        <p:spPr>
          <a:xfrm>
            <a:off x="2220225" y="2460145"/>
            <a:ext cx="1422400" cy="369332"/>
          </a:xfrm>
          <a:prstGeom prst="rect">
            <a:avLst/>
          </a:prstGeom>
          <a:noFill/>
        </p:spPr>
        <p:txBody>
          <a:bodyPr wrap="square" rtlCol="0">
            <a:spAutoFit/>
          </a:bodyPr>
          <a:lstStyle/>
          <a:p>
            <a:pPr algn="ctr"/>
            <a:r>
              <a:rPr lang="en-US" b="1">
                <a:solidFill>
                  <a:schemeClr val="bg1"/>
                </a:solidFill>
              </a:rPr>
              <a:t>2</a:t>
            </a:r>
          </a:p>
        </p:txBody>
      </p:sp>
      <p:sp>
        <p:nvSpPr>
          <p:cNvPr id="1184" name="TextBox 1183">
            <a:extLst>
              <a:ext uri="{FF2B5EF4-FFF2-40B4-BE49-F238E27FC236}">
                <a16:creationId xmlns:a16="http://schemas.microsoft.com/office/drawing/2014/main" id="{5BE65CD6-495D-AD64-6C54-A37CE2016BA9}"/>
              </a:ext>
            </a:extLst>
          </p:cNvPr>
          <p:cNvSpPr txBox="1"/>
          <p:nvPr/>
        </p:nvSpPr>
        <p:spPr>
          <a:xfrm>
            <a:off x="2987083" y="2470678"/>
            <a:ext cx="1422400" cy="369332"/>
          </a:xfrm>
          <a:prstGeom prst="rect">
            <a:avLst/>
          </a:prstGeom>
          <a:noFill/>
        </p:spPr>
        <p:txBody>
          <a:bodyPr wrap="square" rtlCol="0">
            <a:spAutoFit/>
          </a:bodyPr>
          <a:lstStyle/>
          <a:p>
            <a:pPr algn="ctr"/>
            <a:r>
              <a:rPr lang="en-US" b="1">
                <a:solidFill>
                  <a:schemeClr val="bg1"/>
                </a:solidFill>
              </a:rPr>
              <a:t>3</a:t>
            </a:r>
          </a:p>
        </p:txBody>
      </p:sp>
      <p:sp>
        <p:nvSpPr>
          <p:cNvPr id="1185" name="TextBox 1184">
            <a:extLst>
              <a:ext uri="{FF2B5EF4-FFF2-40B4-BE49-F238E27FC236}">
                <a16:creationId xmlns:a16="http://schemas.microsoft.com/office/drawing/2014/main" id="{7D609790-91F6-5AFB-A29F-7C27307E7A77}"/>
              </a:ext>
            </a:extLst>
          </p:cNvPr>
          <p:cNvSpPr txBox="1"/>
          <p:nvPr/>
        </p:nvSpPr>
        <p:spPr>
          <a:xfrm>
            <a:off x="3962877" y="2463168"/>
            <a:ext cx="1422400" cy="369332"/>
          </a:xfrm>
          <a:prstGeom prst="rect">
            <a:avLst/>
          </a:prstGeom>
          <a:noFill/>
        </p:spPr>
        <p:txBody>
          <a:bodyPr wrap="square" rtlCol="0">
            <a:spAutoFit/>
          </a:bodyPr>
          <a:lstStyle/>
          <a:p>
            <a:pPr algn="ctr"/>
            <a:r>
              <a:rPr lang="en-US" b="1">
                <a:solidFill>
                  <a:schemeClr val="bg1"/>
                </a:solidFill>
              </a:rPr>
              <a:t>4</a:t>
            </a:r>
          </a:p>
        </p:txBody>
      </p:sp>
      <p:sp>
        <p:nvSpPr>
          <p:cNvPr id="1186" name="TextBox 1185">
            <a:extLst>
              <a:ext uri="{FF2B5EF4-FFF2-40B4-BE49-F238E27FC236}">
                <a16:creationId xmlns:a16="http://schemas.microsoft.com/office/drawing/2014/main" id="{950BEA82-1D0B-6B56-858D-8934AD42ADD4}"/>
              </a:ext>
            </a:extLst>
          </p:cNvPr>
          <p:cNvSpPr txBox="1"/>
          <p:nvPr/>
        </p:nvSpPr>
        <p:spPr>
          <a:xfrm>
            <a:off x="6528723" y="2470678"/>
            <a:ext cx="1487406" cy="369332"/>
          </a:xfrm>
          <a:prstGeom prst="rect">
            <a:avLst/>
          </a:prstGeom>
          <a:noFill/>
        </p:spPr>
        <p:txBody>
          <a:bodyPr wrap="square" rtlCol="0">
            <a:spAutoFit/>
          </a:bodyPr>
          <a:lstStyle/>
          <a:p>
            <a:pPr algn="ctr"/>
            <a:r>
              <a:rPr lang="en-US" b="1">
                <a:solidFill>
                  <a:schemeClr val="bg1"/>
                </a:solidFill>
              </a:rPr>
              <a:t>5</a:t>
            </a:r>
          </a:p>
        </p:txBody>
      </p:sp>
      <p:sp>
        <p:nvSpPr>
          <p:cNvPr id="1187" name="TextBox 1186">
            <a:extLst>
              <a:ext uri="{FF2B5EF4-FFF2-40B4-BE49-F238E27FC236}">
                <a16:creationId xmlns:a16="http://schemas.microsoft.com/office/drawing/2014/main" id="{B263253B-3AD1-3F76-0864-26A2B9E9751D}"/>
              </a:ext>
            </a:extLst>
          </p:cNvPr>
          <p:cNvSpPr txBox="1"/>
          <p:nvPr/>
        </p:nvSpPr>
        <p:spPr>
          <a:xfrm>
            <a:off x="8209160" y="2447101"/>
            <a:ext cx="1487406" cy="369332"/>
          </a:xfrm>
          <a:prstGeom prst="rect">
            <a:avLst/>
          </a:prstGeom>
          <a:noFill/>
        </p:spPr>
        <p:txBody>
          <a:bodyPr wrap="square" rtlCol="0">
            <a:spAutoFit/>
          </a:bodyPr>
          <a:lstStyle/>
          <a:p>
            <a:pPr algn="ctr"/>
            <a:r>
              <a:rPr lang="en-US" b="1">
                <a:solidFill>
                  <a:schemeClr val="bg1"/>
                </a:solidFill>
              </a:rPr>
              <a:t>6</a:t>
            </a:r>
          </a:p>
        </p:txBody>
      </p:sp>
      <p:sp>
        <p:nvSpPr>
          <p:cNvPr id="1188" name="TextBox 1187">
            <a:extLst>
              <a:ext uri="{FF2B5EF4-FFF2-40B4-BE49-F238E27FC236}">
                <a16:creationId xmlns:a16="http://schemas.microsoft.com/office/drawing/2014/main" id="{37BB21EF-B842-DECD-4D95-789B45C30FBA}"/>
              </a:ext>
            </a:extLst>
          </p:cNvPr>
          <p:cNvSpPr txBox="1"/>
          <p:nvPr/>
        </p:nvSpPr>
        <p:spPr>
          <a:xfrm>
            <a:off x="8974164" y="2447101"/>
            <a:ext cx="1487406" cy="369332"/>
          </a:xfrm>
          <a:prstGeom prst="rect">
            <a:avLst/>
          </a:prstGeom>
          <a:noFill/>
        </p:spPr>
        <p:txBody>
          <a:bodyPr wrap="square" rtlCol="0">
            <a:spAutoFit/>
          </a:bodyPr>
          <a:lstStyle/>
          <a:p>
            <a:pPr algn="ctr"/>
            <a:r>
              <a:rPr lang="en-US" b="1">
                <a:solidFill>
                  <a:schemeClr val="bg1"/>
                </a:solidFill>
              </a:rPr>
              <a:t>7</a:t>
            </a:r>
          </a:p>
        </p:txBody>
      </p:sp>
      <p:sp>
        <p:nvSpPr>
          <p:cNvPr id="1189" name="TextBox 1188">
            <a:extLst>
              <a:ext uri="{FF2B5EF4-FFF2-40B4-BE49-F238E27FC236}">
                <a16:creationId xmlns:a16="http://schemas.microsoft.com/office/drawing/2014/main" id="{06B98268-7237-8095-DF59-BEF703DBA0BD}"/>
              </a:ext>
            </a:extLst>
          </p:cNvPr>
          <p:cNvSpPr txBox="1"/>
          <p:nvPr/>
        </p:nvSpPr>
        <p:spPr>
          <a:xfrm>
            <a:off x="10019835" y="2448255"/>
            <a:ext cx="1487406" cy="369332"/>
          </a:xfrm>
          <a:prstGeom prst="rect">
            <a:avLst/>
          </a:prstGeom>
          <a:noFill/>
        </p:spPr>
        <p:txBody>
          <a:bodyPr wrap="square" rtlCol="0">
            <a:spAutoFit/>
          </a:bodyPr>
          <a:lstStyle/>
          <a:p>
            <a:pPr algn="ctr"/>
            <a:r>
              <a:rPr lang="en-US" b="1">
                <a:solidFill>
                  <a:schemeClr val="bg1"/>
                </a:solidFill>
              </a:rPr>
              <a:t>8</a:t>
            </a:r>
          </a:p>
        </p:txBody>
      </p:sp>
      <p:cxnSp>
        <p:nvCxnSpPr>
          <p:cNvPr id="1191" name="Straight Arrow Connector 1190">
            <a:extLst>
              <a:ext uri="{FF2B5EF4-FFF2-40B4-BE49-F238E27FC236}">
                <a16:creationId xmlns:a16="http://schemas.microsoft.com/office/drawing/2014/main" id="{765CC307-8DB4-4945-5E96-424CFE74EDD2}"/>
              </a:ext>
            </a:extLst>
          </p:cNvPr>
          <p:cNvCxnSpPr/>
          <p:nvPr/>
        </p:nvCxnSpPr>
        <p:spPr>
          <a:xfrm flipV="1">
            <a:off x="1325131" y="1488141"/>
            <a:ext cx="0" cy="1828800"/>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2" name="Rectangle: Rounded Corners 1191">
            <a:extLst>
              <a:ext uri="{FF2B5EF4-FFF2-40B4-BE49-F238E27FC236}">
                <a16:creationId xmlns:a16="http://schemas.microsoft.com/office/drawing/2014/main" id="{9AC7F503-AA61-9F10-D1CC-3F98CAE26D78}"/>
              </a:ext>
            </a:extLst>
          </p:cNvPr>
          <p:cNvSpPr/>
          <p:nvPr/>
        </p:nvSpPr>
        <p:spPr>
          <a:xfrm>
            <a:off x="253608" y="1631576"/>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lớn</a:t>
            </a:r>
          </a:p>
        </p:txBody>
      </p:sp>
      <p:sp>
        <p:nvSpPr>
          <p:cNvPr id="1193" name="Rectangle: Rounded Corners 1192">
            <a:extLst>
              <a:ext uri="{FF2B5EF4-FFF2-40B4-BE49-F238E27FC236}">
                <a16:creationId xmlns:a16="http://schemas.microsoft.com/office/drawing/2014/main" id="{1CEE800C-748C-56EA-7E58-496F258DD1BE}"/>
              </a:ext>
            </a:extLst>
          </p:cNvPr>
          <p:cNvSpPr/>
          <p:nvPr/>
        </p:nvSpPr>
        <p:spPr>
          <a:xfrm>
            <a:off x="9835668" y="4873234"/>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nhỏ</a:t>
            </a:r>
          </a:p>
        </p:txBody>
      </p:sp>
      <p:cxnSp>
        <p:nvCxnSpPr>
          <p:cNvPr id="1194" name="Straight Arrow Connector 1193">
            <a:extLst>
              <a:ext uri="{FF2B5EF4-FFF2-40B4-BE49-F238E27FC236}">
                <a16:creationId xmlns:a16="http://schemas.microsoft.com/office/drawing/2014/main" id="{19FAFCBF-0898-14D5-C21E-1C088AEE3ED4}"/>
              </a:ext>
            </a:extLst>
          </p:cNvPr>
          <p:cNvCxnSpPr>
            <a:cxnSpLocks/>
          </p:cNvCxnSpPr>
          <p:nvPr/>
        </p:nvCxnSpPr>
        <p:spPr>
          <a:xfrm flipV="1">
            <a:off x="11480477" y="3564928"/>
            <a:ext cx="0" cy="2776108"/>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5" name="TextBox 1194">
            <a:extLst>
              <a:ext uri="{FF2B5EF4-FFF2-40B4-BE49-F238E27FC236}">
                <a16:creationId xmlns:a16="http://schemas.microsoft.com/office/drawing/2014/main" id="{A1294BEF-D459-9B06-4823-FF0FFACD3B83}"/>
              </a:ext>
            </a:extLst>
          </p:cNvPr>
          <p:cNvSpPr txBox="1"/>
          <p:nvPr/>
        </p:nvSpPr>
        <p:spPr>
          <a:xfrm>
            <a:off x="11393266" y="1641023"/>
            <a:ext cx="753696" cy="461665"/>
          </a:xfrm>
          <a:prstGeom prst="rect">
            <a:avLst/>
          </a:prstGeom>
          <a:noFill/>
        </p:spPr>
        <p:txBody>
          <a:bodyPr wrap="square" rtlCol="0">
            <a:spAutoFit/>
          </a:bodyPr>
          <a:lstStyle/>
          <a:p>
            <a:pPr algn="ctr"/>
            <a:r>
              <a:rPr lang="en-US" sz="2400" b="1">
                <a:solidFill>
                  <a:srgbClr val="FF0000"/>
                </a:solidFill>
              </a:rPr>
              <a:t>Bộ</a:t>
            </a:r>
          </a:p>
        </p:txBody>
      </p:sp>
      <p:sp>
        <p:nvSpPr>
          <p:cNvPr id="1196" name="TextBox 1195">
            <a:extLst>
              <a:ext uri="{FF2B5EF4-FFF2-40B4-BE49-F238E27FC236}">
                <a16:creationId xmlns:a16="http://schemas.microsoft.com/office/drawing/2014/main" id="{D19FF261-0AEA-8C0C-FAF6-63CC3DBD2642}"/>
              </a:ext>
            </a:extLst>
          </p:cNvPr>
          <p:cNvSpPr txBox="1"/>
          <p:nvPr/>
        </p:nvSpPr>
        <p:spPr>
          <a:xfrm>
            <a:off x="11417362" y="2071140"/>
            <a:ext cx="753696" cy="461665"/>
          </a:xfrm>
          <a:prstGeom prst="rect">
            <a:avLst/>
          </a:prstGeom>
          <a:noFill/>
        </p:spPr>
        <p:txBody>
          <a:bodyPr wrap="square" rtlCol="0">
            <a:spAutoFit/>
          </a:bodyPr>
          <a:lstStyle/>
          <a:p>
            <a:pPr algn="ctr"/>
            <a:r>
              <a:rPr lang="en-US" sz="2400" b="1">
                <a:solidFill>
                  <a:srgbClr val="99FF99"/>
                </a:solidFill>
              </a:rPr>
              <a:t>Họ</a:t>
            </a:r>
          </a:p>
        </p:txBody>
      </p:sp>
      <p:sp>
        <p:nvSpPr>
          <p:cNvPr id="1197" name="TextBox 1196">
            <a:extLst>
              <a:ext uri="{FF2B5EF4-FFF2-40B4-BE49-F238E27FC236}">
                <a16:creationId xmlns:a16="http://schemas.microsoft.com/office/drawing/2014/main" id="{7C7EB0F4-EF23-0AE4-EC44-0371207D03A1}"/>
              </a:ext>
            </a:extLst>
          </p:cNvPr>
          <p:cNvSpPr txBox="1"/>
          <p:nvPr/>
        </p:nvSpPr>
        <p:spPr>
          <a:xfrm>
            <a:off x="11417362" y="2517422"/>
            <a:ext cx="753696" cy="461665"/>
          </a:xfrm>
          <a:prstGeom prst="rect">
            <a:avLst/>
          </a:prstGeom>
          <a:noFill/>
        </p:spPr>
        <p:txBody>
          <a:bodyPr wrap="square" rtlCol="0">
            <a:spAutoFit/>
          </a:bodyPr>
          <a:lstStyle/>
          <a:p>
            <a:pPr algn="ctr"/>
            <a:r>
              <a:rPr lang="en-US" sz="2400" b="1">
                <a:solidFill>
                  <a:srgbClr val="FFFF00"/>
                </a:solidFill>
              </a:rPr>
              <a:t>Chi </a:t>
            </a:r>
          </a:p>
        </p:txBody>
      </p:sp>
      <p:sp>
        <p:nvSpPr>
          <p:cNvPr id="1198" name="TextBox 1197">
            <a:extLst>
              <a:ext uri="{FF2B5EF4-FFF2-40B4-BE49-F238E27FC236}">
                <a16:creationId xmlns:a16="http://schemas.microsoft.com/office/drawing/2014/main" id="{6E60DD5E-5B00-3255-FFC7-A3C34FD4B4E0}"/>
              </a:ext>
            </a:extLst>
          </p:cNvPr>
          <p:cNvSpPr txBox="1"/>
          <p:nvPr/>
        </p:nvSpPr>
        <p:spPr>
          <a:xfrm>
            <a:off x="10607974" y="3113226"/>
            <a:ext cx="1568107" cy="461665"/>
          </a:xfrm>
          <a:prstGeom prst="rect">
            <a:avLst/>
          </a:prstGeom>
          <a:noFill/>
        </p:spPr>
        <p:txBody>
          <a:bodyPr wrap="square" rtlCol="0">
            <a:spAutoFit/>
          </a:bodyPr>
          <a:lstStyle/>
          <a:p>
            <a:pPr algn="ctr"/>
            <a:r>
              <a:rPr lang="en-US" sz="2400" b="1">
                <a:solidFill>
                  <a:schemeClr val="bg1"/>
                </a:solidFill>
              </a:rPr>
              <a:t>Loài mới</a:t>
            </a:r>
          </a:p>
        </p:txBody>
      </p:sp>
      <p:cxnSp>
        <p:nvCxnSpPr>
          <p:cNvPr id="1201" name="Straight Connector 1200">
            <a:extLst>
              <a:ext uri="{FF2B5EF4-FFF2-40B4-BE49-F238E27FC236}">
                <a16:creationId xmlns:a16="http://schemas.microsoft.com/office/drawing/2014/main" id="{155F561A-C341-CF9E-8DF2-0DDB8AF27EDE}"/>
              </a:ext>
            </a:extLst>
          </p:cNvPr>
          <p:cNvCxnSpPr>
            <a:stCxn id="1193" idx="3"/>
          </p:cNvCxnSpPr>
          <p:nvPr/>
        </p:nvCxnSpPr>
        <p:spPr>
          <a:xfrm>
            <a:off x="10738864" y="5638223"/>
            <a:ext cx="725518" cy="886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02" name="TextBox 1201">
            <a:extLst>
              <a:ext uri="{FF2B5EF4-FFF2-40B4-BE49-F238E27FC236}">
                <a16:creationId xmlns:a16="http://schemas.microsoft.com/office/drawing/2014/main" id="{75FC1E3C-1597-C061-91A5-23E3AA6DCD59}"/>
              </a:ext>
            </a:extLst>
          </p:cNvPr>
          <p:cNvSpPr txBox="1"/>
          <p:nvPr/>
        </p:nvSpPr>
        <p:spPr>
          <a:xfrm>
            <a:off x="5882765" y="6396335"/>
            <a:ext cx="645958" cy="461665"/>
          </a:xfrm>
          <a:prstGeom prst="rect">
            <a:avLst/>
          </a:prstGeom>
          <a:noFill/>
        </p:spPr>
        <p:txBody>
          <a:bodyPr wrap="square" rtlCol="0">
            <a:spAutoFit/>
          </a:bodyPr>
          <a:lstStyle/>
          <a:p>
            <a:pPr algn="ctr"/>
            <a:r>
              <a:rPr lang="en-US" sz="2400" b="1">
                <a:solidFill>
                  <a:schemeClr val="bg1"/>
                </a:solidFill>
              </a:rPr>
              <a:t>A</a:t>
            </a:r>
          </a:p>
        </p:txBody>
      </p:sp>
    </p:spTree>
    <p:extLst>
      <p:ext uri="{BB962C8B-B14F-4D97-AF65-F5344CB8AC3E}">
        <p14:creationId xmlns:p14="http://schemas.microsoft.com/office/powerpoint/2010/main" val="42896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2" name="Rectangle: Rounded Corners 1">
            <a:extLst>
              <a:ext uri="{FF2B5EF4-FFF2-40B4-BE49-F238E27FC236}">
                <a16:creationId xmlns:a16="http://schemas.microsoft.com/office/drawing/2014/main" id="{F4C63E0A-AE67-CD60-1E3F-0117B838B9D1}"/>
              </a:ext>
            </a:extLst>
          </p:cNvPr>
          <p:cNvSpPr/>
          <p:nvPr/>
        </p:nvSpPr>
        <p:spPr>
          <a:xfrm>
            <a:off x="7021696" y="2511232"/>
            <a:ext cx="5068705" cy="2592674"/>
          </a:xfrm>
          <a:prstGeom prst="roundRect">
            <a:avLst>
              <a:gd name="adj" fmla="val 9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552556-212E-EB4E-46A2-60783469717C}"/>
              </a:ext>
            </a:extLst>
          </p:cNvPr>
          <p:cNvSpPr txBox="1"/>
          <p:nvPr/>
        </p:nvSpPr>
        <p:spPr>
          <a:xfrm>
            <a:off x="7115030" y="2583468"/>
            <a:ext cx="4882035" cy="242143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Hoạt động trang 218:</a:t>
            </a:r>
          </a:p>
          <a:p>
            <a:r>
              <a:rPr lang="vi-VN">
                <a:solidFill>
                  <a:schemeClr val="tx1"/>
                </a:solidFill>
              </a:rPr>
              <a:t>1. </a:t>
            </a:r>
            <a:r>
              <a:rPr lang="vi-VN" b="0">
                <a:solidFill>
                  <a:schemeClr val="tx1"/>
                </a:solidFill>
              </a:rPr>
              <a:t>Quan sát Hình 50.4, mô tả sự hình thành các đơn vị phân loại.</a:t>
            </a:r>
            <a:endParaRPr lang="en-US" b="0">
              <a:solidFill>
                <a:schemeClr val="tx1"/>
              </a:solidFill>
            </a:endParaRPr>
          </a:p>
          <a:p>
            <a:r>
              <a:rPr lang="en-US">
                <a:solidFill>
                  <a:schemeClr val="tx1"/>
                </a:solidFill>
              </a:rPr>
              <a:t>2. </a:t>
            </a:r>
            <a:r>
              <a:rPr lang="en-US" b="0">
                <a:solidFill>
                  <a:schemeClr val="tx1"/>
                </a:solidFill>
              </a:rPr>
              <a:t>Tiến hóa lớn diễn ra theo cơ chế nào?</a:t>
            </a:r>
          </a:p>
        </p:txBody>
      </p:sp>
      <p:pic>
        <p:nvPicPr>
          <p:cNvPr id="5" name="Picture 4">
            <a:extLst>
              <a:ext uri="{FF2B5EF4-FFF2-40B4-BE49-F238E27FC236}">
                <a16:creationId xmlns:a16="http://schemas.microsoft.com/office/drawing/2014/main" id="{9DE4705F-8028-ABC6-C282-EA2CCBE24084}"/>
              </a:ext>
            </a:extLst>
          </p:cNvPr>
          <p:cNvPicPr>
            <a:picLocks noChangeAspect="1"/>
          </p:cNvPicPr>
          <p:nvPr/>
        </p:nvPicPr>
        <p:blipFill>
          <a:blip r:embed="rId2"/>
          <a:stretch>
            <a:fillRect/>
          </a:stretch>
        </p:blipFill>
        <p:spPr>
          <a:xfrm>
            <a:off x="194935" y="2235089"/>
            <a:ext cx="6754148" cy="3392385"/>
          </a:xfrm>
          <a:prstGeom prst="rect">
            <a:avLst/>
          </a:prstGeom>
        </p:spPr>
      </p:pic>
    </p:spTree>
    <p:extLst>
      <p:ext uri="{BB962C8B-B14F-4D97-AF65-F5344CB8AC3E}">
        <p14:creationId xmlns:p14="http://schemas.microsoft.com/office/powerpoint/2010/main" val="3844823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848657" y="2178077"/>
            <a:ext cx="10781554" cy="274287"/>
          </a:xfrm>
          <a:prstGeom prst="round2SameRect">
            <a:avLst>
              <a:gd name="adj1" fmla="val 50000"/>
              <a:gd name="adj2" fmla="val 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1"/>
                </a:solidFill>
              </a:rPr>
              <a:t>1. Quan sát Hình 50.4, mô tả sự hình thành các đơn vị phân loại.</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3" name="Rectangle 12">
            <a:extLst>
              <a:ext uri="{FF2B5EF4-FFF2-40B4-BE49-F238E27FC236}">
                <a16:creationId xmlns:a16="http://schemas.microsoft.com/office/drawing/2014/main" id="{64565BE5-CA6D-E224-6D7B-D5888F96A25B}"/>
              </a:ext>
            </a:extLst>
          </p:cNvPr>
          <p:cNvSpPr/>
          <p:nvPr/>
        </p:nvSpPr>
        <p:spPr>
          <a:xfrm>
            <a:off x="848658" y="4243299"/>
            <a:ext cx="10781554" cy="19602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EDC3F5-00F9-6214-CBF8-CBC03779054C}"/>
              </a:ext>
            </a:extLst>
          </p:cNvPr>
          <p:cNvSpPr txBox="1"/>
          <p:nvPr/>
        </p:nvSpPr>
        <p:spPr>
          <a:xfrm>
            <a:off x="893480" y="4311267"/>
            <a:ext cx="10668000"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0"/>
              <a:t>Từ loài tổ tiên A quá trình tiến hóa đã hình thành các loài mới có chung nguồn gốc từ loài A, xếp chung vào một chi, sau nhiều thế hệ, các chi có đặc điểm cấu trúc tương tự nhau xếp thành họ. Từ các họ mang đặc điểm chung hình thành nên các đơn vị phân loại như họ, bộ, lớp, ngành.</a:t>
            </a:r>
            <a:endParaRPr lang="en-US" b="0"/>
          </a:p>
        </p:txBody>
      </p:sp>
    </p:spTree>
    <p:extLst>
      <p:ext uri="{BB962C8B-B14F-4D97-AF65-F5344CB8AC3E}">
        <p14:creationId xmlns:p14="http://schemas.microsoft.com/office/powerpoint/2010/main" val="26069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2581833" y="2269961"/>
            <a:ext cx="6364944" cy="78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2581833" y="2139110"/>
            <a:ext cx="6364944" cy="212766"/>
          </a:xfrm>
          <a:prstGeom prst="round2SameRect">
            <a:avLst>
              <a:gd name="adj1" fmla="val 50000"/>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2671481" y="2460615"/>
            <a:ext cx="6275296"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pPr algn="ctr"/>
            <a:r>
              <a:rPr lang="vi-VN">
                <a:solidFill>
                  <a:schemeClr val="accent1"/>
                </a:solidFill>
              </a:rPr>
              <a:t>2. Tiến hóa lớn diễn ra theo cơ chế nào?</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6BEDC3F5-00F9-6214-CBF8-CBC03779054C}"/>
              </a:ext>
            </a:extLst>
          </p:cNvPr>
          <p:cNvSpPr txBox="1"/>
          <p:nvPr/>
        </p:nvSpPr>
        <p:spPr>
          <a:xfrm>
            <a:off x="848657" y="4048489"/>
            <a:ext cx="10668000"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ctr"/>
            <a:r>
              <a:rPr lang="vi-VN"/>
              <a:t>Tiến hóa lớn diễn ra theo cơ chế phân li tính trạng.</a:t>
            </a:r>
            <a:endParaRPr lang="en-US"/>
          </a:p>
        </p:txBody>
      </p:sp>
      <p:sp>
        <p:nvSpPr>
          <p:cNvPr id="4" name="TextBox 3">
            <a:extLst>
              <a:ext uri="{FF2B5EF4-FFF2-40B4-BE49-F238E27FC236}">
                <a16:creationId xmlns:a16="http://schemas.microsoft.com/office/drawing/2014/main" id="{1F9B88F1-EB0F-CAC6-913A-7312A0313B41}"/>
              </a:ext>
            </a:extLst>
          </p:cNvPr>
          <p:cNvSpPr txBox="1"/>
          <p:nvPr/>
        </p:nvSpPr>
        <p:spPr>
          <a:xfrm>
            <a:off x="2157505" y="5451078"/>
            <a:ext cx="7876989" cy="1037731"/>
          </a:xfrm>
          <a:prstGeom prst="roundRect">
            <a:avLst/>
          </a:prstGeom>
          <a:noFill/>
          <a:ln w="28575">
            <a:solidFill>
              <a:schemeClr val="bg1"/>
            </a:solidFill>
          </a:ln>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Như vậy, sinh vật đa dạng ngày nay dù có tổ chức phức tạp hay đơn giản đều có </a:t>
            </a:r>
            <a:r>
              <a:rPr lang="vi-VN">
                <a:solidFill>
                  <a:srgbClr val="FFFF00"/>
                </a:solidFill>
              </a:rPr>
              <a:t>nguồn gốc chung.</a:t>
            </a:r>
            <a:endParaRPr lang="en-US">
              <a:solidFill>
                <a:srgbClr val="FFFF00"/>
              </a:solidFill>
            </a:endParaRPr>
          </a:p>
        </p:txBody>
      </p:sp>
      <p:sp>
        <p:nvSpPr>
          <p:cNvPr id="13" name="Arrow: Down 12">
            <a:extLst>
              <a:ext uri="{FF2B5EF4-FFF2-40B4-BE49-F238E27FC236}">
                <a16:creationId xmlns:a16="http://schemas.microsoft.com/office/drawing/2014/main" id="{F790FAE1-173C-6188-1ADA-62B04873B918}"/>
              </a:ext>
            </a:extLst>
          </p:cNvPr>
          <p:cNvSpPr/>
          <p:nvPr/>
        </p:nvSpPr>
        <p:spPr>
          <a:xfrm>
            <a:off x="5462493" y="4751862"/>
            <a:ext cx="693271" cy="550372"/>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6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600">
              <a:solidFill>
                <a:srgbClr val="FFFFFF"/>
              </a:solidFill>
              <a:latin typeface="Calibri" panose="020F0502020204030204"/>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377">
              <a:defRPr/>
            </a:pPr>
            <a:r>
              <a:rPr lang="en-US" altLang="zh-CN" sz="4400" b="1">
                <a:solidFill>
                  <a:srgbClr val="FFFFFF"/>
                </a:solidFill>
                <a:latin typeface="Arial" panose="020B0604020202020204" pitchFamily="34" charset="0"/>
                <a:ea typeface="微软雅黑" panose="020B0503020204020204" pitchFamily="34" charset="-122"/>
                <a:cs typeface="Arial" panose="020B0604020202020204" pitchFamily="34" charset="0"/>
              </a:rPr>
              <a:t>EM ĐÃ HỌC</a:t>
            </a:r>
            <a:endParaRPr lang="zh-CN" altLang="en-US" sz="44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defTabSz="914377">
              <a:defRPr/>
            </a:pPr>
            <a:endParaRPr lang="zh-CN" altLang="en-US" sz="4267" dirty="0">
              <a:solidFill>
                <a:srgbClr val="FFFFFF"/>
              </a:solidFill>
              <a:latin typeface="Calibri" panose="020F0502020204030204"/>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6">
            <a:extLst>
              <a:ext uri="{FF2B5EF4-FFF2-40B4-BE49-F238E27FC236}">
                <a16:creationId xmlns:a16="http://schemas.microsoft.com/office/drawing/2014/main" id="{51A3C5DE-6E17-E508-C298-AE1CB3437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07" y="262966"/>
            <a:ext cx="11474822" cy="6317128"/>
          </a:xfrm>
          <a:prstGeom prst="rect">
            <a:avLst/>
          </a:prstGeom>
        </p:spPr>
      </p:pic>
      <p:grpSp>
        <p:nvGrpSpPr>
          <p:cNvPr id="38" name="组合 84">
            <a:extLst>
              <a:ext uri="{FF2B5EF4-FFF2-40B4-BE49-F238E27FC236}">
                <a16:creationId xmlns:a16="http://schemas.microsoft.com/office/drawing/2014/main" id="{6C1D9E94-0DF4-73C3-4311-C009D57BBB78}"/>
              </a:ext>
            </a:extLst>
          </p:cNvPr>
          <p:cNvGrpSpPr/>
          <p:nvPr/>
        </p:nvGrpSpPr>
        <p:grpSpPr>
          <a:xfrm>
            <a:off x="1203827" y="639813"/>
            <a:ext cx="700681" cy="494909"/>
            <a:chOff x="5758372" y="2313737"/>
            <a:chExt cx="525579" cy="371182"/>
          </a:xfrm>
          <a:solidFill>
            <a:schemeClr val="accent3"/>
          </a:solidFill>
        </p:grpSpPr>
        <p:sp>
          <p:nvSpPr>
            <p:cNvPr id="39" name="等腰三角形 85">
              <a:extLst>
                <a:ext uri="{FF2B5EF4-FFF2-40B4-BE49-F238E27FC236}">
                  <a16:creationId xmlns:a16="http://schemas.microsoft.com/office/drawing/2014/main" id="{7A4F6897-0399-78E0-09EC-1627569FF3D6}"/>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41" name="等腰三角形 86">
              <a:extLst>
                <a:ext uri="{FF2B5EF4-FFF2-40B4-BE49-F238E27FC236}">
                  <a16:creationId xmlns:a16="http://schemas.microsoft.com/office/drawing/2014/main" id="{946ABE57-53CE-E755-41EE-08E918D5D2A8}"/>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sp>
        <p:nvSpPr>
          <p:cNvPr id="43" name="TextBox 42">
            <a:extLst>
              <a:ext uri="{FF2B5EF4-FFF2-40B4-BE49-F238E27FC236}">
                <a16:creationId xmlns:a16="http://schemas.microsoft.com/office/drawing/2014/main" id="{7FD3B015-6418-A3BD-3FAA-75BC5866B65F}"/>
              </a:ext>
            </a:extLst>
          </p:cNvPr>
          <p:cNvSpPr txBox="1"/>
          <p:nvPr/>
        </p:nvSpPr>
        <p:spPr>
          <a:xfrm>
            <a:off x="1978219" y="639812"/>
            <a:ext cx="9628086" cy="937949"/>
          </a:xfrm>
          <a:prstGeom prst="rect">
            <a:avLst/>
          </a:prstGeom>
          <a:noFill/>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just"/>
            <a:r>
              <a:rPr lang="vi-VN">
                <a:solidFill>
                  <a:schemeClr val="tx1"/>
                </a:solidFill>
              </a:rPr>
              <a:t>Quan điểm tiến hoá của Lamarck </a:t>
            </a:r>
            <a:r>
              <a:rPr lang="vi-VN" b="0">
                <a:solidFill>
                  <a:schemeClr val="tx1"/>
                </a:solidFill>
              </a:rPr>
              <a:t>với cơ chế tiến hoá là sự biến đổi và tích luỹ các đặc tính thu được do tác động của ngoại cảnh.</a:t>
            </a:r>
            <a:endParaRPr lang="en-US" b="0">
              <a:solidFill>
                <a:schemeClr val="tx1"/>
              </a:solidFill>
            </a:endParaRPr>
          </a:p>
        </p:txBody>
      </p:sp>
      <p:sp>
        <p:nvSpPr>
          <p:cNvPr id="45" name="TextBox 44">
            <a:extLst>
              <a:ext uri="{FF2B5EF4-FFF2-40B4-BE49-F238E27FC236}">
                <a16:creationId xmlns:a16="http://schemas.microsoft.com/office/drawing/2014/main" id="{696061A1-D958-9F2B-7DF5-DC9144F62DED}"/>
              </a:ext>
            </a:extLst>
          </p:cNvPr>
          <p:cNvSpPr txBox="1"/>
          <p:nvPr/>
        </p:nvSpPr>
        <p:spPr>
          <a:xfrm>
            <a:off x="1978218" y="1680451"/>
            <a:ext cx="9628087"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Quan điểm tiến hoá của Darwin </a:t>
            </a:r>
            <a:r>
              <a:rPr lang="vi-VN" b="0"/>
              <a:t>với cơ chế tiến hoá là sự tích luỹ các biến dị cá thể có lợi dưới tác động của chọn lọc tự nhiên (được chọn lọc bởi môi trường) qua nhiều thế hệ, dẫn đến hình thành các đặc điểm thích nghi trên cơ thể sinh vật.</a:t>
            </a:r>
            <a:endParaRPr lang="en-US" b="0"/>
          </a:p>
        </p:txBody>
      </p:sp>
      <p:grpSp>
        <p:nvGrpSpPr>
          <p:cNvPr id="50" name="组合 87">
            <a:extLst>
              <a:ext uri="{FF2B5EF4-FFF2-40B4-BE49-F238E27FC236}">
                <a16:creationId xmlns:a16="http://schemas.microsoft.com/office/drawing/2014/main" id="{68A1CA2B-466B-7575-CD9B-7276561152A6}"/>
              </a:ext>
            </a:extLst>
          </p:cNvPr>
          <p:cNvGrpSpPr/>
          <p:nvPr/>
        </p:nvGrpSpPr>
        <p:grpSpPr>
          <a:xfrm>
            <a:off x="1203828" y="1639977"/>
            <a:ext cx="700681" cy="494909"/>
            <a:chOff x="5758372" y="2313737"/>
            <a:chExt cx="525579" cy="371182"/>
          </a:xfrm>
          <a:solidFill>
            <a:schemeClr val="accent1"/>
          </a:solidFill>
        </p:grpSpPr>
        <p:sp>
          <p:nvSpPr>
            <p:cNvPr id="51" name="等腰三角形 88">
              <a:extLst>
                <a:ext uri="{FF2B5EF4-FFF2-40B4-BE49-F238E27FC236}">
                  <a16:creationId xmlns:a16="http://schemas.microsoft.com/office/drawing/2014/main" id="{A0EB13DC-5152-1A5C-901B-5EBC8D2E3F9F}"/>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52" name="等腰三角形 89">
              <a:extLst>
                <a:ext uri="{FF2B5EF4-FFF2-40B4-BE49-F238E27FC236}">
                  <a16:creationId xmlns:a16="http://schemas.microsoft.com/office/drawing/2014/main" id="{54C260CC-E76C-8CC2-2265-FE3FA5DE3F7B}"/>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53" name="组合 87">
            <a:extLst>
              <a:ext uri="{FF2B5EF4-FFF2-40B4-BE49-F238E27FC236}">
                <a16:creationId xmlns:a16="http://schemas.microsoft.com/office/drawing/2014/main" id="{49547B74-2BD9-A621-111C-3E0087B1EC77}"/>
              </a:ext>
            </a:extLst>
          </p:cNvPr>
          <p:cNvGrpSpPr/>
          <p:nvPr/>
        </p:nvGrpSpPr>
        <p:grpSpPr>
          <a:xfrm>
            <a:off x="1203828" y="3572166"/>
            <a:ext cx="700681" cy="494909"/>
            <a:chOff x="5758372" y="2313737"/>
            <a:chExt cx="525579" cy="371182"/>
          </a:xfrm>
          <a:solidFill>
            <a:srgbClr val="5BB814"/>
          </a:solidFill>
        </p:grpSpPr>
        <p:sp>
          <p:nvSpPr>
            <p:cNvPr id="54" name="等腰三角形 88">
              <a:extLst>
                <a:ext uri="{FF2B5EF4-FFF2-40B4-BE49-F238E27FC236}">
                  <a16:creationId xmlns:a16="http://schemas.microsoft.com/office/drawing/2014/main" id="{DD220BD8-6ABA-E823-319D-35FC34CECFCE}"/>
                </a:ext>
              </a:extLst>
            </p:cNvPr>
            <p:cNvSpPr/>
            <p:nvPr/>
          </p:nvSpPr>
          <p:spPr>
            <a:xfrm rot="5400000">
              <a:off x="5732774"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sp>
          <p:nvSpPr>
            <p:cNvPr id="55" name="等腰三角形 89">
              <a:extLst>
                <a:ext uri="{FF2B5EF4-FFF2-40B4-BE49-F238E27FC236}">
                  <a16:creationId xmlns:a16="http://schemas.microsoft.com/office/drawing/2014/main" id="{B08B8C4E-8052-B79A-31EF-3335A96AD632}"/>
                </a:ext>
              </a:extLst>
            </p:cNvPr>
            <p:cNvSpPr/>
            <p:nvPr/>
          </p:nvSpPr>
          <p:spPr>
            <a:xfrm rot="5400000">
              <a:off x="5938368"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grpSp>
      <p:sp>
        <p:nvSpPr>
          <p:cNvPr id="57" name="TextBox 56">
            <a:extLst>
              <a:ext uri="{FF2B5EF4-FFF2-40B4-BE49-F238E27FC236}">
                <a16:creationId xmlns:a16="http://schemas.microsoft.com/office/drawing/2014/main" id="{BC5A6158-63A2-FE1D-61B6-6FAA36968EF2}"/>
              </a:ext>
            </a:extLst>
          </p:cNvPr>
          <p:cNvSpPr txBox="1"/>
          <p:nvPr/>
        </p:nvSpPr>
        <p:spPr>
          <a:xfrm>
            <a:off x="1978219" y="3572165"/>
            <a:ext cx="9628087" cy="271074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Thuyết tiến hoá tổng hợp hiện đại </a:t>
            </a:r>
            <a:r>
              <a:rPr lang="vi-VN" b="0"/>
              <a:t>xác định nguồn biến dị di truyền chủ yếu là đột biến và biến dị tổ hợp được phát sinh trong quần thể. Các nhân tố tiến hoá làm thay đổi vốn gene của quần thể gồm đột biến, di – nhập gene, chọn lọc tự nhiên, yếu tố ngẫu nhiên và giao phối không ngẫu nhiên. Cơ chế của tiến hoá diễn ra theo con đường phân li của loài ban đầu dưới tác động chủ yếu của chọn lọc tự nhiên.</a:t>
            </a:r>
            <a:endParaRPr lang="en-US" b="0"/>
          </a:p>
        </p:txBody>
      </p:sp>
      <p:cxnSp>
        <p:nvCxnSpPr>
          <p:cNvPr id="59" name="Straight Connector 58">
            <a:extLst>
              <a:ext uri="{FF2B5EF4-FFF2-40B4-BE49-F238E27FC236}">
                <a16:creationId xmlns:a16="http://schemas.microsoft.com/office/drawing/2014/main" id="{D699AC3C-4849-B3D9-597A-4BCF7C009304}"/>
              </a:ext>
            </a:extLst>
          </p:cNvPr>
          <p:cNvCxnSpPr/>
          <p:nvPr/>
        </p:nvCxnSpPr>
        <p:spPr>
          <a:xfrm>
            <a:off x="2073835" y="1639976"/>
            <a:ext cx="8749553" cy="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3EC5AC-F628-7F89-FA08-15CE2A041726}"/>
              </a:ext>
            </a:extLst>
          </p:cNvPr>
          <p:cNvCxnSpPr/>
          <p:nvPr/>
        </p:nvCxnSpPr>
        <p:spPr>
          <a:xfrm>
            <a:off x="2091764" y="3531126"/>
            <a:ext cx="8749553"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8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2" presetClass="entr" presetSubtype="8"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ppt_x</p:attrName>
                                        </p:attrNameLst>
                                      </p:cBhvr>
                                      <p:tavLst>
                                        <p:tav tm="0">
                                          <p:val>
                                            <p:strVal val="#ppt_x-#ppt_w*1.125000"/>
                                          </p:val>
                                        </p:tav>
                                        <p:tav tm="100000">
                                          <p:val>
                                            <p:strVal val="#ppt_x"/>
                                          </p:val>
                                        </p:tav>
                                      </p:tavLst>
                                    </p:anim>
                                    <p:animEffect transition="in" filter="wipe(right)">
                                      <p:cBhvr>
                                        <p:cTn id="13" dur="500"/>
                                        <p:tgtEl>
                                          <p:spTgt spid="38"/>
                                        </p:tgtEl>
                                      </p:cBhvr>
                                    </p:animEffect>
                                  </p:childTnLst>
                                </p:cTn>
                              </p:par>
                              <p:par>
                                <p:cTn id="14" presetID="12" presetClass="entr" presetSubtype="8"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ppt_x</p:attrName>
                                        </p:attrNameLst>
                                      </p:cBhvr>
                                      <p:tavLst>
                                        <p:tav tm="0">
                                          <p:val>
                                            <p:strVal val="#ppt_x-#ppt_w*1.125000"/>
                                          </p:val>
                                        </p:tav>
                                        <p:tav tm="100000">
                                          <p:val>
                                            <p:strVal val="#ppt_x"/>
                                          </p:val>
                                        </p:tav>
                                      </p:tavLst>
                                    </p:anim>
                                    <p:animEffect transition="in" filter="wipe(right)">
                                      <p:cBhvr>
                                        <p:cTn id="17" dur="500"/>
                                        <p:tgtEl>
                                          <p:spTgt spid="50"/>
                                        </p:tgtEl>
                                      </p:cBhvr>
                                    </p:animEffect>
                                  </p:childTnLst>
                                </p:cTn>
                              </p:par>
                              <p:par>
                                <p:cTn id="18" presetID="12" presetClass="entr" presetSubtype="8"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ppt_x</p:attrName>
                                        </p:attrNameLst>
                                      </p:cBhvr>
                                      <p:tavLst>
                                        <p:tav tm="0">
                                          <p:val>
                                            <p:strVal val="#ppt_x-#ppt_w*1.125000"/>
                                          </p:val>
                                        </p:tav>
                                        <p:tav tm="100000">
                                          <p:val>
                                            <p:strVal val="#ppt_x"/>
                                          </p:val>
                                        </p:tav>
                                      </p:tavLst>
                                    </p:anim>
                                    <p:animEffect transition="in" filter="wipe(righ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arn(inVertical)">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6" name="文本框 2055"/>
          <p:cNvSpPr txBox="1"/>
          <p:nvPr/>
        </p:nvSpPr>
        <p:spPr>
          <a:xfrm>
            <a:off x="3635655" y="3428425"/>
            <a:ext cx="5264301" cy="2206501"/>
          </a:xfrm>
          <a:prstGeom prst="rect">
            <a:avLst/>
          </a:prstGeom>
          <a:noFill/>
          <a:ln w="9525">
            <a:noFill/>
          </a:ln>
        </p:spPr>
        <p:txBody>
          <a:bodyPr wrap="square">
            <a:spAutoFit/>
          </a:bodyPr>
          <a:lstStyle/>
          <a:p>
            <a:pPr algn="ctr" defTabSz="1085915" fontAlgn="base">
              <a:lnSpc>
                <a:spcPct val="120000"/>
              </a:lnSpc>
              <a:spcAft>
                <a:spcPct val="0"/>
              </a:spcAft>
            </a:pPr>
            <a:r>
              <a:rPr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a typeface="黑体" panose="02010609060101010101" pitchFamily="2" charset="-122"/>
              </a:rPr>
              <a:t>CÂU HỎI LƯỢNG GIÁ</a:t>
            </a:r>
          </a:p>
        </p:txBody>
      </p:sp>
      <p:pic>
        <p:nvPicPr>
          <p:cNvPr id="2078" name="图片 2077" descr="2"/>
          <p:cNvPicPr>
            <a:picLocks noChangeAspect="1"/>
          </p:cNvPicPr>
          <p:nvPr/>
        </p:nvPicPr>
        <p:blipFill>
          <a:blip r:embed="rId5"/>
          <a:stretch>
            <a:fillRect/>
          </a:stretch>
        </p:blipFill>
        <p:spPr>
          <a:xfrm>
            <a:off x="624191" y="353872"/>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2"/>
            <a:ext cx="10769600" cy="5165165"/>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436107"/>
            <a:ext cx="10330330"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solidFill>
                  <a:srgbClr val="FF0000"/>
                </a:solidFill>
              </a:rPr>
              <a:t>– Loài bướm Biston betularia </a:t>
            </a:r>
            <a:r>
              <a:rPr lang="vi-VN" b="0"/>
              <a:t>chỉ hoạt động về đêm, ban ngày đậu trên thân cây bạch dương. </a:t>
            </a:r>
            <a:endParaRPr lang="en-US" b="0"/>
          </a:p>
          <a:p>
            <a:r>
              <a:rPr lang="vi-VN" b="0"/>
              <a:t>– Năm 1848, ở Anh lần đầu tiên người ta phát hiện một con bướm đen. </a:t>
            </a:r>
            <a:endParaRPr lang="en-US" b="0"/>
          </a:p>
          <a:p>
            <a:r>
              <a:rPr lang="vi-VN" b="0"/>
              <a:t>– Từ năm 1848 đến 1900, ở nhiều vùng công nghiệp miền Nam nước Anh, có nhiều bụi than từ ống khói nhà máy phun ra bám vào thân cây, tỉ lệ bướm đen trong quần thể đã lên tới 85% và đến giữa thế kỉ XX đạt 98%. </a:t>
            </a:r>
            <a:endParaRPr lang="en-US" b="0"/>
          </a:p>
          <a:p>
            <a:r>
              <a:rPr lang="vi-VN">
                <a:solidFill>
                  <a:schemeClr val="accent2">
                    <a:lumMod val="60000"/>
                    <a:lumOff val="40000"/>
                  </a:schemeClr>
                </a:solidFill>
              </a:rPr>
              <a:t>Hãy giải thích sự hoá đen của loài bướm ở khu công nghiệp nước Anh theo quan điểm của Lamarck, Darwin và thuyết tiến hoá tổng hợp hiện đại.</a:t>
            </a:r>
            <a:endParaRPr lang="en-US">
              <a:solidFill>
                <a:schemeClr val="accent2">
                  <a:lumMod val="60000"/>
                  <a:lumOff val="40000"/>
                </a:schemeClr>
              </a:solidFill>
            </a:endParaRPr>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1</a:t>
            </a:r>
          </a:p>
        </p:txBody>
      </p:sp>
    </p:spTree>
    <p:extLst>
      <p:ext uri="{BB962C8B-B14F-4D97-AF65-F5344CB8AC3E}">
        <p14:creationId xmlns:p14="http://schemas.microsoft.com/office/powerpoint/2010/main" val="51273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í nghiệm chứng minh vai trò của Chọn lọc tự nhiên (CLTN) - Thí nghiệm bướm  Biston betularia - YouTube">
            <a:extLst>
              <a:ext uri="{FF2B5EF4-FFF2-40B4-BE49-F238E27FC236}">
                <a16:creationId xmlns:a16="http://schemas.microsoft.com/office/drawing/2014/main" id="{1E14EB3F-BD37-3ECB-5152-C5746AD49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7" t="2091" r="12793" b="21133"/>
          <a:stretch/>
        </p:blipFill>
        <p:spPr bwMode="auto">
          <a:xfrm>
            <a:off x="1562846" y="612562"/>
            <a:ext cx="9066308" cy="563287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59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0" y="715682"/>
            <a:ext cx="12192000" cy="61423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0">
            <a:extLst>
              <a:ext uri="{FF2B5EF4-FFF2-40B4-BE49-F238E27FC236}">
                <a16:creationId xmlns:a16="http://schemas.microsoft.com/office/drawing/2014/main" id="{846F3DF6-1556-E6C9-ADAB-D154767D5DFC}"/>
              </a:ext>
            </a:extLst>
          </p:cNvPr>
          <p:cNvSpPr>
            <a:spLocks noChangeArrowheads="1"/>
          </p:cNvSpPr>
          <p:nvPr/>
        </p:nvSpPr>
        <p:spPr bwMode="auto">
          <a:xfrm>
            <a:off x="5370847" y="116404"/>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Rectangle: Rounded Corners 3">
            <a:extLst>
              <a:ext uri="{FF2B5EF4-FFF2-40B4-BE49-F238E27FC236}">
                <a16:creationId xmlns:a16="http://schemas.microsoft.com/office/drawing/2014/main" id="{1EC1DC4F-2423-F012-EE79-574E8D654218}"/>
              </a:ext>
            </a:extLst>
          </p:cNvPr>
          <p:cNvSpPr/>
          <p:nvPr/>
        </p:nvSpPr>
        <p:spPr>
          <a:xfrm>
            <a:off x="362707" y="926928"/>
            <a:ext cx="11590593" cy="1541355"/>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F0AEFA-127D-6F15-D235-245C7193C364}"/>
              </a:ext>
            </a:extLst>
          </p:cNvPr>
          <p:cNvSpPr txBox="1"/>
          <p:nvPr/>
        </p:nvSpPr>
        <p:spPr>
          <a:xfrm>
            <a:off x="502023" y="1004184"/>
            <a:ext cx="11363127" cy="1381147"/>
          </a:xfrm>
          <a:prstGeom prst="rect">
            <a:avLst/>
          </a:prstGeom>
          <a:solidFill>
            <a:schemeClr val="accent6">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Lamarck: </a:t>
            </a:r>
            <a:r>
              <a:rPr lang="vi-VN" b="0"/>
              <a:t>Khi rừng cây bạch dương bị nhiễm bụi than đen, nghĩa là môi trường thay đổi thì những con bướm trắng biến đổi màu sắc cơ thể để phù hợp với môi trường sống, do đó không có con bướm nào bị đào thải.</a:t>
            </a:r>
            <a:endParaRPr lang="en-US" b="0"/>
          </a:p>
        </p:txBody>
      </p:sp>
      <p:sp>
        <p:nvSpPr>
          <p:cNvPr id="12" name="Rectangle: Rounded Corners 11">
            <a:extLst>
              <a:ext uri="{FF2B5EF4-FFF2-40B4-BE49-F238E27FC236}">
                <a16:creationId xmlns:a16="http://schemas.microsoft.com/office/drawing/2014/main" id="{7C26E610-F062-D83E-12D7-3BA09CEECCCF}"/>
              </a:ext>
            </a:extLst>
          </p:cNvPr>
          <p:cNvSpPr/>
          <p:nvPr/>
        </p:nvSpPr>
        <p:spPr>
          <a:xfrm>
            <a:off x="361761" y="2845950"/>
            <a:ext cx="11590592" cy="2017404"/>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C4DC66-4378-D75C-4D5B-8276985C72EA}"/>
              </a:ext>
            </a:extLst>
          </p:cNvPr>
          <p:cNvSpPr txBox="1"/>
          <p:nvPr/>
        </p:nvSpPr>
        <p:spPr>
          <a:xfrm>
            <a:off x="502023" y="2462587"/>
            <a:ext cx="11363127" cy="1824346"/>
          </a:xfrm>
          <a:prstGeom prst="rect">
            <a:avLst/>
          </a:prstGeom>
          <a:solidFill>
            <a:schemeClr val="accent3">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Darwin: </a:t>
            </a:r>
            <a:r>
              <a:rPr lang="vi-VN" b="0"/>
              <a:t>Trong quá trình sinh sản phát sinh nhiều biến dị màu sắc, khi rừng cây bạch dương bị nhiễm bụi than đen, những con bướm đen không bị kẻ thù phát hiện, tiêu diệt nên chúng sống sót, sinh sản làm tăng số lượng cá thể. Qua thời gian quần thể bướm màu đen thay thế cho quần thể bướm trắng.</a:t>
            </a:r>
            <a:endParaRPr lang="en-US" b="0"/>
          </a:p>
        </p:txBody>
      </p:sp>
      <p:sp>
        <p:nvSpPr>
          <p:cNvPr id="15" name="TextBox 14">
            <a:extLst>
              <a:ext uri="{FF2B5EF4-FFF2-40B4-BE49-F238E27FC236}">
                <a16:creationId xmlns:a16="http://schemas.microsoft.com/office/drawing/2014/main" id="{DFF0AEFA-127D-6F15-D235-245C7193C364}"/>
              </a:ext>
            </a:extLst>
          </p:cNvPr>
          <p:cNvSpPr txBox="1"/>
          <p:nvPr/>
        </p:nvSpPr>
        <p:spPr>
          <a:xfrm>
            <a:off x="502023" y="4364189"/>
            <a:ext cx="11363127" cy="2267544"/>
          </a:xfrm>
          <a:prstGeom prst="rect">
            <a:avLst/>
          </a:prstGeom>
          <a:solidFill>
            <a:schemeClr val="accent4">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Thuyết tiến hoá tổng hợp hiện đại: </a:t>
            </a:r>
            <a:r>
              <a:rPr lang="vi-VN" b="0"/>
              <a:t>Trong quần thể, phát sinh nhiều đột biến, trong đó có allele quy định màu thân đen và khả năng sinh sản. Qua giao phối hình thành các biến dị tổ hợp vừa quy định kiểu hình màu đen vừa quy định tăng khả năng sống sót. Chọn lọc tự nhiên tác động những cá thể có kiểu hình màu đen sống sót, sinh sản, hình thành quần thể bướm đen thay thế cho bướm trắng. </a:t>
            </a:r>
            <a:endParaRPr lang="en-US" b="0"/>
          </a:p>
        </p:txBody>
      </p:sp>
    </p:spTree>
    <p:extLst>
      <p:ext uri="{BB962C8B-B14F-4D97-AF65-F5344CB8AC3E}">
        <p14:creationId xmlns:p14="http://schemas.microsoft.com/office/powerpoint/2010/main" val="34680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BAE5E"/>
        </a:solidFill>
        <a:effectLst/>
      </p:bgPr>
    </p:bg>
    <p:spTree>
      <p:nvGrpSpPr>
        <p:cNvPr id="1" name=""/>
        <p:cNvGrpSpPr/>
        <p:nvPr/>
      </p:nvGrpSpPr>
      <p:grpSpPr>
        <a:xfrm>
          <a:off x="0" y="0"/>
          <a:ext cx="0" cy="0"/>
          <a:chOff x="0" y="0"/>
          <a:chExt cx="0" cy="0"/>
        </a:xfrm>
      </p:grpSpPr>
      <p:pic>
        <p:nvPicPr>
          <p:cNvPr id="5122" name="Picture 2" descr="Critically Examine Lamarck Theory of Evolution. (15 Marks)">
            <a:extLst>
              <a:ext uri="{FF2B5EF4-FFF2-40B4-BE49-F238E27FC236}">
                <a16:creationId xmlns:a16="http://schemas.microsoft.com/office/drawing/2014/main" id="{BEA60074-35A9-85C6-6A6C-3D21CFB2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71C65-1F0D-7EC0-CA2B-2AE4F7EF049B}"/>
              </a:ext>
            </a:extLst>
          </p:cNvPr>
          <p:cNvSpPr/>
          <p:nvPr/>
        </p:nvSpPr>
        <p:spPr>
          <a:xfrm>
            <a:off x="1356659" y="1476188"/>
            <a:ext cx="6825129" cy="531906"/>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0ED27F-3C26-6C9C-B84F-9F6FEF430FB2}"/>
              </a:ext>
            </a:extLst>
          </p:cNvPr>
          <p:cNvSpPr/>
          <p:nvPr/>
        </p:nvSpPr>
        <p:spPr>
          <a:xfrm>
            <a:off x="298823" y="101600"/>
            <a:ext cx="9215718" cy="1374588"/>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BBA807D6-0363-5078-BB53-3D4C75D469C0}"/>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2F78CB-28AF-A0A2-3692-E79E71B2C864}"/>
              </a:ext>
            </a:extLst>
          </p:cNvPr>
          <p:cNvSpPr txBox="1"/>
          <p:nvPr/>
        </p:nvSpPr>
        <p:spPr>
          <a:xfrm>
            <a:off x="866587" y="219218"/>
            <a:ext cx="9329271" cy="523220"/>
          </a:xfrm>
          <a:prstGeom prst="rect">
            <a:avLst/>
          </a:prstGeom>
          <a:noFill/>
        </p:spPr>
        <p:txBody>
          <a:bodyPr wrap="square" rtlCol="0">
            <a:spAutoFit/>
          </a:bodyPr>
          <a:lstStyle/>
          <a:p>
            <a:r>
              <a:rPr lang="vi-VN" sz="2800" b="1">
                <a:solidFill>
                  <a:srgbClr val="344170"/>
                </a:solidFill>
              </a:rPr>
              <a:t>I. QUAN ĐIỂM CỦA LAMARCK VỀ CƠ CHẾ TIẾN HÓA</a:t>
            </a:r>
            <a:endParaRPr lang="en-US" sz="2800" b="1">
              <a:solidFill>
                <a:srgbClr val="344170"/>
              </a:solidFill>
            </a:endParaRPr>
          </a:p>
        </p:txBody>
      </p:sp>
    </p:spTree>
    <p:extLst>
      <p:ext uri="{BB962C8B-B14F-4D97-AF65-F5344CB8AC3E}">
        <p14:creationId xmlns:p14="http://schemas.microsoft.com/office/powerpoint/2010/main" val="205079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584199" y="721659"/>
            <a:ext cx="11110259" cy="5649259"/>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322557"/>
            <a:ext cx="10330330" cy="1037731"/>
          </a:xfrm>
          <a:prstGeom prst="roundRect">
            <a:avLst/>
          </a:prstGeom>
          <a:solidFill>
            <a:schemeClr val="accent1">
              <a:lumMod val="20000"/>
              <a:lumOff val="8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đột biến gene được xem là nguồn nguyên liệu chính cho quá trình tiến hoá?</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3" name="TextBox 2">
            <a:extLst>
              <a:ext uri="{FF2B5EF4-FFF2-40B4-BE49-F238E27FC236}">
                <a16:creationId xmlns:a16="http://schemas.microsoft.com/office/drawing/2014/main" id="{60FB8F6E-1680-E8FF-EFC8-68A231963DAF}"/>
              </a:ext>
            </a:extLst>
          </p:cNvPr>
          <p:cNvSpPr txBox="1"/>
          <p:nvPr/>
        </p:nvSpPr>
        <p:spPr>
          <a:xfrm>
            <a:off x="673847" y="3001273"/>
            <a:ext cx="10933954" cy="338477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t>Vì so với đột biến nhiễm sắc thể thì:</a:t>
            </a:r>
          </a:p>
          <a:p>
            <a:r>
              <a:rPr lang="vi-VN" b="0">
                <a:solidFill>
                  <a:schemeClr val="tx1"/>
                </a:solidFill>
              </a:rPr>
              <a:t>– Đột biến gene tạo ra </a:t>
            </a:r>
            <a:r>
              <a:rPr lang="vi-VN">
                <a:solidFill>
                  <a:schemeClr val="tx1"/>
                </a:solidFill>
              </a:rPr>
              <a:t>allele mới</a:t>
            </a:r>
            <a:r>
              <a:rPr lang="vi-VN" b="0">
                <a:solidFill>
                  <a:schemeClr val="tx1"/>
                </a:solidFill>
              </a:rPr>
              <a:t>, là nguồn </a:t>
            </a:r>
            <a:r>
              <a:rPr lang="vi-VN">
                <a:solidFill>
                  <a:srgbClr val="00B050"/>
                </a:solidFill>
              </a:rPr>
              <a:t>nguyên liệu sơ cấp </a:t>
            </a:r>
            <a:r>
              <a:rPr lang="vi-VN" b="0">
                <a:solidFill>
                  <a:schemeClr val="tx1"/>
                </a:solidFill>
              </a:rPr>
              <a:t>của tiến hoá.</a:t>
            </a:r>
          </a:p>
          <a:p>
            <a:r>
              <a:rPr lang="vi-VN" b="0">
                <a:solidFill>
                  <a:schemeClr val="tx1"/>
                </a:solidFill>
              </a:rPr>
              <a:t>– Đột biến gene </a:t>
            </a:r>
            <a:r>
              <a:rPr lang="vi-VN">
                <a:solidFill>
                  <a:srgbClr val="00B0F0"/>
                </a:solidFill>
              </a:rPr>
              <a:t>phổ biến </a:t>
            </a:r>
            <a:r>
              <a:rPr lang="vi-VN" b="0">
                <a:solidFill>
                  <a:schemeClr val="tx1"/>
                </a:solidFill>
              </a:rPr>
              <a:t>hơn. Tuy tần số đột biến của từng gene là thấp nhưng tần số đột biến chung của tất cả các gene trong mỗi quần thể là khá lớn, do ở mỗi loài có hàng nghìn gene khác nhau,</a:t>
            </a:r>
          </a:p>
          <a:p>
            <a:r>
              <a:rPr lang="vi-VN" b="0">
                <a:solidFill>
                  <a:schemeClr val="tx1"/>
                </a:solidFill>
              </a:rPr>
              <a:t>– Đột biến gene </a:t>
            </a:r>
            <a:r>
              <a:rPr lang="vi-VN">
                <a:solidFill>
                  <a:schemeClr val="accent2">
                    <a:lumMod val="60000"/>
                    <a:lumOff val="40000"/>
                  </a:schemeClr>
                </a:solidFill>
              </a:rPr>
              <a:t>ít ảnh hưởng nghiêm trọng </a:t>
            </a:r>
            <a:r>
              <a:rPr lang="vi-VN" b="0">
                <a:solidFill>
                  <a:schemeClr val="tx1"/>
                </a:solidFill>
              </a:rPr>
              <a:t>đến sức sống và sự sinh sản của cơ thể.</a:t>
            </a:r>
            <a:endParaRPr lang="en-US" b="0">
              <a:solidFill>
                <a:schemeClr val="tx1"/>
              </a:solidFill>
            </a:endParaRPr>
          </a:p>
        </p:txBody>
      </p:sp>
      <p:sp>
        <p:nvSpPr>
          <p:cNvPr id="4" name="AutoShape 20">
            <a:extLst>
              <a:ext uri="{FF2B5EF4-FFF2-40B4-BE49-F238E27FC236}">
                <a16:creationId xmlns:a16="http://schemas.microsoft.com/office/drawing/2014/main" id="{22C90DEF-E373-1BAA-F2D3-4F9DA774E754}"/>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0060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3"/>
            <a:ext cx="10769600" cy="49739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1010024" y="1300457"/>
            <a:ext cx="10330330" cy="1037731"/>
          </a:xfrm>
          <a:prstGeom prst="roundRect">
            <a:avLst/>
          </a:prstGeom>
          <a:solidFill>
            <a:schemeClr val="accent3">
              <a:lumMod val="40000"/>
              <a:lumOff val="6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nói yếu tố ngẫu nhiên và giao phối không ngẫu nhiên là nhân tổ tiến hoá làm nghèo vốn gene của quần thể?</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2" name="AutoShape 20">
            <a:extLst>
              <a:ext uri="{FF2B5EF4-FFF2-40B4-BE49-F238E27FC236}">
                <a16:creationId xmlns:a16="http://schemas.microsoft.com/office/drawing/2014/main" id="{66AEA572-E3D3-AAF2-F959-7EE67F5B0DE6}"/>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B0E35BDF-C6CD-D670-AAFE-4F39A448D3E0}"/>
              </a:ext>
            </a:extLst>
          </p:cNvPr>
          <p:cNvSpPr txBox="1"/>
          <p:nvPr/>
        </p:nvSpPr>
        <p:spPr>
          <a:xfrm>
            <a:off x="1252069" y="3541317"/>
            <a:ext cx="9882095" cy="1901290"/>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solidFill>
                  <a:schemeClr val="tx1"/>
                </a:solidFill>
              </a:rPr>
              <a:t>– Yếu tố ngẫu nhiên </a:t>
            </a:r>
            <a:r>
              <a:rPr lang="vi-VN" b="0">
                <a:solidFill>
                  <a:schemeClr val="tx1"/>
                </a:solidFill>
              </a:rPr>
              <a:t>như động đất, cháy rừng.... khi xảy ra có thể </a:t>
            </a:r>
            <a:r>
              <a:rPr lang="vi-VN" b="0">
                <a:solidFill>
                  <a:srgbClr val="00B050"/>
                </a:solidFill>
              </a:rPr>
              <a:t>loại bỏ ngẫu nhiên allele nào đó. </a:t>
            </a:r>
            <a:endParaRPr lang="en-US" b="0">
              <a:solidFill>
                <a:srgbClr val="00B050"/>
              </a:solidFill>
            </a:endParaRPr>
          </a:p>
          <a:p>
            <a:r>
              <a:rPr lang="vi-VN">
                <a:solidFill>
                  <a:schemeClr val="tx1"/>
                </a:solidFill>
              </a:rPr>
              <a:t>– Giao phối không ngẫu nhiên </a:t>
            </a:r>
            <a:r>
              <a:rPr lang="vi-VN" b="0">
                <a:solidFill>
                  <a:schemeClr val="tx1"/>
                </a:solidFill>
              </a:rPr>
              <a:t>làm </a:t>
            </a:r>
            <a:r>
              <a:rPr lang="vi-VN" b="0">
                <a:solidFill>
                  <a:srgbClr val="00B0F0"/>
                </a:solidFill>
              </a:rPr>
              <a:t>tăng dần tỉ lệ kiểu gene đồng hợp, giảm tỉ lệ kiểu gene dị hợp.</a:t>
            </a:r>
            <a:endParaRPr lang="en-US" b="0">
              <a:solidFill>
                <a:srgbClr val="00B0F0"/>
              </a:solidFill>
            </a:endParaRPr>
          </a:p>
        </p:txBody>
      </p:sp>
    </p:spTree>
    <p:extLst>
      <p:ext uri="{BB962C8B-B14F-4D97-AF65-F5344CB8AC3E}">
        <p14:creationId xmlns:p14="http://schemas.microsoft.com/office/powerpoint/2010/main" val="6068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404A3F-F80D-D899-BF2E-2D701AC8461B}"/>
              </a:ext>
            </a:extLst>
          </p:cNvPr>
          <p:cNvSpPr/>
          <p:nvPr/>
        </p:nvSpPr>
        <p:spPr>
          <a:xfrm>
            <a:off x="0" y="0"/>
            <a:ext cx="12192000" cy="914400"/>
          </a:xfrm>
          <a:prstGeom prst="rect">
            <a:avLst/>
          </a:prstGeom>
          <a:solidFill>
            <a:srgbClr val="70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34098D-0697-C924-7C6E-29A9BE6A47A0}"/>
              </a:ext>
            </a:extLst>
          </p:cNvPr>
          <p:cNvSpPr txBox="1"/>
          <p:nvPr/>
        </p:nvSpPr>
        <p:spPr>
          <a:xfrm>
            <a:off x="322730" y="195590"/>
            <a:ext cx="10745694" cy="523220"/>
          </a:xfrm>
          <a:prstGeom prst="rect">
            <a:avLst/>
          </a:prstGeom>
          <a:noFill/>
        </p:spPr>
        <p:txBody>
          <a:bodyPr wrap="square">
            <a:spAutoFit/>
          </a:bodyPr>
          <a:lstStyle/>
          <a:p>
            <a:r>
              <a:rPr lang="en-US" sz="2800" b="1">
                <a:solidFill>
                  <a:schemeClr val="bg1"/>
                </a:solidFill>
              </a:rPr>
              <a:t>TN 1. </a:t>
            </a:r>
            <a:r>
              <a:rPr lang="vi-VN" sz="2800" b="1">
                <a:solidFill>
                  <a:schemeClr val="bg1"/>
                </a:solidFill>
              </a:rPr>
              <a:t>Theo Lamarck, nguyên nhân dẫn đến sự tiến hoá là gì? </a:t>
            </a:r>
            <a:endParaRPr lang="en-US" sz="2800" b="1">
              <a:solidFill>
                <a:schemeClr val="bg1"/>
              </a:solidFill>
            </a:endParaRPr>
          </a:p>
        </p:txBody>
      </p:sp>
      <p:grpSp>
        <p:nvGrpSpPr>
          <p:cNvPr id="66" name="Group 162">
            <a:extLst>
              <a:ext uri="{FF2B5EF4-FFF2-40B4-BE49-F238E27FC236}">
                <a16:creationId xmlns:a16="http://schemas.microsoft.com/office/drawing/2014/main" id="{9239C4B3-124F-3612-FFEA-2C4ACCF19813}"/>
              </a:ext>
            </a:extLst>
          </p:cNvPr>
          <p:cNvGrpSpPr>
            <a:grpSpLocks/>
          </p:cNvGrpSpPr>
          <p:nvPr/>
        </p:nvGrpSpPr>
        <p:grpSpPr bwMode="auto">
          <a:xfrm>
            <a:off x="259684" y="1430674"/>
            <a:ext cx="11705209" cy="598114"/>
            <a:chOff x="3017" y="1445"/>
            <a:chExt cx="4811" cy="342"/>
          </a:xfrm>
        </p:grpSpPr>
        <p:sp>
          <p:nvSpPr>
            <p:cNvPr id="67" name="AutoShape 127">
              <a:extLst>
                <a:ext uri="{FF2B5EF4-FFF2-40B4-BE49-F238E27FC236}">
                  <a16:creationId xmlns:a16="http://schemas.microsoft.com/office/drawing/2014/main" id="{0A35B189-2915-01DC-0A13-D5C2D9FD8C3A}"/>
                </a:ext>
              </a:extLst>
            </p:cNvPr>
            <p:cNvSpPr>
              <a:spLocks noChangeArrowheads="1"/>
            </p:cNvSpPr>
            <p:nvPr/>
          </p:nvSpPr>
          <p:spPr bwMode="gray">
            <a:xfrm>
              <a:off x="3041" y="1445"/>
              <a:ext cx="4787"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68" name="Group 128">
              <a:extLst>
                <a:ext uri="{FF2B5EF4-FFF2-40B4-BE49-F238E27FC236}">
                  <a16:creationId xmlns:a16="http://schemas.microsoft.com/office/drawing/2014/main" id="{EB6EC9E3-49AB-76E3-1096-58658A77877D}"/>
                </a:ext>
              </a:extLst>
            </p:cNvPr>
            <p:cNvGrpSpPr>
              <a:grpSpLocks/>
            </p:cNvGrpSpPr>
            <p:nvPr/>
          </p:nvGrpSpPr>
          <p:grpSpPr bwMode="auto">
            <a:xfrm>
              <a:off x="3017" y="1456"/>
              <a:ext cx="313" cy="331"/>
              <a:chOff x="2959" y="1568"/>
              <a:chExt cx="454" cy="480"/>
            </a:xfrm>
          </p:grpSpPr>
          <p:grpSp>
            <p:nvGrpSpPr>
              <p:cNvPr id="69" name="Group 129">
                <a:extLst>
                  <a:ext uri="{FF2B5EF4-FFF2-40B4-BE49-F238E27FC236}">
                    <a16:creationId xmlns:a16="http://schemas.microsoft.com/office/drawing/2014/main" id="{71DF6247-ED36-46F5-2783-643944D88496}"/>
                  </a:ext>
                </a:extLst>
              </p:cNvPr>
              <p:cNvGrpSpPr>
                <a:grpSpLocks/>
              </p:cNvGrpSpPr>
              <p:nvPr/>
            </p:nvGrpSpPr>
            <p:grpSpPr bwMode="auto">
              <a:xfrm>
                <a:off x="2959" y="1568"/>
                <a:ext cx="454" cy="480"/>
                <a:chOff x="192" y="1917"/>
                <a:chExt cx="1042" cy="1102"/>
              </a:xfrm>
            </p:grpSpPr>
            <p:pic>
              <p:nvPicPr>
                <p:cNvPr id="71" name="Picture 130" descr="light_shadow">
                  <a:extLst>
                    <a:ext uri="{FF2B5EF4-FFF2-40B4-BE49-F238E27FC236}">
                      <a16:creationId xmlns:a16="http://schemas.microsoft.com/office/drawing/2014/main" id="{354D65AC-8EB4-441F-491D-49C63C7354D8}"/>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31" descr="circuler_1">
                  <a:extLst>
                    <a:ext uri="{FF2B5EF4-FFF2-40B4-BE49-F238E27FC236}">
                      <a16:creationId xmlns:a16="http://schemas.microsoft.com/office/drawing/2014/main" id="{749C8AF2-17EF-C2B6-78B0-A362F0A553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3" name="Oval 132">
                  <a:extLst>
                    <a:ext uri="{FF2B5EF4-FFF2-40B4-BE49-F238E27FC236}">
                      <a16:creationId xmlns:a16="http://schemas.microsoft.com/office/drawing/2014/main" id="{BBA1AF78-1B85-4E22-649B-AE40028AEA03}"/>
                    </a:ext>
                  </a:extLst>
                </p:cNvPr>
                <p:cNvSpPr>
                  <a:spLocks noChangeArrowheads="1"/>
                </p:cNvSpPr>
                <p:nvPr/>
              </p:nvSpPr>
              <p:spPr bwMode="gray">
                <a:xfrm>
                  <a:off x="192" y="1917"/>
                  <a:ext cx="1035" cy="1019"/>
                </a:xfrm>
                <a:prstGeom prst="ellipse">
                  <a:avLst/>
                </a:prstGeom>
                <a:solidFill>
                  <a:srgbClr val="A8D02A"/>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0" name="Picture 133" descr="Picture2">
                <a:extLst>
                  <a:ext uri="{FF2B5EF4-FFF2-40B4-BE49-F238E27FC236}">
                    <a16:creationId xmlns:a16="http://schemas.microsoft.com/office/drawing/2014/main" id="{E23D5C72-1467-B7E8-A53F-D6702800E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163">
            <a:extLst>
              <a:ext uri="{FF2B5EF4-FFF2-40B4-BE49-F238E27FC236}">
                <a16:creationId xmlns:a16="http://schemas.microsoft.com/office/drawing/2014/main" id="{61CCD2D5-7749-5E79-932A-19E42A9567EB}"/>
              </a:ext>
            </a:extLst>
          </p:cNvPr>
          <p:cNvGrpSpPr>
            <a:grpSpLocks/>
          </p:cNvGrpSpPr>
          <p:nvPr/>
        </p:nvGrpSpPr>
        <p:grpSpPr bwMode="auto">
          <a:xfrm>
            <a:off x="259684" y="2387161"/>
            <a:ext cx="11705771" cy="598114"/>
            <a:chOff x="3017" y="1880"/>
            <a:chExt cx="5020" cy="342"/>
          </a:xfrm>
        </p:grpSpPr>
        <p:sp>
          <p:nvSpPr>
            <p:cNvPr id="75" name="AutoShape 135">
              <a:extLst>
                <a:ext uri="{FF2B5EF4-FFF2-40B4-BE49-F238E27FC236}">
                  <a16:creationId xmlns:a16="http://schemas.microsoft.com/office/drawing/2014/main" id="{95E2C2EF-10EA-2176-C9DE-81908880CC1D}"/>
                </a:ext>
              </a:extLst>
            </p:cNvPr>
            <p:cNvSpPr>
              <a:spLocks noChangeArrowheads="1"/>
            </p:cNvSpPr>
            <p:nvPr/>
          </p:nvSpPr>
          <p:spPr bwMode="gray">
            <a:xfrm>
              <a:off x="3041" y="1880"/>
              <a:ext cx="499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76" name="Group 136">
              <a:extLst>
                <a:ext uri="{FF2B5EF4-FFF2-40B4-BE49-F238E27FC236}">
                  <a16:creationId xmlns:a16="http://schemas.microsoft.com/office/drawing/2014/main" id="{D614F5C5-4C06-1050-C7DB-C62FB41A7621}"/>
                </a:ext>
              </a:extLst>
            </p:cNvPr>
            <p:cNvGrpSpPr>
              <a:grpSpLocks/>
            </p:cNvGrpSpPr>
            <p:nvPr/>
          </p:nvGrpSpPr>
          <p:grpSpPr bwMode="auto">
            <a:xfrm>
              <a:off x="3017" y="1891"/>
              <a:ext cx="313" cy="331"/>
              <a:chOff x="2959" y="1568"/>
              <a:chExt cx="454" cy="480"/>
            </a:xfrm>
          </p:grpSpPr>
          <p:grpSp>
            <p:nvGrpSpPr>
              <p:cNvPr id="77" name="Group 137">
                <a:extLst>
                  <a:ext uri="{FF2B5EF4-FFF2-40B4-BE49-F238E27FC236}">
                    <a16:creationId xmlns:a16="http://schemas.microsoft.com/office/drawing/2014/main" id="{02AFE331-5774-42F7-6161-3985975B0A9F}"/>
                  </a:ext>
                </a:extLst>
              </p:cNvPr>
              <p:cNvGrpSpPr>
                <a:grpSpLocks/>
              </p:cNvGrpSpPr>
              <p:nvPr/>
            </p:nvGrpSpPr>
            <p:grpSpPr bwMode="auto">
              <a:xfrm>
                <a:off x="2959" y="1568"/>
                <a:ext cx="454" cy="480"/>
                <a:chOff x="192" y="1917"/>
                <a:chExt cx="1042" cy="1102"/>
              </a:xfrm>
            </p:grpSpPr>
            <p:pic>
              <p:nvPicPr>
                <p:cNvPr id="79" name="Picture 138" descr="light_shadow">
                  <a:extLst>
                    <a:ext uri="{FF2B5EF4-FFF2-40B4-BE49-F238E27FC236}">
                      <a16:creationId xmlns:a16="http://schemas.microsoft.com/office/drawing/2014/main" id="{650D71E4-FB24-C6C6-AAA6-D388FB5AFCC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39" descr="circuler_1">
                  <a:extLst>
                    <a:ext uri="{FF2B5EF4-FFF2-40B4-BE49-F238E27FC236}">
                      <a16:creationId xmlns:a16="http://schemas.microsoft.com/office/drawing/2014/main" id="{6D8A0EB9-6B03-FC24-D167-A0E5D87EA5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1" name="Oval 140">
                  <a:extLst>
                    <a:ext uri="{FF2B5EF4-FFF2-40B4-BE49-F238E27FC236}">
                      <a16:creationId xmlns:a16="http://schemas.microsoft.com/office/drawing/2014/main" id="{02A53A5D-5BAB-58DA-1C5C-D5513D3FE522}"/>
                    </a:ext>
                  </a:extLst>
                </p:cNvPr>
                <p:cNvSpPr>
                  <a:spLocks noChangeArrowheads="1"/>
                </p:cNvSpPr>
                <p:nvPr/>
              </p:nvSpPr>
              <p:spPr bwMode="gray">
                <a:xfrm>
                  <a:off x="192" y="1917"/>
                  <a:ext cx="1035" cy="1019"/>
                </a:xfrm>
                <a:prstGeom prst="ellipse">
                  <a:avLst/>
                </a:prstGeom>
                <a:solidFill>
                  <a:srgbClr val="5CB1FE"/>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8" name="Picture 141" descr="Picture2">
                <a:extLst>
                  <a:ext uri="{FF2B5EF4-FFF2-40B4-BE49-F238E27FC236}">
                    <a16:creationId xmlns:a16="http://schemas.microsoft.com/office/drawing/2014/main" id="{7966841E-CD66-1802-E5AA-BEDFCC070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2" name="Group 164">
            <a:extLst>
              <a:ext uri="{FF2B5EF4-FFF2-40B4-BE49-F238E27FC236}">
                <a16:creationId xmlns:a16="http://schemas.microsoft.com/office/drawing/2014/main" id="{E16D92C9-7685-70D6-2C70-0CB6C2E54F3E}"/>
              </a:ext>
            </a:extLst>
          </p:cNvPr>
          <p:cNvGrpSpPr>
            <a:grpSpLocks/>
          </p:cNvGrpSpPr>
          <p:nvPr/>
        </p:nvGrpSpPr>
        <p:grpSpPr bwMode="auto">
          <a:xfrm>
            <a:off x="311389" y="3230065"/>
            <a:ext cx="11654470" cy="596366"/>
            <a:chOff x="3019" y="2320"/>
            <a:chExt cx="4998" cy="341"/>
          </a:xfrm>
        </p:grpSpPr>
        <p:sp>
          <p:nvSpPr>
            <p:cNvPr id="83" name="AutoShape 143">
              <a:extLst>
                <a:ext uri="{FF2B5EF4-FFF2-40B4-BE49-F238E27FC236}">
                  <a16:creationId xmlns:a16="http://schemas.microsoft.com/office/drawing/2014/main" id="{564113AF-F8AF-4EB3-85CC-F62B702F2153}"/>
                </a:ext>
              </a:extLst>
            </p:cNvPr>
            <p:cNvSpPr>
              <a:spLocks noChangeArrowheads="1"/>
            </p:cNvSpPr>
            <p:nvPr/>
          </p:nvSpPr>
          <p:spPr bwMode="gray">
            <a:xfrm>
              <a:off x="3041" y="2320"/>
              <a:ext cx="497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84" name="Group 144">
              <a:extLst>
                <a:ext uri="{FF2B5EF4-FFF2-40B4-BE49-F238E27FC236}">
                  <a16:creationId xmlns:a16="http://schemas.microsoft.com/office/drawing/2014/main" id="{E1772454-94D0-7242-CCF0-DD595F404BF7}"/>
                </a:ext>
              </a:extLst>
            </p:cNvPr>
            <p:cNvGrpSpPr>
              <a:grpSpLocks/>
            </p:cNvGrpSpPr>
            <p:nvPr/>
          </p:nvGrpSpPr>
          <p:grpSpPr bwMode="auto">
            <a:xfrm>
              <a:off x="3019" y="2330"/>
              <a:ext cx="314" cy="331"/>
              <a:chOff x="2958" y="1568"/>
              <a:chExt cx="455" cy="480"/>
            </a:xfrm>
          </p:grpSpPr>
          <p:grpSp>
            <p:nvGrpSpPr>
              <p:cNvPr id="85" name="Group 145">
                <a:extLst>
                  <a:ext uri="{FF2B5EF4-FFF2-40B4-BE49-F238E27FC236}">
                    <a16:creationId xmlns:a16="http://schemas.microsoft.com/office/drawing/2014/main" id="{7BB107F8-ECBD-99BC-BF14-1D5EFBDDE6B7}"/>
                  </a:ext>
                </a:extLst>
              </p:cNvPr>
              <p:cNvGrpSpPr>
                <a:grpSpLocks/>
              </p:cNvGrpSpPr>
              <p:nvPr/>
            </p:nvGrpSpPr>
            <p:grpSpPr bwMode="auto">
              <a:xfrm>
                <a:off x="2958" y="1568"/>
                <a:ext cx="455" cy="480"/>
                <a:chOff x="189" y="1917"/>
                <a:chExt cx="1045" cy="1102"/>
              </a:xfrm>
            </p:grpSpPr>
            <p:pic>
              <p:nvPicPr>
                <p:cNvPr id="87" name="Picture 146" descr="light_shadow">
                  <a:extLst>
                    <a:ext uri="{FF2B5EF4-FFF2-40B4-BE49-F238E27FC236}">
                      <a16:creationId xmlns:a16="http://schemas.microsoft.com/office/drawing/2014/main" id="{523104AE-142F-C34A-1BA5-8D17A658E5EA}"/>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7" descr="circuler_1">
                  <a:extLst>
                    <a:ext uri="{FF2B5EF4-FFF2-40B4-BE49-F238E27FC236}">
                      <a16:creationId xmlns:a16="http://schemas.microsoft.com/office/drawing/2014/main" id="{570FB85D-9193-DD60-51EF-3D12DC852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9" name="Oval 148">
                  <a:extLst>
                    <a:ext uri="{FF2B5EF4-FFF2-40B4-BE49-F238E27FC236}">
                      <a16:creationId xmlns:a16="http://schemas.microsoft.com/office/drawing/2014/main" id="{DE2DC6C3-51E7-9C8D-B43E-F4A1E47F17F7}"/>
                    </a:ext>
                  </a:extLst>
                </p:cNvPr>
                <p:cNvSpPr>
                  <a:spLocks noChangeArrowheads="1"/>
                </p:cNvSpPr>
                <p:nvPr/>
              </p:nvSpPr>
              <p:spPr bwMode="gray">
                <a:xfrm>
                  <a:off x="189" y="1920"/>
                  <a:ext cx="1035" cy="1019"/>
                </a:xfrm>
                <a:prstGeom prst="ellipse">
                  <a:avLst/>
                </a:prstGeom>
                <a:solidFill>
                  <a:srgbClr val="FFC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a:solidFill>
                        <a:srgbClr val="FFC000"/>
                      </a:solidFill>
                    </a:ln>
                  </a:endParaRPr>
                </a:p>
              </p:txBody>
            </p:sp>
          </p:grpSp>
          <p:pic>
            <p:nvPicPr>
              <p:cNvPr id="86" name="Picture 149" descr="Picture2">
                <a:extLst>
                  <a:ext uri="{FF2B5EF4-FFF2-40B4-BE49-F238E27FC236}">
                    <a16:creationId xmlns:a16="http://schemas.microsoft.com/office/drawing/2014/main" id="{8FF11D80-12A3-EB92-24A3-7A6101AD48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165">
            <a:extLst>
              <a:ext uri="{FF2B5EF4-FFF2-40B4-BE49-F238E27FC236}">
                <a16:creationId xmlns:a16="http://schemas.microsoft.com/office/drawing/2014/main" id="{64031F3D-D021-9EE8-0140-F82AD3E889DE}"/>
              </a:ext>
            </a:extLst>
          </p:cNvPr>
          <p:cNvGrpSpPr>
            <a:grpSpLocks/>
          </p:cNvGrpSpPr>
          <p:nvPr/>
        </p:nvGrpSpPr>
        <p:grpSpPr bwMode="auto">
          <a:xfrm>
            <a:off x="329028" y="4086122"/>
            <a:ext cx="11582189" cy="596366"/>
            <a:chOff x="3017" y="2737"/>
            <a:chExt cx="4967" cy="341"/>
          </a:xfrm>
        </p:grpSpPr>
        <p:sp>
          <p:nvSpPr>
            <p:cNvPr id="91" name="AutoShape 151">
              <a:extLst>
                <a:ext uri="{FF2B5EF4-FFF2-40B4-BE49-F238E27FC236}">
                  <a16:creationId xmlns:a16="http://schemas.microsoft.com/office/drawing/2014/main" id="{16CD1D4F-11FA-B244-025C-34D8B42C8AE9}"/>
                </a:ext>
              </a:extLst>
            </p:cNvPr>
            <p:cNvSpPr>
              <a:spLocks noChangeArrowheads="1"/>
            </p:cNvSpPr>
            <p:nvPr/>
          </p:nvSpPr>
          <p:spPr bwMode="gray">
            <a:xfrm>
              <a:off x="3041" y="2737"/>
              <a:ext cx="4943"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92" name="Group 152">
              <a:extLst>
                <a:ext uri="{FF2B5EF4-FFF2-40B4-BE49-F238E27FC236}">
                  <a16:creationId xmlns:a16="http://schemas.microsoft.com/office/drawing/2014/main" id="{DE263B1C-ED6D-D502-BC13-893A81391066}"/>
                </a:ext>
              </a:extLst>
            </p:cNvPr>
            <p:cNvGrpSpPr>
              <a:grpSpLocks/>
            </p:cNvGrpSpPr>
            <p:nvPr/>
          </p:nvGrpSpPr>
          <p:grpSpPr bwMode="auto">
            <a:xfrm>
              <a:off x="3017" y="2747"/>
              <a:ext cx="320" cy="331"/>
              <a:chOff x="2950" y="1568"/>
              <a:chExt cx="463" cy="480"/>
            </a:xfrm>
          </p:grpSpPr>
          <p:grpSp>
            <p:nvGrpSpPr>
              <p:cNvPr id="93" name="Group 153">
                <a:extLst>
                  <a:ext uri="{FF2B5EF4-FFF2-40B4-BE49-F238E27FC236}">
                    <a16:creationId xmlns:a16="http://schemas.microsoft.com/office/drawing/2014/main" id="{5C187ACA-AEB1-1147-0D1F-338D6C920B23}"/>
                  </a:ext>
                </a:extLst>
              </p:cNvPr>
              <p:cNvGrpSpPr>
                <a:grpSpLocks/>
              </p:cNvGrpSpPr>
              <p:nvPr/>
            </p:nvGrpSpPr>
            <p:grpSpPr bwMode="auto">
              <a:xfrm>
                <a:off x="2950" y="1568"/>
                <a:ext cx="463" cy="480"/>
                <a:chOff x="169" y="1917"/>
                <a:chExt cx="1065" cy="1102"/>
              </a:xfrm>
            </p:grpSpPr>
            <p:pic>
              <p:nvPicPr>
                <p:cNvPr id="95" name="Picture 154" descr="light_shadow">
                  <a:extLst>
                    <a:ext uri="{FF2B5EF4-FFF2-40B4-BE49-F238E27FC236}">
                      <a16:creationId xmlns:a16="http://schemas.microsoft.com/office/drawing/2014/main" id="{3470F214-7D3A-B78B-CCD0-F72641F8A1F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55" descr="circuler_1">
                  <a:extLst>
                    <a:ext uri="{FF2B5EF4-FFF2-40B4-BE49-F238E27FC236}">
                      <a16:creationId xmlns:a16="http://schemas.microsoft.com/office/drawing/2014/main" id="{15C0432A-C699-8186-7E57-061A91E7B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97" name="Oval 156">
                  <a:extLst>
                    <a:ext uri="{FF2B5EF4-FFF2-40B4-BE49-F238E27FC236}">
                      <a16:creationId xmlns:a16="http://schemas.microsoft.com/office/drawing/2014/main" id="{51FA72AD-6F23-44E7-DF2E-4258B3D105C3}"/>
                    </a:ext>
                  </a:extLst>
                </p:cNvPr>
                <p:cNvSpPr>
                  <a:spLocks noChangeArrowheads="1"/>
                </p:cNvSpPr>
                <p:nvPr/>
              </p:nvSpPr>
              <p:spPr bwMode="gray">
                <a:xfrm>
                  <a:off x="169" y="1926"/>
                  <a:ext cx="1035" cy="1022"/>
                </a:xfrm>
                <a:prstGeom prst="ellipse">
                  <a:avLst/>
                </a:prstGeom>
                <a:solidFill>
                  <a:srgbClr val="FF616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94" name="Picture 157" descr="Picture2">
                <a:extLst>
                  <a:ext uri="{FF2B5EF4-FFF2-40B4-BE49-F238E27FC236}">
                    <a16:creationId xmlns:a16="http://schemas.microsoft.com/office/drawing/2014/main" id="{97E82AEF-C0BB-284C-9245-147C53E93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97">
            <a:extLst>
              <a:ext uri="{FF2B5EF4-FFF2-40B4-BE49-F238E27FC236}">
                <a16:creationId xmlns:a16="http://schemas.microsoft.com/office/drawing/2014/main" id="{3DCBFDB1-1C11-BADC-CD75-AF7EABAF00C7}"/>
              </a:ext>
            </a:extLst>
          </p:cNvPr>
          <p:cNvSpPr txBox="1"/>
          <p:nvPr/>
        </p:nvSpPr>
        <p:spPr>
          <a:xfrm>
            <a:off x="386379" y="1337852"/>
            <a:ext cx="10829364" cy="658835"/>
          </a:xfrm>
          <a:prstGeom prst="rect">
            <a:avLst/>
          </a:prstGeom>
          <a:noFill/>
        </p:spPr>
        <p:txBody>
          <a:bodyPr wrap="square">
            <a:spAutoFit/>
          </a:bodyPr>
          <a:lstStyle/>
          <a:p>
            <a:pPr>
              <a:lnSpc>
                <a:spcPct val="150000"/>
              </a:lnSpc>
            </a:pPr>
            <a:r>
              <a:rPr lang="vi-VN" sz="2800" b="1">
                <a:solidFill>
                  <a:schemeClr val="bg1"/>
                </a:solidFill>
              </a:rPr>
              <a:t>A. </a:t>
            </a:r>
            <a:r>
              <a:rPr lang="en-US" sz="2800" b="1">
                <a:solidFill>
                  <a:schemeClr val="bg1"/>
                </a:solidFill>
              </a:rPr>
              <a:t>  </a:t>
            </a:r>
            <a:r>
              <a:rPr lang="vi-VN" sz="2800" b="1">
                <a:solidFill>
                  <a:schemeClr val="bg1"/>
                </a:solidFill>
              </a:rPr>
              <a:t>Ngoại cảnh không đồng nhất thường xuyên biến đổi.</a:t>
            </a:r>
          </a:p>
        </p:txBody>
      </p:sp>
      <p:sp>
        <p:nvSpPr>
          <p:cNvPr id="99" name="TextBox 98">
            <a:extLst>
              <a:ext uri="{FF2B5EF4-FFF2-40B4-BE49-F238E27FC236}">
                <a16:creationId xmlns:a16="http://schemas.microsoft.com/office/drawing/2014/main" id="{E70FE424-BCB8-2CDF-B032-99AFE92E88BA}"/>
              </a:ext>
            </a:extLst>
          </p:cNvPr>
          <p:cNvSpPr txBox="1"/>
          <p:nvPr/>
        </p:nvSpPr>
        <p:spPr>
          <a:xfrm>
            <a:off x="386378" y="2284824"/>
            <a:ext cx="11578515" cy="658835"/>
          </a:xfrm>
          <a:prstGeom prst="rect">
            <a:avLst/>
          </a:prstGeom>
          <a:noFill/>
        </p:spPr>
        <p:txBody>
          <a:bodyPr wrap="square">
            <a:spAutoFit/>
          </a:bodyPr>
          <a:lstStyle/>
          <a:p>
            <a:pPr>
              <a:lnSpc>
                <a:spcPct val="150000"/>
              </a:lnSpc>
            </a:pPr>
            <a:r>
              <a:rPr lang="vi-VN" sz="2800" b="1">
                <a:solidFill>
                  <a:schemeClr val="bg1"/>
                </a:solidFill>
              </a:rPr>
              <a:t>B.</a:t>
            </a:r>
            <a:r>
              <a:rPr lang="en-US" sz="2800" b="1">
                <a:solidFill>
                  <a:schemeClr val="bg1"/>
                </a:solidFill>
              </a:rPr>
              <a:t>   </a:t>
            </a:r>
            <a:r>
              <a:rPr lang="vi-VN" sz="2800" b="1">
                <a:solidFill>
                  <a:schemeClr val="bg1"/>
                </a:solidFill>
              </a:rPr>
              <a:t>Phát sinh nhiều đặc điểm khác nhau giữa các cá thể trong loài.</a:t>
            </a:r>
          </a:p>
        </p:txBody>
      </p:sp>
      <p:sp>
        <p:nvSpPr>
          <p:cNvPr id="100" name="TextBox 99">
            <a:extLst>
              <a:ext uri="{FF2B5EF4-FFF2-40B4-BE49-F238E27FC236}">
                <a16:creationId xmlns:a16="http://schemas.microsoft.com/office/drawing/2014/main" id="{E081E7B5-2E70-9161-59AB-BEB7C5251EEA}"/>
              </a:ext>
            </a:extLst>
          </p:cNvPr>
          <p:cNvSpPr txBox="1"/>
          <p:nvPr/>
        </p:nvSpPr>
        <p:spPr>
          <a:xfrm>
            <a:off x="382857" y="3107171"/>
            <a:ext cx="10832886" cy="658835"/>
          </a:xfrm>
          <a:prstGeom prst="rect">
            <a:avLst/>
          </a:prstGeom>
          <a:noFill/>
        </p:spPr>
        <p:txBody>
          <a:bodyPr wrap="square">
            <a:spAutoFit/>
          </a:bodyPr>
          <a:lstStyle/>
          <a:p>
            <a:pPr>
              <a:lnSpc>
                <a:spcPct val="150000"/>
              </a:lnSpc>
            </a:pPr>
            <a:r>
              <a:rPr lang="vi-VN" sz="2800" b="1">
                <a:solidFill>
                  <a:schemeClr val="bg1"/>
                </a:solidFill>
              </a:rPr>
              <a:t>C.</a:t>
            </a:r>
            <a:r>
              <a:rPr lang="en-US" sz="2800" b="1">
                <a:solidFill>
                  <a:schemeClr val="bg1"/>
                </a:solidFill>
              </a:rPr>
              <a:t>   </a:t>
            </a:r>
            <a:r>
              <a:rPr lang="vi-VN" sz="2800" b="1">
                <a:solidFill>
                  <a:schemeClr val="bg1"/>
                </a:solidFill>
              </a:rPr>
              <a:t>Sinh vật chủ động biến đổi để thích ứng với môi trường.</a:t>
            </a:r>
          </a:p>
        </p:txBody>
      </p:sp>
      <p:sp>
        <p:nvSpPr>
          <p:cNvPr id="101" name="TextBox 100">
            <a:extLst>
              <a:ext uri="{FF2B5EF4-FFF2-40B4-BE49-F238E27FC236}">
                <a16:creationId xmlns:a16="http://schemas.microsoft.com/office/drawing/2014/main" id="{547B7438-3F45-C564-2E7B-3B18BE498532}"/>
              </a:ext>
            </a:extLst>
          </p:cNvPr>
          <p:cNvSpPr txBox="1"/>
          <p:nvPr/>
        </p:nvSpPr>
        <p:spPr>
          <a:xfrm>
            <a:off x="414506" y="3975897"/>
            <a:ext cx="10829364" cy="658835"/>
          </a:xfrm>
          <a:prstGeom prst="rect">
            <a:avLst/>
          </a:prstGeom>
          <a:noFill/>
        </p:spPr>
        <p:txBody>
          <a:bodyPr wrap="square">
            <a:spAutoFit/>
          </a:bodyPr>
          <a:lstStyle/>
          <a:p>
            <a:pPr>
              <a:lnSpc>
                <a:spcPct val="150000"/>
              </a:lnSpc>
            </a:pPr>
            <a:r>
              <a:rPr lang="vi-VN" sz="2800" b="1">
                <a:solidFill>
                  <a:schemeClr val="bg1"/>
                </a:solidFill>
              </a:rPr>
              <a:t>D.</a:t>
            </a:r>
            <a:r>
              <a:rPr lang="en-US" sz="2800" b="1">
                <a:solidFill>
                  <a:schemeClr val="bg1"/>
                </a:solidFill>
              </a:rPr>
              <a:t>   </a:t>
            </a:r>
            <a:r>
              <a:rPr lang="vi-VN" sz="2800" b="1">
                <a:solidFill>
                  <a:schemeClr val="bg1"/>
                </a:solidFill>
              </a:rPr>
              <a:t>Sự đào thải những cá thể kém thích nghi.</a:t>
            </a:r>
            <a:endParaRPr lang="en-US" sz="2800" b="1">
              <a:solidFill>
                <a:schemeClr val="bg1"/>
              </a:solidFill>
            </a:endParaRPr>
          </a:p>
        </p:txBody>
      </p:sp>
      <p:sp>
        <p:nvSpPr>
          <p:cNvPr id="23" name="TextBox 22">
            <a:extLst>
              <a:ext uri="{FF2B5EF4-FFF2-40B4-BE49-F238E27FC236}">
                <a16:creationId xmlns:a16="http://schemas.microsoft.com/office/drawing/2014/main" id="{D1CAEEAF-C242-A210-93A8-B621927AE928}"/>
              </a:ext>
            </a:extLst>
          </p:cNvPr>
          <p:cNvSpPr txBox="1"/>
          <p:nvPr/>
        </p:nvSpPr>
        <p:spPr>
          <a:xfrm>
            <a:off x="9965472" y="5105951"/>
            <a:ext cx="1843074" cy="578882"/>
          </a:xfrm>
          <a:prstGeom prst="roundRect">
            <a:avLst/>
          </a:prstGeom>
          <a:solidFill>
            <a:schemeClr val="tx1"/>
          </a:solidFill>
        </p:spPr>
        <p:txBody>
          <a:bodyPr wrap="square" rtlCol="0">
            <a:spAutoFit/>
          </a:bodyPr>
          <a:lstStyle/>
          <a:p>
            <a:pPr algn="ctr"/>
            <a:r>
              <a:rPr lang="en-US" sz="2800" b="1">
                <a:solidFill>
                  <a:schemeClr val="bg1"/>
                </a:solidFill>
              </a:rPr>
              <a:t>Đáp án A</a:t>
            </a:r>
          </a:p>
        </p:txBody>
      </p:sp>
    </p:spTree>
    <p:extLst>
      <p:ext uri="{BB962C8B-B14F-4D97-AF65-F5344CB8AC3E}">
        <p14:creationId xmlns:p14="http://schemas.microsoft.com/office/powerpoint/2010/main" val="143330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250" fill="hold"/>
                                        <p:tgtEl>
                                          <p:spTgt spid="66"/>
                                        </p:tgtEl>
                                        <p:attrNameLst>
                                          <p:attrName>ppt_w</p:attrName>
                                        </p:attrNameLst>
                                      </p:cBhvr>
                                      <p:tavLst>
                                        <p:tav tm="0">
                                          <p:val>
                                            <p:fltVal val="0"/>
                                          </p:val>
                                        </p:tav>
                                        <p:tav tm="100000">
                                          <p:val>
                                            <p:strVal val="#ppt_w"/>
                                          </p:val>
                                        </p:tav>
                                      </p:tavLst>
                                    </p:anim>
                                    <p:anim calcmode="lin" valueType="num">
                                      <p:cBhvr>
                                        <p:cTn id="8" dur="250" fill="hold"/>
                                        <p:tgtEl>
                                          <p:spTgt spid="66"/>
                                        </p:tgtEl>
                                        <p:attrNameLst>
                                          <p:attrName>ppt_h</p:attrName>
                                        </p:attrNameLst>
                                      </p:cBhvr>
                                      <p:tavLst>
                                        <p:tav tm="0">
                                          <p:val>
                                            <p:strVal val="#ppt_h"/>
                                          </p:val>
                                        </p:tav>
                                        <p:tav tm="100000">
                                          <p:val>
                                            <p:strVal val="#ppt_h"/>
                                          </p:val>
                                        </p:tav>
                                      </p:tavLst>
                                    </p:anim>
                                  </p:childTnLst>
                                </p:cTn>
                              </p:par>
                            </p:childTnLst>
                          </p:cTn>
                        </p:par>
                        <p:par>
                          <p:cTn id="9" fill="hold">
                            <p:stCondLst>
                              <p:cond delay="250"/>
                            </p:stCondLst>
                            <p:childTnLst>
                              <p:par>
                                <p:cTn id="10" presetID="17" presetClass="entr" presetSubtype="1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250" fill="hold"/>
                                        <p:tgtEl>
                                          <p:spTgt spid="74"/>
                                        </p:tgtEl>
                                        <p:attrNameLst>
                                          <p:attrName>ppt_w</p:attrName>
                                        </p:attrNameLst>
                                      </p:cBhvr>
                                      <p:tavLst>
                                        <p:tav tm="0">
                                          <p:val>
                                            <p:fltVal val="0"/>
                                          </p:val>
                                        </p:tav>
                                        <p:tav tm="100000">
                                          <p:val>
                                            <p:strVal val="#ppt_w"/>
                                          </p:val>
                                        </p:tav>
                                      </p:tavLst>
                                    </p:anim>
                                    <p:anim calcmode="lin" valueType="num">
                                      <p:cBhvr>
                                        <p:cTn id="13" dur="250" fill="hold"/>
                                        <p:tgtEl>
                                          <p:spTgt spid="74"/>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250" fill="hold"/>
                                        <p:tgtEl>
                                          <p:spTgt spid="82"/>
                                        </p:tgtEl>
                                        <p:attrNameLst>
                                          <p:attrName>ppt_w</p:attrName>
                                        </p:attrNameLst>
                                      </p:cBhvr>
                                      <p:tavLst>
                                        <p:tav tm="0">
                                          <p:val>
                                            <p:fltVal val="0"/>
                                          </p:val>
                                        </p:tav>
                                        <p:tav tm="100000">
                                          <p:val>
                                            <p:strVal val="#ppt_w"/>
                                          </p:val>
                                        </p:tav>
                                      </p:tavLst>
                                    </p:anim>
                                    <p:anim calcmode="lin" valueType="num">
                                      <p:cBhvr>
                                        <p:cTn id="18" dur="250" fill="hold"/>
                                        <p:tgtEl>
                                          <p:spTgt spid="82"/>
                                        </p:tgtEl>
                                        <p:attrNameLst>
                                          <p:attrName>ppt_h</p:attrName>
                                        </p:attrNameLst>
                                      </p:cBhvr>
                                      <p:tavLst>
                                        <p:tav tm="0">
                                          <p:val>
                                            <p:strVal val="#ppt_h"/>
                                          </p:val>
                                        </p:tav>
                                        <p:tav tm="100000">
                                          <p:val>
                                            <p:strVal val="#ppt_h"/>
                                          </p:val>
                                        </p:tav>
                                      </p:tavLst>
                                    </p:anim>
                                  </p:childTnLst>
                                </p:cTn>
                              </p:par>
                            </p:childTnLst>
                          </p:cTn>
                        </p:par>
                        <p:par>
                          <p:cTn id="19" fill="hold">
                            <p:stCondLst>
                              <p:cond delay="750"/>
                            </p:stCondLst>
                            <p:childTnLst>
                              <p:par>
                                <p:cTn id="20" presetID="17" presetClass="entr" presetSubtype="1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250" fill="hold"/>
                                        <p:tgtEl>
                                          <p:spTgt spid="90"/>
                                        </p:tgtEl>
                                        <p:attrNameLst>
                                          <p:attrName>ppt_w</p:attrName>
                                        </p:attrNameLst>
                                      </p:cBhvr>
                                      <p:tavLst>
                                        <p:tav tm="0">
                                          <p:val>
                                            <p:fltVal val="0"/>
                                          </p:val>
                                        </p:tav>
                                        <p:tav tm="100000">
                                          <p:val>
                                            <p:strVal val="#ppt_w"/>
                                          </p:val>
                                        </p:tav>
                                      </p:tavLst>
                                    </p:anim>
                                    <p:anim calcmode="lin" valueType="num">
                                      <p:cBhvr>
                                        <p:cTn id="23" dur="25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8A160-CEDB-6151-E3BA-003DCA98C7A6}"/>
              </a:ext>
            </a:extLst>
          </p:cNvPr>
          <p:cNvSpPr txBox="1"/>
          <p:nvPr/>
        </p:nvSpPr>
        <p:spPr>
          <a:xfrm>
            <a:off x="510988" y="325922"/>
            <a:ext cx="11170023" cy="5614037"/>
          </a:xfrm>
          <a:prstGeom prst="rect">
            <a:avLst/>
          </a:prstGeom>
          <a:noFill/>
        </p:spPr>
        <p:txBody>
          <a:bodyPr wrap="square">
            <a:spAutoFit/>
          </a:bodyPr>
          <a:lstStyle/>
          <a:p>
            <a:pPr>
              <a:lnSpc>
                <a:spcPct val="130000"/>
              </a:lnSpc>
              <a:spcBef>
                <a:spcPts val="600"/>
              </a:spcBef>
            </a:pPr>
            <a:r>
              <a:rPr lang="en-US" sz="2800" b="1">
                <a:solidFill>
                  <a:srgbClr val="FFFF00"/>
                </a:solidFill>
              </a:rPr>
              <a:t>TN 2. </a:t>
            </a:r>
            <a:r>
              <a:rPr lang="vi-VN" sz="2800" b="1">
                <a:solidFill>
                  <a:srgbClr val="FFFF00"/>
                </a:solidFill>
              </a:rPr>
              <a:t>Những nhân tố nào dưới đây làm thay đổi tần số allele của quần thể?</a:t>
            </a:r>
          </a:p>
          <a:p>
            <a:pPr>
              <a:lnSpc>
                <a:spcPct val="130000"/>
              </a:lnSpc>
              <a:spcBef>
                <a:spcPts val="600"/>
              </a:spcBef>
            </a:pPr>
            <a:r>
              <a:rPr lang="vi-VN" sz="2800">
                <a:solidFill>
                  <a:schemeClr val="bg1"/>
                </a:solidFill>
              </a:rPr>
              <a:t>(1)	Đột biến.</a:t>
            </a:r>
          </a:p>
          <a:p>
            <a:pPr>
              <a:lnSpc>
                <a:spcPct val="130000"/>
              </a:lnSpc>
              <a:spcBef>
                <a:spcPts val="600"/>
              </a:spcBef>
            </a:pPr>
            <a:r>
              <a:rPr lang="vi-VN" sz="2800">
                <a:solidFill>
                  <a:schemeClr val="bg1"/>
                </a:solidFill>
              </a:rPr>
              <a:t>(2)	Chọn lọc tự nhiên. </a:t>
            </a:r>
          </a:p>
          <a:p>
            <a:pPr>
              <a:lnSpc>
                <a:spcPct val="130000"/>
              </a:lnSpc>
              <a:spcBef>
                <a:spcPts val="600"/>
              </a:spcBef>
            </a:pPr>
            <a:r>
              <a:rPr lang="vi-VN" sz="2800">
                <a:solidFill>
                  <a:schemeClr val="bg1"/>
                </a:solidFill>
              </a:rPr>
              <a:t>(3)	Giao phối không ngẫu nhiên. </a:t>
            </a:r>
          </a:p>
          <a:p>
            <a:pPr>
              <a:lnSpc>
                <a:spcPct val="130000"/>
              </a:lnSpc>
              <a:spcBef>
                <a:spcPts val="600"/>
              </a:spcBef>
            </a:pPr>
            <a:r>
              <a:rPr lang="vi-VN" sz="2800">
                <a:solidFill>
                  <a:schemeClr val="bg1"/>
                </a:solidFill>
              </a:rPr>
              <a:t>(4)	Yếu tố ngẫu nhiên.</a:t>
            </a:r>
          </a:p>
          <a:p>
            <a:pPr>
              <a:lnSpc>
                <a:spcPct val="130000"/>
              </a:lnSpc>
              <a:spcBef>
                <a:spcPts val="600"/>
              </a:spcBef>
            </a:pPr>
            <a:r>
              <a:rPr lang="vi-VN" sz="2800">
                <a:solidFill>
                  <a:schemeClr val="bg1"/>
                </a:solidFill>
              </a:rPr>
              <a:t>Tổ hơp đúng là </a:t>
            </a:r>
            <a:endParaRPr lang="en-US" sz="2800">
              <a:solidFill>
                <a:schemeClr val="bg1"/>
              </a:solidFill>
            </a:endParaRPr>
          </a:p>
          <a:p>
            <a:pPr lvl="1">
              <a:lnSpc>
                <a:spcPct val="130000"/>
              </a:lnSpc>
              <a:spcBef>
                <a:spcPts val="600"/>
              </a:spcBef>
            </a:pPr>
            <a:r>
              <a:rPr lang="vi-VN" sz="2800" b="1">
                <a:solidFill>
                  <a:schemeClr val="bg1"/>
                </a:solidFill>
              </a:rPr>
              <a:t>A. </a:t>
            </a:r>
            <a:r>
              <a:rPr lang="vi-VN" sz="2800">
                <a:solidFill>
                  <a:schemeClr val="bg1"/>
                </a:solidFill>
              </a:rPr>
              <a:t>(</a:t>
            </a:r>
            <a:r>
              <a:rPr lang="en-US" sz="2800">
                <a:solidFill>
                  <a:schemeClr val="bg1"/>
                </a:solidFill>
              </a:rPr>
              <a:t>2</a:t>
            </a:r>
            <a:r>
              <a:rPr lang="vi-VN" sz="2800">
                <a:solidFill>
                  <a:schemeClr val="bg1"/>
                </a:solidFill>
              </a:rPr>
              <a:t>), (</a:t>
            </a:r>
            <a:r>
              <a:rPr lang="en-US" sz="2800">
                <a:solidFill>
                  <a:schemeClr val="bg1"/>
                </a:solidFill>
              </a:rPr>
              <a:t>3</a:t>
            </a:r>
            <a:r>
              <a:rPr lang="vi-VN" sz="2800">
                <a:solidFill>
                  <a:schemeClr val="bg1"/>
                </a:solidFill>
              </a:rPr>
              <a:t>), (4).</a:t>
            </a:r>
            <a:r>
              <a:rPr lang="en-US" sz="2800">
                <a:solidFill>
                  <a:schemeClr val="bg1"/>
                </a:solidFill>
              </a:rPr>
              <a:t>				</a:t>
            </a:r>
            <a:r>
              <a:rPr lang="vi-VN" sz="2800" b="1">
                <a:solidFill>
                  <a:schemeClr val="bg1"/>
                </a:solidFill>
              </a:rPr>
              <a:t>B.</a:t>
            </a:r>
            <a:r>
              <a:rPr lang="en-US" sz="2800" b="1">
                <a:solidFill>
                  <a:schemeClr val="bg1"/>
                </a:solidFill>
              </a:rPr>
              <a:t> </a:t>
            </a:r>
            <a:r>
              <a:rPr lang="vi-VN" sz="2800">
                <a:solidFill>
                  <a:schemeClr val="bg1"/>
                </a:solidFill>
              </a:rPr>
              <a:t>(</a:t>
            </a:r>
            <a:r>
              <a:rPr lang="en-US" sz="2800">
                <a:solidFill>
                  <a:schemeClr val="bg1"/>
                </a:solidFill>
              </a:rPr>
              <a:t>1</a:t>
            </a:r>
            <a:r>
              <a:rPr lang="vi-VN" sz="2800">
                <a:solidFill>
                  <a:schemeClr val="bg1"/>
                </a:solidFill>
              </a:rPr>
              <a:t>), (</a:t>
            </a:r>
            <a:r>
              <a:rPr lang="en-US" sz="2800">
                <a:solidFill>
                  <a:schemeClr val="bg1"/>
                </a:solidFill>
              </a:rPr>
              <a:t>2</a:t>
            </a:r>
            <a:r>
              <a:rPr lang="vi-VN" sz="2800">
                <a:solidFill>
                  <a:schemeClr val="bg1"/>
                </a:solidFill>
              </a:rPr>
              <a:t>), (4).</a:t>
            </a:r>
          </a:p>
          <a:p>
            <a:pPr lvl="1">
              <a:lnSpc>
                <a:spcPct val="130000"/>
              </a:lnSpc>
              <a:spcBef>
                <a:spcPts val="600"/>
              </a:spcBef>
            </a:pPr>
            <a:r>
              <a:rPr lang="vi-VN" sz="2800" b="1">
                <a:solidFill>
                  <a:schemeClr val="bg1"/>
                </a:solidFill>
              </a:rPr>
              <a:t>C.</a:t>
            </a:r>
            <a:r>
              <a:rPr lang="en-US" sz="2800" b="1">
                <a:solidFill>
                  <a:schemeClr val="bg1"/>
                </a:solidFill>
              </a:rPr>
              <a:t> </a:t>
            </a:r>
            <a:r>
              <a:rPr lang="vi-VN" sz="2800">
                <a:solidFill>
                  <a:schemeClr val="bg1"/>
                </a:solidFill>
              </a:rPr>
              <a:t>(1), (3), (4).</a:t>
            </a:r>
            <a:r>
              <a:rPr lang="en-US" sz="2800">
                <a:solidFill>
                  <a:schemeClr val="bg1"/>
                </a:solidFill>
              </a:rPr>
              <a:t>				</a:t>
            </a:r>
            <a:r>
              <a:rPr lang="vi-VN" sz="2800" b="1">
                <a:solidFill>
                  <a:schemeClr val="bg1"/>
                </a:solidFill>
              </a:rPr>
              <a:t>D.</a:t>
            </a:r>
            <a:r>
              <a:rPr lang="en-US" sz="2800" b="1">
                <a:solidFill>
                  <a:schemeClr val="bg1"/>
                </a:solidFill>
              </a:rPr>
              <a:t> </a:t>
            </a:r>
            <a:r>
              <a:rPr lang="vi-VN" sz="2800">
                <a:solidFill>
                  <a:schemeClr val="bg1"/>
                </a:solidFill>
              </a:rPr>
              <a:t>(1), (2), (3), (4).</a:t>
            </a:r>
          </a:p>
        </p:txBody>
      </p:sp>
      <p:sp>
        <p:nvSpPr>
          <p:cNvPr id="5" name="Flowchart: Connector 4">
            <a:extLst>
              <a:ext uri="{FF2B5EF4-FFF2-40B4-BE49-F238E27FC236}">
                <a16:creationId xmlns:a16="http://schemas.microsoft.com/office/drawing/2014/main" id="{FD2CA899-5373-B501-C233-D680B6D876FF}"/>
              </a:ext>
            </a:extLst>
          </p:cNvPr>
          <p:cNvSpPr/>
          <p:nvPr/>
        </p:nvSpPr>
        <p:spPr>
          <a:xfrm>
            <a:off x="5870391" y="465652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2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7D3397-6D8A-51CE-EB2F-9D72AE275EB2}"/>
              </a:ext>
            </a:extLst>
          </p:cNvPr>
          <p:cNvSpPr txBox="1"/>
          <p:nvPr/>
        </p:nvSpPr>
        <p:spPr>
          <a:xfrm>
            <a:off x="806823" y="760389"/>
            <a:ext cx="10841317" cy="4198265"/>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pPr>
              <a:lnSpc>
                <a:spcPct val="150000"/>
              </a:lnSpc>
            </a:pPr>
            <a:r>
              <a:rPr lang="en-US"/>
              <a:t>TN 3. </a:t>
            </a:r>
            <a:r>
              <a:rPr lang="vi-VN"/>
              <a:t>Nhân tố tiến hoá nào dưới đây có vai trò sàng lọc và giữ lại cá thể có kiểu gene quy định kiểu hình thích nghi?</a:t>
            </a:r>
          </a:p>
          <a:p>
            <a:pPr lvl="1">
              <a:lnSpc>
                <a:spcPct val="150000"/>
              </a:lnSpc>
            </a:pPr>
            <a:r>
              <a:rPr lang="vi-VN">
                <a:solidFill>
                  <a:schemeClr val="bg1"/>
                </a:solidFill>
              </a:rPr>
              <a:t>A. </a:t>
            </a:r>
            <a:r>
              <a:rPr lang="vi-VN" b="0">
                <a:solidFill>
                  <a:schemeClr val="bg1"/>
                </a:solidFill>
              </a:rPr>
              <a:t>Chọn lọc tự nhiên.</a:t>
            </a:r>
          </a:p>
          <a:p>
            <a:pPr lvl="1">
              <a:lnSpc>
                <a:spcPct val="150000"/>
              </a:lnSpc>
            </a:pPr>
            <a:r>
              <a:rPr lang="vi-VN">
                <a:solidFill>
                  <a:schemeClr val="bg1"/>
                </a:solidFill>
              </a:rPr>
              <a:t>B. </a:t>
            </a:r>
            <a:r>
              <a:rPr lang="vi-VN" b="0">
                <a:solidFill>
                  <a:schemeClr val="bg1"/>
                </a:solidFill>
              </a:rPr>
              <a:t>Đột biến.</a:t>
            </a:r>
          </a:p>
          <a:p>
            <a:pPr lvl="1">
              <a:lnSpc>
                <a:spcPct val="150000"/>
              </a:lnSpc>
            </a:pPr>
            <a:r>
              <a:rPr lang="vi-VN">
                <a:solidFill>
                  <a:schemeClr val="bg1"/>
                </a:solidFill>
              </a:rPr>
              <a:t>C. </a:t>
            </a:r>
            <a:r>
              <a:rPr lang="vi-VN" b="0">
                <a:solidFill>
                  <a:schemeClr val="bg1"/>
                </a:solidFill>
              </a:rPr>
              <a:t>Di – nhập gene.</a:t>
            </a:r>
          </a:p>
          <a:p>
            <a:pPr lvl="1">
              <a:lnSpc>
                <a:spcPct val="150000"/>
              </a:lnSpc>
            </a:pPr>
            <a:r>
              <a:rPr lang="vi-VN">
                <a:solidFill>
                  <a:schemeClr val="bg1"/>
                </a:solidFill>
              </a:rPr>
              <a:t>D. </a:t>
            </a:r>
            <a:r>
              <a:rPr lang="vi-VN" b="0">
                <a:solidFill>
                  <a:schemeClr val="bg1"/>
                </a:solidFill>
              </a:rPr>
              <a:t>Yếu tố ngẫu nhiên.</a:t>
            </a:r>
            <a:endParaRPr lang="en-US" b="0">
              <a:solidFill>
                <a:schemeClr val="bg1"/>
              </a:solidFill>
            </a:endParaRPr>
          </a:p>
        </p:txBody>
      </p:sp>
      <p:sp>
        <p:nvSpPr>
          <p:cNvPr id="4" name="Flowchart: Connector 3">
            <a:extLst>
              <a:ext uri="{FF2B5EF4-FFF2-40B4-BE49-F238E27FC236}">
                <a16:creationId xmlns:a16="http://schemas.microsoft.com/office/drawing/2014/main" id="{F6412AA3-A845-1EC9-A8B1-811133D91D67}"/>
              </a:ext>
            </a:extLst>
          </p:cNvPr>
          <p:cNvSpPr/>
          <p:nvPr/>
        </p:nvSpPr>
        <p:spPr>
          <a:xfrm>
            <a:off x="1107144" y="2164340"/>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1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5596BB-9A4B-DFFC-4EEE-7D9ADB6D2DF8}"/>
              </a:ext>
            </a:extLst>
          </p:cNvPr>
          <p:cNvSpPr txBox="1"/>
          <p:nvPr/>
        </p:nvSpPr>
        <p:spPr>
          <a:xfrm>
            <a:off x="645457" y="643716"/>
            <a:ext cx="11014636" cy="5006179"/>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4. </a:t>
            </a:r>
            <a:r>
              <a:rPr lang="vi-VN"/>
              <a:t>Khi nói đến tiến hoá nhỏ, nội dung nào dưới đây đúng?</a:t>
            </a:r>
          </a:p>
          <a:p>
            <a:r>
              <a:rPr lang="en-US">
                <a:solidFill>
                  <a:schemeClr val="bg1"/>
                </a:solidFill>
              </a:rPr>
              <a:t>	</a:t>
            </a:r>
            <a:r>
              <a:rPr lang="vi-VN">
                <a:solidFill>
                  <a:schemeClr val="bg1"/>
                </a:solidFill>
              </a:rPr>
              <a:t>A.</a:t>
            </a:r>
            <a:r>
              <a:rPr lang="en-US">
                <a:solidFill>
                  <a:schemeClr val="bg1"/>
                </a:solidFill>
              </a:rPr>
              <a:t> </a:t>
            </a:r>
            <a:r>
              <a:rPr lang="vi-VN" b="0">
                <a:solidFill>
                  <a:schemeClr val="bg1"/>
                </a:solidFill>
              </a:rPr>
              <a:t>Là quá trình biến đổi tần số allele, tần số kiểu gene của quần thể qua các thế hệ.</a:t>
            </a:r>
          </a:p>
          <a:p>
            <a:r>
              <a:rPr lang="en-US">
                <a:solidFill>
                  <a:schemeClr val="bg1"/>
                </a:solidFill>
              </a:rPr>
              <a:t>	</a:t>
            </a:r>
            <a:r>
              <a:rPr lang="vi-VN">
                <a:solidFill>
                  <a:schemeClr val="bg1"/>
                </a:solidFill>
              </a:rPr>
              <a:t>B.</a:t>
            </a:r>
            <a:r>
              <a:rPr lang="en-US">
                <a:solidFill>
                  <a:schemeClr val="bg1"/>
                </a:solidFill>
              </a:rPr>
              <a:t> </a:t>
            </a:r>
            <a:r>
              <a:rPr lang="vi-VN" b="0">
                <a:solidFill>
                  <a:schemeClr val="bg1"/>
                </a:solidFill>
              </a:rPr>
              <a:t>Là sự hình thành loài mới từ quần thể ban đầu có sự biến đổi tần số allele, tần số kiểu gene.</a:t>
            </a:r>
          </a:p>
          <a:p>
            <a:r>
              <a:rPr lang="en-US">
                <a:solidFill>
                  <a:schemeClr val="bg1"/>
                </a:solidFill>
              </a:rPr>
              <a:t>	</a:t>
            </a:r>
            <a:r>
              <a:rPr lang="vi-VN">
                <a:solidFill>
                  <a:schemeClr val="bg1"/>
                </a:solidFill>
              </a:rPr>
              <a:t>C.</a:t>
            </a:r>
            <a:r>
              <a:rPr lang="en-US">
                <a:solidFill>
                  <a:schemeClr val="bg1"/>
                </a:solidFill>
              </a:rPr>
              <a:t> </a:t>
            </a:r>
            <a:r>
              <a:rPr lang="vi-VN" b="0">
                <a:solidFill>
                  <a:schemeClr val="bg1"/>
                </a:solidFill>
              </a:rPr>
              <a:t>Diễn ra trong phạm vi rộng lớn, thời gian lịch sử lâu dài dẫn đến hình thành loài mới.</a:t>
            </a:r>
          </a:p>
          <a:p>
            <a:r>
              <a:rPr lang="en-US">
                <a:solidFill>
                  <a:schemeClr val="bg1"/>
                </a:solidFill>
              </a:rPr>
              <a:t>	</a:t>
            </a:r>
            <a:r>
              <a:rPr lang="vi-VN">
                <a:solidFill>
                  <a:schemeClr val="bg1"/>
                </a:solidFill>
              </a:rPr>
              <a:t>D.</a:t>
            </a:r>
            <a:r>
              <a:rPr lang="en-US">
                <a:solidFill>
                  <a:schemeClr val="bg1"/>
                </a:solidFill>
              </a:rPr>
              <a:t> </a:t>
            </a:r>
            <a:r>
              <a:rPr lang="vi-VN" b="0">
                <a:solidFill>
                  <a:schemeClr val="bg1"/>
                </a:solidFill>
              </a:rPr>
              <a:t>Diễn ra theo con đường phân li, từ loài tổ tiên hình thành nên các chi, họ, bộ, lớp, ngành.</a:t>
            </a:r>
          </a:p>
        </p:txBody>
      </p:sp>
      <p:sp>
        <p:nvSpPr>
          <p:cNvPr id="5" name="Flowchart: Connector 4">
            <a:extLst>
              <a:ext uri="{FF2B5EF4-FFF2-40B4-BE49-F238E27FC236}">
                <a16:creationId xmlns:a16="http://schemas.microsoft.com/office/drawing/2014/main" id="{84C829B3-AED8-798F-91FB-61098DF53433}"/>
              </a:ext>
            </a:extLst>
          </p:cNvPr>
          <p:cNvSpPr/>
          <p:nvPr/>
        </p:nvSpPr>
        <p:spPr>
          <a:xfrm>
            <a:off x="1435849" y="1208105"/>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53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355BB0-770F-FB2B-C45D-F6133A2A3007}"/>
              </a:ext>
            </a:extLst>
          </p:cNvPr>
          <p:cNvSpPr txBox="1"/>
          <p:nvPr/>
        </p:nvSpPr>
        <p:spPr>
          <a:xfrm>
            <a:off x="624541" y="432458"/>
            <a:ext cx="10942918" cy="5523243"/>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5. </a:t>
            </a:r>
            <a:r>
              <a:rPr lang="vi-VN"/>
              <a:t>Phát biểu nào dưới đây không đúng theo quan điểm của Lamarck về cơ chế tiến hoá?</a:t>
            </a:r>
          </a:p>
          <a:p>
            <a:r>
              <a:rPr lang="en-US" b="0">
                <a:solidFill>
                  <a:schemeClr val="bg1"/>
                </a:solidFill>
              </a:rPr>
              <a:t>	</a:t>
            </a:r>
            <a:r>
              <a:rPr lang="vi-VN">
                <a:solidFill>
                  <a:schemeClr val="bg1"/>
                </a:solidFill>
              </a:rPr>
              <a:t>A. </a:t>
            </a:r>
            <a:r>
              <a:rPr lang="vi-VN" b="0">
                <a:solidFill>
                  <a:schemeClr val="bg1"/>
                </a:solidFill>
              </a:rPr>
              <a:t>Sinh vật có động lực nội tại để biến đổi thích nghi với điều kiện sống và tự trở nên phức tạp hơn, hoàn thiện hơn.</a:t>
            </a:r>
          </a:p>
          <a:p>
            <a:r>
              <a:rPr lang="en-US" b="0">
                <a:solidFill>
                  <a:schemeClr val="bg1"/>
                </a:solidFill>
              </a:rPr>
              <a:t>	</a:t>
            </a:r>
            <a:r>
              <a:rPr lang="vi-VN">
                <a:solidFill>
                  <a:schemeClr val="bg1"/>
                </a:solidFill>
              </a:rPr>
              <a:t>B. </a:t>
            </a:r>
            <a:r>
              <a:rPr lang="vi-VN" b="0">
                <a:solidFill>
                  <a:schemeClr val="bg1"/>
                </a:solidFill>
              </a:rPr>
              <a:t>Môi trường thay đổi chậm nên sinh vật thích nghi kịp thời với sự thay đổi đó.</a:t>
            </a:r>
          </a:p>
          <a:p>
            <a:r>
              <a:rPr lang="en-US" b="0">
                <a:solidFill>
                  <a:schemeClr val="bg1"/>
                </a:solidFill>
              </a:rPr>
              <a:t>	</a:t>
            </a:r>
            <a:r>
              <a:rPr lang="vi-VN">
                <a:solidFill>
                  <a:schemeClr val="bg1"/>
                </a:solidFill>
              </a:rPr>
              <a:t>C. </a:t>
            </a:r>
            <a:r>
              <a:rPr lang="vi-VN" b="0">
                <a:solidFill>
                  <a:schemeClr val="bg1"/>
                </a:solidFill>
              </a:rPr>
              <a:t>Biến đổi xảy ra trong đời sống cá thể được di truyền cho con và tiếp tục được tích luỹ ở các thế hệ tiếp theo.</a:t>
            </a:r>
          </a:p>
          <a:p>
            <a:r>
              <a:rPr lang="en-US" b="0">
                <a:solidFill>
                  <a:schemeClr val="bg1"/>
                </a:solidFill>
              </a:rPr>
              <a:t>	</a:t>
            </a:r>
            <a:r>
              <a:rPr lang="vi-VN">
                <a:solidFill>
                  <a:schemeClr val="bg1"/>
                </a:solidFill>
              </a:rPr>
              <a:t>D. </a:t>
            </a:r>
            <a:r>
              <a:rPr lang="vi-VN" b="0">
                <a:solidFill>
                  <a:schemeClr val="bg1"/>
                </a:solidFill>
              </a:rPr>
              <a:t>Chỉ những cá thể mang biến dị có lợi mới sống sót và trở nên phổ biến trong quần thể.</a:t>
            </a:r>
            <a:endParaRPr lang="en-US" b="0">
              <a:solidFill>
                <a:schemeClr val="bg1"/>
              </a:solidFill>
            </a:endParaRPr>
          </a:p>
        </p:txBody>
      </p:sp>
      <p:sp>
        <p:nvSpPr>
          <p:cNvPr id="4" name="Flowchart: Connector 3">
            <a:extLst>
              <a:ext uri="{FF2B5EF4-FFF2-40B4-BE49-F238E27FC236}">
                <a16:creationId xmlns:a16="http://schemas.microsoft.com/office/drawing/2014/main" id="{6AE8E346-2947-4737-3C49-CE8E605BDBAE}"/>
              </a:ext>
            </a:extLst>
          </p:cNvPr>
          <p:cNvSpPr/>
          <p:nvPr/>
        </p:nvSpPr>
        <p:spPr>
          <a:xfrm>
            <a:off x="1394015" y="477605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CAD3B-3617-CF48-739D-D8199D9F5F41}"/>
              </a:ext>
            </a:extLst>
          </p:cNvPr>
          <p:cNvSpPr txBox="1"/>
          <p:nvPr/>
        </p:nvSpPr>
        <p:spPr>
          <a:xfrm>
            <a:off x="606612" y="370374"/>
            <a:ext cx="10978775" cy="6117252"/>
          </a:xfrm>
          <a:prstGeom prst="rect">
            <a:avLst/>
          </a:prstGeom>
          <a:noFill/>
        </p:spPr>
        <p:txBody>
          <a:bodyPr wrap="square">
            <a:spAutoFit/>
          </a:bodyPr>
          <a:lstStyle/>
          <a:p>
            <a:pPr algn="just">
              <a:lnSpc>
                <a:spcPct val="120000"/>
              </a:lnSpc>
              <a:spcBef>
                <a:spcPts val="600"/>
              </a:spcBef>
            </a:pPr>
            <a:r>
              <a:rPr lang="en-US" sz="2800" b="1">
                <a:solidFill>
                  <a:srgbClr val="FFFF00"/>
                </a:solidFill>
              </a:rPr>
              <a:t>TN 6. </a:t>
            </a:r>
            <a:r>
              <a:rPr lang="vi-VN" sz="2800" b="1">
                <a:solidFill>
                  <a:srgbClr val="FFFF00"/>
                </a:solidFill>
              </a:rPr>
              <a:t> Giải thích cho sự đa dạng của sinh giới, những phát biểu nào đúng theo quan điểm của Lamarck?</a:t>
            </a:r>
          </a:p>
          <a:p>
            <a:pPr algn="just">
              <a:lnSpc>
                <a:spcPct val="120000"/>
              </a:lnSpc>
              <a:spcBef>
                <a:spcPts val="600"/>
              </a:spcBef>
            </a:pPr>
            <a:r>
              <a:rPr lang="vi-VN" sz="2800">
                <a:solidFill>
                  <a:schemeClr val="bg1"/>
                </a:solidFill>
              </a:rPr>
              <a:t>(1) Các dạng sống đơn giản được tạo ra độc lập, liên tục từ các chất vô cơ và tự biến đổi thành các loài sinh vật với mức độ phức tạp tăng dần.</a:t>
            </a:r>
          </a:p>
          <a:p>
            <a:pPr algn="just">
              <a:lnSpc>
                <a:spcPct val="120000"/>
              </a:lnSpc>
              <a:spcBef>
                <a:spcPts val="600"/>
              </a:spcBef>
            </a:pPr>
            <a:r>
              <a:rPr lang="vi-VN" sz="2800">
                <a:solidFill>
                  <a:schemeClr val="bg1"/>
                </a:solidFill>
              </a:rPr>
              <a:t>(2) Tác động của chọn lọc tự nhiên theo các điều kiện sống khác nhau có thể tạo nên nhiều loài từ một loài ban đầu.</a:t>
            </a:r>
          </a:p>
          <a:p>
            <a:pPr algn="just">
              <a:lnSpc>
                <a:spcPct val="120000"/>
              </a:lnSpc>
              <a:spcBef>
                <a:spcPts val="600"/>
              </a:spcBef>
            </a:pPr>
            <a:r>
              <a:rPr lang="vi-VN" sz="2800">
                <a:solidFill>
                  <a:schemeClr val="bg1"/>
                </a:solidFill>
              </a:rPr>
              <a:t>(3) Sự đa dạng của sinh vật là do chúng có thời gian tiến hoá khác nhau.</a:t>
            </a:r>
          </a:p>
          <a:p>
            <a:pPr lvl="1" algn="just">
              <a:lnSpc>
                <a:spcPct val="120000"/>
              </a:lnSpc>
              <a:spcBef>
                <a:spcPts val="600"/>
              </a:spcBef>
            </a:pPr>
            <a:r>
              <a:rPr lang="el-GR" sz="2800" b="1">
                <a:solidFill>
                  <a:schemeClr val="bg1"/>
                </a:solidFill>
              </a:rPr>
              <a:t>Α. </a:t>
            </a:r>
            <a:r>
              <a:rPr lang="el-GR" sz="2800">
                <a:solidFill>
                  <a:schemeClr val="bg1"/>
                </a:solidFill>
              </a:rPr>
              <a:t>(1), (2).</a:t>
            </a:r>
            <a:r>
              <a:rPr lang="en-US" sz="2800">
                <a:solidFill>
                  <a:schemeClr val="bg1"/>
                </a:solidFill>
              </a:rPr>
              <a:t>			</a:t>
            </a:r>
            <a:r>
              <a:rPr lang="el-GR" sz="2800" b="1">
                <a:solidFill>
                  <a:schemeClr val="bg1"/>
                </a:solidFill>
              </a:rPr>
              <a:t>Β. </a:t>
            </a:r>
            <a:r>
              <a:rPr lang="el-GR" sz="2800">
                <a:solidFill>
                  <a:schemeClr val="bg1"/>
                </a:solidFill>
              </a:rPr>
              <a:t>(2), (3).</a:t>
            </a:r>
          </a:p>
          <a:p>
            <a:pPr lvl="1" algn="just">
              <a:lnSpc>
                <a:spcPct val="120000"/>
              </a:lnSpc>
              <a:spcBef>
                <a:spcPts val="600"/>
              </a:spcBef>
            </a:pPr>
            <a:r>
              <a:rPr lang="vi-VN" sz="2800" b="1">
                <a:solidFill>
                  <a:schemeClr val="bg1"/>
                </a:solidFill>
              </a:rPr>
              <a:t>C. </a:t>
            </a:r>
            <a:r>
              <a:rPr lang="vi-VN" sz="2800">
                <a:solidFill>
                  <a:schemeClr val="bg1"/>
                </a:solidFill>
              </a:rPr>
              <a:t>(1), (3).</a:t>
            </a:r>
            <a:r>
              <a:rPr lang="en-US" sz="2800">
                <a:solidFill>
                  <a:schemeClr val="bg1"/>
                </a:solidFill>
              </a:rPr>
              <a:t>			</a:t>
            </a:r>
            <a:r>
              <a:rPr lang="vi-VN" sz="2800" b="1">
                <a:solidFill>
                  <a:schemeClr val="bg1"/>
                </a:solidFill>
              </a:rPr>
              <a:t>D. </a:t>
            </a:r>
            <a:r>
              <a:rPr lang="vi-VN" sz="2800">
                <a:solidFill>
                  <a:schemeClr val="bg1"/>
                </a:solidFill>
              </a:rPr>
              <a:t>(1), (2), (3).</a:t>
            </a:r>
            <a:endParaRPr lang="en-US" sz="2800">
              <a:solidFill>
                <a:schemeClr val="bg1"/>
              </a:solidFill>
            </a:endParaRPr>
          </a:p>
        </p:txBody>
      </p:sp>
      <p:sp>
        <p:nvSpPr>
          <p:cNvPr id="4" name="Flowchart: Connector 3">
            <a:extLst>
              <a:ext uri="{FF2B5EF4-FFF2-40B4-BE49-F238E27FC236}">
                <a16:creationId xmlns:a16="http://schemas.microsoft.com/office/drawing/2014/main" id="{17529469-051E-C1B1-EC52-05CC422D289F}"/>
              </a:ext>
            </a:extLst>
          </p:cNvPr>
          <p:cNvSpPr/>
          <p:nvPr/>
        </p:nvSpPr>
        <p:spPr>
          <a:xfrm>
            <a:off x="891991" y="5845156"/>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77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C6C366-7B14-7B04-55B7-EC43B60695CA}"/>
              </a:ext>
            </a:extLst>
          </p:cNvPr>
          <p:cNvSpPr txBox="1"/>
          <p:nvPr/>
        </p:nvSpPr>
        <p:spPr>
          <a:xfrm>
            <a:off x="400423" y="245036"/>
            <a:ext cx="11391153" cy="6194516"/>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sz="2600"/>
              <a:t>TN 7. </a:t>
            </a:r>
            <a:r>
              <a:rPr lang="vi-VN" sz="2600"/>
              <a:t>Giải thích sự hình thành loài hươu cao cổ theo quan điểm của Darwin gồm các phát biểu nào dưới đây?</a:t>
            </a:r>
          </a:p>
          <a:p>
            <a:r>
              <a:rPr lang="vi-VN" sz="2600" b="0">
                <a:solidFill>
                  <a:schemeClr val="bg1"/>
                </a:solidFill>
              </a:rPr>
              <a:t>(1) Quần thể ban đầu toàn hươu cổ ngắn.</a:t>
            </a:r>
          </a:p>
          <a:p>
            <a:r>
              <a:rPr lang="vi-VN" sz="2600" b="0">
                <a:solidFill>
                  <a:schemeClr val="bg1"/>
                </a:solidFill>
              </a:rPr>
              <a:t>(2) Quần thể ban đầu có cả hươu cổ ngắn và hươu cổ cao.</a:t>
            </a:r>
          </a:p>
          <a:p>
            <a:r>
              <a:rPr lang="vi-VN" sz="2600" b="0">
                <a:solidFill>
                  <a:schemeClr val="bg1"/>
                </a:solidFill>
              </a:rPr>
              <a:t>(3) Môi trường thay đổi, thức ăn trở nên khan hiếm, các con hươu cổ ng</a:t>
            </a:r>
            <a:r>
              <a:rPr lang="en-US" sz="2600" b="0">
                <a:solidFill>
                  <a:schemeClr val="bg1"/>
                </a:solidFill>
              </a:rPr>
              <a:t>ắ</a:t>
            </a:r>
            <a:r>
              <a:rPr lang="vi-VN" sz="2600" b="0">
                <a:solidFill>
                  <a:schemeClr val="bg1"/>
                </a:solidFill>
              </a:rPr>
              <a:t>n phải vươn cổ để ăn lá cây trên cao, dần dần cổ của chúng dài ra hình thành loài hươu cao cổ.</a:t>
            </a:r>
          </a:p>
          <a:p>
            <a:r>
              <a:rPr lang="vi-VN" sz="2600" b="0">
                <a:solidFill>
                  <a:schemeClr val="bg1"/>
                </a:solidFill>
              </a:rPr>
              <a:t>(4) Môi trường thay đổi, thức ăn trở nên khan hiếm, các con hươu cổ ngắn không lấy được thức ăn ở trên cao làm số lượng hươu cổ ngắn trong quần thể giảm xuống; hươu cổ cao lấy được thức ăn, số lượng tăng dần lên hình thành quần thể hươu cao cổ.</a:t>
            </a:r>
          </a:p>
          <a:p>
            <a:pPr lvl="1"/>
            <a:r>
              <a:rPr lang="el-GR" sz="2600">
                <a:solidFill>
                  <a:schemeClr val="bg1"/>
                </a:solidFill>
              </a:rPr>
              <a:t>Α. </a:t>
            </a:r>
            <a:r>
              <a:rPr lang="el-GR" sz="2600" b="0">
                <a:solidFill>
                  <a:schemeClr val="bg1"/>
                </a:solidFill>
              </a:rPr>
              <a:t>(1), (3).</a:t>
            </a:r>
            <a:r>
              <a:rPr lang="en-US" sz="2600" b="0">
                <a:solidFill>
                  <a:schemeClr val="bg1"/>
                </a:solidFill>
              </a:rPr>
              <a:t>	</a:t>
            </a:r>
            <a:r>
              <a:rPr lang="el-GR" sz="2600">
                <a:solidFill>
                  <a:schemeClr val="bg1"/>
                </a:solidFill>
              </a:rPr>
              <a:t>Β. </a:t>
            </a:r>
            <a:r>
              <a:rPr lang="el-GR" sz="2600" b="0">
                <a:solidFill>
                  <a:schemeClr val="bg1"/>
                </a:solidFill>
              </a:rPr>
              <a:t>(1), (4).</a:t>
            </a:r>
            <a:r>
              <a:rPr lang="en-US" sz="2600" b="0">
                <a:solidFill>
                  <a:schemeClr val="bg1"/>
                </a:solidFill>
              </a:rPr>
              <a:t>		</a:t>
            </a:r>
            <a:r>
              <a:rPr lang="vi-VN" sz="2600">
                <a:solidFill>
                  <a:schemeClr val="bg1"/>
                </a:solidFill>
              </a:rPr>
              <a:t>C. </a:t>
            </a:r>
            <a:r>
              <a:rPr lang="vi-VN" sz="2600" b="0">
                <a:solidFill>
                  <a:schemeClr val="bg1"/>
                </a:solidFill>
              </a:rPr>
              <a:t>(2), (3).</a:t>
            </a:r>
            <a:r>
              <a:rPr lang="en-US" sz="2600" b="0">
                <a:solidFill>
                  <a:schemeClr val="bg1"/>
                </a:solidFill>
              </a:rPr>
              <a:t>		</a:t>
            </a:r>
            <a:r>
              <a:rPr lang="vi-VN" sz="2600">
                <a:solidFill>
                  <a:schemeClr val="bg1"/>
                </a:solidFill>
              </a:rPr>
              <a:t>D. </a:t>
            </a:r>
            <a:r>
              <a:rPr lang="vi-VN" sz="2600" b="0">
                <a:solidFill>
                  <a:schemeClr val="bg1"/>
                </a:solidFill>
              </a:rPr>
              <a:t>(2), (4).</a:t>
            </a:r>
            <a:endParaRPr lang="en-US" sz="2600" b="0">
              <a:solidFill>
                <a:schemeClr val="bg1"/>
              </a:solidFill>
            </a:endParaRPr>
          </a:p>
        </p:txBody>
      </p:sp>
      <p:sp>
        <p:nvSpPr>
          <p:cNvPr id="4" name="Flowchart: Connector 3">
            <a:extLst>
              <a:ext uri="{FF2B5EF4-FFF2-40B4-BE49-F238E27FC236}">
                <a16:creationId xmlns:a16="http://schemas.microsoft.com/office/drawing/2014/main" id="{54535B9F-D3E5-19E7-A769-B2F206B18187}"/>
              </a:ext>
            </a:extLst>
          </p:cNvPr>
          <p:cNvSpPr/>
          <p:nvPr/>
        </p:nvSpPr>
        <p:spPr>
          <a:xfrm>
            <a:off x="8422343" y="5797082"/>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706169" y="1978253"/>
            <a:ext cx="7575176" cy="1783630"/>
          </a:xfrm>
          <a:prstGeom prst="rect">
            <a:avLst/>
          </a:prstGeom>
          <a:noFill/>
        </p:spPr>
        <p:txBody>
          <a:bodyPr wrap="square" rtlCol="0">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CÁM ƠN CÁC EM ĐÃ THEO DÕI BÀI HỌC</a:t>
            </a:r>
            <a:endParaRPr kumimoji="0"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spTree>
    <p:extLst>
      <p:ext uri="{BB962C8B-B14F-4D97-AF65-F5344CB8AC3E}">
        <p14:creationId xmlns:p14="http://schemas.microsoft.com/office/powerpoint/2010/main" val="26396731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50" name="Picture 6" descr="Jean Baptiste Lamarck">
            <a:extLst>
              <a:ext uri="{FF2B5EF4-FFF2-40B4-BE49-F238E27FC236}">
                <a16:creationId xmlns:a16="http://schemas.microsoft.com/office/drawing/2014/main" id="{35E0EAC1-1311-34CF-0D01-297D6B1B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748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03">
            <a:extLst>
              <a:ext uri="{FF2B5EF4-FFF2-40B4-BE49-F238E27FC236}">
                <a16:creationId xmlns:a16="http://schemas.microsoft.com/office/drawing/2014/main" id="{E18E2B1C-F222-BBF7-9B62-2AA18C57DF88}"/>
              </a:ext>
            </a:extLst>
          </p:cNvPr>
          <p:cNvGrpSpPr>
            <a:grpSpLocks/>
          </p:cNvGrpSpPr>
          <p:nvPr/>
        </p:nvGrpSpPr>
        <p:grpSpPr bwMode="auto">
          <a:xfrm>
            <a:off x="5659718" y="59765"/>
            <a:ext cx="6179670" cy="6651811"/>
            <a:chOff x="899885" y="2202229"/>
            <a:chExt cx="3299964" cy="1586196"/>
          </a:xfrm>
        </p:grpSpPr>
        <p:sp>
          <p:nvSpPr>
            <p:cNvPr id="14" name="Rectangle 13">
              <a:extLst>
                <a:ext uri="{FF2B5EF4-FFF2-40B4-BE49-F238E27FC236}">
                  <a16:creationId xmlns:a16="http://schemas.microsoft.com/office/drawing/2014/main" id="{932C146F-5617-4CB7-001F-7CD26B9D4FB2}"/>
                </a:ext>
              </a:extLst>
            </p:cNvPr>
            <p:cNvSpPr/>
            <p:nvPr/>
          </p:nvSpPr>
          <p:spPr>
            <a:xfrm>
              <a:off x="899885" y="2548352"/>
              <a:ext cx="3299964" cy="942216"/>
            </a:xfrm>
            <a:prstGeom prst="rect">
              <a:avLst/>
            </a:prstGeom>
            <a:solidFill>
              <a:srgbClr val="344170"/>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5" name="Picture 345" descr="shadow_1_m">
              <a:extLst>
                <a:ext uri="{FF2B5EF4-FFF2-40B4-BE49-F238E27FC236}">
                  <a16:creationId xmlns:a16="http://schemas.microsoft.com/office/drawing/2014/main" id="{141D3983-80C3-08E4-5DB9-072837278163}"/>
                </a:ext>
              </a:extLst>
            </p:cNvPr>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6" name="Picture 345" descr="shadow_1_m">
              <a:extLst>
                <a:ext uri="{FF2B5EF4-FFF2-40B4-BE49-F238E27FC236}">
                  <a16:creationId xmlns:a16="http://schemas.microsoft.com/office/drawing/2014/main" id="{F6EAF274-2421-8A75-5E33-35481FE3D6C7}"/>
                </a:ext>
              </a:extLst>
            </p:cNvPr>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7" name="TextBox 16">
            <a:extLst>
              <a:ext uri="{FF2B5EF4-FFF2-40B4-BE49-F238E27FC236}">
                <a16:creationId xmlns:a16="http://schemas.microsoft.com/office/drawing/2014/main" id="{FB01384B-85FB-CC45-8B8F-0E158AC968D9}"/>
              </a:ext>
            </a:extLst>
          </p:cNvPr>
          <p:cNvSpPr txBox="1"/>
          <p:nvPr/>
        </p:nvSpPr>
        <p:spPr>
          <a:xfrm>
            <a:off x="5851387" y="1630430"/>
            <a:ext cx="5796332" cy="3597139"/>
          </a:xfrm>
          <a:prstGeom prst="rect">
            <a:avLst/>
          </a:prstGeom>
          <a:noFill/>
        </p:spPr>
        <p:txBody>
          <a:bodyPr wrap="square">
            <a:spAutoFit/>
          </a:bodyPr>
          <a:lstStyle/>
          <a:p>
            <a:pPr algn="just">
              <a:lnSpc>
                <a:spcPct val="120000"/>
              </a:lnSpc>
            </a:pPr>
            <a:r>
              <a:rPr lang="en-US" sz="2400" b="1">
                <a:solidFill>
                  <a:srgbClr val="FFFF00"/>
                </a:solidFill>
              </a:rPr>
              <a:t>– </a:t>
            </a:r>
            <a:r>
              <a:rPr lang="vi-VN" sz="2400" b="1">
                <a:solidFill>
                  <a:srgbClr val="FFFF00"/>
                </a:solidFill>
              </a:rPr>
              <a:t>Jean Baptiste Lamarck </a:t>
            </a:r>
            <a:r>
              <a:rPr lang="vi-VN" sz="2400">
                <a:solidFill>
                  <a:schemeClr val="bg1"/>
                </a:solidFill>
              </a:rPr>
              <a:t>(1744-1829) là nhà tự nhiên học người Pháp, ông là người đầu tiên đưa ra quan điểm về tiến hoá của sinh giới vào năm 1809. </a:t>
            </a:r>
            <a:endParaRPr lang="en-US" sz="2400">
              <a:solidFill>
                <a:schemeClr val="bg1"/>
              </a:solidFill>
            </a:endParaRPr>
          </a:p>
          <a:p>
            <a:pPr algn="just">
              <a:lnSpc>
                <a:spcPct val="120000"/>
              </a:lnSpc>
            </a:pPr>
            <a:r>
              <a:rPr lang="en-US" sz="2400" b="1">
                <a:solidFill>
                  <a:srgbClr val="99FF99"/>
                </a:solidFill>
              </a:rPr>
              <a:t>– </a:t>
            </a:r>
            <a:r>
              <a:rPr lang="vi-VN" sz="2400" b="1">
                <a:solidFill>
                  <a:srgbClr val="99FF99"/>
                </a:solidFill>
              </a:rPr>
              <a:t>Ông cho rằng: </a:t>
            </a:r>
            <a:r>
              <a:rPr lang="vi-VN" sz="2400" i="1">
                <a:solidFill>
                  <a:schemeClr val="bg1"/>
                </a:solidFill>
              </a:rPr>
              <a:t>các loài sinh vật không bất biến mà chúng có thể biến đổi từ loài này thành loài khác dưới tác dụng của ngoại cảnh. </a:t>
            </a:r>
            <a:endParaRPr lang="en-US" sz="2400" i="1">
              <a:solidFill>
                <a:schemeClr val="bg1"/>
              </a:solidFill>
            </a:endParaRPr>
          </a:p>
        </p:txBody>
      </p:sp>
    </p:spTree>
    <p:extLst>
      <p:ext uri="{BB962C8B-B14F-4D97-AF65-F5344CB8AC3E}">
        <p14:creationId xmlns:p14="http://schemas.microsoft.com/office/powerpoint/2010/main" val="2267637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ummary Of Lamarck's Theory Of Evolution Cheap Selling | fiammaespresso.com">
            <a:extLst>
              <a:ext uri="{FF2B5EF4-FFF2-40B4-BE49-F238E27FC236}">
                <a16:creationId xmlns:a16="http://schemas.microsoft.com/office/drawing/2014/main" id="{997A1C97-D4B1-0DAE-74FD-6352F3A7A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320993" y="2910550"/>
            <a:ext cx="2285106" cy="2596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mmary Of Lamarck's Theory Of Evolution Cheap Selling | fiammaespresso.com">
            <a:extLst>
              <a:ext uri="{FF2B5EF4-FFF2-40B4-BE49-F238E27FC236}">
                <a16:creationId xmlns:a16="http://schemas.microsoft.com/office/drawing/2014/main" id="{88F32D37-940A-2103-5C6C-FE8172F9E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2767104" y="2486220"/>
            <a:ext cx="2521770" cy="286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mmary Of Lamarck's Theory Of Evolution Cheap Selling | fiammaespresso.com">
            <a:extLst>
              <a:ext uri="{FF2B5EF4-FFF2-40B4-BE49-F238E27FC236}">
                <a16:creationId xmlns:a16="http://schemas.microsoft.com/office/drawing/2014/main" id="{080F6280-2961-9F5D-AE1C-32757F67C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5559165" y="2121655"/>
            <a:ext cx="2842580" cy="3230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ummary Of Lamarck's Theory Of Evolution Cheap Selling | fiammaespresso.com">
            <a:extLst>
              <a:ext uri="{FF2B5EF4-FFF2-40B4-BE49-F238E27FC236}">
                <a16:creationId xmlns:a16="http://schemas.microsoft.com/office/drawing/2014/main" id="{1E9197FE-C140-8FD0-3449-852618D41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8546229" y="1930159"/>
            <a:ext cx="3011092" cy="34217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ình Lá Cành Cây Cho Ghép Ảnh Tách Nền PNG 3 - Free.Vector6.com">
            <a:extLst>
              <a:ext uri="{FF2B5EF4-FFF2-40B4-BE49-F238E27FC236}">
                <a16:creationId xmlns:a16="http://schemas.microsoft.com/office/drawing/2014/main" id="{65F6B575-0896-AD02-42CE-2FC83F6AE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504" y="167043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ình Lá Cành Cây Cho Ghép Ảnh Tách Nền PNG 3 - Free.Vector6.com">
            <a:extLst>
              <a:ext uri="{FF2B5EF4-FFF2-40B4-BE49-F238E27FC236}">
                <a16:creationId xmlns:a16="http://schemas.microsoft.com/office/drawing/2014/main" id="{8C8F53AF-747F-F880-C810-9ECEF9ECF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812" y="1501596"/>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ình Lá Cành Cây Cho Ghép Ảnh Tách Nền PNG 3 - Free.Vector6.com">
            <a:extLst>
              <a:ext uri="{FF2B5EF4-FFF2-40B4-BE49-F238E27FC236}">
                <a16:creationId xmlns:a16="http://schemas.microsoft.com/office/drawing/2014/main" id="{9FAB771A-391B-4A7E-BEA5-CC6603C62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297" y="1640550"/>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ình Lá Cành Cây Cho Ghép Ảnh Tách Nền PNG 3 - Free.Vector6.com">
            <a:extLst>
              <a:ext uri="{FF2B5EF4-FFF2-40B4-BE49-F238E27FC236}">
                <a16:creationId xmlns:a16="http://schemas.microsoft.com/office/drawing/2014/main" id="{3E33FC5C-586A-445C-CAA5-A3299F4E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055"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ình Lá Cành Cây Cho Ghép Ảnh Tách Nền PNG 3 - Free.Vector6.com">
            <a:extLst>
              <a:ext uri="{FF2B5EF4-FFF2-40B4-BE49-F238E27FC236}">
                <a16:creationId xmlns:a16="http://schemas.microsoft.com/office/drawing/2014/main" id="{649C4A79-7732-5CCE-77A5-9EF9135B8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1703" y="1458267"/>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Lá Cành Cây Cho Ghép Ảnh Tách Nền PNG 3 - Free.Vector6.com">
            <a:extLst>
              <a:ext uri="{FF2B5EF4-FFF2-40B4-BE49-F238E27FC236}">
                <a16:creationId xmlns:a16="http://schemas.microsoft.com/office/drawing/2014/main" id="{C237D932-6BE6-951B-FE90-CCE6974A5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6509" y="1074154"/>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ình Lá Cành Cây Cho Ghép Ảnh Tách Nền PNG 3 - Free.Vector6.com">
            <a:extLst>
              <a:ext uri="{FF2B5EF4-FFF2-40B4-BE49-F238E27FC236}">
                <a16:creationId xmlns:a16="http://schemas.microsoft.com/office/drawing/2014/main" id="{C5A39F1B-2B2D-3FC6-6304-B57BF78F5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8612" y="73165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ình Lá Cành Cây Cho Ghép Ảnh Tách Nền PNG 3 - Free.Vector6.com">
            <a:extLst>
              <a:ext uri="{FF2B5EF4-FFF2-40B4-BE49-F238E27FC236}">
                <a16:creationId xmlns:a16="http://schemas.microsoft.com/office/drawing/2014/main" id="{76054DB9-C3E0-E6C0-5C4A-565C15B8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174"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ình Lá Cành Cây Cho Ghép Ảnh Tách Nền PNG 3 - Free.Vector6.com">
            <a:extLst>
              <a:ext uri="{FF2B5EF4-FFF2-40B4-BE49-F238E27FC236}">
                <a16:creationId xmlns:a16="http://schemas.microsoft.com/office/drawing/2014/main" id="{544C667C-D6DE-32D4-B27B-52F5F940B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492" y="1540196"/>
            <a:ext cx="1127380" cy="124011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4BDEC02-160A-FAE0-0EBB-1278FB116802}"/>
              </a:ext>
            </a:extLst>
          </p:cNvPr>
          <p:cNvSpPr txBox="1"/>
          <p:nvPr/>
        </p:nvSpPr>
        <p:spPr>
          <a:xfrm>
            <a:off x="149609" y="5356037"/>
            <a:ext cx="246686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con hươu cổ ngắn không ăn được lá cây trên cao</a:t>
            </a:r>
            <a:endParaRPr lang="en-US" sz="2000" i="1">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B4AB012-0546-3244-FA3F-1307DB109ABF}"/>
              </a:ext>
            </a:extLst>
          </p:cNvPr>
          <p:cNvSpPr txBox="1"/>
          <p:nvPr/>
        </p:nvSpPr>
        <p:spPr>
          <a:xfrm>
            <a:off x="2777482" y="5351939"/>
            <a:ext cx="1953929"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Để ăn được lá, hươu phải vươn cao</a:t>
            </a:r>
            <a:r>
              <a:rPr lang="en-US" sz="2000" i="1">
                <a:latin typeface="Times New Roman" panose="02020603050405020304" pitchFamily="18" charset="0"/>
                <a:cs typeface="Times New Roman" panose="02020603050405020304" pitchFamily="18" charset="0"/>
              </a:rPr>
              <a:t> cổ</a:t>
            </a:r>
            <a:r>
              <a:rPr lang="vi-VN" sz="2000" i="1">
                <a:latin typeface="Times New Roman" panose="02020603050405020304" pitchFamily="18" charset="0"/>
                <a:cs typeface="Times New Roman" panose="02020603050405020304" pitchFamily="18" charset="0"/>
              </a:rPr>
              <a:t> </a:t>
            </a:r>
            <a:endParaRPr lang="en-US" sz="2000" i="1">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2477C7-4642-4D7F-E17D-3D445B0CE232}"/>
              </a:ext>
            </a:extLst>
          </p:cNvPr>
          <p:cNvSpPr txBox="1"/>
          <p:nvPr/>
        </p:nvSpPr>
        <p:spPr>
          <a:xfrm>
            <a:off x="4971822" y="5351939"/>
            <a:ext cx="351618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biến đổi nhỏ trên cơ thể (cổ dài) được tích luỹ dần thành những biến đổi lớn, sâu sắc</a:t>
            </a:r>
            <a:endParaRPr lang="en-US" sz="2000" i="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6B64981-600B-CCBD-D7C8-D94E6B68C7D9}"/>
              </a:ext>
            </a:extLst>
          </p:cNvPr>
          <p:cNvSpPr txBox="1"/>
          <p:nvPr/>
        </p:nvSpPr>
        <p:spPr>
          <a:xfrm>
            <a:off x="8574568" y="5351939"/>
            <a:ext cx="3011092" cy="798745"/>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Qua nhiều thế hệ hình thành loài hươu có cổ cao</a:t>
            </a:r>
            <a:endParaRPr lang="en-US" sz="2000" i="1">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6" name="Picture 8" descr="Hình Lá Cành Cây Cho Ghép Ảnh Tách Nền PNG 3 - Free.Vector6.com">
            <a:extLst>
              <a:ext uri="{FF2B5EF4-FFF2-40B4-BE49-F238E27FC236}">
                <a16:creationId xmlns:a16="http://schemas.microsoft.com/office/drawing/2014/main" id="{2CBAEA49-59AE-F809-DE64-B11CA6402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586" y="1064095"/>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ình Lá Cành Cây Cho Ghép Ảnh Tách Nền PNG 3 - Free.Vector6.com">
            <a:extLst>
              <a:ext uri="{FF2B5EF4-FFF2-40B4-BE49-F238E27FC236}">
                <a16:creationId xmlns:a16="http://schemas.microsoft.com/office/drawing/2014/main" id="{00720B14-C58B-9056-6298-8C00535DF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590" y="53064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ình Lá Cành Cây Cho Ghép Ảnh Tách Nền PNG 3 - Free.Vector6.com">
            <a:extLst>
              <a:ext uri="{FF2B5EF4-FFF2-40B4-BE49-F238E27FC236}">
                <a16:creationId xmlns:a16="http://schemas.microsoft.com/office/drawing/2014/main" id="{F48B6176-FD0D-1C95-96EB-BF3C474A8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0846" y="1715022"/>
            <a:ext cx="1127380" cy="12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02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grpSp>
        <p:nvGrpSpPr>
          <p:cNvPr id="27" name="Group 26">
            <a:extLst>
              <a:ext uri="{FF2B5EF4-FFF2-40B4-BE49-F238E27FC236}">
                <a16:creationId xmlns:a16="http://schemas.microsoft.com/office/drawing/2014/main" id="{66B29F7D-9767-D8EB-A950-3B72F0A099D4}"/>
              </a:ext>
            </a:extLst>
          </p:cNvPr>
          <p:cNvGrpSpPr/>
          <p:nvPr/>
        </p:nvGrpSpPr>
        <p:grpSpPr>
          <a:xfrm>
            <a:off x="567031" y="4874442"/>
            <a:ext cx="11174292" cy="1742200"/>
            <a:chOff x="5156653" y="4948055"/>
            <a:chExt cx="6842006" cy="1715709"/>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2" y="5054200"/>
              <a:ext cx="6728327" cy="1609564"/>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69EA038-9B0C-C175-761D-7903101FF05A}"/>
                </a:ext>
              </a:extLst>
            </p:cNvPr>
            <p:cNvSpPr txBox="1"/>
            <p:nvPr/>
          </p:nvSpPr>
          <p:spPr>
            <a:xfrm>
              <a:off x="5227899" y="5062264"/>
              <a:ext cx="6515268" cy="138114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Quan sát Hình 50.1</a:t>
              </a:r>
              <a:r>
                <a:rPr lang="en-US" sz="2400">
                  <a:solidFill>
                    <a:srgbClr val="00B050"/>
                  </a:solidFill>
                </a:rPr>
                <a:t> SGK</a:t>
              </a:r>
              <a:r>
                <a:rPr lang="vi-VN" sz="2400">
                  <a:solidFill>
                    <a:srgbClr val="00B050"/>
                  </a:solidFill>
                </a:rPr>
                <a:t>, thực hiện các yêu cầu sau:</a:t>
              </a:r>
            </a:p>
            <a:p>
              <a:pPr algn="just"/>
              <a:r>
                <a:rPr lang="vi-VN" sz="2400"/>
                <a:t>1. </a:t>
              </a:r>
              <a:r>
                <a:rPr lang="vi-VN" sz="2400" b="0"/>
                <a:t>Mô tả quá trình hình thành loài hươu cao cổ theo quan điểm của Lamarck.</a:t>
              </a:r>
            </a:p>
            <a:p>
              <a:pPr algn="just"/>
              <a:r>
                <a:rPr lang="vi-VN" sz="2400"/>
                <a:t>2. </a:t>
              </a:r>
              <a:r>
                <a:rPr lang="vi-VN" sz="2400" b="0"/>
                <a:t>Nguyên nhân nào dẫn đến sự hình thành loài hươu cao cổ?</a:t>
              </a:r>
              <a:endParaRPr lang="en-US" sz="2400" b="0"/>
            </a:p>
          </p:txBody>
        </p:sp>
      </p:grpSp>
    </p:spTree>
    <p:extLst>
      <p:ext uri="{BB962C8B-B14F-4D97-AF65-F5344CB8AC3E}">
        <p14:creationId xmlns:p14="http://schemas.microsoft.com/office/powerpoint/2010/main" val="31854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43" name="Group 42">
            <a:extLst>
              <a:ext uri="{FF2B5EF4-FFF2-40B4-BE49-F238E27FC236}">
                <a16:creationId xmlns:a16="http://schemas.microsoft.com/office/drawing/2014/main" id="{4B660FE1-43FF-B867-F4CB-14152D163711}"/>
              </a:ext>
            </a:extLst>
          </p:cNvPr>
          <p:cNvGrpSpPr/>
          <p:nvPr/>
        </p:nvGrpSpPr>
        <p:grpSpPr>
          <a:xfrm>
            <a:off x="150908" y="842682"/>
            <a:ext cx="8363900" cy="5912624"/>
            <a:chOff x="150908" y="842682"/>
            <a:chExt cx="8363900" cy="5912624"/>
          </a:xfrm>
        </p:grpSpPr>
        <p:pic>
          <p:nvPicPr>
            <p:cNvPr id="3" name="Picture 2" descr="Summary Of Lamarck's Theory Of Evolution Cheap Selling | fiammaespresso.com">
              <a:extLst>
                <a:ext uri="{FF2B5EF4-FFF2-40B4-BE49-F238E27FC236}">
                  <a16:creationId xmlns:a16="http://schemas.microsoft.com/office/drawing/2014/main" id="{3ED60F50-4733-0CC8-8685-BCAE04491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08" y="842682"/>
              <a:ext cx="8363900" cy="5912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1E7156-D76D-966D-E6E0-7EFE02350491}"/>
                </a:ext>
              </a:extLst>
            </p:cNvPr>
            <p:cNvSpPr/>
            <p:nvPr/>
          </p:nvSpPr>
          <p:spPr>
            <a:xfrm>
              <a:off x="1139065" y="1374588"/>
              <a:ext cx="892935"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665DB-7705-43C5-B7ED-60CF35EF5318}"/>
                </a:ext>
              </a:extLst>
            </p:cNvPr>
            <p:cNvSpPr/>
            <p:nvPr/>
          </p:nvSpPr>
          <p:spPr>
            <a:xfrm>
              <a:off x="1139065" y="1706007"/>
              <a:ext cx="976606"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5F37EC-37F6-3BDD-C19D-3ECB8EC94B84}"/>
                </a:ext>
              </a:extLst>
            </p:cNvPr>
            <p:cNvSpPr/>
            <p:nvPr/>
          </p:nvSpPr>
          <p:spPr>
            <a:xfrm>
              <a:off x="2304477" y="3667511"/>
              <a:ext cx="1586206" cy="60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507C12-E908-C59E-9B1A-3BB0FAEA990F}"/>
                </a:ext>
              </a:extLst>
            </p:cNvPr>
            <p:cNvSpPr txBox="1"/>
            <p:nvPr/>
          </p:nvSpPr>
          <p:spPr>
            <a:xfrm>
              <a:off x="484094" y="1274873"/>
              <a:ext cx="1631577" cy="797078"/>
            </a:xfrm>
            <a:prstGeom prst="rect">
              <a:avLst/>
            </a:prstGeom>
            <a:noFill/>
          </p:spPr>
          <p:txBody>
            <a:bodyPr wrap="square">
              <a:spAutoFit/>
            </a:bodyPr>
            <a:lstStyle>
              <a:defPPr>
                <a:defRPr lang="en-US"/>
              </a:defPPr>
              <a:lvl1pPr algn="ctr">
                <a:lnSpc>
                  <a:spcPct val="120000"/>
                </a:lnSpc>
                <a:defRPr b="1"/>
              </a:lvl1pPr>
            </a:lstStyle>
            <a:p>
              <a:r>
                <a:rPr lang="vi-VN" sz="2000"/>
                <a:t>Môi trường đã thay đổi</a:t>
              </a:r>
              <a:endParaRPr lang="en-US" sz="2000"/>
            </a:p>
          </p:txBody>
        </p:sp>
        <p:sp>
          <p:nvSpPr>
            <p:cNvPr id="14" name="TextBox 13">
              <a:extLst>
                <a:ext uri="{FF2B5EF4-FFF2-40B4-BE49-F238E27FC236}">
                  <a16:creationId xmlns:a16="http://schemas.microsoft.com/office/drawing/2014/main" id="{25324097-E1C7-98DE-1AFC-5C659BB40FDC}"/>
                </a:ext>
              </a:extLst>
            </p:cNvPr>
            <p:cNvSpPr txBox="1"/>
            <p:nvPr/>
          </p:nvSpPr>
          <p:spPr>
            <a:xfrm>
              <a:off x="2360706" y="3571804"/>
              <a:ext cx="2611718" cy="797078"/>
            </a:xfrm>
            <a:prstGeom prst="rect">
              <a:avLst/>
            </a:prstGeom>
            <a:noFill/>
          </p:spPr>
          <p:txBody>
            <a:bodyPr wrap="square">
              <a:spAutoFit/>
            </a:bodyPr>
            <a:lstStyle>
              <a:defPPr>
                <a:defRPr lang="en-US"/>
              </a:defPPr>
              <a:lvl1pPr algn="ctr">
                <a:lnSpc>
                  <a:spcPct val="120000"/>
                </a:lnSpc>
                <a:defRPr sz="2000" b="1"/>
              </a:lvl1pPr>
            </a:lstStyle>
            <a:p>
              <a:pPr algn="l"/>
              <a:r>
                <a:rPr lang="vi-VN"/>
                <a:t>Các đặc điểm có được được kế thừa</a:t>
              </a:r>
              <a:endParaRPr lang="en-US"/>
            </a:p>
          </p:txBody>
        </p:sp>
      </p:grpSp>
      <p:grpSp>
        <p:nvGrpSpPr>
          <p:cNvPr id="44" name="Group 43">
            <a:extLst>
              <a:ext uri="{FF2B5EF4-FFF2-40B4-BE49-F238E27FC236}">
                <a16:creationId xmlns:a16="http://schemas.microsoft.com/office/drawing/2014/main" id="{79AF4F9A-5340-7848-E775-E6F45F31D247}"/>
              </a:ext>
            </a:extLst>
          </p:cNvPr>
          <p:cNvGrpSpPr/>
          <p:nvPr/>
        </p:nvGrpSpPr>
        <p:grpSpPr>
          <a:xfrm>
            <a:off x="4972424" y="4026153"/>
            <a:ext cx="7068668" cy="2453249"/>
            <a:chOff x="5103906" y="3783105"/>
            <a:chExt cx="6937186" cy="2453249"/>
          </a:xfrm>
        </p:grpSpPr>
        <p:sp>
          <p:nvSpPr>
            <p:cNvPr id="45" name="Rectangle: Rounded Corners 44">
              <a:extLst>
                <a:ext uri="{FF2B5EF4-FFF2-40B4-BE49-F238E27FC236}">
                  <a16:creationId xmlns:a16="http://schemas.microsoft.com/office/drawing/2014/main" id="{D4E4F0C9-D142-7109-2C35-8B106C24C0CD}"/>
                </a:ext>
              </a:extLst>
            </p:cNvPr>
            <p:cNvSpPr/>
            <p:nvPr/>
          </p:nvSpPr>
          <p:spPr>
            <a:xfrm>
              <a:off x="5103906" y="3783105"/>
              <a:ext cx="6937186" cy="2453249"/>
            </a:xfrm>
            <a:prstGeom prst="roundRect">
              <a:avLst>
                <a:gd name="adj" fmla="val 512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F078C66-A4B4-F0CD-2626-2D8EA8129027}"/>
                </a:ext>
              </a:extLst>
            </p:cNvPr>
            <p:cNvSpPr txBox="1"/>
            <p:nvPr/>
          </p:nvSpPr>
          <p:spPr>
            <a:xfrm>
              <a:off x="5159089" y="3854769"/>
              <a:ext cx="6732787" cy="2267544"/>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Do cổ hươu được hoạt động theo hướng vươn dài ra nên cổ hươu ngày càng dài. </a:t>
              </a:r>
              <a:endParaRPr lang="en-US" sz="2400" b="0"/>
            </a:p>
            <a:p>
              <a:pPr algn="just"/>
              <a:r>
                <a:rPr lang="en-US" sz="2400" b="0"/>
                <a:t>– </a:t>
              </a:r>
              <a:r>
                <a:rPr lang="vi-VN" sz="2400" b="0"/>
                <a:t>Biến đổi cổ vươn dài được </a:t>
              </a:r>
              <a:r>
                <a:rPr lang="vi-VN" sz="2400"/>
                <a:t>di truyền, tích luỹ </a:t>
              </a:r>
              <a:r>
                <a:rPr lang="vi-VN" sz="2400" b="0"/>
                <a:t>qua các thế hệ và kết quả hình thành loài hươu cổ cao.</a:t>
              </a:r>
              <a:endParaRPr lang="en-US" sz="2400" b="0"/>
            </a:p>
          </p:txBody>
        </p:sp>
      </p:grpSp>
      <p:grpSp>
        <p:nvGrpSpPr>
          <p:cNvPr id="47" name="Group 46">
            <a:extLst>
              <a:ext uri="{FF2B5EF4-FFF2-40B4-BE49-F238E27FC236}">
                <a16:creationId xmlns:a16="http://schemas.microsoft.com/office/drawing/2014/main" id="{BBDAC5ED-6892-428A-DA22-860BFA0B9CDB}"/>
              </a:ext>
            </a:extLst>
          </p:cNvPr>
          <p:cNvGrpSpPr/>
          <p:nvPr/>
        </p:nvGrpSpPr>
        <p:grpSpPr>
          <a:xfrm>
            <a:off x="6353189" y="2354660"/>
            <a:ext cx="5687903" cy="1532518"/>
            <a:chOff x="5103906" y="3783105"/>
            <a:chExt cx="5582104" cy="1532518"/>
          </a:xfrm>
        </p:grpSpPr>
        <p:sp>
          <p:nvSpPr>
            <p:cNvPr id="48" name="Rectangle: Rounded Corners 47">
              <a:extLst>
                <a:ext uri="{FF2B5EF4-FFF2-40B4-BE49-F238E27FC236}">
                  <a16:creationId xmlns:a16="http://schemas.microsoft.com/office/drawing/2014/main" id="{50D8871A-A1BD-BFBD-56D8-486A2180BA94}"/>
                </a:ext>
              </a:extLst>
            </p:cNvPr>
            <p:cNvSpPr/>
            <p:nvPr/>
          </p:nvSpPr>
          <p:spPr>
            <a:xfrm>
              <a:off x="5103906" y="3783105"/>
              <a:ext cx="5582104" cy="1532518"/>
            </a:xfrm>
            <a:prstGeom prst="roundRect">
              <a:avLst>
                <a:gd name="adj" fmla="val 82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B307229-3977-7D70-1E5B-26905EF08F54}"/>
                </a:ext>
              </a:extLst>
            </p:cNvPr>
            <p:cNvSpPr txBox="1"/>
            <p:nvPr/>
          </p:nvSpPr>
          <p:spPr>
            <a:xfrm>
              <a:off x="5253121" y="3835877"/>
              <a:ext cx="5283673" cy="1381147"/>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Ban đầu cổ hươu ngắn, không ăn được lá cây trên cao, hươu phải vươn cao cổ lên để ăn được lá cây trên cao. </a:t>
              </a:r>
              <a:endParaRPr lang="en-US" sz="2400" b="0"/>
            </a:p>
          </p:txBody>
        </p:sp>
      </p:grpSp>
      <p:sp>
        <p:nvSpPr>
          <p:cNvPr id="51" name="Rectangle 50">
            <a:extLst>
              <a:ext uri="{FF2B5EF4-FFF2-40B4-BE49-F238E27FC236}">
                <a16:creationId xmlns:a16="http://schemas.microsoft.com/office/drawing/2014/main" id="{FDDA28E5-30D6-CEE9-32AB-2939CDED0594}"/>
              </a:ext>
            </a:extLst>
          </p:cNvPr>
          <p:cNvSpPr/>
          <p:nvPr/>
        </p:nvSpPr>
        <p:spPr>
          <a:xfrm>
            <a:off x="8582211" y="1626147"/>
            <a:ext cx="1332753" cy="46018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379548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E89A24D-CD69-45A4-AC93-53B8115AA413}">
  <ds:schemaRefs>
    <ds:schemaRef ds:uri="http://schemas.microsoft.com/sharepoint/v3/contenttype/forms"/>
  </ds:schemaRefs>
</ds:datastoreItem>
</file>

<file path=customXml/itemProps2.xml><?xml version="1.0" encoding="utf-8"?>
<ds:datastoreItem xmlns:ds="http://schemas.openxmlformats.org/officeDocument/2006/customXml" ds:itemID="{40BF0F94-36C0-430F-8DDE-AF914AC0C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D2FAC4-C1D8-4FBC-AFD8-786609711A5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Tech pitch deck</Template>
  <TotalTime>1365</TotalTime>
  <Words>4542</Words>
  <Application>Microsoft Office PowerPoint</Application>
  <PresentationFormat>Widescreen</PresentationFormat>
  <Paragraphs>309</Paragraphs>
  <Slides>59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Arial</vt:lpstr>
      <vt:lpstr>Calibri</vt:lpstr>
      <vt:lpstr>Calibri Light</vt:lpstr>
      <vt:lpstr>Courier New</vt:lpstr>
      <vt:lpstr>Posterama</vt:lpstr>
      <vt:lpstr>Times New Roman</vt:lpstr>
      <vt:lpstr>Wingdings</vt:lpstr>
      <vt:lpstr>Office Theme</vt:lpstr>
      <vt:lpstr>Office 主题​​</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ADMIN</cp:lastModifiedBy>
  <cp:revision>102</cp:revision>
  <dcterms:created xsi:type="dcterms:W3CDTF">2024-06-22T05:21:25Z</dcterms:created>
  <dcterms:modified xsi:type="dcterms:W3CDTF">2024-08-06T03:57:06Z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