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4"/>
    <p:sldMasterId id="2147483684" r:id="rId5"/>
  </p:sldMasterIdLst>
  <p:notesMasterIdLst>
    <p:notesMasterId r:id="rId55"/>
  </p:notesMasterIdLst>
  <p:handoutMasterIdLst>
    <p:handoutMasterId r:id="rId56"/>
  </p:handoutMasterIdLst>
  <p:sldIdLst>
    <p:sldId id="263" r:id="rId6"/>
    <p:sldId id="264" r:id="rId7"/>
    <p:sldId id="265" r:id="rId8"/>
    <p:sldId id="267" r:id="rId9"/>
    <p:sldId id="266" r:id="rId10"/>
    <p:sldId id="268" r:id="rId11"/>
    <p:sldId id="269" r:id="rId12"/>
    <p:sldId id="271" r:id="rId13"/>
    <p:sldId id="270" r:id="rId14"/>
    <p:sldId id="272" r:id="rId15"/>
    <p:sldId id="273" r:id="rId16"/>
    <p:sldId id="281" r:id="rId17"/>
    <p:sldId id="278" r:id="rId18"/>
    <p:sldId id="275" r:id="rId19"/>
    <p:sldId id="279" r:id="rId20"/>
    <p:sldId id="280" r:id="rId21"/>
    <p:sldId id="277" r:id="rId22"/>
    <p:sldId id="282" r:id="rId23"/>
    <p:sldId id="276" r:id="rId24"/>
    <p:sldId id="285" r:id="rId25"/>
    <p:sldId id="288" r:id="rId26"/>
    <p:sldId id="286" r:id="rId27"/>
    <p:sldId id="287" r:id="rId28"/>
    <p:sldId id="289" r:id="rId29"/>
    <p:sldId id="292" r:id="rId30"/>
    <p:sldId id="293" r:id="rId31"/>
    <p:sldId id="294" r:id="rId32"/>
    <p:sldId id="302" r:id="rId33"/>
    <p:sldId id="303" r:id="rId34"/>
    <p:sldId id="304" r:id="rId35"/>
    <p:sldId id="291" r:id="rId36"/>
    <p:sldId id="295" r:id="rId37"/>
    <p:sldId id="296" r:id="rId38"/>
    <p:sldId id="297" r:id="rId39"/>
    <p:sldId id="299" r:id="rId40"/>
    <p:sldId id="298" r:id="rId41"/>
    <p:sldId id="300" r:id="rId42"/>
    <p:sldId id="301" r:id="rId43"/>
    <p:sldId id="305" r:id="rId44"/>
    <p:sldId id="306" r:id="rId45"/>
    <p:sldId id="290" r:id="rId46"/>
    <p:sldId id="307" r:id="rId47"/>
    <p:sldId id="310" r:id="rId48"/>
    <p:sldId id="308" r:id="rId49"/>
    <p:sldId id="309" r:id="rId50"/>
    <p:sldId id="311" r:id="rId51"/>
    <p:sldId id="312" r:id="rId52"/>
    <p:sldId id="313" r:id="rId53"/>
    <p:sldId id="260"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BF2"/>
    <a:srgbClr val="FFDD71"/>
    <a:srgbClr val="DDDDDD"/>
    <a:srgbClr val="BEBEBE"/>
    <a:srgbClr val="F97BD2"/>
    <a:srgbClr val="001A1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0755" autoAdjust="0"/>
  </p:normalViewPr>
  <p:slideViewPr>
    <p:cSldViewPr snapToGrid="0">
      <p:cViewPr varScale="1">
        <p:scale>
          <a:sx n="72" d="100"/>
          <a:sy n="72" d="100"/>
        </p:scale>
        <p:origin x="1056"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8" d="100"/>
          <a:sy n="68" d="100"/>
        </p:scale>
        <p:origin x="328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1CEA5-62FD-4C83-BDE3-91DFB9827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FA1CBFD-6AD0-48C4-B91B-58830F6F4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869721-F543-4A6C-BF9D-65D7CC540427}" type="datetimeFigureOut">
              <a:rPr lang="en-US" smtClean="0"/>
              <a:t>8/6/2024</a:t>
            </a:fld>
            <a:endParaRPr lang="en-US" dirty="0"/>
          </a:p>
        </p:txBody>
      </p:sp>
      <p:sp>
        <p:nvSpPr>
          <p:cNvPr id="4" name="Footer Placeholder 3">
            <a:extLst>
              <a:ext uri="{FF2B5EF4-FFF2-40B4-BE49-F238E27FC236}">
                <a16:creationId xmlns:a16="http://schemas.microsoft.com/office/drawing/2014/main" id="{A9E55D22-46A3-4B8C-AD40-252FE789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E70DCEF-9071-4B17-801B-37B4465C8E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90168E-626C-4E60-93C0-A00D25609468}" type="slidenum">
              <a:rPr lang="en-US" smtClean="0"/>
              <a:t>‹#›</a:t>
            </a:fld>
            <a:endParaRPr lang="en-US" dirty="0"/>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2326A-4C88-4AFB-AA5B-5919D81DFF5B}" type="datetimeFigureOut">
              <a:rPr lang="en-US" smtClean="0"/>
              <a:t>8/6/2024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3AB32-59DF-41F1-9618-EDFBF5049629}" type="slidenum">
              <a:rPr lang="en-US" smtClean="0"/>
              <a:t>‹#›</a:t>
            </a:fld>
            <a:endParaRPr lang="en-US" dirty="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3A9D5B-C48D-4C4D-8D4F-48A2677943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70097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DD249-0DB2-4F81-88A3-9D46629C54C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420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49</a:t>
            </a:fld>
            <a:endParaRPr lang="en-US" dirty="0"/>
          </a:p>
        </p:txBody>
      </p:sp>
    </p:spTree>
    <p:extLst>
      <p:ext uri="{BB962C8B-B14F-4D97-AF65-F5344CB8AC3E}">
        <p14:creationId xmlns:p14="http://schemas.microsoft.com/office/powerpoint/2010/main" val="1046714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8/6/2024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8/6/2024</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9152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Tree>
    <p:extLst>
      <p:ext uri="{BB962C8B-B14F-4D97-AF65-F5344CB8AC3E}">
        <p14:creationId xmlns:p14="http://schemas.microsoft.com/office/powerpoint/2010/main" val="1663008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26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9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016533" y="3232356"/>
            <a:ext cx="1227818" cy="1187245"/>
          </a:xfrm>
          <a:custGeom>
            <a:avLst/>
            <a:gdLst>
              <a:gd name="connsiteX0" fmla="*/ 197878 w 1227818"/>
              <a:gd name="connsiteY0" fmla="*/ 0 h 1187245"/>
              <a:gd name="connsiteX1" fmla="*/ 1029940 w 1227818"/>
              <a:gd name="connsiteY1" fmla="*/ 0 h 1187245"/>
              <a:gd name="connsiteX2" fmla="*/ 1227818 w 1227818"/>
              <a:gd name="connsiteY2" fmla="*/ 197878 h 1187245"/>
              <a:gd name="connsiteX3" fmla="*/ 1227818 w 1227818"/>
              <a:gd name="connsiteY3" fmla="*/ 989367 h 1187245"/>
              <a:gd name="connsiteX4" fmla="*/ 1029940 w 1227818"/>
              <a:gd name="connsiteY4" fmla="*/ 1187245 h 1187245"/>
              <a:gd name="connsiteX5" fmla="*/ 197878 w 1227818"/>
              <a:gd name="connsiteY5" fmla="*/ 1187245 h 1187245"/>
              <a:gd name="connsiteX6" fmla="*/ 0 w 1227818"/>
              <a:gd name="connsiteY6" fmla="*/ 989367 h 1187245"/>
              <a:gd name="connsiteX7" fmla="*/ 0 w 1227818"/>
              <a:gd name="connsiteY7" fmla="*/ 197878 h 1187245"/>
              <a:gd name="connsiteX8" fmla="*/ 197878 w 1227818"/>
              <a:gd name="connsiteY8" fmla="*/ 0 h 1187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7818" h="1187245">
                <a:moveTo>
                  <a:pt x="197878" y="0"/>
                </a:moveTo>
                <a:lnTo>
                  <a:pt x="1029940" y="0"/>
                </a:lnTo>
                <a:cubicBezTo>
                  <a:pt x="1139225" y="0"/>
                  <a:pt x="1227818" y="88593"/>
                  <a:pt x="1227818" y="197878"/>
                </a:cubicBezTo>
                <a:lnTo>
                  <a:pt x="1227818" y="989367"/>
                </a:lnTo>
                <a:cubicBezTo>
                  <a:pt x="1227818" y="1098652"/>
                  <a:pt x="1139225" y="1187245"/>
                  <a:pt x="1029940" y="1187245"/>
                </a:cubicBezTo>
                <a:lnTo>
                  <a:pt x="197878" y="1187245"/>
                </a:lnTo>
                <a:cubicBezTo>
                  <a:pt x="88593" y="1187245"/>
                  <a:pt x="0" y="1098652"/>
                  <a:pt x="0" y="989367"/>
                </a:cubicBezTo>
                <a:lnTo>
                  <a:pt x="0" y="197878"/>
                </a:lnTo>
                <a:cubicBezTo>
                  <a:pt x="0" y="88593"/>
                  <a:pt x="88593" y="0"/>
                  <a:pt x="197878"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229172" y="4437606"/>
            <a:ext cx="1368571" cy="1456335"/>
          </a:xfrm>
          <a:custGeom>
            <a:avLst/>
            <a:gdLst>
              <a:gd name="connsiteX0" fmla="*/ 228100 w 1368571"/>
              <a:gd name="connsiteY0" fmla="*/ 0 h 1456335"/>
              <a:gd name="connsiteX1" fmla="*/ 1140471 w 1368571"/>
              <a:gd name="connsiteY1" fmla="*/ 0 h 1456335"/>
              <a:gd name="connsiteX2" fmla="*/ 1368571 w 1368571"/>
              <a:gd name="connsiteY2" fmla="*/ 228100 h 1456335"/>
              <a:gd name="connsiteX3" fmla="*/ 1368571 w 1368571"/>
              <a:gd name="connsiteY3" fmla="*/ 1228235 h 1456335"/>
              <a:gd name="connsiteX4" fmla="*/ 1140471 w 1368571"/>
              <a:gd name="connsiteY4" fmla="*/ 1456335 h 1456335"/>
              <a:gd name="connsiteX5" fmla="*/ 228100 w 1368571"/>
              <a:gd name="connsiteY5" fmla="*/ 1456335 h 1456335"/>
              <a:gd name="connsiteX6" fmla="*/ 0 w 1368571"/>
              <a:gd name="connsiteY6" fmla="*/ 1228235 h 1456335"/>
              <a:gd name="connsiteX7" fmla="*/ 0 w 1368571"/>
              <a:gd name="connsiteY7" fmla="*/ 228100 h 1456335"/>
              <a:gd name="connsiteX8" fmla="*/ 228100 w 1368571"/>
              <a:gd name="connsiteY8" fmla="*/ 0 h 145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571" h="1456335">
                <a:moveTo>
                  <a:pt x="228100" y="0"/>
                </a:moveTo>
                <a:lnTo>
                  <a:pt x="1140471" y="0"/>
                </a:lnTo>
                <a:cubicBezTo>
                  <a:pt x="1266447" y="0"/>
                  <a:pt x="1368571" y="102124"/>
                  <a:pt x="1368571" y="228100"/>
                </a:cubicBezTo>
                <a:lnTo>
                  <a:pt x="1368571" y="1228235"/>
                </a:lnTo>
                <a:cubicBezTo>
                  <a:pt x="1368571" y="1354211"/>
                  <a:pt x="1266447" y="1456335"/>
                  <a:pt x="1140471" y="1456335"/>
                </a:cubicBezTo>
                <a:lnTo>
                  <a:pt x="228100" y="1456335"/>
                </a:lnTo>
                <a:cubicBezTo>
                  <a:pt x="102124" y="1456335"/>
                  <a:pt x="0" y="1354211"/>
                  <a:pt x="0" y="1228235"/>
                </a:cubicBezTo>
                <a:lnTo>
                  <a:pt x="0" y="228100"/>
                </a:lnTo>
                <a:cubicBezTo>
                  <a:pt x="0" y="102124"/>
                  <a:pt x="102124" y="0"/>
                  <a:pt x="228100" y="0"/>
                </a:cubicBezTo>
                <a:close/>
              </a:path>
            </a:pathLst>
          </a:custGeom>
        </p:spPr>
        <p:txBody>
          <a:bodyPr wrap="square">
            <a:noAutofit/>
          </a:bodyPr>
          <a:lstStyle/>
          <a:p>
            <a:endParaRPr lang="zh-CN" altLang="en-US"/>
          </a:p>
        </p:txBody>
      </p:sp>
      <p:sp>
        <p:nvSpPr>
          <p:cNvPr id="14" name="图片占位符 13"/>
          <p:cNvSpPr>
            <a:spLocks noGrp="1"/>
          </p:cNvSpPr>
          <p:nvPr>
            <p:ph type="pic" sz="quarter" idx="12"/>
          </p:nvPr>
        </p:nvSpPr>
        <p:spPr>
          <a:xfrm>
            <a:off x="6779937" y="4097250"/>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
        <p:nvSpPr>
          <p:cNvPr id="15" name="图片占位符 14"/>
          <p:cNvSpPr>
            <a:spLocks noGrp="1"/>
          </p:cNvSpPr>
          <p:nvPr>
            <p:ph type="pic" sz="quarter" idx="13"/>
          </p:nvPr>
        </p:nvSpPr>
        <p:spPr>
          <a:xfrm>
            <a:off x="8992499" y="2953851"/>
            <a:ext cx="1270644" cy="1208781"/>
          </a:xfrm>
          <a:custGeom>
            <a:avLst/>
            <a:gdLst>
              <a:gd name="connsiteX0" fmla="*/ 201468 w 1270644"/>
              <a:gd name="connsiteY0" fmla="*/ 0 h 1208781"/>
              <a:gd name="connsiteX1" fmla="*/ 1069176 w 1270644"/>
              <a:gd name="connsiteY1" fmla="*/ 0 h 1208781"/>
              <a:gd name="connsiteX2" fmla="*/ 1270644 w 1270644"/>
              <a:gd name="connsiteY2" fmla="*/ 201468 h 1208781"/>
              <a:gd name="connsiteX3" fmla="*/ 1270644 w 1270644"/>
              <a:gd name="connsiteY3" fmla="*/ 1007313 h 1208781"/>
              <a:gd name="connsiteX4" fmla="*/ 1069176 w 1270644"/>
              <a:gd name="connsiteY4" fmla="*/ 1208781 h 1208781"/>
              <a:gd name="connsiteX5" fmla="*/ 201468 w 1270644"/>
              <a:gd name="connsiteY5" fmla="*/ 1208781 h 1208781"/>
              <a:gd name="connsiteX6" fmla="*/ 0 w 1270644"/>
              <a:gd name="connsiteY6" fmla="*/ 1007313 h 1208781"/>
              <a:gd name="connsiteX7" fmla="*/ 0 w 1270644"/>
              <a:gd name="connsiteY7" fmla="*/ 201468 h 1208781"/>
              <a:gd name="connsiteX8" fmla="*/ 201468 w 1270644"/>
              <a:gd name="connsiteY8" fmla="*/ 0 h 120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644" h="1208781">
                <a:moveTo>
                  <a:pt x="201468" y="0"/>
                </a:moveTo>
                <a:lnTo>
                  <a:pt x="1069176" y="0"/>
                </a:lnTo>
                <a:cubicBezTo>
                  <a:pt x="1180444" y="0"/>
                  <a:pt x="1270644" y="90200"/>
                  <a:pt x="1270644" y="201468"/>
                </a:cubicBezTo>
                <a:lnTo>
                  <a:pt x="1270644" y="1007313"/>
                </a:lnTo>
                <a:cubicBezTo>
                  <a:pt x="1270644" y="1118581"/>
                  <a:pt x="1180444" y="1208781"/>
                  <a:pt x="1069176" y="1208781"/>
                </a:cubicBezTo>
                <a:lnTo>
                  <a:pt x="201468" y="1208781"/>
                </a:lnTo>
                <a:cubicBezTo>
                  <a:pt x="90200" y="1208781"/>
                  <a:pt x="0" y="1118581"/>
                  <a:pt x="0" y="1007313"/>
                </a:cubicBezTo>
                <a:lnTo>
                  <a:pt x="0" y="201468"/>
                </a:lnTo>
                <a:cubicBezTo>
                  <a:pt x="0" y="90200"/>
                  <a:pt x="90200" y="0"/>
                  <a:pt x="201468"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64993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3956381" y="2020139"/>
            <a:ext cx="1292130" cy="1294272"/>
          </a:xfrm>
          <a:custGeom>
            <a:avLst/>
            <a:gdLst>
              <a:gd name="connsiteX0" fmla="*/ 646065 w 1292130"/>
              <a:gd name="connsiteY0" fmla="*/ 0 h 1294272"/>
              <a:gd name="connsiteX1" fmla="*/ 1292130 w 1292130"/>
              <a:gd name="connsiteY1" fmla="*/ 647136 h 1294272"/>
              <a:gd name="connsiteX2" fmla="*/ 646065 w 1292130"/>
              <a:gd name="connsiteY2" fmla="*/ 1294272 h 1294272"/>
              <a:gd name="connsiteX3" fmla="*/ 0 w 1292130"/>
              <a:gd name="connsiteY3" fmla="*/ 647136 h 1294272"/>
              <a:gd name="connsiteX4" fmla="*/ 646065 w 1292130"/>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30" h="1294272">
                <a:moveTo>
                  <a:pt x="646065" y="0"/>
                </a:moveTo>
                <a:cubicBezTo>
                  <a:pt x="1002877" y="0"/>
                  <a:pt x="1292130" y="289733"/>
                  <a:pt x="1292130" y="647136"/>
                </a:cubicBezTo>
                <a:cubicBezTo>
                  <a:pt x="1292130" y="1004539"/>
                  <a:pt x="1002877" y="1294272"/>
                  <a:pt x="646065" y="1294272"/>
                </a:cubicBezTo>
                <a:cubicBezTo>
                  <a:pt x="289253" y="1294272"/>
                  <a:pt x="0" y="1004539"/>
                  <a:pt x="0" y="647136"/>
                </a:cubicBezTo>
                <a:cubicBezTo>
                  <a:pt x="0" y="289733"/>
                  <a:pt x="289253" y="0"/>
                  <a:pt x="646065" y="0"/>
                </a:cubicBezTo>
                <a:close/>
              </a:path>
            </a:pathLst>
          </a:custGeom>
        </p:spPr>
        <p:txBody>
          <a:bodyPr wrap="square">
            <a:noAutofit/>
          </a:bodyPr>
          <a:lstStyle/>
          <a:p>
            <a:endParaRPr lang="zh-CN" altLang="en-US"/>
          </a:p>
        </p:txBody>
      </p:sp>
      <p:sp>
        <p:nvSpPr>
          <p:cNvPr id="14" name="图片占位符 13"/>
          <p:cNvSpPr>
            <a:spLocks noGrp="1"/>
          </p:cNvSpPr>
          <p:nvPr>
            <p:ph type="pic" sz="quarter" idx="11"/>
          </p:nvPr>
        </p:nvSpPr>
        <p:spPr>
          <a:xfrm>
            <a:off x="6932775" y="2020139"/>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8" name="图片占位符 17"/>
          <p:cNvSpPr>
            <a:spLocks noGrp="1"/>
          </p:cNvSpPr>
          <p:nvPr>
            <p:ph type="pic" sz="quarter" idx="12"/>
          </p:nvPr>
        </p:nvSpPr>
        <p:spPr>
          <a:xfrm>
            <a:off x="8419902"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
        <p:nvSpPr>
          <p:cNvPr id="17" name="图片占位符 16"/>
          <p:cNvSpPr>
            <a:spLocks noGrp="1"/>
          </p:cNvSpPr>
          <p:nvPr>
            <p:ph type="pic" sz="quarter" idx="13"/>
          </p:nvPr>
        </p:nvSpPr>
        <p:spPr>
          <a:xfrm>
            <a:off x="5445649" y="4315113"/>
            <a:ext cx="1292128" cy="1294272"/>
          </a:xfrm>
          <a:custGeom>
            <a:avLst/>
            <a:gdLst>
              <a:gd name="connsiteX0" fmla="*/ 646064 w 1292128"/>
              <a:gd name="connsiteY0" fmla="*/ 0 h 1294272"/>
              <a:gd name="connsiteX1" fmla="*/ 1292128 w 1292128"/>
              <a:gd name="connsiteY1" fmla="*/ 647136 h 1294272"/>
              <a:gd name="connsiteX2" fmla="*/ 646064 w 1292128"/>
              <a:gd name="connsiteY2" fmla="*/ 1294272 h 1294272"/>
              <a:gd name="connsiteX3" fmla="*/ 0 w 1292128"/>
              <a:gd name="connsiteY3" fmla="*/ 647136 h 1294272"/>
              <a:gd name="connsiteX4" fmla="*/ 646064 w 1292128"/>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128" h="1294272">
                <a:moveTo>
                  <a:pt x="646064" y="0"/>
                </a:moveTo>
                <a:cubicBezTo>
                  <a:pt x="1002875" y="0"/>
                  <a:pt x="1292128" y="289733"/>
                  <a:pt x="1292128" y="647136"/>
                </a:cubicBezTo>
                <a:cubicBezTo>
                  <a:pt x="1292128" y="1004539"/>
                  <a:pt x="1002875" y="1294272"/>
                  <a:pt x="646064" y="1294272"/>
                </a:cubicBezTo>
                <a:cubicBezTo>
                  <a:pt x="289253" y="1294272"/>
                  <a:pt x="0" y="1004539"/>
                  <a:pt x="0" y="647136"/>
                </a:cubicBezTo>
                <a:cubicBezTo>
                  <a:pt x="0" y="289733"/>
                  <a:pt x="289253" y="0"/>
                  <a:pt x="646064" y="0"/>
                </a:cubicBezTo>
                <a:close/>
              </a:path>
            </a:pathLst>
          </a:custGeom>
        </p:spPr>
        <p:txBody>
          <a:bodyPr wrap="square">
            <a:noAutofit/>
          </a:bodyPr>
          <a:lstStyle/>
          <a:p>
            <a:endParaRPr lang="zh-CN" altLang="en-US"/>
          </a:p>
        </p:txBody>
      </p:sp>
      <p:sp>
        <p:nvSpPr>
          <p:cNvPr id="16" name="图片占位符 15"/>
          <p:cNvSpPr>
            <a:spLocks noGrp="1"/>
          </p:cNvSpPr>
          <p:nvPr>
            <p:ph type="pic" sz="quarter" idx="14"/>
          </p:nvPr>
        </p:nvSpPr>
        <p:spPr>
          <a:xfrm>
            <a:off x="2477824" y="4315113"/>
            <a:ext cx="1294272" cy="1294272"/>
          </a:xfrm>
          <a:custGeom>
            <a:avLst/>
            <a:gdLst>
              <a:gd name="connsiteX0" fmla="*/ 647136 w 1294272"/>
              <a:gd name="connsiteY0" fmla="*/ 0 h 1294272"/>
              <a:gd name="connsiteX1" fmla="*/ 1294272 w 1294272"/>
              <a:gd name="connsiteY1" fmla="*/ 647136 h 1294272"/>
              <a:gd name="connsiteX2" fmla="*/ 647136 w 1294272"/>
              <a:gd name="connsiteY2" fmla="*/ 1294272 h 1294272"/>
              <a:gd name="connsiteX3" fmla="*/ 0 w 1294272"/>
              <a:gd name="connsiteY3" fmla="*/ 647136 h 1294272"/>
              <a:gd name="connsiteX4" fmla="*/ 647136 w 1294272"/>
              <a:gd name="connsiteY4" fmla="*/ 0 h 1294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4272" h="1294272">
                <a:moveTo>
                  <a:pt x="647136" y="0"/>
                </a:moveTo>
                <a:cubicBezTo>
                  <a:pt x="1004539" y="0"/>
                  <a:pt x="1294272" y="289733"/>
                  <a:pt x="1294272" y="647136"/>
                </a:cubicBezTo>
                <a:cubicBezTo>
                  <a:pt x="1294272" y="1004539"/>
                  <a:pt x="1004539" y="1294272"/>
                  <a:pt x="647136" y="1294272"/>
                </a:cubicBezTo>
                <a:cubicBezTo>
                  <a:pt x="289733" y="1294272"/>
                  <a:pt x="0" y="1004539"/>
                  <a:pt x="0" y="647136"/>
                </a:cubicBezTo>
                <a:cubicBezTo>
                  <a:pt x="0" y="289733"/>
                  <a:pt x="289733" y="0"/>
                  <a:pt x="647136"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043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2369282" y="2700483"/>
            <a:ext cx="2137680" cy="2182088"/>
          </a:xfrm>
          <a:custGeom>
            <a:avLst/>
            <a:gdLst>
              <a:gd name="connsiteX0" fmla="*/ 1068840 w 2137680"/>
              <a:gd name="connsiteY0" fmla="*/ 0 h 2182088"/>
              <a:gd name="connsiteX1" fmla="*/ 2137680 w 2137680"/>
              <a:gd name="connsiteY1" fmla="*/ 1091044 h 2182088"/>
              <a:gd name="connsiteX2" fmla="*/ 1068840 w 2137680"/>
              <a:gd name="connsiteY2" fmla="*/ 2182088 h 2182088"/>
              <a:gd name="connsiteX3" fmla="*/ 0 w 2137680"/>
              <a:gd name="connsiteY3" fmla="*/ 1091044 h 2182088"/>
              <a:gd name="connsiteX4" fmla="*/ 1068840 w 2137680"/>
              <a:gd name="connsiteY4" fmla="*/ 0 h 21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7680" h="2182088">
                <a:moveTo>
                  <a:pt x="1068840" y="0"/>
                </a:moveTo>
                <a:cubicBezTo>
                  <a:pt x="1659144" y="0"/>
                  <a:pt x="2137680" y="488477"/>
                  <a:pt x="2137680" y="1091044"/>
                </a:cubicBezTo>
                <a:cubicBezTo>
                  <a:pt x="2137680" y="1693611"/>
                  <a:pt x="1659144" y="2182088"/>
                  <a:pt x="1068840" y="2182088"/>
                </a:cubicBezTo>
                <a:cubicBezTo>
                  <a:pt x="478536" y="2182088"/>
                  <a:pt x="0" y="1693611"/>
                  <a:pt x="0" y="1091044"/>
                </a:cubicBezTo>
                <a:cubicBezTo>
                  <a:pt x="0" y="488477"/>
                  <a:pt x="478536" y="0"/>
                  <a:pt x="106884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2053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2443119" y="2259999"/>
            <a:ext cx="1129386" cy="1129386"/>
          </a:xfrm>
          <a:custGeom>
            <a:avLst/>
            <a:gdLst>
              <a:gd name="connsiteX0" fmla="*/ 564693 w 1129386"/>
              <a:gd name="connsiteY0" fmla="*/ 0 h 1129386"/>
              <a:gd name="connsiteX1" fmla="*/ 1129386 w 1129386"/>
              <a:gd name="connsiteY1" fmla="*/ 564693 h 1129386"/>
              <a:gd name="connsiteX2" fmla="*/ 564693 w 1129386"/>
              <a:gd name="connsiteY2" fmla="*/ 1129386 h 1129386"/>
              <a:gd name="connsiteX3" fmla="*/ 0 w 1129386"/>
              <a:gd name="connsiteY3" fmla="*/ 564693 h 1129386"/>
              <a:gd name="connsiteX4" fmla="*/ 564693 w 1129386"/>
              <a:gd name="connsiteY4" fmla="*/ 0 h 1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386" h="1129386">
                <a:moveTo>
                  <a:pt x="564693" y="0"/>
                </a:moveTo>
                <a:cubicBezTo>
                  <a:pt x="876564" y="0"/>
                  <a:pt x="1129386" y="252822"/>
                  <a:pt x="1129386" y="564693"/>
                </a:cubicBezTo>
                <a:cubicBezTo>
                  <a:pt x="1129386" y="876564"/>
                  <a:pt x="876564" y="1129386"/>
                  <a:pt x="564693" y="1129386"/>
                </a:cubicBezTo>
                <a:cubicBezTo>
                  <a:pt x="252822" y="1129386"/>
                  <a:pt x="0" y="876564"/>
                  <a:pt x="0" y="564693"/>
                </a:cubicBezTo>
                <a:cubicBezTo>
                  <a:pt x="0" y="252822"/>
                  <a:pt x="252822" y="0"/>
                  <a:pt x="564693" y="0"/>
                </a:cubicBezTo>
                <a:close/>
              </a:path>
            </a:pathLst>
          </a:custGeom>
        </p:spPr>
        <p:txBody>
          <a:bodyPr wrap="square">
            <a:noAutofit/>
          </a:bodyPr>
          <a:lstStyle/>
          <a:p>
            <a:endParaRPr lang="zh-CN" altLang="en-US"/>
          </a:p>
        </p:txBody>
      </p:sp>
      <p:sp>
        <p:nvSpPr>
          <p:cNvPr id="13" name="图片占位符 12"/>
          <p:cNvSpPr>
            <a:spLocks noGrp="1"/>
          </p:cNvSpPr>
          <p:nvPr>
            <p:ph type="pic" sz="quarter" idx="11"/>
          </p:nvPr>
        </p:nvSpPr>
        <p:spPr>
          <a:xfrm>
            <a:off x="4143815" y="2260816"/>
            <a:ext cx="1663484" cy="1663484"/>
          </a:xfrm>
          <a:custGeom>
            <a:avLst/>
            <a:gdLst>
              <a:gd name="connsiteX0" fmla="*/ 831742 w 1663484"/>
              <a:gd name="connsiteY0" fmla="*/ 0 h 1663484"/>
              <a:gd name="connsiteX1" fmla="*/ 1663484 w 1663484"/>
              <a:gd name="connsiteY1" fmla="*/ 831742 h 1663484"/>
              <a:gd name="connsiteX2" fmla="*/ 831742 w 1663484"/>
              <a:gd name="connsiteY2" fmla="*/ 1663484 h 1663484"/>
              <a:gd name="connsiteX3" fmla="*/ 0 w 1663484"/>
              <a:gd name="connsiteY3" fmla="*/ 831742 h 1663484"/>
              <a:gd name="connsiteX4" fmla="*/ 831742 w 1663484"/>
              <a:gd name="connsiteY4" fmla="*/ 0 h 166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3484" h="1663484">
                <a:moveTo>
                  <a:pt x="831742" y="0"/>
                </a:moveTo>
                <a:cubicBezTo>
                  <a:pt x="1291100" y="0"/>
                  <a:pt x="1663484" y="372384"/>
                  <a:pt x="1663484" y="831742"/>
                </a:cubicBezTo>
                <a:cubicBezTo>
                  <a:pt x="1663484" y="1291100"/>
                  <a:pt x="1291100" y="1663484"/>
                  <a:pt x="831742" y="1663484"/>
                </a:cubicBezTo>
                <a:cubicBezTo>
                  <a:pt x="372384" y="1663484"/>
                  <a:pt x="0" y="1291100"/>
                  <a:pt x="0" y="831742"/>
                </a:cubicBezTo>
                <a:cubicBezTo>
                  <a:pt x="0" y="372384"/>
                  <a:pt x="372384" y="0"/>
                  <a:pt x="831742" y="0"/>
                </a:cubicBezTo>
                <a:close/>
              </a:path>
            </a:pathLst>
          </a:custGeom>
        </p:spPr>
        <p:txBody>
          <a:bodyPr wrap="square">
            <a:noAutofit/>
          </a:bodyPr>
          <a:lstStyle/>
          <a:p>
            <a:endParaRPr lang="zh-CN" altLang="en-US"/>
          </a:p>
        </p:txBody>
      </p:sp>
      <p:sp>
        <p:nvSpPr>
          <p:cNvPr id="15" name="图片占位符 14"/>
          <p:cNvSpPr>
            <a:spLocks noGrp="1"/>
          </p:cNvSpPr>
          <p:nvPr>
            <p:ph type="pic" sz="quarter" idx="12"/>
          </p:nvPr>
        </p:nvSpPr>
        <p:spPr>
          <a:xfrm>
            <a:off x="6254638" y="2930023"/>
            <a:ext cx="2223978" cy="2223978"/>
          </a:xfrm>
          <a:custGeom>
            <a:avLst/>
            <a:gdLst>
              <a:gd name="connsiteX0" fmla="*/ 1111989 w 2223978"/>
              <a:gd name="connsiteY0" fmla="*/ 0 h 2223978"/>
              <a:gd name="connsiteX1" fmla="*/ 2223978 w 2223978"/>
              <a:gd name="connsiteY1" fmla="*/ 1111989 h 2223978"/>
              <a:gd name="connsiteX2" fmla="*/ 1111989 w 2223978"/>
              <a:gd name="connsiteY2" fmla="*/ 2223978 h 2223978"/>
              <a:gd name="connsiteX3" fmla="*/ 0 w 2223978"/>
              <a:gd name="connsiteY3" fmla="*/ 1111989 h 2223978"/>
              <a:gd name="connsiteX4" fmla="*/ 1111989 w 2223978"/>
              <a:gd name="connsiteY4" fmla="*/ 0 h 22239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978" h="2223978">
                <a:moveTo>
                  <a:pt x="1111989" y="0"/>
                </a:moveTo>
                <a:cubicBezTo>
                  <a:pt x="1726124" y="0"/>
                  <a:pt x="2223978" y="497854"/>
                  <a:pt x="2223978" y="1111989"/>
                </a:cubicBezTo>
                <a:cubicBezTo>
                  <a:pt x="2223978" y="1726124"/>
                  <a:pt x="1726124" y="2223978"/>
                  <a:pt x="1111989" y="2223978"/>
                </a:cubicBezTo>
                <a:cubicBezTo>
                  <a:pt x="497854" y="2223978"/>
                  <a:pt x="0" y="1726124"/>
                  <a:pt x="0" y="1111989"/>
                </a:cubicBezTo>
                <a:cubicBezTo>
                  <a:pt x="0" y="497854"/>
                  <a:pt x="497854" y="0"/>
                  <a:pt x="1111989" y="0"/>
                </a:cubicBezTo>
                <a:close/>
              </a:path>
            </a:pathLst>
          </a:custGeom>
        </p:spPr>
        <p:txBody>
          <a:bodyPr wrap="square">
            <a:noAutofit/>
          </a:bodyPr>
          <a:lstStyle/>
          <a:p>
            <a:endParaRPr lang="zh-CN" altLang="en-US" dirty="0"/>
          </a:p>
        </p:txBody>
      </p:sp>
      <p:sp>
        <p:nvSpPr>
          <p:cNvPr id="16" name="图片占位符 15"/>
          <p:cNvSpPr>
            <a:spLocks noGrp="1"/>
          </p:cNvSpPr>
          <p:nvPr>
            <p:ph type="pic" sz="quarter" idx="13"/>
          </p:nvPr>
        </p:nvSpPr>
        <p:spPr>
          <a:xfrm>
            <a:off x="8587534" y="2105719"/>
            <a:ext cx="1225798" cy="1225798"/>
          </a:xfrm>
          <a:custGeom>
            <a:avLst/>
            <a:gdLst>
              <a:gd name="connsiteX0" fmla="*/ 612899 w 1225798"/>
              <a:gd name="connsiteY0" fmla="*/ 0 h 1225798"/>
              <a:gd name="connsiteX1" fmla="*/ 1225798 w 1225798"/>
              <a:gd name="connsiteY1" fmla="*/ 612899 h 1225798"/>
              <a:gd name="connsiteX2" fmla="*/ 612899 w 1225798"/>
              <a:gd name="connsiteY2" fmla="*/ 1225798 h 1225798"/>
              <a:gd name="connsiteX3" fmla="*/ 0 w 1225798"/>
              <a:gd name="connsiteY3" fmla="*/ 612899 h 1225798"/>
              <a:gd name="connsiteX4" fmla="*/ 612899 w 1225798"/>
              <a:gd name="connsiteY4" fmla="*/ 0 h 122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5798" h="1225798">
                <a:moveTo>
                  <a:pt x="612899" y="0"/>
                </a:moveTo>
                <a:cubicBezTo>
                  <a:pt x="951394" y="0"/>
                  <a:pt x="1225798" y="274404"/>
                  <a:pt x="1225798" y="612899"/>
                </a:cubicBezTo>
                <a:cubicBezTo>
                  <a:pt x="1225798" y="951394"/>
                  <a:pt x="951394" y="1225798"/>
                  <a:pt x="612899" y="1225798"/>
                </a:cubicBezTo>
                <a:cubicBezTo>
                  <a:pt x="274404" y="1225798"/>
                  <a:pt x="0" y="951394"/>
                  <a:pt x="0" y="612899"/>
                </a:cubicBezTo>
                <a:cubicBezTo>
                  <a:pt x="0" y="274404"/>
                  <a:pt x="274404" y="0"/>
                  <a:pt x="612899" y="0"/>
                </a:cubicBezTo>
                <a:close/>
              </a:path>
            </a:pathLst>
          </a:custGeom>
        </p:spPr>
        <p:txBody>
          <a:bodyPr wrap="square">
            <a:noAutofit/>
          </a:bodyPr>
          <a:lstStyle/>
          <a:p>
            <a:endParaRPr lang="zh-CN" altLang="en-US" dirty="0"/>
          </a:p>
        </p:txBody>
      </p:sp>
    </p:spTree>
    <p:extLst>
      <p:ext uri="{BB962C8B-B14F-4D97-AF65-F5344CB8AC3E}">
        <p14:creationId xmlns:p14="http://schemas.microsoft.com/office/powerpoint/2010/main" val="3815971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464715" y="2584216"/>
            <a:ext cx="2690741" cy="1549594"/>
          </a:xfrm>
          <a:custGeom>
            <a:avLst/>
            <a:gdLst>
              <a:gd name="connsiteX0" fmla="*/ 2478259 w 2690741"/>
              <a:gd name="connsiteY0" fmla="*/ 426 h 1549594"/>
              <a:gd name="connsiteX1" fmla="*/ 2585884 w 2690741"/>
              <a:gd name="connsiteY1" fmla="*/ 89859 h 1549594"/>
              <a:gd name="connsiteX2" fmla="*/ 2690316 w 2690741"/>
              <a:gd name="connsiteY2" fmla="*/ 1221046 h 1549594"/>
              <a:gd name="connsiteX3" fmla="*/ 2600883 w 2690741"/>
              <a:gd name="connsiteY3" fmla="*/ 1328671 h 1549594"/>
              <a:gd name="connsiteX4" fmla="*/ 212483 w 2690741"/>
              <a:gd name="connsiteY4" fmla="*/ 1549169 h 1549594"/>
              <a:gd name="connsiteX5" fmla="*/ 104857 w 2690741"/>
              <a:gd name="connsiteY5" fmla="*/ 1459736 h 1549594"/>
              <a:gd name="connsiteX6" fmla="*/ 426 w 2690741"/>
              <a:gd name="connsiteY6" fmla="*/ 328550 h 1549594"/>
              <a:gd name="connsiteX7" fmla="*/ 89858 w 2690741"/>
              <a:gd name="connsiteY7" fmla="*/ 220924 h 154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41" h="1549594">
                <a:moveTo>
                  <a:pt x="2478259" y="426"/>
                </a:moveTo>
                <a:cubicBezTo>
                  <a:pt x="2532674" y="-4597"/>
                  <a:pt x="2580860" y="35443"/>
                  <a:pt x="2585884" y="89859"/>
                </a:cubicBezTo>
                <a:lnTo>
                  <a:pt x="2690316" y="1221046"/>
                </a:lnTo>
                <a:cubicBezTo>
                  <a:pt x="2695339" y="1275461"/>
                  <a:pt x="2655298" y="1323647"/>
                  <a:pt x="2600883" y="1328671"/>
                </a:cubicBezTo>
                <a:lnTo>
                  <a:pt x="212483" y="1549169"/>
                </a:lnTo>
                <a:cubicBezTo>
                  <a:pt x="158067" y="1554193"/>
                  <a:pt x="109881" y="1514152"/>
                  <a:pt x="104857" y="1459736"/>
                </a:cubicBezTo>
                <a:lnTo>
                  <a:pt x="426" y="328550"/>
                </a:lnTo>
                <a:cubicBezTo>
                  <a:pt x="-4598" y="274134"/>
                  <a:pt x="35443" y="225948"/>
                  <a:pt x="89858" y="220924"/>
                </a:cubicBezTo>
                <a:close/>
              </a:path>
            </a:pathLst>
          </a:custGeom>
          <a:solidFill>
            <a:schemeClr val="accent1"/>
          </a:solidFill>
          <a:ln w="19050">
            <a:solidFill>
              <a:schemeClr val="bg1"/>
            </a:solidFill>
          </a:ln>
        </p:spPr>
        <p:txBody>
          <a:bodyPr wrap="square">
            <a:noAutofit/>
          </a:bodyPr>
          <a:lstStyle/>
          <a:p>
            <a:endParaRPr lang="zh-CN" altLang="en-US"/>
          </a:p>
        </p:txBody>
      </p:sp>
      <p:sp>
        <p:nvSpPr>
          <p:cNvPr id="9" name="图片占位符 8"/>
          <p:cNvSpPr>
            <a:spLocks noGrp="1"/>
          </p:cNvSpPr>
          <p:nvPr>
            <p:ph type="pic" sz="quarter" idx="11"/>
          </p:nvPr>
        </p:nvSpPr>
        <p:spPr>
          <a:xfrm>
            <a:off x="8105879" y="4155802"/>
            <a:ext cx="2690739" cy="1549593"/>
          </a:xfrm>
          <a:custGeom>
            <a:avLst/>
            <a:gdLst>
              <a:gd name="connsiteX0" fmla="*/ 2478258 w 2690739"/>
              <a:gd name="connsiteY0" fmla="*/ 426 h 1549593"/>
              <a:gd name="connsiteX1" fmla="*/ 2585883 w 2690739"/>
              <a:gd name="connsiteY1" fmla="*/ 89859 h 1549593"/>
              <a:gd name="connsiteX2" fmla="*/ 2690314 w 2690739"/>
              <a:gd name="connsiteY2" fmla="*/ 1221045 h 1549593"/>
              <a:gd name="connsiteX3" fmla="*/ 2600882 w 2690739"/>
              <a:gd name="connsiteY3" fmla="*/ 1328670 h 1549593"/>
              <a:gd name="connsiteX4" fmla="*/ 212483 w 2690739"/>
              <a:gd name="connsiteY4" fmla="*/ 1549168 h 1549593"/>
              <a:gd name="connsiteX5" fmla="*/ 104857 w 2690739"/>
              <a:gd name="connsiteY5" fmla="*/ 1459735 h 1549593"/>
              <a:gd name="connsiteX6" fmla="*/ 426 w 2690739"/>
              <a:gd name="connsiteY6" fmla="*/ 328550 h 1549593"/>
              <a:gd name="connsiteX7" fmla="*/ 89859 w 2690739"/>
              <a:gd name="connsiteY7" fmla="*/ 220924 h 154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0739" h="1549593">
                <a:moveTo>
                  <a:pt x="2478258" y="426"/>
                </a:moveTo>
                <a:cubicBezTo>
                  <a:pt x="2532673" y="-4597"/>
                  <a:pt x="2580859" y="35443"/>
                  <a:pt x="2585883" y="89859"/>
                </a:cubicBezTo>
                <a:lnTo>
                  <a:pt x="2690314" y="1221045"/>
                </a:lnTo>
                <a:cubicBezTo>
                  <a:pt x="2695338" y="1275460"/>
                  <a:pt x="2655297" y="1323646"/>
                  <a:pt x="2600882" y="1328670"/>
                </a:cubicBezTo>
                <a:lnTo>
                  <a:pt x="212483" y="1549168"/>
                </a:lnTo>
                <a:cubicBezTo>
                  <a:pt x="158067" y="1554192"/>
                  <a:pt x="109881" y="1514151"/>
                  <a:pt x="104857" y="1459735"/>
                </a:cubicBezTo>
                <a:lnTo>
                  <a:pt x="426" y="328550"/>
                </a:lnTo>
                <a:cubicBezTo>
                  <a:pt x="-4598" y="274134"/>
                  <a:pt x="35443" y="225948"/>
                  <a:pt x="89859" y="220924"/>
                </a:cubicBez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3467567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99816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562226" y="2382840"/>
            <a:ext cx="1325563" cy="1317625"/>
          </a:xfrm>
          <a:custGeom>
            <a:avLst/>
            <a:gdLst>
              <a:gd name="connsiteX0" fmla="*/ 0 w 1325563"/>
              <a:gd name="connsiteY0" fmla="*/ 0 h 1317625"/>
              <a:gd name="connsiteX1" fmla="*/ 1325563 w 1325563"/>
              <a:gd name="connsiteY1" fmla="*/ 0 h 1317625"/>
              <a:gd name="connsiteX2" fmla="*/ 1325563 w 1325563"/>
              <a:gd name="connsiteY2" fmla="*/ 1317625 h 1317625"/>
              <a:gd name="connsiteX3" fmla="*/ 0 w 1325563"/>
              <a:gd name="connsiteY3" fmla="*/ 1317625 h 1317625"/>
            </a:gdLst>
            <a:ahLst/>
            <a:cxnLst>
              <a:cxn ang="0">
                <a:pos x="connsiteX0" y="connsiteY0"/>
              </a:cxn>
              <a:cxn ang="0">
                <a:pos x="connsiteX1" y="connsiteY1"/>
              </a:cxn>
              <a:cxn ang="0">
                <a:pos x="connsiteX2" y="connsiteY2"/>
              </a:cxn>
              <a:cxn ang="0">
                <a:pos x="connsiteX3" y="connsiteY3"/>
              </a:cxn>
            </a:cxnLst>
            <a:rect l="l" t="t" r="r" b="b"/>
            <a:pathLst>
              <a:path w="1325563" h="1317625">
                <a:moveTo>
                  <a:pt x="0" y="0"/>
                </a:moveTo>
                <a:lnTo>
                  <a:pt x="1325563" y="0"/>
                </a:lnTo>
                <a:lnTo>
                  <a:pt x="1325563" y="1317625"/>
                </a:lnTo>
                <a:lnTo>
                  <a:pt x="0" y="1317625"/>
                </a:lnTo>
                <a:close/>
              </a:path>
            </a:pathLst>
          </a:custGeom>
          <a:solidFill>
            <a:schemeClr val="accent1"/>
          </a:solidFill>
          <a:ln w="19050">
            <a:solidFill>
              <a:schemeClr val="bg1"/>
            </a:solidFill>
          </a:ln>
        </p:spPr>
        <p:txBody>
          <a:bodyPr wrap="square">
            <a:noAutofit/>
          </a:bodyPr>
          <a:lstStyle/>
          <a:p>
            <a:endParaRPr lang="zh-CN" altLang="en-US"/>
          </a:p>
        </p:txBody>
      </p:sp>
      <p:sp>
        <p:nvSpPr>
          <p:cNvPr id="11" name="图片占位符 10"/>
          <p:cNvSpPr>
            <a:spLocks noGrp="1"/>
          </p:cNvSpPr>
          <p:nvPr>
            <p:ph type="pic" sz="quarter" idx="11"/>
          </p:nvPr>
        </p:nvSpPr>
        <p:spPr>
          <a:xfrm>
            <a:off x="4576761" y="2382839"/>
            <a:ext cx="2325688" cy="2303462"/>
          </a:xfrm>
          <a:custGeom>
            <a:avLst/>
            <a:gdLst>
              <a:gd name="connsiteX0" fmla="*/ 0 w 2325688"/>
              <a:gd name="connsiteY0" fmla="*/ 0 h 2303462"/>
              <a:gd name="connsiteX1" fmla="*/ 2325688 w 2325688"/>
              <a:gd name="connsiteY1" fmla="*/ 0 h 2303462"/>
              <a:gd name="connsiteX2" fmla="*/ 2325688 w 2325688"/>
              <a:gd name="connsiteY2" fmla="*/ 2303462 h 2303462"/>
              <a:gd name="connsiteX3" fmla="*/ 0 w 2325688"/>
              <a:gd name="connsiteY3" fmla="*/ 2303462 h 2303462"/>
            </a:gdLst>
            <a:ahLst/>
            <a:cxnLst>
              <a:cxn ang="0">
                <a:pos x="connsiteX0" y="connsiteY0"/>
              </a:cxn>
              <a:cxn ang="0">
                <a:pos x="connsiteX1" y="connsiteY1"/>
              </a:cxn>
              <a:cxn ang="0">
                <a:pos x="connsiteX2" y="connsiteY2"/>
              </a:cxn>
              <a:cxn ang="0">
                <a:pos x="connsiteX3" y="connsiteY3"/>
              </a:cxn>
            </a:cxnLst>
            <a:rect l="l" t="t" r="r" b="b"/>
            <a:pathLst>
              <a:path w="2325688" h="2303462">
                <a:moveTo>
                  <a:pt x="0" y="0"/>
                </a:moveTo>
                <a:lnTo>
                  <a:pt x="2325688" y="0"/>
                </a:lnTo>
                <a:lnTo>
                  <a:pt x="2325688" y="2303462"/>
                </a:lnTo>
                <a:lnTo>
                  <a:pt x="0" y="2303462"/>
                </a:lnTo>
                <a:close/>
              </a:path>
            </a:pathLst>
          </a:custGeom>
          <a:solidFill>
            <a:schemeClr val="accent1"/>
          </a:solidFill>
          <a:ln w="19050">
            <a:solidFill>
              <a:schemeClr val="bg1"/>
            </a:solidFill>
          </a:ln>
        </p:spPr>
        <p:txBody>
          <a:bodyPr wrap="square">
            <a:noAutofit/>
          </a:bodyPr>
          <a:lstStyle/>
          <a:p>
            <a:endParaRPr lang="zh-CN" altLang="en-US"/>
          </a:p>
        </p:txBody>
      </p:sp>
      <p:sp>
        <p:nvSpPr>
          <p:cNvPr id="12" name="图片占位符 11"/>
          <p:cNvSpPr>
            <a:spLocks noGrp="1"/>
          </p:cNvSpPr>
          <p:nvPr>
            <p:ph type="pic" sz="quarter" idx="12"/>
          </p:nvPr>
        </p:nvSpPr>
        <p:spPr>
          <a:xfrm>
            <a:off x="7702550" y="1663700"/>
            <a:ext cx="2300288" cy="2281238"/>
          </a:xfrm>
          <a:custGeom>
            <a:avLst/>
            <a:gdLst>
              <a:gd name="connsiteX0" fmla="*/ 0 w 2300288"/>
              <a:gd name="connsiteY0" fmla="*/ 0 h 2281238"/>
              <a:gd name="connsiteX1" fmla="*/ 2300288 w 2300288"/>
              <a:gd name="connsiteY1" fmla="*/ 0 h 2281238"/>
              <a:gd name="connsiteX2" fmla="*/ 2300288 w 2300288"/>
              <a:gd name="connsiteY2" fmla="*/ 2281238 h 2281238"/>
              <a:gd name="connsiteX3" fmla="*/ 0 w 2300288"/>
              <a:gd name="connsiteY3" fmla="*/ 2281238 h 2281238"/>
            </a:gdLst>
            <a:ahLst/>
            <a:cxnLst>
              <a:cxn ang="0">
                <a:pos x="connsiteX0" y="connsiteY0"/>
              </a:cxn>
              <a:cxn ang="0">
                <a:pos x="connsiteX1" y="connsiteY1"/>
              </a:cxn>
              <a:cxn ang="0">
                <a:pos x="connsiteX2" y="connsiteY2"/>
              </a:cxn>
              <a:cxn ang="0">
                <a:pos x="connsiteX3" y="connsiteY3"/>
              </a:cxn>
            </a:cxnLst>
            <a:rect l="l" t="t" r="r" b="b"/>
            <a:pathLst>
              <a:path w="2300288" h="2281238">
                <a:moveTo>
                  <a:pt x="0" y="0"/>
                </a:moveTo>
                <a:lnTo>
                  <a:pt x="2300288" y="0"/>
                </a:lnTo>
                <a:lnTo>
                  <a:pt x="2300288" y="2281238"/>
                </a:lnTo>
                <a:lnTo>
                  <a:pt x="0" y="2281238"/>
                </a:lnTo>
                <a:close/>
              </a:path>
            </a:pathLst>
          </a:custGeom>
          <a:solidFill>
            <a:schemeClr val="accent1"/>
          </a:solidFill>
          <a:ln w="19050">
            <a:solidFill>
              <a:schemeClr val="bg1"/>
            </a:solidFill>
          </a:ln>
        </p:spPr>
        <p:txBody>
          <a:bodyPr wrap="square">
            <a:noAutofit/>
          </a:bodyPr>
          <a:lstStyle/>
          <a:p>
            <a:endParaRPr lang="zh-CN" altLang="en-US"/>
          </a:p>
        </p:txBody>
      </p:sp>
    </p:spTree>
    <p:extLst>
      <p:ext uri="{BB962C8B-B14F-4D97-AF65-F5344CB8AC3E}">
        <p14:creationId xmlns:p14="http://schemas.microsoft.com/office/powerpoint/2010/main" val="2847565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18565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8/6/2024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8/6/2024</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8/6/2024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2" cstate="print">
            <a:extLst>
              <a:ext uri="{28A0092B-C50C-407E-A947-70E740481C1C}">
                <a14:useLocalDpi xmlns:a14="http://schemas.microsoft.com/office/drawing/2010/main" val="0"/>
              </a:ext>
            </a:extLst>
          </a:blip>
          <a:srcRect l="6608" t="15982" r="13050" b="15911"/>
          <a:stretch/>
        </p:blipFill>
        <p:spPr>
          <a:xfrm>
            <a:off x="1" y="1"/>
            <a:ext cx="12192000" cy="6858000"/>
          </a:xfrm>
          <a:prstGeom prst="rect">
            <a:avLst/>
          </a:prstGeom>
        </p:spPr>
      </p:pic>
      <p:sp>
        <p:nvSpPr>
          <p:cNvPr id="8" name="圆角矩形 7"/>
          <p:cNvSpPr/>
          <p:nvPr userDrawn="1"/>
        </p:nvSpPr>
        <p:spPr>
          <a:xfrm>
            <a:off x="139701" y="127000"/>
            <a:ext cx="11912598" cy="6604000"/>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66515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ageCurlDouble"/>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10" Type="http://schemas.openxmlformats.org/officeDocument/2006/relationships/image" Target="../media/image28.emf"/><Relationship Id="rId4" Type="http://schemas.openxmlformats.org/officeDocument/2006/relationships/tags" Target="../tags/tag4.xml"/><Relationship Id="rId9"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4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11.xml"/></Relationships>
</file>

<file path=ppt/slides/_rels/slide4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15.xml"/></Relationships>
</file>

<file path=ppt/slides/_rels/slide43.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19.xml"/></Relationships>
</file>

<file path=ppt/slides/_rels/slide44.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23.xml"/></Relationships>
</file>

<file path=ppt/slides/_rels/slide45.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27.xml"/></Relationships>
</file>

<file path=ppt/slides/_rels/slide46.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2.jpeg"/><Relationship Id="rId5" Type="http://schemas.openxmlformats.org/officeDocument/2006/relationships/slideLayout" Target="../slideLayouts/slideLayout21.xml"/><Relationship Id="rId4" Type="http://schemas.openxmlformats.org/officeDocument/2006/relationships/tags" Target="../tags/tag31.xm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1.xml"/><Relationship Id="rId1" Type="http://schemas.openxmlformats.org/officeDocument/2006/relationships/tags" Target="../tags/tag3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1.xml"/><Relationship Id="rId1" Type="http://schemas.openxmlformats.org/officeDocument/2006/relationships/tags" Target="../tags/tag3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Biotechnology and Genetic Engineering - Konrad-Adenauer-Stiftung">
            <a:extLst>
              <a:ext uri="{FF2B5EF4-FFF2-40B4-BE49-F238E27FC236}">
                <a16:creationId xmlns:a16="http://schemas.microsoft.com/office/drawing/2014/main" id="{246119C3-8ABE-7FB5-8796-F854BB87D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122BF2-55E5-EEB4-5EC0-D19DC6743816}"/>
              </a:ext>
            </a:extLst>
          </p:cNvPr>
          <p:cNvSpPr/>
          <p:nvPr/>
        </p:nvSpPr>
        <p:spPr>
          <a:xfrm>
            <a:off x="578137" y="3934870"/>
            <a:ext cx="11191076" cy="2259453"/>
          </a:xfrm>
          <a:prstGeom prst="rect">
            <a:avLst/>
          </a:prstGeom>
          <a:solidFill>
            <a:schemeClr val="accent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B09DA4E-0796-03C2-64F8-D0CC86F0D258}"/>
              </a:ext>
            </a:extLst>
          </p:cNvPr>
          <p:cNvSpPr txBox="1"/>
          <p:nvPr/>
        </p:nvSpPr>
        <p:spPr>
          <a:xfrm>
            <a:off x="686076" y="4234725"/>
            <a:ext cx="11367745" cy="1783630"/>
          </a:xfrm>
          <a:prstGeom prst="rect">
            <a:avLst/>
          </a:prstGeom>
          <a:noFill/>
        </p:spPr>
        <p:txBody>
          <a:bodyPr wrap="square" rtlCol="0">
            <a:spAutoFit/>
          </a:bodyPr>
          <a:lstStyle/>
          <a:p>
            <a:pPr>
              <a:lnSpc>
                <a:spcPct val="120000"/>
              </a:lnSpc>
            </a:pPr>
            <a:r>
              <a:rPr lang="en-US" sz="4800" b="1">
                <a:solidFill>
                  <a:schemeClr val="bg1"/>
                </a:solidFill>
              </a:rPr>
              <a:t>ỨNG DỤNG CÔNG NGHỆ DI TRUYỀN VÀO ĐỜI SỐNG</a:t>
            </a:r>
          </a:p>
        </p:txBody>
      </p:sp>
      <p:sp>
        <p:nvSpPr>
          <p:cNvPr id="7" name="Rectangle: Rounded Corners 6">
            <a:extLst>
              <a:ext uri="{FF2B5EF4-FFF2-40B4-BE49-F238E27FC236}">
                <a16:creationId xmlns:a16="http://schemas.microsoft.com/office/drawing/2014/main" id="{134615E7-FF13-3DD7-4524-CE079E9D8FB4}"/>
              </a:ext>
            </a:extLst>
          </p:cNvPr>
          <p:cNvSpPr/>
          <p:nvPr/>
        </p:nvSpPr>
        <p:spPr>
          <a:xfrm>
            <a:off x="214128" y="3682842"/>
            <a:ext cx="1656184" cy="50405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solidFill>
              </a:rPr>
              <a:t>Bài 47</a:t>
            </a:r>
          </a:p>
        </p:txBody>
      </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61CC4913-F515-0C8B-F655-70146103A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52" y="78215"/>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0065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64759580-6CE3-8E4B-B9D4-1E8EA6BB010E}"/>
              </a:ext>
            </a:extLst>
          </p:cNvPr>
          <p:cNvGrpSpPr/>
          <p:nvPr/>
        </p:nvGrpSpPr>
        <p:grpSpPr>
          <a:xfrm>
            <a:off x="144538" y="1861584"/>
            <a:ext cx="11902924" cy="4795683"/>
            <a:chOff x="-106188" y="1289346"/>
            <a:chExt cx="11902924" cy="4795683"/>
          </a:xfrm>
        </p:grpSpPr>
        <p:sp>
          <p:nvSpPr>
            <p:cNvPr id="3" name="Circle: Hollow 2">
              <a:extLst>
                <a:ext uri="{FF2B5EF4-FFF2-40B4-BE49-F238E27FC236}">
                  <a16:creationId xmlns:a16="http://schemas.microsoft.com/office/drawing/2014/main" id="{61422D2A-21CA-0910-D3C6-D9FBE02B49C3}"/>
                </a:ext>
              </a:extLst>
            </p:cNvPr>
            <p:cNvSpPr/>
            <p:nvPr/>
          </p:nvSpPr>
          <p:spPr>
            <a:xfrm>
              <a:off x="460809" y="3435693"/>
              <a:ext cx="914400" cy="914400"/>
            </a:xfrm>
            <a:prstGeom prst="donut">
              <a:avLst>
                <a:gd name="adj" fmla="val 13888"/>
              </a:avLst>
            </a:prstGeom>
            <a:gradFill>
              <a:gsLst>
                <a:gs pos="0">
                  <a:schemeClr val="accent5">
                    <a:lumMod val="60000"/>
                    <a:lumOff val="40000"/>
                  </a:schemeClr>
                </a:gs>
                <a:gs pos="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5" name="Circle: Hollow 4">
              <a:extLst>
                <a:ext uri="{FF2B5EF4-FFF2-40B4-BE49-F238E27FC236}">
                  <a16:creationId xmlns:a16="http://schemas.microsoft.com/office/drawing/2014/main" id="{C98093AD-1D73-7DD2-48AE-D47094D1B0E9}"/>
                </a:ext>
              </a:extLst>
            </p:cNvPr>
            <p:cNvSpPr/>
            <p:nvPr/>
          </p:nvSpPr>
          <p:spPr>
            <a:xfrm rot="18247140">
              <a:off x="4037170" y="3462999"/>
              <a:ext cx="914400" cy="914400"/>
            </a:xfrm>
            <a:prstGeom prst="donut">
              <a:avLst>
                <a:gd name="adj" fmla="val 13888"/>
              </a:avLst>
            </a:prstGeom>
            <a:gradFill>
              <a:gsLst>
                <a:gs pos="31000">
                  <a:srgbClr val="FF0000"/>
                </a:gs>
                <a:gs pos="3200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7" name="Arrow: Right 6">
              <a:extLst>
                <a:ext uri="{FF2B5EF4-FFF2-40B4-BE49-F238E27FC236}">
                  <a16:creationId xmlns:a16="http://schemas.microsoft.com/office/drawing/2014/main" id="{4EEA7F71-6E0E-1EA0-FEF2-AA9371A92E65}"/>
                </a:ext>
              </a:extLst>
            </p:cNvPr>
            <p:cNvSpPr/>
            <p:nvPr/>
          </p:nvSpPr>
          <p:spPr>
            <a:xfrm>
              <a:off x="2212258" y="3656861"/>
              <a:ext cx="1354453"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Kết hợp</a:t>
              </a:r>
            </a:p>
          </p:txBody>
        </p:sp>
        <p:sp>
          <p:nvSpPr>
            <p:cNvPr id="8" name="Rectangle 7">
              <a:extLst>
                <a:ext uri="{FF2B5EF4-FFF2-40B4-BE49-F238E27FC236}">
                  <a16:creationId xmlns:a16="http://schemas.microsoft.com/office/drawing/2014/main" id="{284974C9-24A2-A997-5976-7DB42A29DC1C}"/>
                </a:ext>
              </a:extLst>
            </p:cNvPr>
            <p:cNvSpPr/>
            <p:nvPr/>
          </p:nvSpPr>
          <p:spPr>
            <a:xfrm rot="5400000">
              <a:off x="2131881" y="3376274"/>
              <a:ext cx="701652" cy="2142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TextBox 9">
              <a:extLst>
                <a:ext uri="{FF2B5EF4-FFF2-40B4-BE49-F238E27FC236}">
                  <a16:creationId xmlns:a16="http://schemas.microsoft.com/office/drawing/2014/main" id="{EF2D87F3-6842-8DED-BE54-6069E48F97C5}"/>
                </a:ext>
              </a:extLst>
            </p:cNvPr>
            <p:cNvSpPr txBox="1"/>
            <p:nvPr/>
          </p:nvSpPr>
          <p:spPr>
            <a:xfrm>
              <a:off x="1797553" y="2501075"/>
              <a:ext cx="1584528" cy="400110"/>
            </a:xfrm>
            <a:prstGeom prst="rect">
              <a:avLst/>
            </a:prstGeom>
            <a:noFill/>
          </p:spPr>
          <p:txBody>
            <a:bodyPr wrap="square" rtlCol="0">
              <a:spAutoFit/>
            </a:bodyPr>
            <a:lstStyle/>
            <a:p>
              <a:pPr algn="ctr"/>
              <a:r>
                <a:rPr lang="en-US" sz="2000" b="1"/>
                <a:t>Gene đích</a:t>
              </a:r>
            </a:p>
          </p:txBody>
        </p:sp>
        <p:sp>
          <p:nvSpPr>
            <p:cNvPr id="11" name="Rectangle 10">
              <a:extLst>
                <a:ext uri="{FF2B5EF4-FFF2-40B4-BE49-F238E27FC236}">
                  <a16:creationId xmlns:a16="http://schemas.microsoft.com/office/drawing/2014/main" id="{6FC1FFF0-4A00-2590-5718-B4FC9B09E013}"/>
                </a:ext>
              </a:extLst>
            </p:cNvPr>
            <p:cNvSpPr/>
            <p:nvPr/>
          </p:nvSpPr>
          <p:spPr>
            <a:xfrm>
              <a:off x="2212258" y="2884785"/>
              <a:ext cx="607634" cy="766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EB3F3C8C-65D1-DFC1-EE9D-AD4E42F563A6}"/>
                </a:ext>
              </a:extLst>
            </p:cNvPr>
            <p:cNvSpPr txBox="1"/>
            <p:nvPr/>
          </p:nvSpPr>
          <p:spPr>
            <a:xfrm>
              <a:off x="-106188" y="4503960"/>
              <a:ext cx="2068830" cy="798745"/>
            </a:xfrm>
            <a:prstGeom prst="rect">
              <a:avLst/>
            </a:prstGeom>
            <a:noFill/>
          </p:spPr>
          <p:txBody>
            <a:bodyPr wrap="square" rtlCol="0">
              <a:spAutoFit/>
            </a:bodyPr>
            <a:lstStyle/>
            <a:p>
              <a:pPr algn="ctr">
                <a:lnSpc>
                  <a:spcPct val="120000"/>
                </a:lnSpc>
              </a:pPr>
              <a:r>
                <a:rPr lang="en-US" sz="2000"/>
                <a:t>Plasmid DNA (thể truyền)</a:t>
              </a:r>
            </a:p>
          </p:txBody>
        </p:sp>
        <p:sp>
          <p:nvSpPr>
            <p:cNvPr id="13" name="TextBox 12">
              <a:extLst>
                <a:ext uri="{FF2B5EF4-FFF2-40B4-BE49-F238E27FC236}">
                  <a16:creationId xmlns:a16="http://schemas.microsoft.com/office/drawing/2014/main" id="{F9A41A94-F6FE-BBB9-0095-C24C2F2ACE84}"/>
                </a:ext>
              </a:extLst>
            </p:cNvPr>
            <p:cNvSpPr txBox="1"/>
            <p:nvPr/>
          </p:nvSpPr>
          <p:spPr>
            <a:xfrm>
              <a:off x="1808174" y="4262646"/>
              <a:ext cx="1913204" cy="798745"/>
            </a:xfrm>
            <a:prstGeom prst="rect">
              <a:avLst/>
            </a:prstGeom>
            <a:noFill/>
          </p:spPr>
          <p:txBody>
            <a:bodyPr wrap="square" rtlCol="0">
              <a:spAutoFit/>
            </a:bodyPr>
            <a:lstStyle/>
            <a:p>
              <a:pPr algn="ctr">
                <a:lnSpc>
                  <a:spcPct val="120000"/>
                </a:lnSpc>
              </a:pPr>
              <a:r>
                <a:rPr lang="en-US" sz="2000"/>
                <a:t>Gene được cài vào plasmid</a:t>
              </a:r>
            </a:p>
          </p:txBody>
        </p:sp>
        <p:sp>
          <p:nvSpPr>
            <p:cNvPr id="14" name="Arrow: Right 13">
              <a:extLst>
                <a:ext uri="{FF2B5EF4-FFF2-40B4-BE49-F238E27FC236}">
                  <a16:creationId xmlns:a16="http://schemas.microsoft.com/office/drawing/2014/main" id="{2D895B3E-C888-71BE-D1D1-EA0B40D50702}"/>
                </a:ext>
              </a:extLst>
            </p:cNvPr>
            <p:cNvSpPr/>
            <p:nvPr/>
          </p:nvSpPr>
          <p:spPr>
            <a:xfrm>
              <a:off x="5191792" y="3651120"/>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5" name="TextBox 14">
              <a:extLst>
                <a:ext uri="{FF2B5EF4-FFF2-40B4-BE49-F238E27FC236}">
                  <a16:creationId xmlns:a16="http://schemas.microsoft.com/office/drawing/2014/main" id="{E6C0BC07-ED71-0458-0F86-987CFD506864}"/>
                </a:ext>
              </a:extLst>
            </p:cNvPr>
            <p:cNvSpPr txBox="1"/>
            <p:nvPr/>
          </p:nvSpPr>
          <p:spPr>
            <a:xfrm>
              <a:off x="3678993" y="4549288"/>
              <a:ext cx="1584528" cy="798745"/>
            </a:xfrm>
            <a:prstGeom prst="rect">
              <a:avLst/>
            </a:prstGeom>
            <a:noFill/>
          </p:spPr>
          <p:txBody>
            <a:bodyPr wrap="square" rtlCol="0">
              <a:spAutoFit/>
            </a:bodyPr>
            <a:lstStyle/>
            <a:p>
              <a:pPr algn="ctr">
                <a:lnSpc>
                  <a:spcPct val="120000"/>
                </a:lnSpc>
              </a:pPr>
              <a:r>
                <a:rPr lang="en-US" sz="2000"/>
                <a:t>Thể truyền tái tổ hợp</a:t>
              </a:r>
            </a:p>
          </p:txBody>
        </p:sp>
        <p:sp>
          <p:nvSpPr>
            <p:cNvPr id="16" name="TextBox 15">
              <a:extLst>
                <a:ext uri="{FF2B5EF4-FFF2-40B4-BE49-F238E27FC236}">
                  <a16:creationId xmlns:a16="http://schemas.microsoft.com/office/drawing/2014/main" id="{39423D42-5FD4-CB9C-AC14-D563958B0163}"/>
                </a:ext>
              </a:extLst>
            </p:cNvPr>
            <p:cNvSpPr txBox="1"/>
            <p:nvPr/>
          </p:nvSpPr>
          <p:spPr>
            <a:xfrm>
              <a:off x="5263521" y="4549288"/>
              <a:ext cx="2844998" cy="1535741"/>
            </a:xfrm>
            <a:prstGeom prst="rect">
              <a:avLst/>
            </a:prstGeom>
            <a:noFill/>
          </p:spPr>
          <p:txBody>
            <a:bodyPr wrap="square" rtlCol="0">
              <a:spAutoFit/>
            </a:bodyPr>
            <a:lstStyle/>
            <a:p>
              <a:pPr algn="ctr">
                <a:lnSpc>
                  <a:spcPct val="120000"/>
                </a:lnSpc>
              </a:pPr>
              <a:r>
                <a:rPr lang="en-US" sz="2000"/>
                <a:t>Thể truyền tái tổ hợp cài gene đích vào gene của trứng đã thụ tinh tạo phôi chuyển gene</a:t>
              </a:r>
            </a:p>
          </p:txBody>
        </p:sp>
        <p:pic>
          <p:nvPicPr>
            <p:cNvPr id="17" name="Picture 4" descr="Frontiers | Improvements in Gene Editing Technology Boost Its Applications  in Livestock">
              <a:extLst>
                <a:ext uri="{FF2B5EF4-FFF2-40B4-BE49-F238E27FC236}">
                  <a16:creationId xmlns:a16="http://schemas.microsoft.com/office/drawing/2014/main" id="{DCA6836D-B022-4D1C-2419-8C1FAF2C77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4" t="17310" r="86315" b="58472"/>
            <a:stretch/>
          </p:blipFill>
          <p:spPr bwMode="auto">
            <a:xfrm>
              <a:off x="5957857" y="3367218"/>
              <a:ext cx="1137506" cy="113674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658D2229-D6B9-6DAA-C9A5-FB20C1FD439D}"/>
                </a:ext>
              </a:extLst>
            </p:cNvPr>
            <p:cNvSpPr/>
            <p:nvPr/>
          </p:nvSpPr>
          <p:spPr>
            <a:xfrm>
              <a:off x="7469488" y="3723388"/>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9" name="TextBox 18">
              <a:extLst>
                <a:ext uri="{FF2B5EF4-FFF2-40B4-BE49-F238E27FC236}">
                  <a16:creationId xmlns:a16="http://schemas.microsoft.com/office/drawing/2014/main" id="{9F7731E7-E208-CDDD-2A84-C69C80362525}"/>
                </a:ext>
              </a:extLst>
            </p:cNvPr>
            <p:cNvSpPr txBox="1"/>
            <p:nvPr/>
          </p:nvSpPr>
          <p:spPr>
            <a:xfrm>
              <a:off x="8205320" y="4549288"/>
              <a:ext cx="2890684" cy="1166410"/>
            </a:xfrm>
            <a:prstGeom prst="rect">
              <a:avLst/>
            </a:prstGeom>
            <a:noFill/>
          </p:spPr>
          <p:txBody>
            <a:bodyPr wrap="square" rtlCol="0">
              <a:spAutoFit/>
            </a:bodyPr>
            <a:lstStyle/>
            <a:p>
              <a:pPr algn="ctr">
                <a:lnSpc>
                  <a:spcPct val="120000"/>
                </a:lnSpc>
              </a:pPr>
              <a:r>
                <a:rPr lang="en-US" sz="2000"/>
                <a:t>Động vật được chuyển phôi sinh sản tạo ra động vật chuyển gene</a:t>
              </a:r>
            </a:p>
          </p:txBody>
        </p:sp>
        <p:sp>
          <p:nvSpPr>
            <p:cNvPr id="20" name="Arrow: Right 19">
              <a:extLst>
                <a:ext uri="{FF2B5EF4-FFF2-40B4-BE49-F238E27FC236}">
                  <a16:creationId xmlns:a16="http://schemas.microsoft.com/office/drawing/2014/main" id="{BDAF2277-0029-5D80-635F-B6D229812F67}"/>
                </a:ext>
              </a:extLst>
            </p:cNvPr>
            <p:cNvSpPr/>
            <p:nvPr/>
          </p:nvSpPr>
          <p:spPr>
            <a:xfrm rot="12529743">
              <a:off x="8823702" y="2543182"/>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21" name="TextBox 20">
              <a:extLst>
                <a:ext uri="{FF2B5EF4-FFF2-40B4-BE49-F238E27FC236}">
                  <a16:creationId xmlns:a16="http://schemas.microsoft.com/office/drawing/2014/main" id="{87BFB35B-F96A-C827-3EAE-1CC753518400}"/>
                </a:ext>
              </a:extLst>
            </p:cNvPr>
            <p:cNvSpPr txBox="1"/>
            <p:nvPr/>
          </p:nvSpPr>
          <p:spPr>
            <a:xfrm>
              <a:off x="6244111" y="1294972"/>
              <a:ext cx="2844998" cy="1168077"/>
            </a:xfrm>
            <a:prstGeom prst="rect">
              <a:avLst/>
            </a:prstGeom>
            <a:noFill/>
          </p:spPr>
          <p:txBody>
            <a:bodyPr wrap="square" rtlCol="0">
              <a:spAutoFit/>
            </a:bodyPr>
            <a:lstStyle/>
            <a:p>
              <a:pPr algn="ctr">
                <a:lnSpc>
                  <a:spcPct val="120000"/>
                </a:lnSpc>
              </a:pPr>
              <a:r>
                <a:rPr lang="en-US" sz="2000"/>
                <a:t>Protein thu được từ sữa có thể được dùng làm thuốc sinh học</a:t>
              </a:r>
            </a:p>
          </p:txBody>
        </p:sp>
        <p:sp>
          <p:nvSpPr>
            <p:cNvPr id="22" name="TextBox 21">
              <a:extLst>
                <a:ext uri="{FF2B5EF4-FFF2-40B4-BE49-F238E27FC236}">
                  <a16:creationId xmlns:a16="http://schemas.microsoft.com/office/drawing/2014/main" id="{D7CD56DD-07C5-ED03-6306-273853385F03}"/>
                </a:ext>
              </a:extLst>
            </p:cNvPr>
            <p:cNvSpPr txBox="1"/>
            <p:nvPr/>
          </p:nvSpPr>
          <p:spPr>
            <a:xfrm>
              <a:off x="9307908" y="1289346"/>
              <a:ext cx="2488828" cy="1166410"/>
            </a:xfrm>
            <a:prstGeom prst="rect">
              <a:avLst/>
            </a:prstGeom>
            <a:noFill/>
          </p:spPr>
          <p:txBody>
            <a:bodyPr wrap="square" rtlCol="0" anchor="ctr">
              <a:spAutoFit/>
            </a:bodyPr>
            <a:lstStyle/>
            <a:p>
              <a:pPr algn="ctr">
                <a:lnSpc>
                  <a:spcPct val="120000"/>
                </a:lnSpc>
              </a:pPr>
              <a:r>
                <a:rPr lang="en-US" sz="2000"/>
                <a:t>Vật nuôi chuyển gene mang tính trạng mới</a:t>
              </a:r>
            </a:p>
          </p:txBody>
        </p:sp>
        <p:pic>
          <p:nvPicPr>
            <p:cNvPr id="23" name="Picture 8" descr="Genetic Engineering's New Age | UC Davis">
              <a:extLst>
                <a:ext uri="{FF2B5EF4-FFF2-40B4-BE49-F238E27FC236}">
                  <a16:creationId xmlns:a16="http://schemas.microsoft.com/office/drawing/2014/main" id="{240BF866-B5C5-25B8-2F0E-880A7D05E9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972" t="10753" r="1136" b="10796"/>
            <a:stretch/>
          </p:blipFill>
          <p:spPr bwMode="auto">
            <a:xfrm>
              <a:off x="8896830" y="3228827"/>
              <a:ext cx="1717756" cy="1433191"/>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Right 23">
              <a:extLst>
                <a:ext uri="{FF2B5EF4-FFF2-40B4-BE49-F238E27FC236}">
                  <a16:creationId xmlns:a16="http://schemas.microsoft.com/office/drawing/2014/main" id="{674DDCD7-63F2-D96F-B07E-1E8F20ED3254}"/>
                </a:ext>
              </a:extLst>
            </p:cNvPr>
            <p:cNvSpPr/>
            <p:nvPr/>
          </p:nvSpPr>
          <p:spPr>
            <a:xfrm rot="18730089">
              <a:off x="9960844" y="2509795"/>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grpSp>
    </p:spTree>
    <p:extLst>
      <p:ext uri="{BB962C8B-B14F-4D97-AF65-F5344CB8AC3E}">
        <p14:creationId xmlns:p14="http://schemas.microsoft.com/office/powerpoint/2010/main" val="4360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pic>
        <p:nvPicPr>
          <p:cNvPr id="9" name="Picture 8">
            <a:extLst>
              <a:ext uri="{FF2B5EF4-FFF2-40B4-BE49-F238E27FC236}">
                <a16:creationId xmlns:a16="http://schemas.microsoft.com/office/drawing/2014/main" id="{D9F2165B-07DE-8B50-DE29-403B94BA8803}"/>
              </a:ext>
            </a:extLst>
          </p:cNvPr>
          <p:cNvPicPr>
            <a:picLocks noChangeAspect="1"/>
          </p:cNvPicPr>
          <p:nvPr/>
        </p:nvPicPr>
        <p:blipFill>
          <a:blip r:embed="rId2"/>
          <a:stretch>
            <a:fillRect/>
          </a:stretch>
        </p:blipFill>
        <p:spPr>
          <a:xfrm>
            <a:off x="1247848" y="1858205"/>
            <a:ext cx="9696303" cy="3988796"/>
          </a:xfrm>
          <a:prstGeom prst="rect">
            <a:avLst/>
          </a:prstGeom>
        </p:spPr>
      </p:pic>
      <p:grpSp>
        <p:nvGrpSpPr>
          <p:cNvPr id="25" name="Group 24">
            <a:extLst>
              <a:ext uri="{FF2B5EF4-FFF2-40B4-BE49-F238E27FC236}">
                <a16:creationId xmlns:a16="http://schemas.microsoft.com/office/drawing/2014/main" id="{622AF1F7-9333-9F30-0706-6018EABE4545}"/>
              </a:ext>
            </a:extLst>
          </p:cNvPr>
          <p:cNvGrpSpPr/>
          <p:nvPr/>
        </p:nvGrpSpPr>
        <p:grpSpPr>
          <a:xfrm>
            <a:off x="1247848" y="5778777"/>
            <a:ext cx="9396207" cy="975985"/>
            <a:chOff x="967494" y="2481897"/>
            <a:chExt cx="9396207" cy="1099011"/>
          </a:xfrm>
        </p:grpSpPr>
        <p:sp>
          <p:nvSpPr>
            <p:cNvPr id="26" name="Rectangle: Rounded Corners 25">
              <a:extLst>
                <a:ext uri="{FF2B5EF4-FFF2-40B4-BE49-F238E27FC236}">
                  <a16:creationId xmlns:a16="http://schemas.microsoft.com/office/drawing/2014/main" id="{B6F9B356-F1FC-165C-E7AC-84B2DBD999D8}"/>
                </a:ext>
              </a:extLst>
            </p:cNvPr>
            <p:cNvSpPr/>
            <p:nvPr/>
          </p:nvSpPr>
          <p:spPr>
            <a:xfrm>
              <a:off x="967494" y="2481897"/>
              <a:ext cx="9354912" cy="1099011"/>
            </a:xfrm>
            <a:prstGeom prst="roundRect">
              <a:avLst>
                <a:gd name="adj" fmla="val 843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27" name="TextBox 26">
              <a:extLst>
                <a:ext uri="{FF2B5EF4-FFF2-40B4-BE49-F238E27FC236}">
                  <a16:creationId xmlns:a16="http://schemas.microsoft.com/office/drawing/2014/main" id="{8F8C2D10-AC10-D3F3-7588-BB1BAE6DB0B3}"/>
                </a:ext>
              </a:extLst>
            </p:cNvPr>
            <p:cNvSpPr txBox="1"/>
            <p:nvPr/>
          </p:nvSpPr>
          <p:spPr>
            <a:xfrm>
              <a:off x="1141768" y="2489728"/>
              <a:ext cx="9221933" cy="1010188"/>
            </a:xfrm>
            <a:prstGeom prst="rect">
              <a:avLst/>
            </a:prstGeom>
            <a:noFill/>
          </p:spPr>
          <p:txBody>
            <a:bodyPr wrap="square" anchor="ctr">
              <a:spAutoFit/>
            </a:bodyPr>
            <a:lstStyle/>
            <a:p>
              <a:pPr>
                <a:lnSpc>
                  <a:spcPct val="125000"/>
                </a:lnSpc>
              </a:pPr>
              <a:r>
                <a:rPr lang="en-US" sz="2200" b="1"/>
                <a:t>Hoạt động trang 208: </a:t>
              </a:r>
              <a:r>
                <a:rPr lang="en-US" sz="2200"/>
                <a:t>Quan sát Hình 48.2, mô tả quá trình tạo động vật chuyển gene.</a:t>
              </a:r>
            </a:p>
          </p:txBody>
        </p:sp>
      </p:grpSp>
    </p:spTree>
    <p:extLst>
      <p:ext uri="{BB962C8B-B14F-4D97-AF65-F5344CB8AC3E}">
        <p14:creationId xmlns:p14="http://schemas.microsoft.com/office/powerpoint/2010/main" val="197834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2" name="AutoShape 20">
            <a:extLst>
              <a:ext uri="{FF2B5EF4-FFF2-40B4-BE49-F238E27FC236}">
                <a16:creationId xmlns:a16="http://schemas.microsoft.com/office/drawing/2014/main" id="{4337B05B-DD0D-BAD3-FD65-C155F9457B8F}"/>
              </a:ext>
            </a:extLst>
          </p:cNvPr>
          <p:cNvSpPr>
            <a:spLocks noChangeArrowheads="1"/>
          </p:cNvSpPr>
          <p:nvPr/>
        </p:nvSpPr>
        <p:spPr bwMode="auto">
          <a:xfrm>
            <a:off x="5370847" y="238742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5" name="TextBox 4">
            <a:extLst>
              <a:ext uri="{FF2B5EF4-FFF2-40B4-BE49-F238E27FC236}">
                <a16:creationId xmlns:a16="http://schemas.microsoft.com/office/drawing/2014/main" id="{CF9E0039-301D-B3F4-1B39-7191A3C6C4A7}"/>
              </a:ext>
            </a:extLst>
          </p:cNvPr>
          <p:cNvSpPr txBox="1"/>
          <p:nvPr/>
        </p:nvSpPr>
        <p:spPr>
          <a:xfrm>
            <a:off x="715787" y="2943482"/>
            <a:ext cx="10760423" cy="3751027"/>
          </a:xfrm>
          <a:prstGeom prst="rect">
            <a:avLst/>
          </a:prstGeom>
          <a:noFill/>
        </p:spPr>
        <p:txBody>
          <a:bodyPr wrap="square">
            <a:spAutoFit/>
          </a:bodyPr>
          <a:lstStyle/>
          <a:p>
            <a:pPr algn="just">
              <a:lnSpc>
                <a:spcPct val="120000"/>
              </a:lnSpc>
              <a:spcAft>
                <a:spcPts val="400"/>
              </a:spcAft>
            </a:pPr>
            <a:r>
              <a:rPr lang="vi-VN" sz="2400" b="1">
                <a:solidFill>
                  <a:srgbClr val="FF0000"/>
                </a:solidFill>
              </a:rPr>
              <a:t>Quá trình tạo động vật chuyển gene:</a:t>
            </a:r>
          </a:p>
          <a:p>
            <a:pPr algn="just">
              <a:lnSpc>
                <a:spcPct val="120000"/>
              </a:lnSpc>
              <a:spcAft>
                <a:spcPts val="400"/>
              </a:spcAft>
            </a:pPr>
            <a:r>
              <a:rPr lang="vi-VN" sz="2400" b="1"/>
              <a:t>- Bước 1 </a:t>
            </a:r>
            <a:r>
              <a:rPr lang="vi-VN" sz="2400"/>
              <a:t>- Tạo thể truyền tái tổ hợp: Gắn gene đích (gene quy định tính trạng mong muốn) vào thể truyền để tạo thể truyền tái tổ hợp.</a:t>
            </a:r>
          </a:p>
          <a:p>
            <a:pPr algn="just">
              <a:lnSpc>
                <a:spcPct val="120000"/>
              </a:lnSpc>
              <a:spcAft>
                <a:spcPts val="400"/>
              </a:spcAft>
            </a:pPr>
            <a:r>
              <a:rPr lang="vi-VN" sz="2400" b="1"/>
              <a:t>- Bước 2 </a:t>
            </a:r>
            <a:r>
              <a:rPr lang="vi-VN" sz="2400"/>
              <a:t>- Chuyển thể truyền tái tổ hợp vào gene của trứng đã thụ tinh tạo thành phôi chuyển gene.</a:t>
            </a:r>
          </a:p>
          <a:p>
            <a:pPr algn="just">
              <a:lnSpc>
                <a:spcPct val="120000"/>
              </a:lnSpc>
              <a:spcAft>
                <a:spcPts val="400"/>
              </a:spcAft>
            </a:pPr>
            <a:r>
              <a:rPr lang="vi-VN" sz="2400" b="1"/>
              <a:t>- Bước 3 </a:t>
            </a:r>
            <a:r>
              <a:rPr lang="vi-VN" sz="2400"/>
              <a:t>- Chọn lọc và cấy phôi được chuyển gene vào tử cung của con cái cho mang thai hộ. Động vật được chuyển phôi sinh sản tạo ra động vật chuyển gene.</a:t>
            </a:r>
            <a:endParaRPr lang="en-US" sz="2400"/>
          </a:p>
        </p:txBody>
      </p:sp>
    </p:spTree>
    <p:extLst>
      <p:ext uri="{BB962C8B-B14F-4D97-AF65-F5344CB8AC3E}">
        <p14:creationId xmlns:p14="http://schemas.microsoft.com/office/powerpoint/2010/main" val="10497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138575" y="3140131"/>
            <a:ext cx="10052501" cy="205425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C727A918-6162-8CF3-7956-A7F5025D5821}"/>
              </a:ext>
            </a:extLst>
          </p:cNvPr>
          <p:cNvSpPr/>
          <p:nvPr/>
        </p:nvSpPr>
        <p:spPr>
          <a:xfrm>
            <a:off x="1138575" y="2508359"/>
            <a:ext cx="4318328" cy="461966"/>
          </a:xfrm>
          <a:prstGeom prst="roundRect">
            <a:avLst>
              <a:gd name="adj" fmla="val 50000"/>
            </a:avLst>
          </a:prstGeom>
          <a:gradFill flip="none" rotWithShape="1">
            <a:gsLst>
              <a:gs pos="0">
                <a:srgbClr val="F97BD2">
                  <a:tint val="66000"/>
                  <a:satMod val="160000"/>
                </a:srgbClr>
              </a:gs>
              <a:gs pos="50000">
                <a:srgbClr val="F97BD2">
                  <a:tint val="44500"/>
                  <a:satMod val="160000"/>
                </a:srgbClr>
              </a:gs>
              <a:gs pos="100000">
                <a:srgbClr val="F97BD2">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Thảo luận các câu hỏi sau:</a:t>
            </a:r>
          </a:p>
        </p:txBody>
      </p:sp>
      <p:sp>
        <p:nvSpPr>
          <p:cNvPr id="9" name="TextBox 8">
            <a:extLst>
              <a:ext uri="{FF2B5EF4-FFF2-40B4-BE49-F238E27FC236}">
                <a16:creationId xmlns:a16="http://schemas.microsoft.com/office/drawing/2014/main" id="{669E782B-585B-7B60-9C93-EFE3BC059D9D}"/>
              </a:ext>
            </a:extLst>
          </p:cNvPr>
          <p:cNvSpPr txBox="1"/>
          <p:nvPr/>
        </p:nvSpPr>
        <p:spPr>
          <a:xfrm>
            <a:off x="1327354" y="3140131"/>
            <a:ext cx="9674942" cy="1970539"/>
          </a:xfrm>
          <a:prstGeom prst="rect">
            <a:avLst/>
          </a:prstGeom>
          <a:noFill/>
        </p:spPr>
        <p:txBody>
          <a:bodyPr wrap="square">
            <a:spAutoFit/>
          </a:bodyPr>
          <a:lstStyle/>
          <a:p>
            <a:pPr algn="just">
              <a:lnSpc>
                <a:spcPct val="125000"/>
              </a:lnSpc>
              <a:spcBef>
                <a:spcPts val="600"/>
              </a:spcBef>
            </a:pPr>
            <a:r>
              <a:rPr lang="en-US" sz="2400" b="1"/>
              <a:t>1. </a:t>
            </a:r>
            <a:r>
              <a:rPr lang="vi-VN" sz="2400"/>
              <a:t>Nêu một số ứng dụng công nghệ chuyển gene đối với việc phát triển giống</a:t>
            </a:r>
            <a:r>
              <a:rPr lang="en-US" sz="2400"/>
              <a:t>?</a:t>
            </a:r>
            <a:endParaRPr lang="vi-VN" sz="2400"/>
          </a:p>
          <a:p>
            <a:pPr algn="just">
              <a:lnSpc>
                <a:spcPct val="125000"/>
              </a:lnSpc>
              <a:spcBef>
                <a:spcPts val="600"/>
              </a:spcBef>
            </a:pPr>
            <a:r>
              <a:rPr lang="en-US" sz="2400" b="1"/>
              <a:t>2. </a:t>
            </a:r>
            <a:r>
              <a:rPr lang="vi-VN" sz="2400"/>
              <a:t>Ứng dụng công nghệ di truyền trong nông nghiệp hướng đến mục đích gì?</a:t>
            </a:r>
          </a:p>
        </p:txBody>
      </p:sp>
    </p:spTree>
    <p:extLst>
      <p:ext uri="{BB962C8B-B14F-4D97-AF65-F5344CB8AC3E}">
        <p14:creationId xmlns:p14="http://schemas.microsoft.com/office/powerpoint/2010/main" val="45435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1. </a:t>
            </a:r>
            <a:r>
              <a:rPr lang="vi-VN" sz="2400"/>
              <a:t>Nêu một số ứng dụng công nghệ chuyển gene đối với việc phát triển giống</a:t>
            </a:r>
            <a:r>
              <a:rPr lang="en-US" sz="2400"/>
              <a:t>?</a:t>
            </a:r>
            <a:endParaRPr lang="vi-VN" sz="2400"/>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58581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Bò hoặc dê chuyển gene sinh trưởng nhanh.</a:t>
            </a:r>
          </a:p>
          <a:p>
            <a:r>
              <a:rPr lang="vi-VN" b="0"/>
              <a:t>–</a:t>
            </a:r>
            <a:r>
              <a:rPr lang="en-US" b="0"/>
              <a:t> </a:t>
            </a:r>
            <a:r>
              <a:rPr lang="vi-VN" b="0"/>
              <a:t>Cừu chuyển gene tổng hợp protein huyết thanh của người.</a:t>
            </a:r>
          </a:p>
          <a:p>
            <a:r>
              <a:rPr lang="vi-VN" b="0"/>
              <a:t>–</a:t>
            </a:r>
            <a:r>
              <a:rPr lang="en-US" b="0"/>
              <a:t> </a:t>
            </a:r>
            <a:r>
              <a:rPr lang="vi-VN" b="0"/>
              <a:t>Chuột nhắt có gene hormone sinh trưởng của chuột cống.</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83090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2. </a:t>
            </a:r>
            <a:r>
              <a:rPr lang="vi-VN" sz="2400"/>
              <a:t>Ứng dụng công nghệ di truyền trong nông nghiệp hướng đến mục đích gì?</a:t>
            </a:r>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893595"/>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Công nghệ di truyền được ứng dụng trong nông nghiệp chủ yếu tập trung vào việc tạo ra giống cây trồng, vật nuôi mới có nhiều đặc tính ưu việt hơn so với giống gốc: năng suất cao, chống chịu bệnh, sinh trưởng phát triển trong các điều kiện môi trường khắc nghiệt. </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64706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sp>
        <p:nvSpPr>
          <p:cNvPr id="3" name="Rectangle: Rounded Corners 2">
            <a:extLst>
              <a:ext uri="{FF2B5EF4-FFF2-40B4-BE49-F238E27FC236}">
                <a16:creationId xmlns:a16="http://schemas.microsoft.com/office/drawing/2014/main" id="{43236FCD-C5DE-A8AB-CBF4-7831F1D60001}"/>
              </a:ext>
            </a:extLst>
          </p:cNvPr>
          <p:cNvSpPr/>
          <p:nvPr/>
        </p:nvSpPr>
        <p:spPr>
          <a:xfrm>
            <a:off x="1244763" y="2465196"/>
            <a:ext cx="10052501" cy="1051361"/>
          </a:xfrm>
          <a:prstGeom prst="roundRect">
            <a:avLst>
              <a:gd name="adj" fmla="val 1259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9E782B-585B-7B60-9C93-EFE3BC059D9D}"/>
              </a:ext>
            </a:extLst>
          </p:cNvPr>
          <p:cNvSpPr txBox="1"/>
          <p:nvPr/>
        </p:nvSpPr>
        <p:spPr>
          <a:xfrm>
            <a:off x="1433542" y="2465196"/>
            <a:ext cx="9674942" cy="970266"/>
          </a:xfrm>
          <a:prstGeom prst="rect">
            <a:avLst/>
          </a:prstGeom>
          <a:noFill/>
        </p:spPr>
        <p:txBody>
          <a:bodyPr wrap="square">
            <a:spAutoFit/>
          </a:bodyPr>
          <a:lstStyle/>
          <a:p>
            <a:pPr algn="just">
              <a:lnSpc>
                <a:spcPct val="125000"/>
              </a:lnSpc>
              <a:spcBef>
                <a:spcPts val="600"/>
              </a:spcBef>
            </a:pPr>
            <a:r>
              <a:rPr lang="en-US" sz="2400" b="1"/>
              <a:t>2. </a:t>
            </a:r>
            <a:r>
              <a:rPr lang="vi-VN" sz="2400"/>
              <a:t>Ứng dụng công nghệ di truyền trong nông nghiệp hướng đến mục đích gì?</a:t>
            </a:r>
          </a:p>
        </p:txBody>
      </p:sp>
      <p:sp>
        <p:nvSpPr>
          <p:cNvPr id="11" name="TextBox 10">
            <a:extLst>
              <a:ext uri="{FF2B5EF4-FFF2-40B4-BE49-F238E27FC236}">
                <a16:creationId xmlns:a16="http://schemas.microsoft.com/office/drawing/2014/main" id="{07F24C0F-D941-8839-6360-AFC7736CB7C1}"/>
              </a:ext>
            </a:extLst>
          </p:cNvPr>
          <p:cNvSpPr txBox="1"/>
          <p:nvPr/>
        </p:nvSpPr>
        <p:spPr>
          <a:xfrm>
            <a:off x="1244763" y="4119455"/>
            <a:ext cx="9964012" cy="1431930"/>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 Ngoài ra, sử dụng các giống vi sinh vật làm thuốc trừ sâu sinh học, kháng bệnh cho vật nuôi, cải tạo chất lượng đất, làm sạch chuồng trại chăn nuôi,...</a:t>
            </a:r>
          </a:p>
        </p:txBody>
      </p:sp>
      <p:sp>
        <p:nvSpPr>
          <p:cNvPr id="12" name="AutoShape 20">
            <a:extLst>
              <a:ext uri="{FF2B5EF4-FFF2-40B4-BE49-F238E27FC236}">
                <a16:creationId xmlns:a16="http://schemas.microsoft.com/office/drawing/2014/main" id="{9BD14981-EBBE-A97E-F585-986C4C09ED63}"/>
              </a:ext>
            </a:extLst>
          </p:cNvPr>
          <p:cNvSpPr>
            <a:spLocks noChangeArrowheads="1"/>
          </p:cNvSpPr>
          <p:nvPr/>
        </p:nvSpPr>
        <p:spPr bwMode="auto">
          <a:xfrm>
            <a:off x="5370847" y="368154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6408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99906665-5FDE-7D36-3552-3A207AA0F0DC}"/>
              </a:ext>
            </a:extLst>
          </p:cNvPr>
          <p:cNvGrpSpPr/>
          <p:nvPr/>
        </p:nvGrpSpPr>
        <p:grpSpPr>
          <a:xfrm>
            <a:off x="1336338" y="2423389"/>
            <a:ext cx="9866537" cy="1005611"/>
            <a:chOff x="967494" y="2448537"/>
            <a:chExt cx="9396207" cy="1132371"/>
          </a:xfrm>
        </p:grpSpPr>
        <p:sp>
          <p:nvSpPr>
            <p:cNvPr id="3" name="Rectangle: Rounded Corners 2">
              <a:extLst>
                <a:ext uri="{FF2B5EF4-FFF2-40B4-BE49-F238E27FC236}">
                  <a16:creationId xmlns:a16="http://schemas.microsoft.com/office/drawing/2014/main" id="{5EB91D82-BDDC-DC99-1AE7-F176B91E5894}"/>
                </a:ext>
              </a:extLst>
            </p:cNvPr>
            <p:cNvSpPr/>
            <p:nvPr/>
          </p:nvSpPr>
          <p:spPr>
            <a:xfrm>
              <a:off x="967494" y="2481897"/>
              <a:ext cx="9354912" cy="1099011"/>
            </a:xfrm>
            <a:prstGeom prst="roundRect">
              <a:avLst>
                <a:gd name="adj" fmla="val 843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047B925-F3E1-9CC0-F5FB-C3840FB4815B}"/>
                </a:ext>
              </a:extLst>
            </p:cNvPr>
            <p:cNvSpPr txBox="1"/>
            <p:nvPr/>
          </p:nvSpPr>
          <p:spPr>
            <a:xfrm>
              <a:off x="1141768" y="2448537"/>
              <a:ext cx="9221933" cy="1092571"/>
            </a:xfrm>
            <a:prstGeom prst="rect">
              <a:avLst/>
            </a:prstGeom>
            <a:noFill/>
          </p:spPr>
          <p:txBody>
            <a:bodyPr wrap="square" anchor="ctr">
              <a:spAutoFit/>
            </a:bodyPr>
            <a:lstStyle/>
            <a:p>
              <a:pPr>
                <a:lnSpc>
                  <a:spcPct val="125000"/>
                </a:lnSpc>
              </a:pPr>
              <a:r>
                <a:rPr lang="en-US" sz="2400" b="1"/>
                <a:t>Câu hỏi trang 208: </a:t>
              </a:r>
              <a:r>
                <a:rPr lang="en-US" sz="2400"/>
                <a:t>Nêu thêm một số ứng dụng công nghệ di truyền trong nông nghiệp.</a:t>
              </a:r>
            </a:p>
          </p:txBody>
        </p:sp>
      </p:grpSp>
      <p:sp>
        <p:nvSpPr>
          <p:cNvPr id="7" name="AutoShape 20">
            <a:extLst>
              <a:ext uri="{FF2B5EF4-FFF2-40B4-BE49-F238E27FC236}">
                <a16:creationId xmlns:a16="http://schemas.microsoft.com/office/drawing/2014/main" id="{2B00DE15-BF58-0474-FE03-4B1203FE0900}"/>
              </a:ext>
            </a:extLst>
          </p:cNvPr>
          <p:cNvSpPr>
            <a:spLocks noChangeArrowheads="1"/>
          </p:cNvSpPr>
          <p:nvPr/>
        </p:nvSpPr>
        <p:spPr bwMode="auto">
          <a:xfrm>
            <a:off x="5370847" y="3599428"/>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90B5B4E7-FFA4-6F7E-9034-64882F269E5F}"/>
              </a:ext>
            </a:extLst>
          </p:cNvPr>
          <p:cNvSpPr txBox="1"/>
          <p:nvPr/>
        </p:nvSpPr>
        <p:spPr>
          <a:xfrm>
            <a:off x="1184411" y="4149223"/>
            <a:ext cx="10018464"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0"/>
              <a:t>– </a:t>
            </a:r>
            <a:r>
              <a:rPr lang="vi-VN"/>
              <a:t>Bằng phương pháp tạo cây trồng biến đổi gene đã tạo ra các dòng ngô chịu hạn (C436–C4, C7N–C15, V152–C32, C436–D3, C7N–D14, V152–D21,...); dòng ngô kháng</a:t>
            </a:r>
            <a:r>
              <a:rPr lang="en-US"/>
              <a:t> </a:t>
            </a:r>
            <a:r>
              <a:rPr lang="vi-VN"/>
              <a:t>sâu đục thân; dòng ngô kháng thuốc trừ cỏ; dòng ngô kháng thuốc trừ cỏ và kháng sâu; dòng đậu tương kháng sâu; dòng đậu tương chịu hạn; dòng khoai lang kháng bọ hà;....</a:t>
            </a:r>
          </a:p>
        </p:txBody>
      </p:sp>
    </p:spTree>
    <p:extLst>
      <p:ext uri="{BB962C8B-B14F-4D97-AF65-F5344CB8AC3E}">
        <p14:creationId xmlns:p14="http://schemas.microsoft.com/office/powerpoint/2010/main" val="318781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4" y="1663618"/>
            <a:ext cx="4548402" cy="553998"/>
          </a:xfrm>
          <a:prstGeom prst="roundRect">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2. Tạo vật nuôi chuyển gene</a:t>
            </a:r>
          </a:p>
        </p:txBody>
      </p:sp>
      <p:grpSp>
        <p:nvGrpSpPr>
          <p:cNvPr id="2" name="Group 1">
            <a:extLst>
              <a:ext uri="{FF2B5EF4-FFF2-40B4-BE49-F238E27FC236}">
                <a16:creationId xmlns:a16="http://schemas.microsoft.com/office/drawing/2014/main" id="{99906665-5FDE-7D36-3552-3A207AA0F0DC}"/>
              </a:ext>
            </a:extLst>
          </p:cNvPr>
          <p:cNvGrpSpPr/>
          <p:nvPr/>
        </p:nvGrpSpPr>
        <p:grpSpPr>
          <a:xfrm>
            <a:off x="1336338" y="2423389"/>
            <a:ext cx="9866537" cy="1005611"/>
            <a:chOff x="967494" y="2448537"/>
            <a:chExt cx="9396207" cy="1132371"/>
          </a:xfrm>
        </p:grpSpPr>
        <p:sp>
          <p:nvSpPr>
            <p:cNvPr id="3" name="Rectangle: Rounded Corners 2">
              <a:extLst>
                <a:ext uri="{FF2B5EF4-FFF2-40B4-BE49-F238E27FC236}">
                  <a16:creationId xmlns:a16="http://schemas.microsoft.com/office/drawing/2014/main" id="{5EB91D82-BDDC-DC99-1AE7-F176B91E5894}"/>
                </a:ext>
              </a:extLst>
            </p:cNvPr>
            <p:cNvSpPr/>
            <p:nvPr/>
          </p:nvSpPr>
          <p:spPr>
            <a:xfrm>
              <a:off x="967494" y="2481897"/>
              <a:ext cx="9354912" cy="1099011"/>
            </a:xfrm>
            <a:prstGeom prst="roundRect">
              <a:avLst>
                <a:gd name="adj" fmla="val 843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1047B925-F3E1-9CC0-F5FB-C3840FB4815B}"/>
                </a:ext>
              </a:extLst>
            </p:cNvPr>
            <p:cNvSpPr txBox="1"/>
            <p:nvPr/>
          </p:nvSpPr>
          <p:spPr>
            <a:xfrm>
              <a:off x="1141768" y="2448537"/>
              <a:ext cx="9221933" cy="1092571"/>
            </a:xfrm>
            <a:prstGeom prst="rect">
              <a:avLst/>
            </a:prstGeom>
            <a:noFill/>
          </p:spPr>
          <p:txBody>
            <a:bodyPr wrap="square" anchor="ctr">
              <a:spAutoFit/>
            </a:bodyPr>
            <a:lstStyle/>
            <a:p>
              <a:pPr>
                <a:lnSpc>
                  <a:spcPct val="125000"/>
                </a:lnSpc>
              </a:pPr>
              <a:r>
                <a:rPr lang="en-US" sz="2400" b="1"/>
                <a:t>Câu hỏi trang 208: </a:t>
              </a:r>
              <a:r>
                <a:rPr lang="en-US" sz="2400"/>
                <a:t>Nêu thêm một số ứng dụng công nghệ di truyền trong nông nghiệp.</a:t>
              </a:r>
            </a:p>
          </p:txBody>
        </p:sp>
      </p:grpSp>
      <p:sp>
        <p:nvSpPr>
          <p:cNvPr id="7" name="AutoShape 20">
            <a:extLst>
              <a:ext uri="{FF2B5EF4-FFF2-40B4-BE49-F238E27FC236}">
                <a16:creationId xmlns:a16="http://schemas.microsoft.com/office/drawing/2014/main" id="{2B00DE15-BF58-0474-FE03-4B1203FE0900}"/>
              </a:ext>
            </a:extLst>
          </p:cNvPr>
          <p:cNvSpPr>
            <a:spLocks noChangeArrowheads="1"/>
          </p:cNvSpPr>
          <p:nvPr/>
        </p:nvSpPr>
        <p:spPr bwMode="auto">
          <a:xfrm>
            <a:off x="5370847" y="3599428"/>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90B5B4E7-FFA4-6F7E-9034-64882F269E5F}"/>
              </a:ext>
            </a:extLst>
          </p:cNvPr>
          <p:cNvSpPr txBox="1"/>
          <p:nvPr/>
        </p:nvSpPr>
        <p:spPr>
          <a:xfrm>
            <a:off x="1336337" y="4107928"/>
            <a:ext cx="9866537" cy="2703432"/>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sz="2300" b="0"/>
              <a:t>– </a:t>
            </a:r>
            <a:r>
              <a:rPr lang="vi-VN" sz="2300"/>
              <a:t>Vật nuôi chuyển gene: Cá chép được chuyển gene tổng hợp hormone sinh trưởng</a:t>
            </a:r>
            <a:r>
              <a:rPr lang="en-US" sz="2300"/>
              <a:t> </a:t>
            </a:r>
            <a:r>
              <a:rPr lang="vi-VN" sz="2300"/>
              <a:t>ở</a:t>
            </a:r>
            <a:r>
              <a:rPr lang="en-US" sz="2300"/>
              <a:t> </a:t>
            </a:r>
            <a:r>
              <a:rPr lang="vi-VN" sz="2300"/>
              <a:t>người giúp cá chép sinh trưởng nhanh và có khả năng kháng virus gây bệnh IHNV; bò được chuyển gene tổng hợp protein giúp bò tăng chất lượng sữa; dê được chuyển gene tạo ra tơ nhện để sản xuất sữa dê chứa protein tơ nhện dùng cho nhiều mục đích như tạo dây chằng, giác mạc mắt và sụn, gân nhân tạo, áo giáp quân sự;…</a:t>
            </a:r>
          </a:p>
        </p:txBody>
      </p:sp>
    </p:spTree>
    <p:extLst>
      <p:ext uri="{BB962C8B-B14F-4D97-AF65-F5344CB8AC3E}">
        <p14:creationId xmlns:p14="http://schemas.microsoft.com/office/powerpoint/2010/main" val="299461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4713583"/>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4663584"/>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1.</a:t>
            </a:r>
            <a:r>
              <a:rPr lang="en-US" b="1"/>
              <a:t> </a:t>
            </a:r>
            <a:r>
              <a:rPr lang="vi-VN"/>
              <a:t>Quan sát Hình 48.4 trong SGK và cho biết nghi phạm số mấy có thể là thủ phạm của vụ án. Giải thích.</a:t>
            </a:r>
            <a:endParaRPr lang="en-US"/>
          </a:p>
          <a:p>
            <a:endParaRPr lang="en-US"/>
          </a:p>
          <a:p>
            <a:endParaRPr lang="en-US"/>
          </a:p>
          <a:p>
            <a:endParaRPr lang="en-US"/>
          </a:p>
          <a:p>
            <a:endParaRPr lang="vi-VN"/>
          </a:p>
          <a:p>
            <a:r>
              <a:rPr lang="vi-VN" b="1"/>
              <a:t>2.</a:t>
            </a:r>
            <a:r>
              <a:rPr lang="en-US" b="1"/>
              <a:t> </a:t>
            </a:r>
            <a:r>
              <a:rPr lang="vi-VN"/>
              <a:t>Kể tên một số thành tựu công nghệ di truyền trong y học, pháp y. </a:t>
            </a:r>
          </a:p>
          <a:p>
            <a:r>
              <a:rPr lang="vi-VN" b="1"/>
              <a:t>3.</a:t>
            </a:r>
            <a:r>
              <a:rPr lang="en-US" b="1"/>
              <a:t> </a:t>
            </a:r>
            <a:r>
              <a:rPr lang="vi-VN"/>
              <a:t>Tại sao việc sản xuất insulin từ vi khuẩn E. coli có nhiều ưu điểm hơn việc chiết insulin từ tuyến tuỵ của động vật.</a:t>
            </a:r>
            <a:endParaRPr lang="en-US"/>
          </a:p>
        </p:txBody>
      </p:sp>
      <p:sp>
        <p:nvSpPr>
          <p:cNvPr id="10" name="TextBox 9">
            <a:extLst>
              <a:ext uri="{FF2B5EF4-FFF2-40B4-BE49-F238E27FC236}">
                <a16:creationId xmlns:a16="http://schemas.microsoft.com/office/drawing/2014/main" id="{0A7FC096-ABBA-1B74-9CA3-EE0A55C89495}"/>
              </a:ext>
            </a:extLst>
          </p:cNvPr>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p>
        </p:txBody>
      </p:sp>
      <p:sp>
        <p:nvSpPr>
          <p:cNvPr id="11" name="Rectangle 10">
            <a:extLst>
              <a:ext uri="{FF2B5EF4-FFF2-40B4-BE49-F238E27FC236}">
                <a16:creationId xmlns:a16="http://schemas.microsoft.com/office/drawing/2014/main" id="{A77F70B1-4D0F-C25D-8F65-31741D28EB22}"/>
              </a:ext>
            </a:extLst>
          </p:cNvPr>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BA45D97-8BD1-B18A-7F98-193BADF37EA3}"/>
              </a:ext>
            </a:extLst>
          </p:cNvPr>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76C56-497E-992A-99C7-A85DD54F117B}"/>
              </a:ext>
            </a:extLst>
          </p:cNvPr>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ACF7BC-8ECE-205C-E595-6CB8B3FFC7D6}"/>
              </a:ext>
            </a:extLst>
          </p:cNvPr>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8D2205-F1EF-D123-841D-B79D661062C5}"/>
              </a:ext>
            </a:extLst>
          </p:cNvPr>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6A2846-A6CC-02DD-598C-DDA42A6560E2}"/>
              </a:ext>
            </a:extLst>
          </p:cNvPr>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6F7391-8598-CD67-2BE0-FFE6508716F9}"/>
              </a:ext>
            </a:extLst>
          </p:cNvPr>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76BF96-A959-08D5-FFC4-863A399BEFA8}"/>
              </a:ext>
            </a:extLst>
          </p:cNvPr>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09B6EC-A1D9-A54B-7837-4ED61BC89B7C}"/>
              </a:ext>
            </a:extLst>
          </p:cNvPr>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38AF114-C3B5-7B88-52DD-9FE3E5326D66}"/>
              </a:ext>
            </a:extLst>
          </p:cNvPr>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3D2AB6-8EE1-8481-F806-0D7C1A202F07}"/>
              </a:ext>
            </a:extLst>
          </p:cNvPr>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4AF999-4412-3AB2-DC07-A8BBC5786211}"/>
              </a:ext>
            </a:extLst>
          </p:cNvPr>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57421-E5F4-5267-F17D-97237EAE429E}"/>
              </a:ext>
            </a:extLst>
          </p:cNvPr>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15DDAA-0B37-F966-D96B-E1A00CD703E0}"/>
              </a:ext>
            </a:extLst>
          </p:cNvPr>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D0474B2-D278-0F67-6FFC-1C64532BD83E}"/>
              </a:ext>
            </a:extLst>
          </p:cNvPr>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8D5BAE-BF9A-3CBB-7B2E-270B0E2C41EB}"/>
              </a:ext>
            </a:extLst>
          </p:cNvPr>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6BDCD-5E64-73AD-10A6-076CD3A82F4D}"/>
              </a:ext>
            </a:extLst>
          </p:cNvPr>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3BF881-37FB-5BA6-8CB5-EA867226B0E2}"/>
              </a:ext>
            </a:extLst>
          </p:cNvPr>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9CE357-61D4-7353-6FA5-104DD9334049}"/>
              </a:ext>
            </a:extLst>
          </p:cNvPr>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25B945-D4E1-945A-81FC-2D3FCEE6A621}"/>
              </a:ext>
            </a:extLst>
          </p:cNvPr>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76BC61-0EA6-596B-E867-532526F27F60}"/>
              </a:ext>
            </a:extLst>
          </p:cNvPr>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96AEF94-3D2E-4072-7657-78BA88E1FBEC}"/>
              </a:ext>
            </a:extLst>
          </p:cNvPr>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1CD3519-6355-C073-E266-B191C6D08709}"/>
              </a:ext>
            </a:extLst>
          </p:cNvPr>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083104-7036-13E9-C7D3-E496083B832D}"/>
              </a:ext>
            </a:extLst>
          </p:cNvPr>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BEB7D9-2B0B-6A4A-CC37-2D7131E2DBCE}"/>
              </a:ext>
            </a:extLst>
          </p:cNvPr>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A5E3B8-3B1B-E4C8-E276-FE648863AFF5}"/>
              </a:ext>
            </a:extLst>
          </p:cNvPr>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7A7823-F89D-D05A-D66D-98C58FCA3432}"/>
              </a:ext>
            </a:extLst>
          </p:cNvPr>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BC44FE-AC40-D6D0-A438-D52CEA89B076}"/>
              </a:ext>
            </a:extLst>
          </p:cNvPr>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D2F283-861C-E151-3315-83A5BDE503B6}"/>
              </a:ext>
            </a:extLst>
          </p:cNvPr>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EE38C5-1B0C-78AC-4383-4CB40BACEB1C}"/>
              </a:ext>
            </a:extLst>
          </p:cNvPr>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p>
        </p:txBody>
      </p:sp>
      <p:sp>
        <p:nvSpPr>
          <p:cNvPr id="45" name="TextBox 44">
            <a:extLst>
              <a:ext uri="{FF2B5EF4-FFF2-40B4-BE49-F238E27FC236}">
                <a16:creationId xmlns:a16="http://schemas.microsoft.com/office/drawing/2014/main" id="{9A8A6BFF-498B-CED7-C6E9-33FEF36AAB64}"/>
              </a:ext>
            </a:extLst>
          </p:cNvPr>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p>
        </p:txBody>
      </p:sp>
      <p:sp>
        <p:nvSpPr>
          <p:cNvPr id="46" name="TextBox 45">
            <a:extLst>
              <a:ext uri="{FF2B5EF4-FFF2-40B4-BE49-F238E27FC236}">
                <a16:creationId xmlns:a16="http://schemas.microsoft.com/office/drawing/2014/main" id="{24ABAE0D-716B-D1EB-D3AE-998310C1F9C9}"/>
              </a:ext>
            </a:extLst>
          </p:cNvPr>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p>
        </p:txBody>
      </p:sp>
    </p:spTree>
    <p:extLst>
      <p:ext uri="{BB962C8B-B14F-4D97-AF65-F5344CB8AC3E}">
        <p14:creationId xmlns:p14="http://schemas.microsoft.com/office/powerpoint/2010/main" val="3244461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par>
                                <p:cTn id="31" presetID="2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par>
                                <p:cTn id="37" presetID="2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par>
                                <p:cTn id="58" presetID="22" presetClass="entr" presetSubtype="4" fill="hold"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down)">
                                      <p:cBhvr>
                                        <p:cTn id="63" dur="500"/>
                                        <p:tgtEl>
                                          <p:spTgt spid="28"/>
                                        </p:tgtEl>
                                      </p:cBhvr>
                                    </p:animEffect>
                                  </p:childTnLst>
                                </p:cTn>
                              </p:par>
                              <p:par>
                                <p:cTn id="64" presetID="22" presetClass="entr" presetSubtype="4"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down)">
                                      <p:cBhvr>
                                        <p:cTn id="66" dur="500"/>
                                        <p:tgtEl>
                                          <p:spTgt spid="29"/>
                                        </p:tgtEl>
                                      </p:cBhvr>
                                    </p:animEffect>
                                  </p:childTnLst>
                                </p:cTn>
                              </p:par>
                              <p:par>
                                <p:cTn id="67" presetID="22" presetClass="entr" presetSubtype="4"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down)">
                                      <p:cBhvr>
                                        <p:cTn id="69" dur="500"/>
                                        <p:tgtEl>
                                          <p:spTgt spid="30"/>
                                        </p:tgtEl>
                                      </p:cBhvr>
                                    </p:animEffect>
                                  </p:childTnLst>
                                </p:cTn>
                              </p:par>
                              <p:par>
                                <p:cTn id="70" presetID="22" presetClass="entr" presetSubtype="4"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down)">
                                      <p:cBhvr>
                                        <p:cTn id="72" dur="500"/>
                                        <p:tgtEl>
                                          <p:spTgt spid="31"/>
                                        </p:tgtEl>
                                      </p:cBhvr>
                                    </p:animEffect>
                                  </p:childTnLst>
                                </p:cTn>
                              </p:par>
                              <p:par>
                                <p:cTn id="73" presetID="22" presetClass="entr" presetSubtype="4"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par>
                                <p:cTn id="76" presetID="22" presetClass="entr" presetSubtype="4"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down)">
                                      <p:cBhvr>
                                        <p:cTn id="78" dur="500"/>
                                        <p:tgtEl>
                                          <p:spTgt spid="33"/>
                                        </p:tgtEl>
                                      </p:cBhvr>
                                    </p:animEffect>
                                  </p:childTnLst>
                                </p:cTn>
                              </p:par>
                              <p:par>
                                <p:cTn id="79" presetID="22" presetClass="entr" presetSubtype="4" fill="hold"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down)">
                                      <p:cBhvr>
                                        <p:cTn id="84" dur="500"/>
                                        <p:tgtEl>
                                          <p:spTgt spid="35"/>
                                        </p:tgtEl>
                                      </p:cBhvr>
                                    </p:animEffect>
                                  </p:childTnLst>
                                </p:cTn>
                              </p:par>
                              <p:par>
                                <p:cTn id="85" presetID="22" presetClass="entr" presetSubtype="4" fill="hold" nodeType="with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par>
                                <p:cTn id="88" presetID="22" presetClass="entr" presetSubtype="4" fill="hold"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down)">
                                      <p:cBhvr>
                                        <p:cTn id="90" dur="500"/>
                                        <p:tgtEl>
                                          <p:spTgt spid="37"/>
                                        </p:tgtEl>
                                      </p:cBhvr>
                                    </p:animEffect>
                                  </p:childTnLst>
                                </p:cTn>
                              </p:par>
                              <p:par>
                                <p:cTn id="91" presetID="22" presetClass="entr" presetSubtype="4" fill="hold" nodeType="with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down)">
                                      <p:cBhvr>
                                        <p:cTn id="93" dur="500"/>
                                        <p:tgtEl>
                                          <p:spTgt spid="38"/>
                                        </p:tgtEl>
                                      </p:cBhvr>
                                    </p:animEffect>
                                  </p:childTnLst>
                                </p:cTn>
                              </p:par>
                              <p:par>
                                <p:cTn id="94" presetID="22" presetClass="entr" presetSubtype="4" fill="hold" nodeType="withEffect">
                                  <p:stCondLst>
                                    <p:cond delay="0"/>
                                  </p:stCondLst>
                                  <p:childTnLst>
                                    <p:set>
                                      <p:cBhvr>
                                        <p:cTn id="95" dur="1" fill="hold">
                                          <p:stCondLst>
                                            <p:cond delay="0"/>
                                          </p:stCondLst>
                                        </p:cTn>
                                        <p:tgtEl>
                                          <p:spTgt spid="39"/>
                                        </p:tgtEl>
                                        <p:attrNameLst>
                                          <p:attrName>style.visibility</p:attrName>
                                        </p:attrNameLst>
                                      </p:cBhvr>
                                      <p:to>
                                        <p:strVal val="visible"/>
                                      </p:to>
                                    </p:set>
                                    <p:animEffect transition="in" filter="wipe(down)">
                                      <p:cBhvr>
                                        <p:cTn id="96" dur="500"/>
                                        <p:tgtEl>
                                          <p:spTgt spid="39"/>
                                        </p:tgtEl>
                                      </p:cBhvr>
                                    </p:animEffect>
                                  </p:childTnLst>
                                </p:cTn>
                              </p:par>
                              <p:par>
                                <p:cTn id="97" presetID="22" presetClass="entr" presetSubtype="4" fill="hold" nodeType="withEffect">
                                  <p:stCondLst>
                                    <p:cond delay="0"/>
                                  </p:stCondLst>
                                  <p:childTnLst>
                                    <p:set>
                                      <p:cBhvr>
                                        <p:cTn id="98" dur="1" fill="hold">
                                          <p:stCondLst>
                                            <p:cond delay="0"/>
                                          </p:stCondLst>
                                        </p:cTn>
                                        <p:tgtEl>
                                          <p:spTgt spid="40"/>
                                        </p:tgtEl>
                                        <p:attrNameLst>
                                          <p:attrName>style.visibility</p:attrName>
                                        </p:attrNameLst>
                                      </p:cBhvr>
                                      <p:to>
                                        <p:strVal val="visible"/>
                                      </p:to>
                                    </p:set>
                                    <p:animEffect transition="in" filter="wipe(down)">
                                      <p:cBhvr>
                                        <p:cTn id="99" dur="500"/>
                                        <p:tgtEl>
                                          <p:spTgt spid="40"/>
                                        </p:tgtEl>
                                      </p:cBhvr>
                                    </p:animEffect>
                                  </p:childTnLst>
                                </p:cTn>
                              </p:par>
                              <p:par>
                                <p:cTn id="100" presetID="22" presetClass="entr" presetSubtype="4"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Effect transition="in" filter="wipe(down)">
                                      <p:cBhvr>
                                        <p:cTn id="102" dur="500"/>
                                        <p:tgtEl>
                                          <p:spTgt spid="41"/>
                                        </p:tgtEl>
                                      </p:cBhvr>
                                    </p:animEffect>
                                  </p:childTnLst>
                                </p:cTn>
                              </p:par>
                              <p:par>
                                <p:cTn id="103" presetID="22" presetClass="entr" presetSubtype="4"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wipe(down)">
                                      <p:cBhvr>
                                        <p:cTn id="105" dur="500"/>
                                        <p:tgtEl>
                                          <p:spTgt spid="43"/>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wipe(down)">
                                      <p:cBhvr>
                                        <p:cTn id="108" dur="500"/>
                                        <p:tgtEl>
                                          <p:spTgt spid="44"/>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45"/>
                                        </p:tgtEl>
                                        <p:attrNameLst>
                                          <p:attrName>style.visibility</p:attrName>
                                        </p:attrNameLst>
                                      </p:cBhvr>
                                      <p:to>
                                        <p:strVal val="visible"/>
                                      </p:to>
                                    </p:set>
                                    <p:animEffect transition="in" filter="wipe(down)">
                                      <p:cBhvr>
                                        <p:cTn id="111" dur="500"/>
                                        <p:tgtEl>
                                          <p:spTgt spid="45"/>
                                        </p:tgtEl>
                                      </p:cBhvr>
                                    </p:animEffect>
                                  </p:childTnLst>
                                </p:cTn>
                              </p:par>
                              <p:par>
                                <p:cTn id="112" presetID="22" presetClass="entr" presetSubtype="4" fill="hold" grpId="0" nodeType="with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wipe(down)">
                                      <p:cBhvr>
                                        <p:cTn id="11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7" grpId="0"/>
      <p:bldP spid="10" grpId="0"/>
      <p:bldP spid="11" grpId="0" animBg="1"/>
      <p:bldP spid="21" grpId="0" animBg="1"/>
      <p:bldP spid="28" grpId="0" animBg="1"/>
      <p:bldP spid="35" grpId="0" animBg="1"/>
      <p:bldP spid="44" grpId="0"/>
      <p:bldP spid="45" grpId="0"/>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6AE70E-1CB1-9128-E195-A1C2940D0AA2}"/>
              </a:ext>
            </a:extLst>
          </p:cNvPr>
          <p:cNvSpPr>
            <a:spLocks noGrp="1"/>
          </p:cNvSpPr>
          <p:nvPr>
            <p:ph idx="1"/>
          </p:nvPr>
        </p:nvSpPr>
        <p:spPr>
          <a:xfrm>
            <a:off x="519144" y="2180497"/>
            <a:ext cx="11091664" cy="3323602"/>
          </a:xfrm>
        </p:spPr>
        <p:txBody>
          <a:bodyPr>
            <a:normAutofit lnSpcReduction="10000"/>
          </a:bodyPr>
          <a:lstStyle/>
          <a:p>
            <a:pPr marL="0" indent="0" algn="just">
              <a:lnSpc>
                <a:spcPct val="120000"/>
              </a:lnSpc>
              <a:buNone/>
            </a:pPr>
            <a:r>
              <a:rPr lang="vi-VN" sz="2800">
                <a:solidFill>
                  <a:schemeClr val="tx1"/>
                </a:solidFill>
              </a:rPr>
              <a:t>–	Nêu được </a:t>
            </a:r>
            <a:r>
              <a:rPr lang="vi-VN" sz="2800" b="1">
                <a:solidFill>
                  <a:schemeClr val="tx1"/>
                </a:solidFill>
              </a:rPr>
              <a:t>một số ứng dụng công nghệ di truyền </a:t>
            </a:r>
            <a:r>
              <a:rPr lang="vi-VN" sz="2800">
                <a:solidFill>
                  <a:schemeClr val="tx1"/>
                </a:solidFill>
              </a:rPr>
              <a:t>trong nông nghiệp, y tế, pháp y, làm sạch môi trường, an toàn sinh học.</a:t>
            </a:r>
          </a:p>
          <a:p>
            <a:pPr marL="0" indent="0" algn="just">
              <a:lnSpc>
                <a:spcPct val="120000"/>
              </a:lnSpc>
              <a:buNone/>
            </a:pPr>
            <a:r>
              <a:rPr lang="vi-VN" sz="2800">
                <a:solidFill>
                  <a:schemeClr val="tx1"/>
                </a:solidFill>
              </a:rPr>
              <a:t>–	Tìm hiểu được </a:t>
            </a:r>
            <a:r>
              <a:rPr lang="vi-VN" sz="2800" b="1">
                <a:solidFill>
                  <a:schemeClr val="tx1"/>
                </a:solidFill>
              </a:rPr>
              <a:t>một số sản phẩm</a:t>
            </a:r>
            <a:r>
              <a:rPr lang="vi-VN" sz="2800">
                <a:solidFill>
                  <a:schemeClr val="tx1"/>
                </a:solidFill>
              </a:rPr>
              <a:t> ứng dụng công nghệ di truyền tại địa phương.</a:t>
            </a:r>
          </a:p>
          <a:p>
            <a:pPr marL="0" indent="0" algn="just">
              <a:lnSpc>
                <a:spcPct val="120000"/>
              </a:lnSpc>
              <a:buNone/>
            </a:pPr>
            <a:r>
              <a:rPr lang="vi-VN" sz="2800">
                <a:solidFill>
                  <a:schemeClr val="tx1"/>
                </a:solidFill>
              </a:rPr>
              <a:t>–	Nêu được một số vấn đề về </a:t>
            </a:r>
            <a:r>
              <a:rPr lang="vi-VN" sz="2800" b="1">
                <a:solidFill>
                  <a:schemeClr val="tx1"/>
                </a:solidFill>
              </a:rPr>
              <a:t>đạo đức sinh học </a:t>
            </a:r>
            <a:r>
              <a:rPr lang="vi-VN" sz="2800">
                <a:solidFill>
                  <a:schemeClr val="tx1"/>
                </a:solidFill>
              </a:rPr>
              <a:t>trong nghiên cứu và ứng dụng công nghệ di truyền.</a:t>
            </a:r>
          </a:p>
        </p:txBody>
      </p:sp>
      <p:sp>
        <p:nvSpPr>
          <p:cNvPr id="4" name="TextBox 3">
            <a:extLst>
              <a:ext uri="{FF2B5EF4-FFF2-40B4-BE49-F238E27FC236}">
                <a16:creationId xmlns:a16="http://schemas.microsoft.com/office/drawing/2014/main" id="{E846817F-9A85-D4D1-11D3-34E4FA4AF353}"/>
              </a:ext>
            </a:extLst>
          </p:cNvPr>
          <p:cNvSpPr txBox="1"/>
          <p:nvPr/>
        </p:nvSpPr>
        <p:spPr>
          <a:xfrm>
            <a:off x="660728" y="916216"/>
            <a:ext cx="3545512" cy="646331"/>
          </a:xfrm>
          <a:prstGeom prst="rect">
            <a:avLst/>
          </a:prstGeom>
          <a:noFill/>
        </p:spPr>
        <p:txBody>
          <a:bodyPr wrap="square" rtlCol="0">
            <a:spAutoFit/>
          </a:bodyPr>
          <a:lstStyle/>
          <a:p>
            <a:r>
              <a:rPr lang="en-US" sz="3600" b="1">
                <a:solidFill>
                  <a:schemeClr val="bg1"/>
                </a:solidFill>
              </a:rPr>
              <a:t>MỤC TIÊU</a:t>
            </a:r>
          </a:p>
        </p:txBody>
      </p:sp>
    </p:spTree>
    <p:extLst>
      <p:ext uri="{BB962C8B-B14F-4D97-AF65-F5344CB8AC3E}">
        <p14:creationId xmlns:p14="http://schemas.microsoft.com/office/powerpoint/2010/main" val="622420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3403927"/>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3124702"/>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1.</a:t>
            </a:r>
            <a:r>
              <a:rPr lang="en-US" b="1"/>
              <a:t> </a:t>
            </a:r>
            <a:r>
              <a:rPr lang="vi-VN"/>
              <a:t>Quan sát Hình 48.4 trong SGK và cho biết nghi phạm số mấy có thể là thủ phạm của vụ án. Giải thích.</a:t>
            </a:r>
            <a:endParaRPr lang="en-US"/>
          </a:p>
          <a:p>
            <a:endParaRPr lang="en-US"/>
          </a:p>
          <a:p>
            <a:endParaRPr lang="en-US"/>
          </a:p>
          <a:p>
            <a:endParaRPr lang="en-US"/>
          </a:p>
          <a:p>
            <a:endParaRPr lang="vi-VN"/>
          </a:p>
        </p:txBody>
      </p:sp>
      <p:sp>
        <p:nvSpPr>
          <p:cNvPr id="10" name="TextBox 9">
            <a:extLst>
              <a:ext uri="{FF2B5EF4-FFF2-40B4-BE49-F238E27FC236}">
                <a16:creationId xmlns:a16="http://schemas.microsoft.com/office/drawing/2014/main" id="{0A7FC096-ABBA-1B74-9CA3-EE0A55C89495}"/>
              </a:ext>
            </a:extLst>
          </p:cNvPr>
          <p:cNvSpPr txBox="1"/>
          <p:nvPr/>
        </p:nvSpPr>
        <p:spPr>
          <a:xfrm>
            <a:off x="1669518" y="2990973"/>
            <a:ext cx="1887793" cy="726609"/>
          </a:xfrm>
          <a:prstGeom prst="rect">
            <a:avLst/>
          </a:prstGeom>
          <a:noFill/>
        </p:spPr>
        <p:txBody>
          <a:bodyPr wrap="square" rtlCol="0">
            <a:spAutoFit/>
          </a:bodyPr>
          <a:lstStyle/>
          <a:p>
            <a:pPr>
              <a:lnSpc>
                <a:spcPct val="120000"/>
              </a:lnSpc>
            </a:pPr>
            <a:r>
              <a:rPr lang="en-US" b="1"/>
              <a:t>Dấu vết DNA tại hiện trường</a:t>
            </a:r>
          </a:p>
        </p:txBody>
      </p:sp>
      <p:sp>
        <p:nvSpPr>
          <p:cNvPr id="11" name="Rectangle 10">
            <a:extLst>
              <a:ext uri="{FF2B5EF4-FFF2-40B4-BE49-F238E27FC236}">
                <a16:creationId xmlns:a16="http://schemas.microsoft.com/office/drawing/2014/main" id="{A77F70B1-4D0F-C25D-8F65-31741D28EB22}"/>
              </a:ext>
            </a:extLst>
          </p:cNvPr>
          <p:cNvSpPr/>
          <p:nvPr/>
        </p:nvSpPr>
        <p:spPr>
          <a:xfrm>
            <a:off x="1846498"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BA45D97-8BD1-B18A-7F98-193BADF37EA3}"/>
              </a:ext>
            </a:extLst>
          </p:cNvPr>
          <p:cNvCxnSpPr/>
          <p:nvPr/>
        </p:nvCxnSpPr>
        <p:spPr>
          <a:xfrm>
            <a:off x="3769688" y="3073564"/>
            <a:ext cx="0" cy="210017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DC76C56-497E-992A-99C7-A85DD54F117B}"/>
              </a:ext>
            </a:extLst>
          </p:cNvPr>
          <p:cNvCxnSpPr/>
          <p:nvPr/>
        </p:nvCxnSpPr>
        <p:spPr>
          <a:xfrm>
            <a:off x="1970385"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2ACF7BC-8ECE-205C-E595-6CB8B3FFC7D6}"/>
              </a:ext>
            </a:extLst>
          </p:cNvPr>
          <p:cNvCxnSpPr/>
          <p:nvPr/>
        </p:nvCxnSpPr>
        <p:spPr>
          <a:xfrm>
            <a:off x="1970385"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D8D2205-F1EF-D123-841D-B79D661062C5}"/>
              </a:ext>
            </a:extLst>
          </p:cNvPr>
          <p:cNvCxnSpPr/>
          <p:nvPr/>
        </p:nvCxnSpPr>
        <p:spPr>
          <a:xfrm>
            <a:off x="1970385"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36A2846-A6CC-02DD-598C-DDA42A6560E2}"/>
              </a:ext>
            </a:extLst>
          </p:cNvPr>
          <p:cNvCxnSpPr/>
          <p:nvPr/>
        </p:nvCxnSpPr>
        <p:spPr>
          <a:xfrm>
            <a:off x="1970385"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86F7391-8598-CD67-2BE0-FFE6508716F9}"/>
              </a:ext>
            </a:extLst>
          </p:cNvPr>
          <p:cNvCxnSpPr/>
          <p:nvPr/>
        </p:nvCxnSpPr>
        <p:spPr>
          <a:xfrm>
            <a:off x="1970385"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076BF96-A959-08D5-FFC4-863A399BEFA8}"/>
              </a:ext>
            </a:extLst>
          </p:cNvPr>
          <p:cNvCxnSpPr/>
          <p:nvPr/>
        </p:nvCxnSpPr>
        <p:spPr>
          <a:xfrm>
            <a:off x="1970385"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EF09B6EC-A1D9-A54B-7837-4ED61BC89B7C}"/>
              </a:ext>
            </a:extLst>
          </p:cNvPr>
          <p:cNvSpPr/>
          <p:nvPr/>
        </p:nvSpPr>
        <p:spPr>
          <a:xfrm>
            <a:off x="4347825"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C38AF114-C3B5-7B88-52DD-9FE3E5326D66}"/>
              </a:ext>
            </a:extLst>
          </p:cNvPr>
          <p:cNvCxnSpPr/>
          <p:nvPr/>
        </p:nvCxnSpPr>
        <p:spPr>
          <a:xfrm>
            <a:off x="4471712"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3D2AB6-8EE1-8481-F806-0D7C1A202F07}"/>
              </a:ext>
            </a:extLst>
          </p:cNvPr>
          <p:cNvCxnSpPr/>
          <p:nvPr/>
        </p:nvCxnSpPr>
        <p:spPr>
          <a:xfrm>
            <a:off x="4471712" y="421214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4AF999-4412-3AB2-DC07-A8BBC5786211}"/>
              </a:ext>
            </a:extLst>
          </p:cNvPr>
          <p:cNvCxnSpPr/>
          <p:nvPr/>
        </p:nvCxnSpPr>
        <p:spPr>
          <a:xfrm>
            <a:off x="4471712" y="4377322"/>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C57421-E5F4-5267-F17D-97237EAE429E}"/>
              </a:ext>
            </a:extLst>
          </p:cNvPr>
          <p:cNvCxnSpPr/>
          <p:nvPr/>
        </p:nvCxnSpPr>
        <p:spPr>
          <a:xfrm>
            <a:off x="4471712" y="4754880"/>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F15DDAA-0B37-F966-D96B-E1A00CD703E0}"/>
              </a:ext>
            </a:extLst>
          </p:cNvPr>
          <p:cNvCxnSpPr/>
          <p:nvPr/>
        </p:nvCxnSpPr>
        <p:spPr>
          <a:xfrm>
            <a:off x="4471712"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ED0474B2-D278-0F67-6FFC-1C64532BD83E}"/>
              </a:ext>
            </a:extLst>
          </p:cNvPr>
          <p:cNvSpPr/>
          <p:nvPr/>
        </p:nvSpPr>
        <p:spPr>
          <a:xfrm>
            <a:off x="6590562"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E18D5BAE-BF9A-3CBB-7B2E-270B0E2C41EB}"/>
              </a:ext>
            </a:extLst>
          </p:cNvPr>
          <p:cNvCxnSpPr/>
          <p:nvPr/>
        </p:nvCxnSpPr>
        <p:spPr>
          <a:xfrm>
            <a:off x="6714449" y="3858178"/>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956BDCD-5E64-73AD-10A6-076CD3A82F4D}"/>
              </a:ext>
            </a:extLst>
          </p:cNvPr>
          <p:cNvCxnSpPr/>
          <p:nvPr/>
        </p:nvCxnSpPr>
        <p:spPr>
          <a:xfrm>
            <a:off x="6714449" y="3964367"/>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93BF881-37FB-5BA6-8CB5-EA867226B0E2}"/>
              </a:ext>
            </a:extLst>
          </p:cNvPr>
          <p:cNvCxnSpPr/>
          <p:nvPr/>
        </p:nvCxnSpPr>
        <p:spPr>
          <a:xfrm>
            <a:off x="6714449"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09CE357-61D4-7353-6FA5-104DD9334049}"/>
              </a:ext>
            </a:extLst>
          </p:cNvPr>
          <p:cNvCxnSpPr/>
          <p:nvPr/>
        </p:nvCxnSpPr>
        <p:spPr>
          <a:xfrm>
            <a:off x="6714449" y="4518907"/>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C25B945-D4E1-945A-81FC-2D3FCEE6A621}"/>
              </a:ext>
            </a:extLst>
          </p:cNvPr>
          <p:cNvCxnSpPr/>
          <p:nvPr/>
        </p:nvCxnSpPr>
        <p:spPr>
          <a:xfrm>
            <a:off x="6714449" y="4819773"/>
            <a:ext cx="32446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76BC61-0EA6-596B-E867-532526F27F60}"/>
              </a:ext>
            </a:extLst>
          </p:cNvPr>
          <p:cNvCxnSpPr/>
          <p:nvPr/>
        </p:nvCxnSpPr>
        <p:spPr>
          <a:xfrm>
            <a:off x="6714449"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996AEF94-3D2E-4072-7657-78BA88E1FBEC}"/>
              </a:ext>
            </a:extLst>
          </p:cNvPr>
          <p:cNvSpPr/>
          <p:nvPr/>
        </p:nvSpPr>
        <p:spPr>
          <a:xfrm>
            <a:off x="8985700" y="3717582"/>
            <a:ext cx="566338" cy="1456152"/>
          </a:xfrm>
          <a:prstGeom prst="rect">
            <a:avLst/>
          </a:prstGeom>
          <a:solidFill>
            <a:srgbClr val="DDD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61CD3519-6355-C073-E266-B191C6D08709}"/>
              </a:ext>
            </a:extLst>
          </p:cNvPr>
          <p:cNvCxnSpPr/>
          <p:nvPr/>
        </p:nvCxnSpPr>
        <p:spPr>
          <a:xfrm>
            <a:off x="9109587" y="385817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083104-7036-13E9-C7D3-E496083B832D}"/>
              </a:ext>
            </a:extLst>
          </p:cNvPr>
          <p:cNvCxnSpPr/>
          <p:nvPr/>
        </p:nvCxnSpPr>
        <p:spPr>
          <a:xfrm>
            <a:off x="9109587" y="41236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EBEB7D9-2B0B-6A4A-CC37-2D7131E2DBCE}"/>
              </a:ext>
            </a:extLst>
          </p:cNvPr>
          <p:cNvCxnSpPr/>
          <p:nvPr/>
        </p:nvCxnSpPr>
        <p:spPr>
          <a:xfrm>
            <a:off x="9109587" y="421214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CA5E3B8-3B1B-E4C8-E276-FE648863AFF5}"/>
              </a:ext>
            </a:extLst>
          </p:cNvPr>
          <p:cNvCxnSpPr/>
          <p:nvPr/>
        </p:nvCxnSpPr>
        <p:spPr>
          <a:xfrm>
            <a:off x="9109587" y="472538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17A7823-F89D-D05A-D66D-98C58FCA3432}"/>
              </a:ext>
            </a:extLst>
          </p:cNvPr>
          <p:cNvCxnSpPr/>
          <p:nvPr/>
        </p:nvCxnSpPr>
        <p:spPr>
          <a:xfrm>
            <a:off x="9109587" y="4595598"/>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BBC44FE-AC40-D6D0-A438-D52CEA89B076}"/>
              </a:ext>
            </a:extLst>
          </p:cNvPr>
          <p:cNvCxnSpPr/>
          <p:nvPr/>
        </p:nvCxnSpPr>
        <p:spPr>
          <a:xfrm>
            <a:off x="9109587" y="5038050"/>
            <a:ext cx="32446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2D2F283-861C-E151-3315-83A5BDE503B6}"/>
              </a:ext>
            </a:extLst>
          </p:cNvPr>
          <p:cNvCxnSpPr/>
          <p:nvPr/>
        </p:nvCxnSpPr>
        <p:spPr>
          <a:xfrm>
            <a:off x="4471712" y="4914164"/>
            <a:ext cx="32446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7EE38C5-1B0C-78AC-4383-4CB40BACEB1C}"/>
              </a:ext>
            </a:extLst>
          </p:cNvPr>
          <p:cNvSpPr txBox="1"/>
          <p:nvPr/>
        </p:nvSpPr>
        <p:spPr>
          <a:xfrm>
            <a:off x="3982066" y="2964695"/>
            <a:ext cx="1887793" cy="726609"/>
          </a:xfrm>
          <a:prstGeom prst="rect">
            <a:avLst/>
          </a:prstGeom>
          <a:noFill/>
        </p:spPr>
        <p:txBody>
          <a:bodyPr wrap="square" rtlCol="0">
            <a:spAutoFit/>
          </a:bodyPr>
          <a:lstStyle/>
          <a:p>
            <a:pPr>
              <a:lnSpc>
                <a:spcPct val="120000"/>
              </a:lnSpc>
            </a:pPr>
            <a:r>
              <a:rPr lang="en-US" b="1"/>
              <a:t>Dấu vết DNA nghi phạm 1</a:t>
            </a:r>
          </a:p>
        </p:txBody>
      </p:sp>
      <p:sp>
        <p:nvSpPr>
          <p:cNvPr id="45" name="TextBox 44">
            <a:extLst>
              <a:ext uri="{FF2B5EF4-FFF2-40B4-BE49-F238E27FC236}">
                <a16:creationId xmlns:a16="http://schemas.microsoft.com/office/drawing/2014/main" id="{9A8A6BFF-498B-CED7-C6E9-33FEF36AAB64}"/>
              </a:ext>
            </a:extLst>
          </p:cNvPr>
          <p:cNvSpPr txBox="1"/>
          <p:nvPr/>
        </p:nvSpPr>
        <p:spPr>
          <a:xfrm>
            <a:off x="6037991" y="2964695"/>
            <a:ext cx="1887793" cy="726609"/>
          </a:xfrm>
          <a:prstGeom prst="rect">
            <a:avLst/>
          </a:prstGeom>
          <a:noFill/>
        </p:spPr>
        <p:txBody>
          <a:bodyPr wrap="square" rtlCol="0">
            <a:spAutoFit/>
          </a:bodyPr>
          <a:lstStyle/>
          <a:p>
            <a:pPr>
              <a:lnSpc>
                <a:spcPct val="120000"/>
              </a:lnSpc>
            </a:pPr>
            <a:r>
              <a:rPr lang="en-US" b="1"/>
              <a:t>Dấu vết DNA nghi phạm 2</a:t>
            </a:r>
          </a:p>
        </p:txBody>
      </p:sp>
      <p:sp>
        <p:nvSpPr>
          <p:cNvPr id="46" name="TextBox 45">
            <a:extLst>
              <a:ext uri="{FF2B5EF4-FFF2-40B4-BE49-F238E27FC236}">
                <a16:creationId xmlns:a16="http://schemas.microsoft.com/office/drawing/2014/main" id="{24ABAE0D-716B-D1EB-D3AE-998310C1F9C9}"/>
              </a:ext>
            </a:extLst>
          </p:cNvPr>
          <p:cNvSpPr txBox="1"/>
          <p:nvPr/>
        </p:nvSpPr>
        <p:spPr>
          <a:xfrm>
            <a:off x="8416415" y="2964695"/>
            <a:ext cx="1887793" cy="726609"/>
          </a:xfrm>
          <a:prstGeom prst="rect">
            <a:avLst/>
          </a:prstGeom>
          <a:noFill/>
        </p:spPr>
        <p:txBody>
          <a:bodyPr wrap="square" rtlCol="0">
            <a:spAutoFit/>
          </a:bodyPr>
          <a:lstStyle/>
          <a:p>
            <a:pPr>
              <a:lnSpc>
                <a:spcPct val="120000"/>
              </a:lnSpc>
            </a:pPr>
            <a:r>
              <a:rPr lang="en-US" b="1"/>
              <a:t>Dấu vết DNA nghi phạm 3</a:t>
            </a:r>
          </a:p>
        </p:txBody>
      </p:sp>
      <p:sp>
        <p:nvSpPr>
          <p:cNvPr id="5" name="TextBox 4">
            <a:extLst>
              <a:ext uri="{FF2B5EF4-FFF2-40B4-BE49-F238E27FC236}">
                <a16:creationId xmlns:a16="http://schemas.microsoft.com/office/drawing/2014/main" id="{8E445E71-56D9-E95E-45B4-AE853D206E2F}"/>
              </a:ext>
            </a:extLst>
          </p:cNvPr>
          <p:cNvSpPr txBox="1"/>
          <p:nvPr/>
        </p:nvSpPr>
        <p:spPr>
          <a:xfrm>
            <a:off x="1105884" y="5557191"/>
            <a:ext cx="9864213" cy="1073485"/>
          </a:xfrm>
          <a:prstGeom prst="roundRect">
            <a:avLst/>
          </a:prstGeom>
          <a:solidFill>
            <a:srgbClr val="FFDD71"/>
          </a:solidFill>
        </p:spPr>
        <p:txBody>
          <a:bodyPr wrap="square">
            <a:spAutoFit/>
          </a:bodyPr>
          <a:lstStyle>
            <a:defPPr>
              <a:defRPr lang="en-US"/>
            </a:defPPr>
            <a:lvl1pPr algn="just">
              <a:lnSpc>
                <a:spcPct val="125000"/>
              </a:lnSpc>
              <a:spcBef>
                <a:spcPts val="600"/>
              </a:spcBef>
              <a:defRPr sz="2400" b="1"/>
            </a:lvl1pPr>
          </a:lstStyle>
          <a:p>
            <a:r>
              <a:rPr lang="vi-VN"/>
              <a:t>Nghi phạm thứ hai </a:t>
            </a:r>
            <a:r>
              <a:rPr lang="vi-VN" b="0"/>
              <a:t>có thể là hung thủ vì dấu vết DNA của nghi phạm thứ hai để lại trùng khớp với dấu vết DNA có mặt tại hiện trường. </a:t>
            </a:r>
            <a:endParaRPr lang="en-US" b="0"/>
          </a:p>
        </p:txBody>
      </p:sp>
    </p:spTree>
    <p:extLst>
      <p:ext uri="{BB962C8B-B14F-4D97-AF65-F5344CB8AC3E}">
        <p14:creationId xmlns:p14="http://schemas.microsoft.com/office/powerpoint/2010/main" val="10239057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6" name="TextBox 5">
            <a:extLst>
              <a:ext uri="{FF2B5EF4-FFF2-40B4-BE49-F238E27FC236}">
                <a16:creationId xmlns:a16="http://schemas.microsoft.com/office/drawing/2014/main" id="{9BA94C8D-1F41-C1FE-DB8E-0CA5802F8A73}"/>
              </a:ext>
            </a:extLst>
          </p:cNvPr>
          <p:cNvSpPr txBox="1"/>
          <p:nvPr/>
        </p:nvSpPr>
        <p:spPr>
          <a:xfrm>
            <a:off x="424754" y="1880880"/>
            <a:ext cx="11342492" cy="1376146"/>
          </a:xfrm>
          <a:prstGeom prst="rect">
            <a:avLst/>
          </a:prstGeom>
          <a:noFill/>
        </p:spPr>
        <p:txBody>
          <a:bodyPr wrap="square">
            <a:spAutoFit/>
          </a:bodyPr>
          <a:lstStyle>
            <a:defPPr>
              <a:defRPr lang="en-US"/>
            </a:defPPr>
            <a:lvl1pPr algn="just">
              <a:lnSpc>
                <a:spcPct val="125000"/>
              </a:lnSpc>
              <a:spcBef>
                <a:spcPts val="600"/>
              </a:spcBef>
              <a:defRPr sz="2300" b="0"/>
            </a:lvl1pPr>
          </a:lstStyle>
          <a:p>
            <a:r>
              <a:rPr lang="vi-VN"/>
              <a:t>Nguyên tắc tương tự được áp dụng trong xác định huyết thống; xác định danh tính hài cốt liệt sĩ trong chiến tranh từ lâu, xác định tử thi trong các vụ án hoặc thảm hoạ (cháy, thiên tai) mà các dữ liệu khác (hình thái, di vật) không đủ để định danh.</a:t>
            </a:r>
            <a:endParaRPr lang="en-US"/>
          </a:p>
        </p:txBody>
      </p:sp>
      <p:pic>
        <p:nvPicPr>
          <p:cNvPr id="7170" name="Picture 2" descr="Thủ tướng Phạm Minh Chính làm việc với các đơn vị giám định ADN hài cốt  liệt sỹ">
            <a:extLst>
              <a:ext uri="{FF2B5EF4-FFF2-40B4-BE49-F238E27FC236}">
                <a16:creationId xmlns:a16="http://schemas.microsoft.com/office/drawing/2014/main" id="{0C997186-CB13-9712-B493-645DDDD3F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2370" y="3257027"/>
            <a:ext cx="4996510" cy="348593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ời gian không còn nhiều cho nỗ lực tìm kiếm hài cốt sau chiến tranh">
            <a:extLst>
              <a:ext uri="{FF2B5EF4-FFF2-40B4-BE49-F238E27FC236}">
                <a16:creationId xmlns:a16="http://schemas.microsoft.com/office/drawing/2014/main" id="{8868323F-B4EB-412A-C3EF-23C24DA0A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725" y="3257026"/>
            <a:ext cx="5224064" cy="3485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2509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1"/>
            <a:ext cx="9657244" cy="648929"/>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508601"/>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2.</a:t>
            </a:r>
            <a:r>
              <a:rPr lang="en-US" b="1"/>
              <a:t> </a:t>
            </a:r>
            <a:r>
              <a:rPr lang="vi-VN"/>
              <a:t>Kể tên một số thành tựu công nghệ di truyền trong y học, pháp y. </a:t>
            </a:r>
          </a:p>
        </p:txBody>
      </p:sp>
      <p:sp>
        <p:nvSpPr>
          <p:cNvPr id="5" name="TextBox 4">
            <a:extLst>
              <a:ext uri="{FF2B5EF4-FFF2-40B4-BE49-F238E27FC236}">
                <a16:creationId xmlns:a16="http://schemas.microsoft.com/office/drawing/2014/main" id="{A2C5F3F4-FF36-9FEE-34B8-8D3BF87FB151}"/>
              </a:ext>
            </a:extLst>
          </p:cNvPr>
          <p:cNvSpPr txBox="1"/>
          <p:nvPr/>
        </p:nvSpPr>
        <p:spPr>
          <a:xfrm>
            <a:off x="1435510" y="3429000"/>
            <a:ext cx="9489112" cy="2893869"/>
          </a:xfrm>
          <a:prstGeom prst="rect">
            <a:avLst/>
          </a:prstGeom>
          <a:noFill/>
        </p:spPr>
        <p:txBody>
          <a:bodyPr wrap="square">
            <a:spAutoFit/>
          </a:bodyPr>
          <a:lstStyle>
            <a:defPPr>
              <a:defRPr lang="en-US"/>
            </a:defPPr>
            <a:lvl1pPr algn="just">
              <a:lnSpc>
                <a:spcPct val="125000"/>
              </a:lnSpc>
              <a:spcBef>
                <a:spcPts val="600"/>
              </a:spcBef>
              <a:defRPr sz="2300" b="0"/>
            </a:lvl1pPr>
          </a:lstStyle>
          <a:p>
            <a:r>
              <a:rPr lang="vi-VN" sz="2400" b="1"/>
              <a:t>– Trong y học: </a:t>
            </a:r>
            <a:r>
              <a:rPr lang="vi-VN" sz="2400"/>
              <a:t>Tạo các dòng tế bào hoặc cơ thể mang gene đích nhằm sản xuất protein hoặc thuốc chữa bệnh hoặc ứng dụng trong sản xuất vaccine; chữa bệnh di truyền do sai hoặc gene bằng liệu pháp gene.</a:t>
            </a:r>
          </a:p>
          <a:p>
            <a:r>
              <a:rPr lang="vi-VN" sz="2400" b="1"/>
              <a:t>– Trong pháp y: </a:t>
            </a:r>
            <a:r>
              <a:rPr lang="vi-VN" sz="2400"/>
              <a:t>phân tích DNA nhằm xác định quan huyết thống hoặc xác định danh tính nạn nhân/ tội phạm.</a:t>
            </a:r>
          </a:p>
        </p:txBody>
      </p:sp>
      <p:sp>
        <p:nvSpPr>
          <p:cNvPr id="6" name="AutoShape 20">
            <a:extLst>
              <a:ext uri="{FF2B5EF4-FFF2-40B4-BE49-F238E27FC236}">
                <a16:creationId xmlns:a16="http://schemas.microsoft.com/office/drawing/2014/main" id="{C3EF71A7-B4E3-07BE-F695-93FFCB9408A1}"/>
              </a:ext>
            </a:extLst>
          </p:cNvPr>
          <p:cNvSpPr>
            <a:spLocks noChangeArrowheads="1"/>
          </p:cNvSpPr>
          <p:nvPr/>
        </p:nvSpPr>
        <p:spPr bwMode="auto">
          <a:xfrm>
            <a:off x="5370847" y="2903315"/>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2410616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II. ỨNG DỤNG CÔNG NGHỆ DI TRUYỀN Y TẾ VÀ PHÁP Y</a:t>
            </a:r>
          </a:p>
        </p:txBody>
      </p:sp>
      <p:sp>
        <p:nvSpPr>
          <p:cNvPr id="2" name="Rectangle: Rounded Corners 1">
            <a:extLst>
              <a:ext uri="{FF2B5EF4-FFF2-40B4-BE49-F238E27FC236}">
                <a16:creationId xmlns:a16="http://schemas.microsoft.com/office/drawing/2014/main" id="{1248FAC9-AA05-86BF-0D5F-12BE9E6B55AE}"/>
              </a:ext>
            </a:extLst>
          </p:cNvPr>
          <p:cNvSpPr/>
          <p:nvPr/>
        </p:nvSpPr>
        <p:spPr>
          <a:xfrm>
            <a:off x="1267378" y="2005782"/>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DC79908-30E7-EE50-2E0E-8B40C174DC3C}"/>
              </a:ext>
            </a:extLst>
          </p:cNvPr>
          <p:cNvSpPr txBox="1"/>
          <p:nvPr/>
        </p:nvSpPr>
        <p:spPr>
          <a:xfrm>
            <a:off x="1435510" y="2058337"/>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3.</a:t>
            </a:r>
            <a:r>
              <a:rPr lang="en-US" b="1"/>
              <a:t> </a:t>
            </a:r>
            <a:r>
              <a:rPr lang="vi-VN"/>
              <a:t>Tại sao việc sản xuất insulin từ vi khuẩn E. coli có nhiều ưu điểm hơn việc chiết insulin từ tuyến tuỵ của động vật.</a:t>
            </a:r>
            <a:endParaRPr lang="en-US"/>
          </a:p>
        </p:txBody>
      </p:sp>
      <p:sp>
        <p:nvSpPr>
          <p:cNvPr id="5" name="TextBox 4">
            <a:extLst>
              <a:ext uri="{FF2B5EF4-FFF2-40B4-BE49-F238E27FC236}">
                <a16:creationId xmlns:a16="http://schemas.microsoft.com/office/drawing/2014/main" id="{A2CE0B93-2B7D-0963-5493-DAABCD9D3EC6}"/>
              </a:ext>
            </a:extLst>
          </p:cNvPr>
          <p:cNvSpPr txBox="1"/>
          <p:nvPr/>
        </p:nvSpPr>
        <p:spPr>
          <a:xfrm>
            <a:off x="1435508" y="3970337"/>
            <a:ext cx="9320979" cy="1431930"/>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Việc sản xuất insulin từ vi khuẩn E. coli có nhiều ưu điểm hơn việc chiết insulin từ tuyến tuỵ của động vật vì sản xuất với số </a:t>
            </a:r>
            <a:r>
              <a:rPr lang="vi-VN"/>
              <a:t>lượng lớn, nhanh, chi phí thấp.</a:t>
            </a:r>
            <a:endParaRPr lang="en-US"/>
          </a:p>
        </p:txBody>
      </p:sp>
      <p:sp>
        <p:nvSpPr>
          <p:cNvPr id="6" name="AutoShape 20">
            <a:extLst>
              <a:ext uri="{FF2B5EF4-FFF2-40B4-BE49-F238E27FC236}">
                <a16:creationId xmlns:a16="http://schemas.microsoft.com/office/drawing/2014/main" id="{2C542F52-35B7-57F6-A0B4-823186A5AA6A}"/>
              </a:ext>
            </a:extLst>
          </p:cNvPr>
          <p:cNvSpPr>
            <a:spLocks noChangeArrowheads="1"/>
          </p:cNvSpPr>
          <p:nvPr/>
        </p:nvSpPr>
        <p:spPr bwMode="auto">
          <a:xfrm>
            <a:off x="5370846" y="33354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293870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DAAD77C2-38E7-AD0E-7790-0FE0B48D7EEA}"/>
              </a:ext>
            </a:extLst>
          </p:cNvPr>
          <p:cNvGrpSpPr/>
          <p:nvPr/>
        </p:nvGrpSpPr>
        <p:grpSpPr>
          <a:xfrm>
            <a:off x="1850432" y="660728"/>
            <a:ext cx="9003398" cy="5452478"/>
            <a:chOff x="1809136" y="660728"/>
            <a:chExt cx="9003398" cy="5452478"/>
          </a:xfrm>
        </p:grpSpPr>
        <p:pic>
          <p:nvPicPr>
            <p:cNvPr id="23" name="Picture 22" descr="A diagram of a insulin&#10;&#10;Description automatically generated">
              <a:extLst>
                <a:ext uri="{FF2B5EF4-FFF2-40B4-BE49-F238E27FC236}">
                  <a16:creationId xmlns:a16="http://schemas.microsoft.com/office/drawing/2014/main" id="{2F990B05-B026-59C3-2A2B-58D1FAE8C6D7}"/>
                </a:ext>
              </a:extLst>
            </p:cNvPr>
            <p:cNvPicPr>
              <a:picLocks noChangeAspect="1"/>
            </p:cNvPicPr>
            <p:nvPr/>
          </p:nvPicPr>
          <p:blipFill rotWithShape="1">
            <a:blip r:embed="rId2"/>
            <a:srcRect t="11506" b="8989"/>
            <a:stretch/>
          </p:blipFill>
          <p:spPr>
            <a:xfrm>
              <a:off x="2636814" y="660728"/>
              <a:ext cx="7166144" cy="5452478"/>
            </a:xfrm>
            <a:prstGeom prst="rect">
              <a:avLst/>
            </a:prstGeom>
          </p:spPr>
        </p:pic>
        <p:sp>
          <p:nvSpPr>
            <p:cNvPr id="24" name="Rectangle 23">
              <a:extLst>
                <a:ext uri="{FF2B5EF4-FFF2-40B4-BE49-F238E27FC236}">
                  <a16:creationId xmlns:a16="http://schemas.microsoft.com/office/drawing/2014/main" id="{8578EA12-34F6-5FDA-FA31-81E116A9ABAD}"/>
                </a:ext>
              </a:extLst>
            </p:cNvPr>
            <p:cNvSpPr/>
            <p:nvPr/>
          </p:nvSpPr>
          <p:spPr>
            <a:xfrm>
              <a:off x="6943540" y="1569229"/>
              <a:ext cx="2996872" cy="1280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BE6E245-4D15-4750-8D4D-5EAD26BCEF53}"/>
                </a:ext>
              </a:extLst>
            </p:cNvPr>
            <p:cNvSpPr txBox="1"/>
            <p:nvPr/>
          </p:nvSpPr>
          <p:spPr>
            <a:xfrm>
              <a:off x="6219886" y="1417459"/>
              <a:ext cx="4592648" cy="1431930"/>
            </a:xfrm>
            <a:prstGeom prst="rect">
              <a:avLst/>
            </a:prstGeom>
            <a:noFill/>
          </p:spPr>
          <p:txBody>
            <a:bodyPr wrap="square">
              <a:spAutoFit/>
            </a:bodyPr>
            <a:lstStyle/>
            <a:p>
              <a:pPr algn="ctr">
                <a:lnSpc>
                  <a:spcPct val="125000"/>
                </a:lnSpc>
              </a:pPr>
              <a:r>
                <a:rPr lang="vi-VN" sz="2400" b="1" i="1"/>
                <a:t>Insulin tái tổ hợp được tổng hợp bằng cách chèn gen insulin của người vào E. coli</a:t>
              </a:r>
              <a:endParaRPr lang="en-US" sz="2400" b="1" i="1"/>
            </a:p>
          </p:txBody>
        </p:sp>
        <p:sp>
          <p:nvSpPr>
            <p:cNvPr id="26" name="Rectangle 25">
              <a:extLst>
                <a:ext uri="{FF2B5EF4-FFF2-40B4-BE49-F238E27FC236}">
                  <a16:creationId xmlns:a16="http://schemas.microsoft.com/office/drawing/2014/main" id="{23B27F4C-3EA9-CB9B-6C0F-4A66F538126F}"/>
                </a:ext>
              </a:extLst>
            </p:cNvPr>
            <p:cNvSpPr/>
            <p:nvPr/>
          </p:nvSpPr>
          <p:spPr>
            <a:xfrm>
              <a:off x="4041058" y="1085482"/>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8F6EE82-5E43-DE72-4589-F0049A0D9C30}"/>
                </a:ext>
              </a:extLst>
            </p:cNvPr>
            <p:cNvSpPr txBox="1"/>
            <p:nvPr/>
          </p:nvSpPr>
          <p:spPr>
            <a:xfrm>
              <a:off x="2499361" y="721334"/>
              <a:ext cx="3495858" cy="508601"/>
            </a:xfrm>
            <a:prstGeom prst="rect">
              <a:avLst/>
            </a:prstGeom>
            <a:noFill/>
          </p:spPr>
          <p:txBody>
            <a:bodyPr wrap="square">
              <a:spAutoFit/>
            </a:bodyPr>
            <a:lstStyle/>
            <a:p>
              <a:pPr algn="ctr">
                <a:lnSpc>
                  <a:spcPct val="125000"/>
                </a:lnSpc>
              </a:pPr>
              <a:r>
                <a:rPr lang="en-US" sz="2400" b="1"/>
                <a:t>Gene insuline ở người</a:t>
              </a:r>
            </a:p>
          </p:txBody>
        </p:sp>
        <p:sp>
          <p:nvSpPr>
            <p:cNvPr id="28" name="Rectangle 27">
              <a:extLst>
                <a:ext uri="{FF2B5EF4-FFF2-40B4-BE49-F238E27FC236}">
                  <a16:creationId xmlns:a16="http://schemas.microsoft.com/office/drawing/2014/main" id="{5F7BF8CA-8628-4562-17E9-24AD68CC9324}"/>
                </a:ext>
              </a:extLst>
            </p:cNvPr>
            <p:cNvSpPr/>
            <p:nvPr/>
          </p:nvSpPr>
          <p:spPr>
            <a:xfrm>
              <a:off x="2884784" y="3704796"/>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E5B8251-757D-0453-681A-4B06D264B863}"/>
                </a:ext>
              </a:extLst>
            </p:cNvPr>
            <p:cNvSpPr txBox="1"/>
            <p:nvPr/>
          </p:nvSpPr>
          <p:spPr>
            <a:xfrm>
              <a:off x="1809136" y="3535489"/>
              <a:ext cx="2414557" cy="508601"/>
            </a:xfrm>
            <a:prstGeom prst="rect">
              <a:avLst/>
            </a:prstGeom>
            <a:noFill/>
          </p:spPr>
          <p:txBody>
            <a:bodyPr wrap="square">
              <a:spAutoFit/>
            </a:bodyPr>
            <a:lstStyle/>
            <a:p>
              <a:pPr algn="ctr">
                <a:lnSpc>
                  <a:spcPct val="125000"/>
                </a:lnSpc>
              </a:pPr>
              <a:r>
                <a:rPr lang="en-US" sz="2400" b="1"/>
                <a:t>Vi khuẩn E.coli</a:t>
              </a:r>
            </a:p>
          </p:txBody>
        </p:sp>
        <p:sp>
          <p:nvSpPr>
            <p:cNvPr id="30" name="Rectangle 29">
              <a:extLst>
                <a:ext uri="{FF2B5EF4-FFF2-40B4-BE49-F238E27FC236}">
                  <a16:creationId xmlns:a16="http://schemas.microsoft.com/office/drawing/2014/main" id="{C586E98F-0E6B-898B-344F-07CF0881B123}"/>
                </a:ext>
              </a:extLst>
            </p:cNvPr>
            <p:cNvSpPr/>
            <p:nvPr/>
          </p:nvSpPr>
          <p:spPr>
            <a:xfrm>
              <a:off x="7607710" y="3547915"/>
              <a:ext cx="908500" cy="4837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D28F0FC-2D2B-E861-64ED-DBF9DB0D052F}"/>
                </a:ext>
              </a:extLst>
            </p:cNvPr>
            <p:cNvSpPr txBox="1"/>
            <p:nvPr/>
          </p:nvSpPr>
          <p:spPr>
            <a:xfrm>
              <a:off x="7037439" y="3388581"/>
              <a:ext cx="1478771" cy="508601"/>
            </a:xfrm>
            <a:prstGeom prst="rect">
              <a:avLst/>
            </a:prstGeom>
            <a:noFill/>
          </p:spPr>
          <p:txBody>
            <a:bodyPr wrap="square">
              <a:spAutoFit/>
            </a:bodyPr>
            <a:lstStyle/>
            <a:p>
              <a:pPr algn="ctr">
                <a:lnSpc>
                  <a:spcPct val="125000"/>
                </a:lnSpc>
              </a:pPr>
              <a:r>
                <a:rPr lang="vi-VN" sz="2400" b="1"/>
                <a:t>Insulin</a:t>
              </a:r>
              <a:endParaRPr lang="en-US" sz="2400" b="1"/>
            </a:p>
          </p:txBody>
        </p:sp>
        <p:sp>
          <p:nvSpPr>
            <p:cNvPr id="32" name="Rectangle 31">
              <a:extLst>
                <a:ext uri="{FF2B5EF4-FFF2-40B4-BE49-F238E27FC236}">
                  <a16:creationId xmlns:a16="http://schemas.microsoft.com/office/drawing/2014/main" id="{054FE6B1-127A-623D-983F-04D5CA8126FC}"/>
                </a:ext>
              </a:extLst>
            </p:cNvPr>
            <p:cNvSpPr/>
            <p:nvPr/>
          </p:nvSpPr>
          <p:spPr>
            <a:xfrm>
              <a:off x="4717517" y="2440919"/>
              <a:ext cx="671542" cy="458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FAA65848-F850-3876-BFA5-5616C89C61FF}"/>
                </a:ext>
              </a:extLst>
            </p:cNvPr>
            <p:cNvSpPr txBox="1"/>
            <p:nvPr/>
          </p:nvSpPr>
          <p:spPr>
            <a:xfrm>
              <a:off x="4385187" y="2467888"/>
              <a:ext cx="1419285" cy="369845"/>
            </a:xfrm>
            <a:prstGeom prst="rect">
              <a:avLst/>
            </a:prstGeom>
            <a:noFill/>
          </p:spPr>
          <p:txBody>
            <a:bodyPr wrap="square">
              <a:spAutoFit/>
            </a:bodyPr>
            <a:lstStyle/>
            <a:p>
              <a:pPr algn="ctr">
                <a:lnSpc>
                  <a:spcPct val="125000"/>
                </a:lnSpc>
              </a:pPr>
              <a:r>
                <a:rPr lang="en-US" sz="1600" b="1"/>
                <a:t>Plasmid </a:t>
              </a:r>
            </a:p>
          </p:txBody>
        </p:sp>
      </p:grpSp>
    </p:spTree>
    <p:extLst>
      <p:ext uri="{BB962C8B-B14F-4D97-AF65-F5344CB8AC3E}">
        <p14:creationId xmlns:p14="http://schemas.microsoft.com/office/powerpoint/2010/main" val="1630281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AE2C40-3EC3-2C4D-1E31-B20FDC430995}"/>
              </a:ext>
            </a:extLst>
          </p:cNvPr>
          <p:cNvGrpSpPr/>
          <p:nvPr/>
        </p:nvGrpSpPr>
        <p:grpSpPr>
          <a:xfrm>
            <a:off x="0" y="0"/>
            <a:ext cx="12192000" cy="6858000"/>
            <a:chOff x="0" y="0"/>
            <a:chExt cx="12192000" cy="6858000"/>
          </a:xfrm>
        </p:grpSpPr>
        <p:pic>
          <p:nvPicPr>
            <p:cNvPr id="2" name="Picture 2" descr="COVID-19 mRNA Vaccine Production">
              <a:extLst>
                <a:ext uri="{FF2B5EF4-FFF2-40B4-BE49-F238E27FC236}">
                  <a16:creationId xmlns:a16="http://schemas.microsoft.com/office/drawing/2014/main" id="{B60EB356-191E-2132-5D6C-F211953A7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1FE83D5-D0DB-C52D-A00C-0D29F52B8000}"/>
                </a:ext>
              </a:extLst>
            </p:cNvPr>
            <p:cNvSpPr/>
            <p:nvPr/>
          </p:nvSpPr>
          <p:spPr>
            <a:xfrm>
              <a:off x="1073683" y="560439"/>
              <a:ext cx="4259334" cy="4542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0C5C26B-ACFD-228B-33E0-617AFD318F3C}"/>
                </a:ext>
              </a:extLst>
            </p:cNvPr>
            <p:cNvSpPr txBox="1"/>
            <p:nvPr/>
          </p:nvSpPr>
          <p:spPr>
            <a:xfrm>
              <a:off x="1555955" y="539791"/>
              <a:ext cx="4361098" cy="461665"/>
            </a:xfrm>
            <a:prstGeom prst="rect">
              <a:avLst/>
            </a:prstGeom>
            <a:noFill/>
          </p:spPr>
          <p:txBody>
            <a:bodyPr wrap="square">
              <a:spAutoFit/>
            </a:bodyPr>
            <a:lstStyle/>
            <a:p>
              <a:r>
                <a:rPr lang="en-US" sz="2400" b="1"/>
                <a:t>mRNA protein tăng đột biến</a:t>
              </a:r>
            </a:p>
          </p:txBody>
        </p:sp>
        <p:sp>
          <p:nvSpPr>
            <p:cNvPr id="6" name="Rectangle 5">
              <a:extLst>
                <a:ext uri="{FF2B5EF4-FFF2-40B4-BE49-F238E27FC236}">
                  <a16:creationId xmlns:a16="http://schemas.microsoft.com/office/drawing/2014/main" id="{2E0028A3-F03C-BA4F-E79C-58F43438D128}"/>
                </a:ext>
              </a:extLst>
            </p:cNvPr>
            <p:cNvSpPr/>
            <p:nvPr/>
          </p:nvSpPr>
          <p:spPr>
            <a:xfrm>
              <a:off x="1799302" y="5695827"/>
              <a:ext cx="2955577" cy="6017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F3939D9-0442-B0CB-7125-BA99C09D157D}"/>
                </a:ext>
              </a:extLst>
            </p:cNvPr>
            <p:cNvSpPr txBox="1"/>
            <p:nvPr/>
          </p:nvSpPr>
          <p:spPr>
            <a:xfrm>
              <a:off x="2177968" y="5682594"/>
              <a:ext cx="2050763" cy="461665"/>
            </a:xfrm>
            <a:prstGeom prst="rect">
              <a:avLst/>
            </a:prstGeom>
            <a:noFill/>
          </p:spPr>
          <p:txBody>
            <a:bodyPr wrap="square">
              <a:spAutoFit/>
            </a:bodyPr>
            <a:lstStyle/>
            <a:p>
              <a:r>
                <a:rPr lang="en-US" sz="2400" b="1"/>
                <a:t>lớp lipid kép</a:t>
              </a:r>
            </a:p>
          </p:txBody>
        </p:sp>
      </p:grpSp>
    </p:spTree>
    <p:extLst>
      <p:ext uri="{BB962C8B-B14F-4D97-AF65-F5344CB8AC3E}">
        <p14:creationId xmlns:p14="http://schemas.microsoft.com/office/powerpoint/2010/main" val="1393872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70BC407-85A4-A116-474E-9A334A154EB8}"/>
              </a:ext>
            </a:extLst>
          </p:cNvPr>
          <p:cNvGrpSpPr/>
          <p:nvPr/>
        </p:nvGrpSpPr>
        <p:grpSpPr>
          <a:xfrm>
            <a:off x="1248696" y="0"/>
            <a:ext cx="10196051" cy="6157002"/>
            <a:chOff x="1343086" y="178905"/>
            <a:chExt cx="10196051" cy="6157002"/>
          </a:xfrm>
        </p:grpSpPr>
        <p:pic>
          <p:nvPicPr>
            <p:cNvPr id="7" name="Picture 2" descr="Gene therapy is the insertion of genes into an individual's cells and  tissues to treat a disease Stock Photo - Alamy">
              <a:extLst>
                <a:ext uri="{FF2B5EF4-FFF2-40B4-BE49-F238E27FC236}">
                  <a16:creationId xmlns:a16="http://schemas.microsoft.com/office/drawing/2014/main" id="{BA50BCA4-F313-045C-642E-DC374B847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140"/>
            <a:stretch/>
          </p:blipFill>
          <p:spPr bwMode="auto">
            <a:xfrm>
              <a:off x="1898650" y="178905"/>
              <a:ext cx="8394700" cy="595685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1FC227A-0577-BB6D-0EB7-91E817B39A80}"/>
                </a:ext>
              </a:extLst>
            </p:cNvPr>
            <p:cNvSpPr/>
            <p:nvPr/>
          </p:nvSpPr>
          <p:spPr>
            <a:xfrm>
              <a:off x="2035277" y="5216376"/>
              <a:ext cx="1699015" cy="11195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B86E42D-02C0-8A05-630A-F8DB86EAFF6B}"/>
                </a:ext>
              </a:extLst>
            </p:cNvPr>
            <p:cNvSpPr/>
            <p:nvPr/>
          </p:nvSpPr>
          <p:spPr>
            <a:xfrm>
              <a:off x="3734292" y="5339114"/>
              <a:ext cx="1699015" cy="996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AC8F6B-B7DD-DF23-A96E-AC080FBF8756}"/>
                </a:ext>
              </a:extLst>
            </p:cNvPr>
            <p:cNvSpPr/>
            <p:nvPr/>
          </p:nvSpPr>
          <p:spPr>
            <a:xfrm>
              <a:off x="3305891" y="2442333"/>
              <a:ext cx="1934987" cy="875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E38FC23-D11F-7516-2783-17F160A0C614}"/>
                </a:ext>
              </a:extLst>
            </p:cNvPr>
            <p:cNvSpPr/>
            <p:nvPr/>
          </p:nvSpPr>
          <p:spPr>
            <a:xfrm>
              <a:off x="4202593" y="641286"/>
              <a:ext cx="1934987" cy="7155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0A798C-D273-E141-2226-B1288531944F}"/>
                </a:ext>
              </a:extLst>
            </p:cNvPr>
            <p:cNvSpPr/>
            <p:nvPr/>
          </p:nvSpPr>
          <p:spPr>
            <a:xfrm>
              <a:off x="8753618" y="852451"/>
              <a:ext cx="1934987" cy="9940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C00F14A-B4ED-7C1E-8FEB-44EFBD3B3DC3}"/>
                </a:ext>
              </a:extLst>
            </p:cNvPr>
            <p:cNvSpPr/>
            <p:nvPr/>
          </p:nvSpPr>
          <p:spPr>
            <a:xfrm>
              <a:off x="8665128" y="2494990"/>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CB1A45-E63B-663F-8806-E25535AD3989}"/>
                </a:ext>
              </a:extLst>
            </p:cNvPr>
            <p:cNvSpPr/>
            <p:nvPr/>
          </p:nvSpPr>
          <p:spPr>
            <a:xfrm>
              <a:off x="7202088" y="4809311"/>
              <a:ext cx="1934987" cy="10605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F09114A-79BA-9081-3AFC-3364B4012C0D}"/>
                </a:ext>
              </a:extLst>
            </p:cNvPr>
            <p:cNvSpPr txBox="1"/>
            <p:nvPr/>
          </p:nvSpPr>
          <p:spPr>
            <a:xfrm>
              <a:off x="3988994" y="641285"/>
              <a:ext cx="2411806" cy="728148"/>
            </a:xfrm>
            <a:prstGeom prst="rect">
              <a:avLst/>
            </a:prstGeom>
            <a:noFill/>
          </p:spPr>
          <p:txBody>
            <a:bodyPr wrap="square" rtlCol="0">
              <a:spAutoFit/>
            </a:bodyPr>
            <a:lstStyle/>
            <a:p>
              <a:pPr algn="ctr">
                <a:lnSpc>
                  <a:spcPct val="120000"/>
                </a:lnSpc>
              </a:pPr>
              <a:r>
                <a:rPr lang="en-US" b="1"/>
                <a:t>1. </a:t>
              </a:r>
              <a:r>
                <a:rPr lang="vi-VN"/>
                <a:t>Tế bào được lấy ra khỏi bệnh nhân</a:t>
              </a:r>
              <a:endParaRPr lang="en-US"/>
            </a:p>
          </p:txBody>
        </p:sp>
        <p:sp>
          <p:nvSpPr>
            <p:cNvPr id="17" name="TextBox 16">
              <a:extLst>
                <a:ext uri="{FF2B5EF4-FFF2-40B4-BE49-F238E27FC236}">
                  <a16:creationId xmlns:a16="http://schemas.microsoft.com/office/drawing/2014/main" id="{FDB250AD-6B1E-6091-1446-360BC20954E9}"/>
                </a:ext>
              </a:extLst>
            </p:cNvPr>
            <p:cNvSpPr txBox="1"/>
            <p:nvPr/>
          </p:nvSpPr>
          <p:spPr>
            <a:xfrm>
              <a:off x="8843290" y="1118350"/>
              <a:ext cx="2695847" cy="1059008"/>
            </a:xfrm>
            <a:prstGeom prst="rect">
              <a:avLst/>
            </a:prstGeom>
            <a:noFill/>
          </p:spPr>
          <p:txBody>
            <a:bodyPr wrap="square" rtlCol="0">
              <a:spAutoFit/>
            </a:bodyPr>
            <a:lstStyle/>
            <a:p>
              <a:pPr>
                <a:lnSpc>
                  <a:spcPct val="120000"/>
                </a:lnSpc>
              </a:pPr>
              <a:r>
                <a:rPr lang="en-US" b="1"/>
                <a:t>2. </a:t>
              </a:r>
              <a:r>
                <a:rPr lang="vi-VN"/>
                <a:t>Trong phòng thí nghiệm virus bị biến đổi nên không thể sinh sản</a:t>
              </a:r>
              <a:endParaRPr lang="en-US"/>
            </a:p>
          </p:txBody>
        </p:sp>
        <p:sp>
          <p:nvSpPr>
            <p:cNvPr id="18" name="TextBox 17">
              <a:extLst>
                <a:ext uri="{FF2B5EF4-FFF2-40B4-BE49-F238E27FC236}">
                  <a16:creationId xmlns:a16="http://schemas.microsoft.com/office/drawing/2014/main" id="{F9CB3F8A-92D2-BE31-062A-376D79515749}"/>
                </a:ext>
              </a:extLst>
            </p:cNvPr>
            <p:cNvSpPr txBox="1"/>
            <p:nvPr/>
          </p:nvSpPr>
          <p:spPr>
            <a:xfrm>
              <a:off x="8665127" y="2827389"/>
              <a:ext cx="2361949" cy="728148"/>
            </a:xfrm>
            <a:prstGeom prst="rect">
              <a:avLst/>
            </a:prstGeom>
            <a:noFill/>
          </p:spPr>
          <p:txBody>
            <a:bodyPr wrap="square" rtlCol="0">
              <a:spAutoFit/>
            </a:bodyPr>
            <a:lstStyle/>
            <a:p>
              <a:pPr>
                <a:lnSpc>
                  <a:spcPct val="120000"/>
                </a:lnSpc>
              </a:pPr>
              <a:r>
                <a:rPr lang="en-US" b="1"/>
                <a:t>3. </a:t>
              </a:r>
              <a:r>
                <a:rPr lang="vi-VN"/>
                <a:t>Gen bình thường được đưa vào virus</a:t>
              </a:r>
              <a:endParaRPr lang="en-US"/>
            </a:p>
          </p:txBody>
        </p:sp>
        <p:sp>
          <p:nvSpPr>
            <p:cNvPr id="19" name="TextBox 18">
              <a:extLst>
                <a:ext uri="{FF2B5EF4-FFF2-40B4-BE49-F238E27FC236}">
                  <a16:creationId xmlns:a16="http://schemas.microsoft.com/office/drawing/2014/main" id="{68E418D4-239F-6132-E701-49D97814E36C}"/>
                </a:ext>
              </a:extLst>
            </p:cNvPr>
            <p:cNvSpPr txBox="1"/>
            <p:nvPr/>
          </p:nvSpPr>
          <p:spPr>
            <a:xfrm>
              <a:off x="7221188" y="4823849"/>
              <a:ext cx="3364390" cy="726609"/>
            </a:xfrm>
            <a:prstGeom prst="rect">
              <a:avLst/>
            </a:prstGeom>
            <a:noFill/>
          </p:spPr>
          <p:txBody>
            <a:bodyPr wrap="square" rtlCol="0">
              <a:spAutoFit/>
            </a:bodyPr>
            <a:lstStyle/>
            <a:p>
              <a:pPr>
                <a:lnSpc>
                  <a:spcPct val="120000"/>
                </a:lnSpc>
              </a:pPr>
              <a:r>
                <a:rPr lang="en-US" b="1"/>
                <a:t>4. </a:t>
              </a:r>
              <a:r>
                <a:rPr lang="vi-VN"/>
                <a:t>Virus biến đổi được trộn lẫn với các tế bào của bệnh nhân</a:t>
              </a:r>
              <a:endParaRPr lang="en-US"/>
            </a:p>
          </p:txBody>
        </p:sp>
        <p:sp>
          <p:nvSpPr>
            <p:cNvPr id="20" name="Rectangle 19">
              <a:extLst>
                <a:ext uri="{FF2B5EF4-FFF2-40B4-BE49-F238E27FC236}">
                  <a16:creationId xmlns:a16="http://schemas.microsoft.com/office/drawing/2014/main" id="{2C29421B-0182-DFA1-310A-3CF8083EFE1B}"/>
                </a:ext>
              </a:extLst>
            </p:cNvPr>
            <p:cNvSpPr/>
            <p:nvPr/>
          </p:nvSpPr>
          <p:spPr>
            <a:xfrm>
              <a:off x="3607212" y="5149340"/>
              <a:ext cx="595381" cy="5674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702FBE8-6A64-2F78-C433-400CB2000EC9}"/>
                </a:ext>
              </a:extLst>
            </p:cNvPr>
            <p:cNvSpPr txBox="1"/>
            <p:nvPr/>
          </p:nvSpPr>
          <p:spPr>
            <a:xfrm>
              <a:off x="3804886" y="5355423"/>
              <a:ext cx="2411806" cy="728148"/>
            </a:xfrm>
            <a:prstGeom prst="rect">
              <a:avLst/>
            </a:prstGeom>
            <a:noFill/>
          </p:spPr>
          <p:txBody>
            <a:bodyPr wrap="square" rtlCol="0">
              <a:spAutoFit/>
            </a:bodyPr>
            <a:lstStyle/>
            <a:p>
              <a:pPr>
                <a:lnSpc>
                  <a:spcPct val="120000"/>
                </a:lnSpc>
              </a:pPr>
              <a:r>
                <a:rPr lang="en-US" b="1"/>
                <a:t>5. </a:t>
              </a:r>
              <a:r>
                <a:rPr lang="vi-VN"/>
                <a:t>Đưa gen mới vào nhân bệnh nhân</a:t>
              </a:r>
              <a:endParaRPr lang="en-US"/>
            </a:p>
          </p:txBody>
        </p:sp>
        <p:sp>
          <p:nvSpPr>
            <p:cNvPr id="22" name="TextBox 21">
              <a:extLst>
                <a:ext uri="{FF2B5EF4-FFF2-40B4-BE49-F238E27FC236}">
                  <a16:creationId xmlns:a16="http://schemas.microsoft.com/office/drawing/2014/main" id="{39A49CDE-4F9F-B91C-84AC-A0E19BC42789}"/>
                </a:ext>
              </a:extLst>
            </p:cNvPr>
            <p:cNvSpPr txBox="1"/>
            <p:nvPr/>
          </p:nvSpPr>
          <p:spPr>
            <a:xfrm>
              <a:off x="1343086" y="5269778"/>
              <a:ext cx="2264126" cy="1060547"/>
            </a:xfrm>
            <a:prstGeom prst="rect">
              <a:avLst/>
            </a:prstGeom>
            <a:noFill/>
          </p:spPr>
          <p:txBody>
            <a:bodyPr wrap="square" rtlCol="0">
              <a:spAutoFit/>
            </a:bodyPr>
            <a:lstStyle/>
            <a:p>
              <a:pPr>
                <a:lnSpc>
                  <a:spcPct val="120000"/>
                </a:lnSpc>
              </a:pPr>
              <a:r>
                <a:rPr lang="en-US" b="1"/>
                <a:t>6. </a:t>
              </a:r>
              <a:r>
                <a:rPr lang="vi-VN"/>
                <a:t>Các tế bào đã biến đổi được tiêm vào bệnh nhân</a:t>
              </a:r>
              <a:endParaRPr lang="en-US"/>
            </a:p>
          </p:txBody>
        </p:sp>
        <p:sp>
          <p:nvSpPr>
            <p:cNvPr id="23" name="Rectangle 22">
              <a:extLst>
                <a:ext uri="{FF2B5EF4-FFF2-40B4-BE49-F238E27FC236}">
                  <a16:creationId xmlns:a16="http://schemas.microsoft.com/office/drawing/2014/main" id="{4D7BCCB1-9A24-1B4D-10D6-07046EAF3F70}"/>
                </a:ext>
              </a:extLst>
            </p:cNvPr>
            <p:cNvSpPr/>
            <p:nvPr/>
          </p:nvSpPr>
          <p:spPr>
            <a:xfrm>
              <a:off x="2190878" y="4843692"/>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62823B-3392-867C-B34A-98C8823E147A}"/>
                </a:ext>
              </a:extLst>
            </p:cNvPr>
            <p:cNvSpPr/>
            <p:nvPr/>
          </p:nvSpPr>
          <p:spPr>
            <a:xfrm>
              <a:off x="2190877" y="1495799"/>
              <a:ext cx="344121" cy="305647"/>
            </a:xfrm>
            <a:prstGeom prst="rect">
              <a:avLst/>
            </a:prstGeom>
            <a:solidFill>
              <a:srgbClr val="C6C6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8588A23-C48D-7A14-79E7-17ED3B6BEA1B}"/>
                </a:ext>
              </a:extLst>
            </p:cNvPr>
            <p:cNvSpPr txBox="1"/>
            <p:nvPr/>
          </p:nvSpPr>
          <p:spPr>
            <a:xfrm>
              <a:off x="3410204" y="2486014"/>
              <a:ext cx="2685795" cy="1060547"/>
            </a:xfrm>
            <a:prstGeom prst="rect">
              <a:avLst/>
            </a:prstGeom>
            <a:noFill/>
          </p:spPr>
          <p:txBody>
            <a:bodyPr wrap="square" rtlCol="0">
              <a:spAutoFit/>
            </a:bodyPr>
            <a:lstStyle/>
            <a:p>
              <a:pPr>
                <a:lnSpc>
                  <a:spcPct val="120000"/>
                </a:lnSpc>
              </a:pPr>
              <a:r>
                <a:rPr lang="en-US" b="1"/>
                <a:t>7. </a:t>
              </a:r>
              <a:r>
                <a:rPr lang="vi-VN"/>
                <a:t>Các tế bào biến đổi gen tạo ra protein hoặc hormone mong muốn</a:t>
              </a:r>
              <a:endParaRPr lang="en-US"/>
            </a:p>
          </p:txBody>
        </p:sp>
      </p:grpSp>
      <p:sp>
        <p:nvSpPr>
          <p:cNvPr id="27" name="TextBox 26">
            <a:extLst>
              <a:ext uri="{FF2B5EF4-FFF2-40B4-BE49-F238E27FC236}">
                <a16:creationId xmlns:a16="http://schemas.microsoft.com/office/drawing/2014/main" id="{70BEC6DC-DDEC-B4D4-1220-6E49D459565B}"/>
              </a:ext>
            </a:extLst>
          </p:cNvPr>
          <p:cNvSpPr txBox="1"/>
          <p:nvPr/>
        </p:nvSpPr>
        <p:spPr>
          <a:xfrm>
            <a:off x="1679498" y="6181002"/>
            <a:ext cx="8915094" cy="369332"/>
          </a:xfrm>
          <a:prstGeom prst="rect">
            <a:avLst/>
          </a:prstGeom>
          <a:noFill/>
        </p:spPr>
        <p:txBody>
          <a:bodyPr wrap="square">
            <a:spAutoFit/>
          </a:bodyPr>
          <a:lstStyle/>
          <a:p>
            <a:r>
              <a:rPr lang="vi-VN" b="1"/>
              <a:t>Ứng dụng công nghệ di truyền trong liệu pháp gene ở người bị bệnh u xơ nang</a:t>
            </a:r>
            <a:endParaRPr lang="en-US" b="1"/>
          </a:p>
        </p:txBody>
      </p:sp>
    </p:spTree>
    <p:extLst>
      <p:ext uri="{BB962C8B-B14F-4D97-AF65-F5344CB8AC3E}">
        <p14:creationId xmlns:p14="http://schemas.microsoft.com/office/powerpoint/2010/main" val="16804292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Thiếu máu do suy thận - Báo VnExpress Sức khỏe">
            <a:extLst>
              <a:ext uri="{FF2B5EF4-FFF2-40B4-BE49-F238E27FC236}">
                <a16:creationId xmlns:a16="http://schemas.microsoft.com/office/drawing/2014/main" id="{7F44440C-CAA8-DBDD-C7A6-6339472BE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0"/>
            <a:ext cx="91678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819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26AE3-B919-25ED-0EDB-2FEE99DDB681}"/>
              </a:ext>
            </a:extLst>
          </p:cNvPr>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5362" name="Picture 2" descr="AstraZeneca withdraws COVID vaccine from European market | AP News">
            <a:extLst>
              <a:ext uri="{FF2B5EF4-FFF2-40B4-BE49-F238E27FC236}">
                <a16:creationId xmlns:a16="http://schemas.microsoft.com/office/drawing/2014/main" id="{109444B7-1CBE-A00C-0117-1B87A6AF1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14" r="19008"/>
          <a:stretch/>
        </p:blipFill>
        <p:spPr bwMode="auto">
          <a:xfrm>
            <a:off x="100288" y="2766856"/>
            <a:ext cx="3598607"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avigating the Sputnik V: The Missing Link of Raw Data">
            <a:extLst>
              <a:ext uri="{FF2B5EF4-FFF2-40B4-BE49-F238E27FC236}">
                <a16:creationId xmlns:a16="http://schemas.microsoft.com/office/drawing/2014/main" id="{E38DD0EB-FC34-6C45-85B3-F497B37205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145" r="35056"/>
          <a:stretch/>
        </p:blipFill>
        <p:spPr bwMode="auto">
          <a:xfrm>
            <a:off x="3852280" y="2766856"/>
            <a:ext cx="1892876"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àm lượng kháng nguyên của các lô vaccine Vero Cell nằm trong khoảng cho  phép là đều đạt yêu cầu">
            <a:extLst>
              <a:ext uri="{FF2B5EF4-FFF2-40B4-BE49-F238E27FC236}">
                <a16:creationId xmlns:a16="http://schemas.microsoft.com/office/drawing/2014/main" id="{27A413AF-A81C-02C2-F394-23051BC620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47" t="17205" r="46954" b="5204"/>
          <a:stretch/>
        </p:blipFill>
        <p:spPr bwMode="auto">
          <a:xfrm>
            <a:off x="5898541" y="2766856"/>
            <a:ext cx="2668628" cy="3625154"/>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Pfizer đề xuất tiêm liều vắc xin thứ 3 để tăng mức kháng thể 5-10 lần khi  biến thể Delta lan rộng">
            <a:extLst>
              <a:ext uri="{FF2B5EF4-FFF2-40B4-BE49-F238E27FC236}">
                <a16:creationId xmlns:a16="http://schemas.microsoft.com/office/drawing/2014/main" id="{1F36B7D4-316E-BEA8-C815-2ED09A3440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746" r="2735"/>
          <a:stretch/>
        </p:blipFill>
        <p:spPr bwMode="auto">
          <a:xfrm>
            <a:off x="8720554" y="2766856"/>
            <a:ext cx="3284633" cy="36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485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F26AE3-B919-25ED-0EDB-2FEE99DDB681}"/>
              </a:ext>
            </a:extLst>
          </p:cNvPr>
          <p:cNvSpPr txBox="1"/>
          <p:nvPr/>
        </p:nvSpPr>
        <p:spPr>
          <a:xfrm>
            <a:off x="525043" y="267448"/>
            <a:ext cx="11055391" cy="235526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Trong đợt dịch bệnh COVID-19 bùng nổ, Bộ Y tế đã cấp phép cho 8 loại vaccine được sử dụng trong điều kiện khẩn cấp gồm: </a:t>
            </a:r>
            <a:r>
              <a:rPr lang="vi-VN"/>
              <a:t>(1) AstraZeneca; (2) Sputnik V; (3) Vero cell; (4) Pfizer; (5) Moderna; (6) Janssen; (7) Hayat-vax; (8) Abdala. Hãy tìm hiểu thông tin và cho biết loại vaccine nào trong số tám loại ở trên được sản xuất nhờ ứng dụng công nghệ mRNA.</a:t>
            </a:r>
            <a:endParaRPr lang="en-US"/>
          </a:p>
        </p:txBody>
      </p:sp>
      <p:pic>
        <p:nvPicPr>
          <p:cNvPr id="16386" name="Picture 2" descr="Mỹ cấp phép đầy đủ cho vắc xin Moderna">
            <a:extLst>
              <a:ext uri="{FF2B5EF4-FFF2-40B4-BE49-F238E27FC236}">
                <a16:creationId xmlns:a16="http://schemas.microsoft.com/office/drawing/2014/main" id="{04BD5853-E70A-6B9F-588B-BE981BA0B3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388" r="25870"/>
          <a:stretch/>
        </p:blipFill>
        <p:spPr bwMode="auto">
          <a:xfrm>
            <a:off x="766916" y="2717626"/>
            <a:ext cx="2348330"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Janssen-COVID-19-vaccin - Wikipedia">
            <a:extLst>
              <a:ext uri="{FF2B5EF4-FFF2-40B4-BE49-F238E27FC236}">
                <a16:creationId xmlns:a16="http://schemas.microsoft.com/office/drawing/2014/main" id="{2E0C9313-BAFC-B8DC-F97E-EFE743984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0602" y="2717626"/>
            <a:ext cx="1855301"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ần xây dựng hướng dẫn sử dụng vaccine Hayat Vax và Abdala">
            <a:extLst>
              <a:ext uri="{FF2B5EF4-FFF2-40B4-BE49-F238E27FC236}">
                <a16:creationId xmlns:a16="http://schemas.microsoft.com/office/drawing/2014/main" id="{5FC74082-5510-0191-97F6-03D38431DB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452" t="8126" b="1306"/>
          <a:stretch/>
        </p:blipFill>
        <p:spPr bwMode="auto">
          <a:xfrm>
            <a:off x="5261258" y="2717626"/>
            <a:ext cx="3548669" cy="3802134"/>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Tăng hạn sử dụng vaccine Abdala thêm 3 tháng | VOV2.VN">
            <a:extLst>
              <a:ext uri="{FF2B5EF4-FFF2-40B4-BE49-F238E27FC236}">
                <a16:creationId xmlns:a16="http://schemas.microsoft.com/office/drawing/2014/main" id="{3DE85F0F-41ED-3C1D-D322-E8EAFB1EE6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619" r="34718"/>
          <a:stretch/>
        </p:blipFill>
        <p:spPr bwMode="auto">
          <a:xfrm>
            <a:off x="8955282" y="2713176"/>
            <a:ext cx="2259392" cy="380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pSp>
        <p:nvGrpSpPr>
          <p:cNvPr id="7" name="Group 6">
            <a:extLst>
              <a:ext uri="{FF2B5EF4-FFF2-40B4-BE49-F238E27FC236}">
                <a16:creationId xmlns:a16="http://schemas.microsoft.com/office/drawing/2014/main" id="{4A7BF2D5-A804-0F8C-7722-871103A833F1}"/>
              </a:ext>
            </a:extLst>
          </p:cNvPr>
          <p:cNvGrpSpPr/>
          <p:nvPr/>
        </p:nvGrpSpPr>
        <p:grpSpPr>
          <a:xfrm>
            <a:off x="481996" y="2459779"/>
            <a:ext cx="11139733" cy="3572121"/>
            <a:chOff x="-2351" y="2501075"/>
            <a:chExt cx="11139733" cy="3572121"/>
          </a:xfrm>
        </p:grpSpPr>
        <p:sp>
          <p:nvSpPr>
            <p:cNvPr id="8" name="Circle: Hollow 7">
              <a:extLst>
                <a:ext uri="{FF2B5EF4-FFF2-40B4-BE49-F238E27FC236}">
                  <a16:creationId xmlns:a16="http://schemas.microsoft.com/office/drawing/2014/main" id="{E7717AF9-E268-8F91-27A1-97AC785321C7}"/>
                </a:ext>
              </a:extLst>
            </p:cNvPr>
            <p:cNvSpPr/>
            <p:nvPr/>
          </p:nvSpPr>
          <p:spPr>
            <a:xfrm>
              <a:off x="450785" y="3450385"/>
              <a:ext cx="914400" cy="914400"/>
            </a:xfrm>
            <a:prstGeom prst="donut">
              <a:avLst>
                <a:gd name="adj" fmla="val 13888"/>
              </a:avLst>
            </a:prstGeom>
            <a:gradFill>
              <a:gsLst>
                <a:gs pos="0">
                  <a:schemeClr val="accent5">
                    <a:lumMod val="60000"/>
                    <a:lumOff val="40000"/>
                  </a:schemeClr>
                </a:gs>
                <a:gs pos="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9" name="Circle: Hollow 8">
              <a:extLst>
                <a:ext uri="{FF2B5EF4-FFF2-40B4-BE49-F238E27FC236}">
                  <a16:creationId xmlns:a16="http://schemas.microsoft.com/office/drawing/2014/main" id="{E35EC7F2-2722-5406-3CD7-7F6D427793A0}"/>
                </a:ext>
              </a:extLst>
            </p:cNvPr>
            <p:cNvSpPr/>
            <p:nvPr/>
          </p:nvSpPr>
          <p:spPr>
            <a:xfrm rot="18247140">
              <a:off x="4037170" y="3462999"/>
              <a:ext cx="914400" cy="914400"/>
            </a:xfrm>
            <a:prstGeom prst="donut">
              <a:avLst>
                <a:gd name="adj" fmla="val 13888"/>
              </a:avLst>
            </a:prstGeom>
            <a:gradFill>
              <a:gsLst>
                <a:gs pos="31000">
                  <a:srgbClr val="FF0000"/>
                </a:gs>
                <a:gs pos="32000">
                  <a:schemeClr val="accent1">
                    <a:lumMod val="45000"/>
                    <a:lumOff val="55000"/>
                  </a:schemeClr>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pic>
          <p:nvPicPr>
            <p:cNvPr id="10" name="Picture 2">
              <a:extLst>
                <a:ext uri="{FF2B5EF4-FFF2-40B4-BE49-F238E27FC236}">
                  <a16:creationId xmlns:a16="http://schemas.microsoft.com/office/drawing/2014/main" id="{C26F9AD8-E61F-A501-8217-4FDF1D1983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84" t="27750" r="7625" b="23252"/>
            <a:stretch/>
          </p:blipFill>
          <p:spPr bwMode="auto">
            <a:xfrm>
              <a:off x="5651653" y="3278636"/>
              <a:ext cx="2342253" cy="1333111"/>
            </a:xfrm>
            <a:prstGeom prst="rect">
              <a:avLst/>
            </a:prstGeom>
            <a:noFill/>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44D86B70-48A8-C16F-CEF9-5BC84E8745E0}"/>
                </a:ext>
              </a:extLst>
            </p:cNvPr>
            <p:cNvSpPr/>
            <p:nvPr/>
          </p:nvSpPr>
          <p:spPr>
            <a:xfrm>
              <a:off x="2212258" y="3656861"/>
              <a:ext cx="1354453"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Kết hợp</a:t>
              </a:r>
            </a:p>
          </p:txBody>
        </p:sp>
        <p:sp>
          <p:nvSpPr>
            <p:cNvPr id="12" name="Rectangle 11">
              <a:extLst>
                <a:ext uri="{FF2B5EF4-FFF2-40B4-BE49-F238E27FC236}">
                  <a16:creationId xmlns:a16="http://schemas.microsoft.com/office/drawing/2014/main" id="{7F258357-5E17-DB8C-D1F0-3BA75463C3A2}"/>
                </a:ext>
              </a:extLst>
            </p:cNvPr>
            <p:cNvSpPr/>
            <p:nvPr/>
          </p:nvSpPr>
          <p:spPr>
            <a:xfrm rot="5400000">
              <a:off x="2131881" y="3376274"/>
              <a:ext cx="701652" cy="2142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D072C383-AFB8-82A8-C402-04E922582B31}"/>
                </a:ext>
              </a:extLst>
            </p:cNvPr>
            <p:cNvSpPr txBox="1"/>
            <p:nvPr/>
          </p:nvSpPr>
          <p:spPr>
            <a:xfrm>
              <a:off x="1797553" y="2501075"/>
              <a:ext cx="1584528" cy="400110"/>
            </a:xfrm>
            <a:prstGeom prst="rect">
              <a:avLst/>
            </a:prstGeom>
            <a:noFill/>
          </p:spPr>
          <p:txBody>
            <a:bodyPr wrap="square" rtlCol="0">
              <a:spAutoFit/>
            </a:bodyPr>
            <a:lstStyle/>
            <a:p>
              <a:pPr algn="ctr"/>
              <a:r>
                <a:rPr lang="en-US" sz="2000" b="1"/>
                <a:t>Gene đích</a:t>
              </a:r>
            </a:p>
          </p:txBody>
        </p:sp>
        <p:sp>
          <p:nvSpPr>
            <p:cNvPr id="14" name="Rectangle 13">
              <a:extLst>
                <a:ext uri="{FF2B5EF4-FFF2-40B4-BE49-F238E27FC236}">
                  <a16:creationId xmlns:a16="http://schemas.microsoft.com/office/drawing/2014/main" id="{855939D2-E270-99B0-2375-CC2FDF09A804}"/>
                </a:ext>
              </a:extLst>
            </p:cNvPr>
            <p:cNvSpPr/>
            <p:nvPr/>
          </p:nvSpPr>
          <p:spPr>
            <a:xfrm>
              <a:off x="2212258" y="2884785"/>
              <a:ext cx="607634" cy="76691"/>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5" name="TextBox 14">
              <a:extLst>
                <a:ext uri="{FF2B5EF4-FFF2-40B4-BE49-F238E27FC236}">
                  <a16:creationId xmlns:a16="http://schemas.microsoft.com/office/drawing/2014/main" id="{F1430C86-5E36-38DF-5ED0-3F078A89B7CE}"/>
                </a:ext>
              </a:extLst>
            </p:cNvPr>
            <p:cNvSpPr txBox="1"/>
            <p:nvPr/>
          </p:nvSpPr>
          <p:spPr>
            <a:xfrm>
              <a:off x="-2351" y="4503959"/>
              <a:ext cx="1768081" cy="798745"/>
            </a:xfrm>
            <a:prstGeom prst="rect">
              <a:avLst/>
            </a:prstGeom>
            <a:noFill/>
          </p:spPr>
          <p:txBody>
            <a:bodyPr wrap="square" rtlCol="0">
              <a:spAutoFit/>
            </a:bodyPr>
            <a:lstStyle/>
            <a:p>
              <a:pPr algn="ctr">
                <a:lnSpc>
                  <a:spcPct val="120000"/>
                </a:lnSpc>
              </a:pPr>
              <a:r>
                <a:rPr lang="en-US" sz="2000"/>
                <a:t>Plasmid DNA (thể truyền)</a:t>
              </a:r>
            </a:p>
          </p:txBody>
        </p:sp>
        <p:sp>
          <p:nvSpPr>
            <p:cNvPr id="16" name="TextBox 15">
              <a:extLst>
                <a:ext uri="{FF2B5EF4-FFF2-40B4-BE49-F238E27FC236}">
                  <a16:creationId xmlns:a16="http://schemas.microsoft.com/office/drawing/2014/main" id="{42EE5BF7-4963-2D5F-998E-E2DBDAFBEF5C}"/>
                </a:ext>
              </a:extLst>
            </p:cNvPr>
            <p:cNvSpPr txBox="1"/>
            <p:nvPr/>
          </p:nvSpPr>
          <p:spPr>
            <a:xfrm>
              <a:off x="1745211" y="4212374"/>
              <a:ext cx="1896505" cy="798745"/>
            </a:xfrm>
            <a:prstGeom prst="rect">
              <a:avLst/>
            </a:prstGeom>
            <a:noFill/>
          </p:spPr>
          <p:txBody>
            <a:bodyPr wrap="square" rtlCol="0">
              <a:spAutoFit/>
            </a:bodyPr>
            <a:lstStyle/>
            <a:p>
              <a:pPr algn="ctr">
                <a:lnSpc>
                  <a:spcPct val="120000"/>
                </a:lnSpc>
              </a:pPr>
              <a:r>
                <a:rPr lang="en-US" sz="2000"/>
                <a:t>Gene được cài vào plasmid</a:t>
              </a:r>
            </a:p>
          </p:txBody>
        </p:sp>
        <p:sp>
          <p:nvSpPr>
            <p:cNvPr id="17" name="Arrow: Right 16">
              <a:extLst>
                <a:ext uri="{FF2B5EF4-FFF2-40B4-BE49-F238E27FC236}">
                  <a16:creationId xmlns:a16="http://schemas.microsoft.com/office/drawing/2014/main" id="{8918F4E8-53A6-84F3-2365-AEB7C6F5FA10}"/>
                </a:ext>
              </a:extLst>
            </p:cNvPr>
            <p:cNvSpPr/>
            <p:nvPr/>
          </p:nvSpPr>
          <p:spPr>
            <a:xfrm>
              <a:off x="5048313" y="3656861"/>
              <a:ext cx="526577"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tx1"/>
                </a:solidFill>
              </a:endParaRPr>
            </a:p>
          </p:txBody>
        </p:sp>
        <p:sp>
          <p:nvSpPr>
            <p:cNvPr id="18" name="TextBox 17">
              <a:extLst>
                <a:ext uri="{FF2B5EF4-FFF2-40B4-BE49-F238E27FC236}">
                  <a16:creationId xmlns:a16="http://schemas.microsoft.com/office/drawing/2014/main" id="{D72D1DE1-3B02-0E4F-F5D9-67B76BC28135}"/>
                </a:ext>
              </a:extLst>
            </p:cNvPr>
            <p:cNvSpPr txBox="1"/>
            <p:nvPr/>
          </p:nvSpPr>
          <p:spPr>
            <a:xfrm>
              <a:off x="3678993" y="4503960"/>
              <a:ext cx="1584528" cy="798745"/>
            </a:xfrm>
            <a:prstGeom prst="rect">
              <a:avLst/>
            </a:prstGeom>
            <a:noFill/>
          </p:spPr>
          <p:txBody>
            <a:bodyPr wrap="square" rtlCol="0">
              <a:spAutoFit/>
            </a:bodyPr>
            <a:lstStyle/>
            <a:p>
              <a:pPr algn="ctr">
                <a:lnSpc>
                  <a:spcPct val="120000"/>
                </a:lnSpc>
              </a:pPr>
              <a:r>
                <a:rPr lang="en-US" sz="2000"/>
                <a:t>Thể truyền tái tổ hợp</a:t>
              </a:r>
            </a:p>
          </p:txBody>
        </p:sp>
        <p:sp>
          <p:nvSpPr>
            <p:cNvPr id="19" name="Arrow: Right 18">
              <a:extLst>
                <a:ext uri="{FF2B5EF4-FFF2-40B4-BE49-F238E27FC236}">
                  <a16:creationId xmlns:a16="http://schemas.microsoft.com/office/drawing/2014/main" id="{4961B3B3-7459-CFB6-13B7-EBEAE7B54BA9}"/>
                </a:ext>
              </a:extLst>
            </p:cNvPr>
            <p:cNvSpPr/>
            <p:nvPr/>
          </p:nvSpPr>
          <p:spPr>
            <a:xfrm>
              <a:off x="7993906" y="3656861"/>
              <a:ext cx="1550650" cy="576663"/>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Sinh trưởng</a:t>
              </a:r>
            </a:p>
          </p:txBody>
        </p:sp>
        <p:sp>
          <p:nvSpPr>
            <p:cNvPr id="20" name="TextBox 19">
              <a:extLst>
                <a:ext uri="{FF2B5EF4-FFF2-40B4-BE49-F238E27FC236}">
                  <a16:creationId xmlns:a16="http://schemas.microsoft.com/office/drawing/2014/main" id="{590DAF23-BC8D-6BC0-EC16-84BB2CD9DF93}"/>
                </a:ext>
              </a:extLst>
            </p:cNvPr>
            <p:cNvSpPr txBox="1"/>
            <p:nvPr/>
          </p:nvSpPr>
          <p:spPr>
            <a:xfrm>
              <a:off x="5687355" y="4611747"/>
              <a:ext cx="2240778" cy="1168077"/>
            </a:xfrm>
            <a:prstGeom prst="rect">
              <a:avLst/>
            </a:prstGeom>
            <a:noFill/>
          </p:spPr>
          <p:txBody>
            <a:bodyPr wrap="square" rtlCol="0">
              <a:spAutoFit/>
            </a:bodyPr>
            <a:lstStyle/>
            <a:p>
              <a:pPr algn="ctr">
                <a:lnSpc>
                  <a:spcPct val="120000"/>
                </a:lnSpc>
              </a:pPr>
              <a:r>
                <a:rPr lang="en-US" sz="2000"/>
                <a:t>Thể truyền giúp cài gene đích vào hệ gene của cây</a:t>
              </a:r>
            </a:p>
          </p:txBody>
        </p:sp>
        <p:pic>
          <p:nvPicPr>
            <p:cNvPr id="21" name="Picture 2" descr="Culture tubes for PTC and seed labs | Lab Associates">
              <a:extLst>
                <a:ext uri="{FF2B5EF4-FFF2-40B4-BE49-F238E27FC236}">
                  <a16:creationId xmlns:a16="http://schemas.microsoft.com/office/drawing/2014/main" id="{0BF623B6-2C65-6791-FE25-9B9980685B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855" r="50000" b="1716"/>
            <a:stretch/>
          </p:blipFill>
          <p:spPr bwMode="auto">
            <a:xfrm>
              <a:off x="9668358" y="2685741"/>
              <a:ext cx="726089" cy="21285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3D28279-94EC-6B92-D1AF-5A033E328738}"/>
                </a:ext>
              </a:extLst>
            </p:cNvPr>
            <p:cNvSpPr txBox="1"/>
            <p:nvPr/>
          </p:nvSpPr>
          <p:spPr>
            <a:xfrm>
              <a:off x="8825812" y="4905119"/>
              <a:ext cx="2311570" cy="1168077"/>
            </a:xfrm>
            <a:prstGeom prst="rect">
              <a:avLst/>
            </a:prstGeom>
            <a:noFill/>
          </p:spPr>
          <p:txBody>
            <a:bodyPr wrap="square" rtlCol="0">
              <a:spAutoFit/>
            </a:bodyPr>
            <a:lstStyle/>
            <a:p>
              <a:pPr algn="ctr">
                <a:lnSpc>
                  <a:spcPct val="120000"/>
                </a:lnSpc>
              </a:pPr>
              <a:r>
                <a:rPr lang="en-US" sz="2000"/>
                <a:t>Cây biến đổi gene mang tính trạng mong muốn</a:t>
              </a:r>
            </a:p>
          </p:txBody>
        </p:sp>
      </p:grpSp>
      <p:sp>
        <p:nvSpPr>
          <p:cNvPr id="23" name="TextBox 22">
            <a:extLst>
              <a:ext uri="{FF2B5EF4-FFF2-40B4-BE49-F238E27FC236}">
                <a16:creationId xmlns:a16="http://schemas.microsoft.com/office/drawing/2014/main" id="{9E53EBCB-2891-655D-D770-1F43BDF81A36}"/>
              </a:ext>
            </a:extLst>
          </p:cNvPr>
          <p:cNvSpPr txBox="1"/>
          <p:nvPr/>
        </p:nvSpPr>
        <p:spPr>
          <a:xfrm>
            <a:off x="2794328" y="6023525"/>
            <a:ext cx="6624975" cy="400110"/>
          </a:xfrm>
          <a:prstGeom prst="rect">
            <a:avLst/>
          </a:prstGeom>
          <a:noFill/>
        </p:spPr>
        <p:txBody>
          <a:bodyPr wrap="square" rtlCol="0">
            <a:spAutoFit/>
          </a:bodyPr>
          <a:lstStyle/>
          <a:p>
            <a:pPr algn="ctr"/>
            <a:r>
              <a:rPr lang="en-US" sz="2000" b="1"/>
              <a:t>Hình. Công nghệ tạo giống cây trồng biến đổi gene</a:t>
            </a:r>
          </a:p>
        </p:txBody>
      </p:sp>
    </p:spTree>
    <p:extLst>
      <p:ext uri="{BB962C8B-B14F-4D97-AF65-F5344CB8AC3E}">
        <p14:creationId xmlns:p14="http://schemas.microsoft.com/office/powerpoint/2010/main" val="9456092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8BF2"/>
        </a:solidFill>
        <a:effectLst/>
      </p:bgPr>
    </p:bg>
    <p:spTree>
      <p:nvGrpSpPr>
        <p:cNvPr id="1" name=""/>
        <p:cNvGrpSpPr/>
        <p:nvPr/>
      </p:nvGrpSpPr>
      <p:grpSpPr>
        <a:xfrm>
          <a:off x="0" y="0"/>
          <a:ext cx="0" cy="0"/>
          <a:chOff x="0" y="0"/>
          <a:chExt cx="0" cy="0"/>
        </a:xfrm>
      </p:grpSpPr>
      <p:pic>
        <p:nvPicPr>
          <p:cNvPr id="17410" name="Picture 2" descr="Bộ Y tế thông tin về việc thiếu vaccine Moderna tiêm cho trẻ em">
            <a:extLst>
              <a:ext uri="{FF2B5EF4-FFF2-40B4-BE49-F238E27FC236}">
                <a16:creationId xmlns:a16="http://schemas.microsoft.com/office/drawing/2014/main" id="{77CA5130-5C29-2120-9488-E063B41BF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17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ECD58EF-A1A3-A08A-26DE-702A4CBB413C}"/>
              </a:ext>
            </a:extLst>
          </p:cNvPr>
          <p:cNvSpPr txBox="1"/>
          <p:nvPr/>
        </p:nvSpPr>
        <p:spPr>
          <a:xfrm>
            <a:off x="6014174" y="566271"/>
            <a:ext cx="5939156" cy="1381147"/>
          </a:xfrm>
          <a:prstGeom prst="rect">
            <a:avLst/>
          </a:prstGeom>
          <a:noFill/>
        </p:spPr>
        <p:txBody>
          <a:bodyPr wrap="square">
            <a:spAutoFit/>
          </a:bodyPr>
          <a:lstStyle/>
          <a:p>
            <a:pPr algn="ctr">
              <a:lnSpc>
                <a:spcPct val="120000"/>
              </a:lnSpc>
            </a:pPr>
            <a:r>
              <a:rPr lang="vi-VN" sz="2400" b="1">
                <a:solidFill>
                  <a:schemeClr val="bg1"/>
                </a:solidFill>
              </a:rPr>
              <a:t>Loại vaccine được sản xuất nhờ ứng dụng công nghệ mRNA là </a:t>
            </a:r>
            <a:endParaRPr lang="en-US" sz="2400" b="1">
              <a:solidFill>
                <a:schemeClr val="bg1"/>
              </a:solidFill>
            </a:endParaRPr>
          </a:p>
          <a:p>
            <a:pPr algn="ctr">
              <a:lnSpc>
                <a:spcPct val="120000"/>
              </a:lnSpc>
            </a:pPr>
            <a:r>
              <a:rPr lang="vi-VN" sz="2400" b="1">
                <a:solidFill>
                  <a:schemeClr val="bg1"/>
                </a:solidFill>
              </a:rPr>
              <a:t>(4) Pfizer; (5) Moderna.</a:t>
            </a:r>
            <a:endParaRPr lang="en-US" sz="2400" b="1">
              <a:solidFill>
                <a:schemeClr val="bg1"/>
              </a:solidFill>
            </a:endParaRPr>
          </a:p>
        </p:txBody>
      </p:sp>
    </p:spTree>
    <p:extLst>
      <p:ext uri="{BB962C8B-B14F-4D97-AF65-F5344CB8AC3E}">
        <p14:creationId xmlns:p14="http://schemas.microsoft.com/office/powerpoint/2010/main" val="407430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9" name="TextBox 8">
            <a:extLst>
              <a:ext uri="{FF2B5EF4-FFF2-40B4-BE49-F238E27FC236}">
                <a16:creationId xmlns:a16="http://schemas.microsoft.com/office/drawing/2014/main" id="{368192A6-DFF2-5F99-0267-820C7375D588}"/>
              </a:ext>
            </a:extLst>
          </p:cNvPr>
          <p:cNvSpPr txBox="1"/>
          <p:nvPr/>
        </p:nvSpPr>
        <p:spPr>
          <a:xfrm>
            <a:off x="506361" y="1877700"/>
            <a:ext cx="11179278" cy="1970539"/>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t>–</a:t>
            </a:r>
            <a:r>
              <a:rPr lang="en-US" b="1"/>
              <a:t> </a:t>
            </a:r>
            <a:r>
              <a:rPr lang="vi-VN" b="1"/>
              <a:t>Trong xử lí ô nhiễm môi trường: </a:t>
            </a:r>
            <a:r>
              <a:rPr lang="vi-VN"/>
              <a:t>tạo chủng vi sinh vật có khả năng làm sạch môi trường.</a:t>
            </a:r>
          </a:p>
          <a:p>
            <a:r>
              <a:rPr lang="vi-VN" b="1"/>
              <a:t>–</a:t>
            </a:r>
            <a:r>
              <a:rPr lang="en-US" b="1"/>
              <a:t> </a:t>
            </a:r>
            <a:r>
              <a:rPr lang="vi-VN" b="1"/>
              <a:t>Trong an toàn sinh học: </a:t>
            </a:r>
            <a:r>
              <a:rPr lang="vi-VN"/>
              <a:t>xác định sự có mặt của tác nhân gây nguy cơ mất an toàn sinh học, loại bỏ tác nhân gây mất an toàn sinh học.</a:t>
            </a:r>
          </a:p>
        </p:txBody>
      </p:sp>
      <p:sp>
        <p:nvSpPr>
          <p:cNvPr id="11" name="Rectangle: Rounded Corners 10">
            <a:extLst>
              <a:ext uri="{FF2B5EF4-FFF2-40B4-BE49-F238E27FC236}">
                <a16:creationId xmlns:a16="http://schemas.microsoft.com/office/drawing/2014/main" id="{3B44F19B-BD50-467F-0255-8631B67F8F71}"/>
              </a:ext>
            </a:extLst>
          </p:cNvPr>
          <p:cNvSpPr/>
          <p:nvPr/>
        </p:nvSpPr>
        <p:spPr>
          <a:xfrm>
            <a:off x="1544648" y="4058758"/>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FF3F35F-3703-0DDC-EFC8-7B6A1670B8C9}"/>
              </a:ext>
            </a:extLst>
          </p:cNvPr>
          <p:cNvSpPr txBox="1"/>
          <p:nvPr/>
        </p:nvSpPr>
        <p:spPr>
          <a:xfrm>
            <a:off x="1712780" y="4111313"/>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Nêu thêm một số ứng dụng công nghệ di truyền trong làm sạch môi trường.</a:t>
            </a:r>
            <a:endParaRPr lang="en-US"/>
          </a:p>
        </p:txBody>
      </p:sp>
    </p:spTree>
    <p:extLst>
      <p:ext uri="{BB962C8B-B14F-4D97-AF65-F5344CB8AC3E}">
        <p14:creationId xmlns:p14="http://schemas.microsoft.com/office/powerpoint/2010/main" val="2576303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2" name="Rectangle: Rounded Corners 1">
            <a:extLst>
              <a:ext uri="{FF2B5EF4-FFF2-40B4-BE49-F238E27FC236}">
                <a16:creationId xmlns:a16="http://schemas.microsoft.com/office/drawing/2014/main" id="{586E6DE4-0C10-CFEE-693E-8BDEDCE3FA9B}"/>
              </a:ext>
            </a:extLst>
          </p:cNvPr>
          <p:cNvSpPr/>
          <p:nvPr/>
        </p:nvSpPr>
        <p:spPr>
          <a:xfrm>
            <a:off x="1267378" y="1929091"/>
            <a:ext cx="9657244" cy="1132676"/>
          </a:xfrm>
          <a:prstGeom prst="roundRect">
            <a:avLst>
              <a:gd name="adj" fmla="val 4499"/>
            </a:avLst>
          </a:prstGeom>
          <a:solidFill>
            <a:schemeClr val="accent3">
              <a:lumMod val="20000"/>
              <a:lumOff val="80000"/>
            </a:schemeClr>
          </a:solidFill>
          <a:ln w="28575">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1E636-D904-5F11-0454-D9EAA496BF7F}"/>
              </a:ext>
            </a:extLst>
          </p:cNvPr>
          <p:cNvSpPr txBox="1"/>
          <p:nvPr/>
        </p:nvSpPr>
        <p:spPr>
          <a:xfrm>
            <a:off x="1435510" y="1981646"/>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Nêu thêm một số ứng dụng công nghệ di truyền trong làm sạch môi trường.</a:t>
            </a:r>
            <a:endParaRPr lang="en-US"/>
          </a:p>
        </p:txBody>
      </p:sp>
      <p:sp>
        <p:nvSpPr>
          <p:cNvPr id="6" name="TextBox 5">
            <a:extLst>
              <a:ext uri="{FF2B5EF4-FFF2-40B4-BE49-F238E27FC236}">
                <a16:creationId xmlns:a16="http://schemas.microsoft.com/office/drawing/2014/main" id="{1FDA1A89-6CF0-85C7-74EC-6655CBD058B7}"/>
              </a:ext>
            </a:extLst>
          </p:cNvPr>
          <p:cNvSpPr txBox="1"/>
          <p:nvPr/>
        </p:nvSpPr>
        <p:spPr>
          <a:xfrm>
            <a:off x="1321455" y="3796234"/>
            <a:ext cx="9834225" cy="289386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b="0"/>
              <a:t>–</a:t>
            </a:r>
            <a:r>
              <a:rPr lang="en-US" b="0"/>
              <a:t> </a:t>
            </a:r>
            <a:r>
              <a:rPr lang="vi-VN" b="0"/>
              <a:t>Vi khuẩn biến đổi gene có thể phân huỷ các polyme nhựa hóa học. </a:t>
            </a:r>
            <a:endParaRPr lang="en-US" b="0"/>
          </a:p>
          <a:p>
            <a:r>
              <a:rPr lang="vi-VN" b="0"/>
              <a:t>–</a:t>
            </a:r>
            <a:r>
              <a:rPr lang="en-US" b="0"/>
              <a:t> </a:t>
            </a:r>
            <a:r>
              <a:rPr lang="vi-VN" b="0"/>
              <a:t>Chuyển gene quy định khả năng phân huỷ RDX (một loại thuốc nổ) có nguồn gốc từ một loài vi khuẩn vào loài cỏ switchgrass, cỏ chuyển gene hấp thụ thành công và phân hủy hoàn toàn RDX trong nơi trồng. Kết quả của nhóm nghiên cứu tại Đại học York (Anh) được công bố trên tạp chí Nature Biotechnology vào ngày 3/5.</a:t>
            </a:r>
          </a:p>
        </p:txBody>
      </p:sp>
      <p:sp>
        <p:nvSpPr>
          <p:cNvPr id="7" name="AutoShape 20">
            <a:extLst>
              <a:ext uri="{FF2B5EF4-FFF2-40B4-BE49-F238E27FC236}">
                <a16:creationId xmlns:a16="http://schemas.microsoft.com/office/drawing/2014/main" id="{917FC7CB-BF15-B14A-A88E-9C331AACA92F}"/>
              </a:ext>
            </a:extLst>
          </p:cNvPr>
          <p:cNvSpPr>
            <a:spLocks noChangeArrowheads="1"/>
          </p:cNvSpPr>
          <p:nvPr/>
        </p:nvSpPr>
        <p:spPr bwMode="auto">
          <a:xfrm>
            <a:off x="5370847" y="323186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3556134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III. ỨNG DỤNG CÔNG NGHỆ DI TRUYỀN TRONG LÀM SẠCH MÔI TRƯỜNG VÀ AN TOÀN SINH HỌC</a:t>
            </a:r>
          </a:p>
        </p:txBody>
      </p:sp>
      <p:sp>
        <p:nvSpPr>
          <p:cNvPr id="2" name="Rectangle: Rounded Corners 1">
            <a:extLst>
              <a:ext uri="{FF2B5EF4-FFF2-40B4-BE49-F238E27FC236}">
                <a16:creationId xmlns:a16="http://schemas.microsoft.com/office/drawing/2014/main" id="{586E6DE4-0C10-CFEE-693E-8BDEDCE3FA9B}"/>
              </a:ext>
            </a:extLst>
          </p:cNvPr>
          <p:cNvSpPr/>
          <p:nvPr/>
        </p:nvSpPr>
        <p:spPr>
          <a:xfrm>
            <a:off x="1267378" y="1929091"/>
            <a:ext cx="9657244" cy="1132676"/>
          </a:xfrm>
          <a:prstGeom prst="roundRect">
            <a:avLst>
              <a:gd name="adj" fmla="val 4499"/>
            </a:avLst>
          </a:prstGeom>
          <a:solidFill>
            <a:srgbClr val="FFDD7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41E636-D904-5F11-0454-D9EAA496BF7F}"/>
              </a:ext>
            </a:extLst>
          </p:cNvPr>
          <p:cNvSpPr txBox="1"/>
          <p:nvPr/>
        </p:nvSpPr>
        <p:spPr>
          <a:xfrm>
            <a:off x="1435510" y="1981646"/>
            <a:ext cx="9320980" cy="970266"/>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Câu hỏi: </a:t>
            </a:r>
            <a:r>
              <a:rPr lang="vi-VN"/>
              <a:t>Tìm thông tin về một số sản phẩm ứng dụng công nghệ di truyền ở Việt Nam và ở địa phương em đang sinh sống.</a:t>
            </a:r>
            <a:endParaRPr lang="en-US"/>
          </a:p>
        </p:txBody>
      </p:sp>
      <p:sp>
        <p:nvSpPr>
          <p:cNvPr id="6" name="TextBox 5">
            <a:extLst>
              <a:ext uri="{FF2B5EF4-FFF2-40B4-BE49-F238E27FC236}">
                <a16:creationId xmlns:a16="http://schemas.microsoft.com/office/drawing/2014/main" id="{1FDA1A89-6CF0-85C7-74EC-6655CBD058B7}"/>
              </a:ext>
            </a:extLst>
          </p:cNvPr>
          <p:cNvSpPr txBox="1"/>
          <p:nvPr/>
        </p:nvSpPr>
        <p:spPr>
          <a:xfrm>
            <a:off x="371659" y="3796234"/>
            <a:ext cx="11584365" cy="2893869"/>
          </a:xfrm>
          <a:prstGeom prst="rect">
            <a:avLst/>
          </a:prstGeom>
          <a:noFill/>
        </p:spPr>
        <p:txBody>
          <a:bodyPr wrap="square">
            <a:spAutoFit/>
          </a:bodyPr>
          <a:lstStyle>
            <a:defPPr>
              <a:defRPr lang="en-US"/>
            </a:defPPr>
            <a:lvl1pPr algn="just">
              <a:lnSpc>
                <a:spcPct val="125000"/>
              </a:lnSpc>
              <a:spcBef>
                <a:spcPts val="600"/>
              </a:spcBef>
              <a:defRPr sz="2400" b="1"/>
            </a:lvl1pPr>
          </a:lstStyle>
          <a:p>
            <a:r>
              <a:rPr lang="vi-VN"/>
              <a:t>–</a:t>
            </a:r>
            <a:r>
              <a:rPr lang="en-US"/>
              <a:t> </a:t>
            </a:r>
            <a:r>
              <a:rPr lang="vi-VN"/>
              <a:t>Cây trồng biến đổi gene: </a:t>
            </a:r>
            <a:r>
              <a:rPr lang="vi-VN" b="0"/>
              <a:t>giống ngô được chuyển gene kháng sâu, giống “lúa vàng” được chuyển gene tổng hợp b-carotene, giống đu đủ mang gene kháng virus gây bệnh, giống lúa được chuyển gene tổng hợp lactoferrin có trong sữa người,…</a:t>
            </a:r>
            <a:endParaRPr lang="en-US" b="0"/>
          </a:p>
          <a:p>
            <a:r>
              <a:rPr lang="vi-VN"/>
              <a:t>–</a:t>
            </a:r>
            <a:r>
              <a:rPr lang="en-US"/>
              <a:t> </a:t>
            </a:r>
            <a:r>
              <a:rPr lang="vi-VN"/>
              <a:t>Các chế phẩm sinh học dùng trong y tế: </a:t>
            </a:r>
            <a:r>
              <a:rPr lang="vi-VN" b="0"/>
              <a:t>insulin, hormone tăng trưởng, follistim để điều trị vô sinh, albumin người, kháng thể đơn dòng, các yếu tố chống loạn nhịp, thuốc chống xuất huyết, chống đông,…</a:t>
            </a:r>
          </a:p>
        </p:txBody>
      </p:sp>
      <p:sp>
        <p:nvSpPr>
          <p:cNvPr id="7" name="AutoShape 20">
            <a:extLst>
              <a:ext uri="{FF2B5EF4-FFF2-40B4-BE49-F238E27FC236}">
                <a16:creationId xmlns:a16="http://schemas.microsoft.com/office/drawing/2014/main" id="{917FC7CB-BF15-B14A-A88E-9C331AACA92F}"/>
              </a:ext>
            </a:extLst>
          </p:cNvPr>
          <p:cNvSpPr>
            <a:spLocks noChangeArrowheads="1"/>
          </p:cNvSpPr>
          <p:nvPr/>
        </p:nvSpPr>
        <p:spPr bwMode="auto">
          <a:xfrm>
            <a:off x="5370847" y="323186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174623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pic>
        <p:nvPicPr>
          <p:cNvPr id="11266" name="Picture 2" descr="What is Bioethics? - YouTube">
            <a:extLst>
              <a:ext uri="{FF2B5EF4-FFF2-40B4-BE49-F238E27FC236}">
                <a16:creationId xmlns:a16="http://schemas.microsoft.com/office/drawing/2014/main" id="{DEF5344D-D2FF-8C50-39D9-BD10F29BD5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9752"/>
            <a:ext cx="6539108" cy="367824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ioethics abstract concept Royalty Free Vector Image">
            <a:extLst>
              <a:ext uri="{FF2B5EF4-FFF2-40B4-BE49-F238E27FC236}">
                <a16:creationId xmlns:a16="http://schemas.microsoft.com/office/drawing/2014/main" id="{F4A230C0-DD76-0769-C7E6-4E0698FF2E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96" b="16711"/>
          <a:stretch/>
        </p:blipFill>
        <p:spPr bwMode="auto">
          <a:xfrm>
            <a:off x="6334399" y="1958583"/>
            <a:ext cx="5763213" cy="4754881"/>
          </a:xfrm>
          <a:prstGeom prst="rect">
            <a:avLst/>
          </a:prstGeom>
          <a:noFill/>
          <a:extLst>
            <a:ext uri="{909E8E84-426E-40DD-AFC4-6F175D3DCCD1}">
              <a14:hiddenFill xmlns:a14="http://schemas.microsoft.com/office/drawing/2010/main">
                <a:solidFill>
                  <a:srgbClr val="FFFFFF"/>
                </a:solidFill>
              </a14:hiddenFill>
            </a:ext>
          </a:extLst>
        </p:spPr>
      </p:pic>
      <p:sp>
        <p:nvSpPr>
          <p:cNvPr id="10" name="Thought Bubble: Cloud 9">
            <a:extLst>
              <a:ext uri="{FF2B5EF4-FFF2-40B4-BE49-F238E27FC236}">
                <a16:creationId xmlns:a16="http://schemas.microsoft.com/office/drawing/2014/main" id="{CF2E2C0A-BAF6-CA9B-0797-4FEE4752EEE2}"/>
              </a:ext>
            </a:extLst>
          </p:cNvPr>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p>
        </p:txBody>
      </p:sp>
    </p:spTree>
    <p:extLst>
      <p:ext uri="{BB962C8B-B14F-4D97-AF65-F5344CB8AC3E}">
        <p14:creationId xmlns:p14="http://schemas.microsoft.com/office/powerpoint/2010/main" val="30507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266"/>
                                        </p:tgtEl>
                                        <p:attrNameLst>
                                          <p:attrName>style.visibility</p:attrName>
                                        </p:attrNameLst>
                                      </p:cBhvr>
                                      <p:to>
                                        <p:strVal val="visible"/>
                                      </p:to>
                                    </p:set>
                                    <p:anim calcmode="lin" valueType="num">
                                      <p:cBhvr>
                                        <p:cTn id="17" dur="500" fill="hold"/>
                                        <p:tgtEl>
                                          <p:spTgt spid="11266"/>
                                        </p:tgtEl>
                                        <p:attrNameLst>
                                          <p:attrName>ppt_w</p:attrName>
                                        </p:attrNameLst>
                                      </p:cBhvr>
                                      <p:tavLst>
                                        <p:tav tm="0">
                                          <p:val>
                                            <p:fltVal val="0"/>
                                          </p:val>
                                        </p:tav>
                                        <p:tav tm="100000">
                                          <p:val>
                                            <p:strVal val="#ppt_w"/>
                                          </p:val>
                                        </p:tav>
                                      </p:tavLst>
                                    </p:anim>
                                    <p:anim calcmode="lin" valueType="num">
                                      <p:cBhvr>
                                        <p:cTn id="18" dur="500" fill="hold"/>
                                        <p:tgtEl>
                                          <p:spTgt spid="11266"/>
                                        </p:tgtEl>
                                        <p:attrNameLst>
                                          <p:attrName>ppt_h</p:attrName>
                                        </p:attrNameLst>
                                      </p:cBhvr>
                                      <p:tavLst>
                                        <p:tav tm="0">
                                          <p:val>
                                            <p:fltVal val="0"/>
                                          </p:val>
                                        </p:tav>
                                        <p:tav tm="100000">
                                          <p:val>
                                            <p:strVal val="#ppt_h"/>
                                          </p:val>
                                        </p:tav>
                                      </p:tavLst>
                                    </p:anim>
                                    <p:animEffect transition="in" filter="fade">
                                      <p:cBhvr>
                                        <p:cTn id="19" dur="500"/>
                                        <p:tgtEl>
                                          <p:spTgt spid="11266"/>
                                        </p:tgtEl>
                                      </p:cBhvr>
                                    </p:animEffect>
                                  </p:childTnLst>
                                </p:cTn>
                              </p:par>
                              <p:par>
                                <p:cTn id="20" presetID="53" presetClass="entr" presetSubtype="16" fill="hold" nodeType="withEffect">
                                  <p:stCondLst>
                                    <p:cond delay="0"/>
                                  </p:stCondLst>
                                  <p:childTnLst>
                                    <p:set>
                                      <p:cBhvr>
                                        <p:cTn id="21" dur="1" fill="hold">
                                          <p:stCondLst>
                                            <p:cond delay="0"/>
                                          </p:stCondLst>
                                        </p:cTn>
                                        <p:tgtEl>
                                          <p:spTgt spid="11268"/>
                                        </p:tgtEl>
                                        <p:attrNameLst>
                                          <p:attrName>style.visibility</p:attrName>
                                        </p:attrNameLst>
                                      </p:cBhvr>
                                      <p:to>
                                        <p:strVal val="visible"/>
                                      </p:to>
                                    </p:set>
                                    <p:anim calcmode="lin" valueType="num">
                                      <p:cBhvr>
                                        <p:cTn id="22" dur="500" fill="hold"/>
                                        <p:tgtEl>
                                          <p:spTgt spid="11268"/>
                                        </p:tgtEl>
                                        <p:attrNameLst>
                                          <p:attrName>ppt_w</p:attrName>
                                        </p:attrNameLst>
                                      </p:cBhvr>
                                      <p:tavLst>
                                        <p:tav tm="0">
                                          <p:val>
                                            <p:fltVal val="0"/>
                                          </p:val>
                                        </p:tav>
                                        <p:tav tm="100000">
                                          <p:val>
                                            <p:strVal val="#ppt_w"/>
                                          </p:val>
                                        </p:tav>
                                      </p:tavLst>
                                    </p:anim>
                                    <p:anim calcmode="lin" valueType="num">
                                      <p:cBhvr>
                                        <p:cTn id="23" dur="500" fill="hold"/>
                                        <p:tgtEl>
                                          <p:spTgt spid="11268"/>
                                        </p:tgtEl>
                                        <p:attrNameLst>
                                          <p:attrName>ppt_h</p:attrName>
                                        </p:attrNameLst>
                                      </p:cBhvr>
                                      <p:tavLst>
                                        <p:tav tm="0">
                                          <p:val>
                                            <p:fltVal val="0"/>
                                          </p:val>
                                        </p:tav>
                                        <p:tav tm="100000">
                                          <p:val>
                                            <p:strVal val="#ppt_h"/>
                                          </p:val>
                                        </p:tav>
                                      </p:tavLst>
                                    </p:anim>
                                    <p:animEffect transition="in" filter="fade">
                                      <p:cBhvr>
                                        <p:cTn id="24"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8" name="TextBox 7">
            <a:extLst>
              <a:ext uri="{FF2B5EF4-FFF2-40B4-BE49-F238E27FC236}">
                <a16:creationId xmlns:a16="http://schemas.microsoft.com/office/drawing/2014/main" id="{E9922E2B-ABD3-B3B0-0AED-832A561918FC}"/>
              </a:ext>
            </a:extLst>
          </p:cNvPr>
          <p:cNvSpPr txBox="1"/>
          <p:nvPr/>
        </p:nvSpPr>
        <p:spPr>
          <a:xfrm>
            <a:off x="506361" y="3540705"/>
            <a:ext cx="6043891" cy="3116598"/>
          </a:xfrm>
          <a:custGeom>
            <a:avLst/>
            <a:gdLst>
              <a:gd name="connsiteX0" fmla="*/ 0 w 6043891"/>
              <a:gd name="connsiteY0" fmla="*/ 289376 h 3116598"/>
              <a:gd name="connsiteX1" fmla="*/ 289376 w 6043891"/>
              <a:gd name="connsiteY1" fmla="*/ 0 h 3116598"/>
              <a:gd name="connsiteX2" fmla="*/ 917867 w 6043891"/>
              <a:gd name="connsiteY2" fmla="*/ 0 h 3116598"/>
              <a:gd name="connsiteX3" fmla="*/ 1437055 w 6043891"/>
              <a:gd name="connsiteY3" fmla="*/ 0 h 3116598"/>
              <a:gd name="connsiteX4" fmla="*/ 2065546 w 6043891"/>
              <a:gd name="connsiteY4" fmla="*/ 0 h 3116598"/>
              <a:gd name="connsiteX5" fmla="*/ 2694037 w 6043891"/>
              <a:gd name="connsiteY5" fmla="*/ 0 h 3116598"/>
              <a:gd name="connsiteX6" fmla="*/ 3486482 w 6043891"/>
              <a:gd name="connsiteY6" fmla="*/ 0 h 3116598"/>
              <a:gd name="connsiteX7" fmla="*/ 4005671 w 6043891"/>
              <a:gd name="connsiteY7" fmla="*/ 0 h 3116598"/>
              <a:gd name="connsiteX8" fmla="*/ 4579510 w 6043891"/>
              <a:gd name="connsiteY8" fmla="*/ 0 h 3116598"/>
              <a:gd name="connsiteX9" fmla="*/ 5754515 w 6043891"/>
              <a:gd name="connsiteY9" fmla="*/ 0 h 3116598"/>
              <a:gd name="connsiteX10" fmla="*/ 6043891 w 6043891"/>
              <a:gd name="connsiteY10" fmla="*/ 289376 h 3116598"/>
              <a:gd name="connsiteX11" fmla="*/ 6043891 w 6043891"/>
              <a:gd name="connsiteY11" fmla="*/ 847702 h 3116598"/>
              <a:gd name="connsiteX12" fmla="*/ 6043891 w 6043891"/>
              <a:gd name="connsiteY12" fmla="*/ 1431407 h 3116598"/>
              <a:gd name="connsiteX13" fmla="*/ 6043891 w 6043891"/>
              <a:gd name="connsiteY13" fmla="*/ 2065868 h 3116598"/>
              <a:gd name="connsiteX14" fmla="*/ 6043891 w 6043891"/>
              <a:gd name="connsiteY14" fmla="*/ 2827222 h 3116598"/>
              <a:gd name="connsiteX15" fmla="*/ 5754515 w 6043891"/>
              <a:gd name="connsiteY15" fmla="*/ 3116598 h 3116598"/>
              <a:gd name="connsiteX16" fmla="*/ 5126024 w 6043891"/>
              <a:gd name="connsiteY16" fmla="*/ 3116598 h 3116598"/>
              <a:gd name="connsiteX17" fmla="*/ 4552184 w 6043891"/>
              <a:gd name="connsiteY17" fmla="*/ 3116598 h 3116598"/>
              <a:gd name="connsiteX18" fmla="*/ 4032996 w 6043891"/>
              <a:gd name="connsiteY18" fmla="*/ 3116598 h 3116598"/>
              <a:gd name="connsiteX19" fmla="*/ 3404505 w 6043891"/>
              <a:gd name="connsiteY19" fmla="*/ 3116598 h 3116598"/>
              <a:gd name="connsiteX20" fmla="*/ 2666711 w 6043891"/>
              <a:gd name="connsiteY20" fmla="*/ 3116598 h 3116598"/>
              <a:gd name="connsiteX21" fmla="*/ 1983569 w 6043891"/>
              <a:gd name="connsiteY21" fmla="*/ 3116598 h 3116598"/>
              <a:gd name="connsiteX22" fmla="*/ 1191124 w 6043891"/>
              <a:gd name="connsiteY22" fmla="*/ 3116598 h 3116598"/>
              <a:gd name="connsiteX23" fmla="*/ 289376 w 6043891"/>
              <a:gd name="connsiteY23" fmla="*/ 3116598 h 3116598"/>
              <a:gd name="connsiteX24" fmla="*/ 0 w 6043891"/>
              <a:gd name="connsiteY24" fmla="*/ 2827222 h 3116598"/>
              <a:gd name="connsiteX25" fmla="*/ 0 w 6043891"/>
              <a:gd name="connsiteY25" fmla="*/ 2167382 h 3116598"/>
              <a:gd name="connsiteX26" fmla="*/ 0 w 6043891"/>
              <a:gd name="connsiteY26" fmla="*/ 1532921 h 3116598"/>
              <a:gd name="connsiteX27" fmla="*/ 0 w 6043891"/>
              <a:gd name="connsiteY27" fmla="*/ 898459 h 3116598"/>
              <a:gd name="connsiteX28" fmla="*/ 0 w 6043891"/>
              <a:gd name="connsiteY28" fmla="*/ 289376 h 31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043891" h="3116598" fill="none" extrusionOk="0">
                <a:moveTo>
                  <a:pt x="0" y="289376"/>
                </a:moveTo>
                <a:cubicBezTo>
                  <a:pt x="1516" y="97454"/>
                  <a:pt x="93729" y="-16206"/>
                  <a:pt x="289376" y="0"/>
                </a:cubicBezTo>
                <a:cubicBezTo>
                  <a:pt x="417579" y="19495"/>
                  <a:pt x="682706" y="-30073"/>
                  <a:pt x="917867" y="0"/>
                </a:cubicBezTo>
                <a:cubicBezTo>
                  <a:pt x="1153028" y="30073"/>
                  <a:pt x="1200982" y="-13328"/>
                  <a:pt x="1437055" y="0"/>
                </a:cubicBezTo>
                <a:cubicBezTo>
                  <a:pt x="1673128" y="13328"/>
                  <a:pt x="1822683" y="-28252"/>
                  <a:pt x="2065546" y="0"/>
                </a:cubicBezTo>
                <a:cubicBezTo>
                  <a:pt x="2308409" y="28252"/>
                  <a:pt x="2498309" y="25137"/>
                  <a:pt x="2694037" y="0"/>
                </a:cubicBezTo>
                <a:cubicBezTo>
                  <a:pt x="2889765" y="-25137"/>
                  <a:pt x="3289055" y="-3781"/>
                  <a:pt x="3486482" y="0"/>
                </a:cubicBezTo>
                <a:cubicBezTo>
                  <a:pt x="3683909" y="3781"/>
                  <a:pt x="3856558" y="-22859"/>
                  <a:pt x="4005671" y="0"/>
                </a:cubicBezTo>
                <a:cubicBezTo>
                  <a:pt x="4154784" y="22859"/>
                  <a:pt x="4380837" y="-23825"/>
                  <a:pt x="4579510" y="0"/>
                </a:cubicBezTo>
                <a:cubicBezTo>
                  <a:pt x="4778183" y="23825"/>
                  <a:pt x="5312199" y="9422"/>
                  <a:pt x="5754515" y="0"/>
                </a:cubicBezTo>
                <a:cubicBezTo>
                  <a:pt x="5885592" y="18472"/>
                  <a:pt x="6076444" y="138064"/>
                  <a:pt x="6043891" y="289376"/>
                </a:cubicBezTo>
                <a:cubicBezTo>
                  <a:pt x="6053245" y="427477"/>
                  <a:pt x="6029121" y="640125"/>
                  <a:pt x="6043891" y="847702"/>
                </a:cubicBezTo>
                <a:cubicBezTo>
                  <a:pt x="6058661" y="1055279"/>
                  <a:pt x="6026614" y="1235656"/>
                  <a:pt x="6043891" y="1431407"/>
                </a:cubicBezTo>
                <a:cubicBezTo>
                  <a:pt x="6061168" y="1627159"/>
                  <a:pt x="6065121" y="1851239"/>
                  <a:pt x="6043891" y="2065868"/>
                </a:cubicBezTo>
                <a:cubicBezTo>
                  <a:pt x="6022661" y="2280497"/>
                  <a:pt x="6044356" y="2658567"/>
                  <a:pt x="6043891" y="2827222"/>
                </a:cubicBezTo>
                <a:cubicBezTo>
                  <a:pt x="6044283" y="3013393"/>
                  <a:pt x="5926505" y="3134183"/>
                  <a:pt x="5754515" y="3116598"/>
                </a:cubicBezTo>
                <a:cubicBezTo>
                  <a:pt x="5506803" y="3113118"/>
                  <a:pt x="5318912" y="3141299"/>
                  <a:pt x="5126024" y="3116598"/>
                </a:cubicBezTo>
                <a:cubicBezTo>
                  <a:pt x="4933136" y="3091897"/>
                  <a:pt x="4694377" y="3118622"/>
                  <a:pt x="4552184" y="3116598"/>
                </a:cubicBezTo>
                <a:cubicBezTo>
                  <a:pt x="4409991" y="3114574"/>
                  <a:pt x="4255356" y="3107975"/>
                  <a:pt x="4032996" y="3116598"/>
                </a:cubicBezTo>
                <a:cubicBezTo>
                  <a:pt x="3810636" y="3125221"/>
                  <a:pt x="3641004" y="3123886"/>
                  <a:pt x="3404505" y="3116598"/>
                </a:cubicBezTo>
                <a:cubicBezTo>
                  <a:pt x="3168006" y="3109310"/>
                  <a:pt x="2862173" y="3116879"/>
                  <a:pt x="2666711" y="3116598"/>
                </a:cubicBezTo>
                <a:cubicBezTo>
                  <a:pt x="2471249" y="3116317"/>
                  <a:pt x="2185513" y="3115769"/>
                  <a:pt x="1983569" y="3116598"/>
                </a:cubicBezTo>
                <a:cubicBezTo>
                  <a:pt x="1781625" y="3117427"/>
                  <a:pt x="1413330" y="3132140"/>
                  <a:pt x="1191124" y="3116598"/>
                </a:cubicBezTo>
                <a:cubicBezTo>
                  <a:pt x="968919" y="3101056"/>
                  <a:pt x="578399" y="3072713"/>
                  <a:pt x="289376" y="3116598"/>
                </a:cubicBezTo>
                <a:cubicBezTo>
                  <a:pt x="169170" y="3112260"/>
                  <a:pt x="-27336" y="2992143"/>
                  <a:pt x="0" y="2827222"/>
                </a:cubicBezTo>
                <a:cubicBezTo>
                  <a:pt x="24621" y="2634166"/>
                  <a:pt x="-7354" y="2481168"/>
                  <a:pt x="0" y="2167382"/>
                </a:cubicBezTo>
                <a:cubicBezTo>
                  <a:pt x="7354" y="1853596"/>
                  <a:pt x="29545" y="1839996"/>
                  <a:pt x="0" y="1532921"/>
                </a:cubicBezTo>
                <a:cubicBezTo>
                  <a:pt x="-29545" y="1225846"/>
                  <a:pt x="-1522" y="1172317"/>
                  <a:pt x="0" y="898459"/>
                </a:cubicBezTo>
                <a:cubicBezTo>
                  <a:pt x="1522" y="624601"/>
                  <a:pt x="-12422" y="445850"/>
                  <a:pt x="0" y="289376"/>
                </a:cubicBezTo>
                <a:close/>
              </a:path>
              <a:path w="6043891" h="3116598" stroke="0" extrusionOk="0">
                <a:moveTo>
                  <a:pt x="0" y="289376"/>
                </a:moveTo>
                <a:cubicBezTo>
                  <a:pt x="30231" y="148055"/>
                  <a:pt x="166613" y="-6688"/>
                  <a:pt x="289376" y="0"/>
                </a:cubicBezTo>
                <a:cubicBezTo>
                  <a:pt x="438510" y="6097"/>
                  <a:pt x="627127" y="20143"/>
                  <a:pt x="808564" y="0"/>
                </a:cubicBezTo>
                <a:cubicBezTo>
                  <a:pt x="990001" y="-20143"/>
                  <a:pt x="1151897" y="-4341"/>
                  <a:pt x="1382404" y="0"/>
                </a:cubicBezTo>
                <a:cubicBezTo>
                  <a:pt x="1612911" y="4341"/>
                  <a:pt x="1831589" y="-7092"/>
                  <a:pt x="2174849" y="0"/>
                </a:cubicBezTo>
                <a:cubicBezTo>
                  <a:pt x="2518109" y="7092"/>
                  <a:pt x="2631028" y="11981"/>
                  <a:pt x="2912643" y="0"/>
                </a:cubicBezTo>
                <a:cubicBezTo>
                  <a:pt x="3194258" y="-11981"/>
                  <a:pt x="3460472" y="7987"/>
                  <a:pt x="3705088" y="0"/>
                </a:cubicBezTo>
                <a:cubicBezTo>
                  <a:pt x="3949704" y="-7987"/>
                  <a:pt x="4220845" y="2053"/>
                  <a:pt x="4497533" y="0"/>
                </a:cubicBezTo>
                <a:cubicBezTo>
                  <a:pt x="4774222" y="-2053"/>
                  <a:pt x="4974855" y="24063"/>
                  <a:pt x="5126024" y="0"/>
                </a:cubicBezTo>
                <a:cubicBezTo>
                  <a:pt x="5277193" y="-24063"/>
                  <a:pt x="5553872" y="-2442"/>
                  <a:pt x="5754515" y="0"/>
                </a:cubicBezTo>
                <a:cubicBezTo>
                  <a:pt x="5915564" y="3613"/>
                  <a:pt x="6041379" y="108414"/>
                  <a:pt x="6043891" y="289376"/>
                </a:cubicBezTo>
                <a:cubicBezTo>
                  <a:pt x="6047676" y="542346"/>
                  <a:pt x="6046788" y="677394"/>
                  <a:pt x="6043891" y="847702"/>
                </a:cubicBezTo>
                <a:cubicBezTo>
                  <a:pt x="6040994" y="1018010"/>
                  <a:pt x="6021819" y="1342311"/>
                  <a:pt x="6043891" y="1507542"/>
                </a:cubicBezTo>
                <a:cubicBezTo>
                  <a:pt x="6065963" y="1672773"/>
                  <a:pt x="6032334" y="1812528"/>
                  <a:pt x="6043891" y="2065868"/>
                </a:cubicBezTo>
                <a:cubicBezTo>
                  <a:pt x="6055448" y="2319208"/>
                  <a:pt x="6029123" y="2448276"/>
                  <a:pt x="6043891" y="2827222"/>
                </a:cubicBezTo>
                <a:cubicBezTo>
                  <a:pt x="6021519" y="2963919"/>
                  <a:pt x="5924407" y="3091502"/>
                  <a:pt x="5754515" y="3116598"/>
                </a:cubicBezTo>
                <a:cubicBezTo>
                  <a:pt x="5442525" y="3122496"/>
                  <a:pt x="5383369" y="3108230"/>
                  <a:pt x="5126024" y="3116598"/>
                </a:cubicBezTo>
                <a:cubicBezTo>
                  <a:pt x="4868679" y="3124966"/>
                  <a:pt x="4714783" y="3118579"/>
                  <a:pt x="4552184" y="3116598"/>
                </a:cubicBezTo>
                <a:cubicBezTo>
                  <a:pt x="4389585" y="3114617"/>
                  <a:pt x="3983914" y="3110525"/>
                  <a:pt x="3814391" y="3116598"/>
                </a:cubicBezTo>
                <a:cubicBezTo>
                  <a:pt x="3644868" y="3122671"/>
                  <a:pt x="3261776" y="3151039"/>
                  <a:pt x="3076597" y="3116598"/>
                </a:cubicBezTo>
                <a:cubicBezTo>
                  <a:pt x="2891418" y="3082157"/>
                  <a:pt x="2653607" y="3134316"/>
                  <a:pt x="2448106" y="3116598"/>
                </a:cubicBezTo>
                <a:cubicBezTo>
                  <a:pt x="2242605" y="3098880"/>
                  <a:pt x="1966210" y="3099390"/>
                  <a:pt x="1710312" y="3116598"/>
                </a:cubicBezTo>
                <a:cubicBezTo>
                  <a:pt x="1454414" y="3133806"/>
                  <a:pt x="1234370" y="3123590"/>
                  <a:pt x="972518" y="3116598"/>
                </a:cubicBezTo>
                <a:cubicBezTo>
                  <a:pt x="710666" y="3109606"/>
                  <a:pt x="527516" y="3105974"/>
                  <a:pt x="289376" y="3116598"/>
                </a:cubicBezTo>
                <a:cubicBezTo>
                  <a:pt x="157809" y="3142296"/>
                  <a:pt x="34310" y="3000440"/>
                  <a:pt x="0" y="2827222"/>
                </a:cubicBezTo>
                <a:cubicBezTo>
                  <a:pt x="-3300" y="2649430"/>
                  <a:pt x="19553" y="2288194"/>
                  <a:pt x="0" y="2142004"/>
                </a:cubicBezTo>
                <a:cubicBezTo>
                  <a:pt x="-19553" y="1995814"/>
                  <a:pt x="-10390" y="1686581"/>
                  <a:pt x="0" y="1532921"/>
                </a:cubicBezTo>
                <a:cubicBezTo>
                  <a:pt x="10390" y="1379261"/>
                  <a:pt x="-17361" y="1124469"/>
                  <a:pt x="0" y="898459"/>
                </a:cubicBezTo>
                <a:cubicBezTo>
                  <a:pt x="17361" y="672449"/>
                  <a:pt x="15807" y="532091"/>
                  <a:pt x="0" y="289376"/>
                </a:cubicBezTo>
                <a:close/>
              </a:path>
            </a:pathLst>
          </a:custGeom>
          <a:ln>
            <a:extLst>
              <a:ext uri="{C807C97D-BFC1-408E-A445-0C87EB9F89A2}">
                <ask:lineSketchStyleProps xmlns:ask="http://schemas.microsoft.com/office/drawing/2018/sketchyshapes" sd="2840917701">
                  <a:prstGeom prst="roundRect">
                    <a:avLst>
                      <a:gd name="adj" fmla="val 9285"/>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a:lnSpc>
                <a:spcPct val="125000"/>
              </a:lnSpc>
              <a:spcBef>
                <a:spcPts val="600"/>
              </a:spcBef>
              <a:defRPr sz="2400" b="0"/>
            </a:lvl1pPr>
          </a:lstStyle>
          <a:p>
            <a:r>
              <a:rPr lang="vi-VN" b="1"/>
              <a:t>Đạo đức sinh học </a:t>
            </a:r>
            <a:r>
              <a:rPr lang="vi-VN"/>
              <a:t>là những quy tắc trong nghiên cứu và ứng dụng nghiên cứu phải phù hợp với xã hội, bảo vệ sức khoẻ cộng đồng và môi trường. Đạo đức sinh học giúp mọi người kiểm soát hành vi khi ứng dụng công nghệ di truyền.</a:t>
            </a:r>
            <a:endParaRPr lang="en-US"/>
          </a:p>
        </p:txBody>
      </p:sp>
      <p:sp>
        <p:nvSpPr>
          <p:cNvPr id="9" name="Thought Bubble: Cloud 8">
            <a:extLst>
              <a:ext uri="{FF2B5EF4-FFF2-40B4-BE49-F238E27FC236}">
                <a16:creationId xmlns:a16="http://schemas.microsoft.com/office/drawing/2014/main" id="{CF2E2C0A-BAF6-CA9B-0797-4FEE4752EEE2}"/>
              </a:ext>
            </a:extLst>
          </p:cNvPr>
          <p:cNvSpPr/>
          <p:nvPr/>
        </p:nvSpPr>
        <p:spPr>
          <a:xfrm>
            <a:off x="749217" y="2017579"/>
            <a:ext cx="4524805" cy="1044185"/>
          </a:xfrm>
          <a:prstGeom prst="cloudCallout">
            <a:avLst>
              <a:gd name="adj1" fmla="val 64825"/>
              <a:gd name="adj2" fmla="val 72794"/>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t>Đạo đức sinh học là gì?</a:t>
            </a:r>
          </a:p>
        </p:txBody>
      </p:sp>
      <p:pic>
        <p:nvPicPr>
          <p:cNvPr id="14338" name="Picture 2" descr="Bioethics abstract concept Royalty Free Vector Image">
            <a:extLst>
              <a:ext uri="{FF2B5EF4-FFF2-40B4-BE49-F238E27FC236}">
                <a16:creationId xmlns:a16="http://schemas.microsoft.com/office/drawing/2014/main" id="{CABDB056-38C3-952A-DF9E-FAE66D332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68" t="8688" r="9950" b="18451"/>
          <a:stretch/>
        </p:blipFill>
        <p:spPr bwMode="auto">
          <a:xfrm>
            <a:off x="7007451" y="1893694"/>
            <a:ext cx="4774065" cy="4785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651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923D56-78D1-D2EE-3593-F09A839D40FC}"/>
              </a:ext>
            </a:extLst>
          </p:cNvPr>
          <p:cNvSpPr txBox="1"/>
          <p:nvPr/>
        </p:nvSpPr>
        <p:spPr>
          <a:xfrm>
            <a:off x="1484916" y="183181"/>
            <a:ext cx="9222167" cy="400110"/>
          </a:xfrm>
          <a:prstGeom prst="rect">
            <a:avLst/>
          </a:prstGeom>
          <a:noFill/>
        </p:spPr>
        <p:txBody>
          <a:bodyPr wrap="square">
            <a:spAutoFit/>
          </a:bodyPr>
          <a:lstStyle/>
          <a:p>
            <a:pPr algn="ctr"/>
            <a:r>
              <a:rPr lang="en-US" sz="2000" b="1"/>
              <a:t>Bảng 48.1. </a:t>
            </a:r>
            <a:r>
              <a:rPr lang="en-US" sz="2000"/>
              <a:t>Lợi ích và rủi ro của ứng dụng công nghệ di truyền</a:t>
            </a:r>
          </a:p>
        </p:txBody>
      </p:sp>
      <p:graphicFrame>
        <p:nvGraphicFramePr>
          <p:cNvPr id="5" name="Table 4">
            <a:extLst>
              <a:ext uri="{FF2B5EF4-FFF2-40B4-BE49-F238E27FC236}">
                <a16:creationId xmlns:a16="http://schemas.microsoft.com/office/drawing/2014/main" id="{13624C29-F001-2109-BE0D-DA25A495A3D3}"/>
              </a:ext>
            </a:extLst>
          </p:cNvPr>
          <p:cNvGraphicFramePr>
            <a:graphicFrameLocks noGrp="1"/>
          </p:cNvGraphicFramePr>
          <p:nvPr>
            <p:extLst>
              <p:ext uri="{D42A27DB-BD31-4B8C-83A1-F6EECF244321}">
                <p14:modId xmlns:p14="http://schemas.microsoft.com/office/powerpoint/2010/main" val="3787854824"/>
              </p:ext>
            </p:extLst>
          </p:nvPr>
        </p:nvGraphicFramePr>
        <p:xfrm>
          <a:off x="655155" y="731669"/>
          <a:ext cx="11058668" cy="5872358"/>
        </p:xfrm>
        <a:graphic>
          <a:graphicData uri="http://schemas.openxmlformats.org/drawingml/2006/table">
            <a:tbl>
              <a:tblPr firstRow="1" bandRow="1">
                <a:tableStyleId>{F5AB1C69-6EDB-4FF4-983F-18BD219EF322}</a:tableStyleId>
              </a:tblPr>
              <a:tblGrid>
                <a:gridCol w="5114414">
                  <a:extLst>
                    <a:ext uri="{9D8B030D-6E8A-4147-A177-3AD203B41FA5}">
                      <a16:colId xmlns:a16="http://schemas.microsoft.com/office/drawing/2014/main" val="1185575602"/>
                    </a:ext>
                  </a:extLst>
                </a:gridCol>
                <a:gridCol w="5944254">
                  <a:extLst>
                    <a:ext uri="{9D8B030D-6E8A-4147-A177-3AD203B41FA5}">
                      <a16:colId xmlns:a16="http://schemas.microsoft.com/office/drawing/2014/main" val="3156425523"/>
                    </a:ext>
                  </a:extLst>
                </a:gridCol>
              </a:tblGrid>
              <a:tr h="430702">
                <a:tc>
                  <a:txBody>
                    <a:bodyPr/>
                    <a:lstStyle/>
                    <a:p>
                      <a:pPr algn="ctr">
                        <a:lnSpc>
                          <a:spcPct val="120000"/>
                        </a:lnSpc>
                      </a:pPr>
                      <a:r>
                        <a:rPr lang="en-US" sz="2000"/>
                        <a:t>Lợi ích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000"/>
                        <a:t>Rủi ro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857074"/>
                  </a:ext>
                </a:extLst>
              </a:tr>
              <a:tr h="1174472">
                <a:tc>
                  <a:txBody>
                    <a:bodyPr/>
                    <a:lstStyle/>
                    <a:p>
                      <a:pPr algn="just">
                        <a:lnSpc>
                          <a:spcPct val="120000"/>
                        </a:lnSpc>
                      </a:pPr>
                      <a:r>
                        <a:rPr lang="vi-VN" sz="2000"/>
                        <a:t>Chưa có bằng chứng cho thấy cây biến đổi gene và vật nuôi chuyển gene gây hại với con người và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sản phẩm từ cây biến đổi gene và vật nuôi chuyển gene có thể ảnh hưởng tới con người và môi trường theo cách chưa biết.</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5102008"/>
                  </a:ext>
                </a:extLst>
              </a:tr>
              <a:tr h="802587">
                <a:tc>
                  <a:txBody>
                    <a:bodyPr/>
                    <a:lstStyle/>
                    <a:p>
                      <a:pPr algn="just">
                        <a:lnSpc>
                          <a:spcPct val="120000"/>
                        </a:lnSpc>
                      </a:pPr>
                      <a:r>
                        <a:rPr lang="vi-VN" sz="2000"/>
                        <a:t>Các giống cây biến đổi gene có sản lượng và chất lượng tốt hơn giống truyền thống.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000"/>
                        <a:t>Mở rộng vùng trồng cây biến đổi gene có thể làm giảm đa dạng sinh học (nguồn gene) tự nhiên.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7531179"/>
                  </a:ext>
                </a:extLst>
              </a:tr>
              <a:tr h="1918241">
                <a:tc>
                  <a:txBody>
                    <a:bodyPr/>
                    <a:lstStyle/>
                    <a:p>
                      <a:pPr algn="just">
                        <a:lnSpc>
                          <a:spcPct val="120000"/>
                        </a:lnSpc>
                      </a:pPr>
                      <a:r>
                        <a:rPr lang="vi-VN" sz="2000"/>
                        <a:t>Các chủng vi khuẩn và virus được dùng làm vector trong công nghệ di truyền thường không sống được trong tự nhiên.</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Các cơ thể mang gene mới có thể thoát ra ngoài môi trường và chuyển gene tái tổ hợp sang các cơ thể hoang dại, gây nên vấn đề mới khó kiểm soát (ví dụ: cơ thể hoang dại có tính trạng mới gây hại môi trường).</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4055504"/>
                  </a:ext>
                </a:extLst>
              </a:tr>
              <a:tr h="1546356">
                <a:tc>
                  <a:txBody>
                    <a:bodyPr/>
                    <a:lstStyle/>
                    <a:p>
                      <a:pPr algn="just">
                        <a:lnSpc>
                          <a:spcPct val="120000"/>
                        </a:lnSpc>
                      </a:pPr>
                      <a:r>
                        <a:rPr lang="vi-VN" sz="2000"/>
                        <a:t>Các biện pháp an toàn sinh học được các nhà nghiên cứu áp dụng để đảm bảo an toàn đối với môi trường, sức khoẻ con người và vật nuôi.</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000"/>
                        <a:t>Nhiều quốc gia chưa có quy định về ghi nhãn sản phẩm biến đổi gene nên người tiêu dùng không phân biệt được sản phẩm có nguồn gốc biến đổi gene.</a:t>
                      </a: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2417340"/>
                  </a:ext>
                </a:extLst>
              </a:tr>
            </a:tbl>
          </a:graphicData>
        </a:graphic>
      </p:graphicFrame>
    </p:spTree>
    <p:extLst>
      <p:ext uri="{BB962C8B-B14F-4D97-AF65-F5344CB8AC3E}">
        <p14:creationId xmlns:p14="http://schemas.microsoft.com/office/powerpoint/2010/main" val="22052061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2" name="Rectangle: Rounded Corners 1">
            <a:extLst>
              <a:ext uri="{FF2B5EF4-FFF2-40B4-BE49-F238E27FC236}">
                <a16:creationId xmlns:a16="http://schemas.microsoft.com/office/drawing/2014/main" id="{E6F51184-2AFC-ED9C-C642-20E9FC3887D1}"/>
              </a:ext>
            </a:extLst>
          </p:cNvPr>
          <p:cNvSpPr/>
          <p:nvPr/>
        </p:nvSpPr>
        <p:spPr>
          <a:xfrm>
            <a:off x="648929" y="1906600"/>
            <a:ext cx="10949202" cy="2081368"/>
          </a:xfrm>
          <a:prstGeom prst="roundRect">
            <a:avLst>
              <a:gd name="adj" fmla="val 4499"/>
            </a:avLst>
          </a:prstGeom>
          <a:solidFill>
            <a:schemeClr val="accent5">
              <a:lumMod val="20000"/>
              <a:lumOff val="80000"/>
            </a:schemeClr>
          </a:solidFill>
          <a:ln w="28575">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BB2449-5F66-FED0-0870-6D05208CB5F5}"/>
              </a:ext>
            </a:extLst>
          </p:cNvPr>
          <p:cNvSpPr txBox="1"/>
          <p:nvPr/>
        </p:nvSpPr>
        <p:spPr>
          <a:xfrm>
            <a:off x="778715" y="1883061"/>
            <a:ext cx="10689631" cy="2047484"/>
          </a:xfrm>
          <a:prstGeom prst="rect">
            <a:avLst/>
          </a:prstGeom>
          <a:noFill/>
        </p:spPr>
        <p:txBody>
          <a:bodyPr wrap="square">
            <a:spAutoFit/>
          </a:bodyPr>
          <a:lstStyle>
            <a:defPPr>
              <a:defRPr lang="en-US"/>
            </a:defPPr>
            <a:lvl1pPr algn="just">
              <a:lnSpc>
                <a:spcPct val="125000"/>
              </a:lnSpc>
              <a:spcBef>
                <a:spcPts val="600"/>
              </a:spcBef>
              <a:defRPr sz="2400" b="0"/>
            </a:lvl1pPr>
          </a:lstStyle>
          <a:p>
            <a:r>
              <a:rPr lang="en-US" b="1"/>
              <a:t>Dựa vào thông tin ở Bảng 48.1, trả lời các câu hỏi sau:</a:t>
            </a:r>
          </a:p>
          <a:p>
            <a:r>
              <a:rPr lang="vi-VN" b="1"/>
              <a:t>1. </a:t>
            </a:r>
            <a:r>
              <a:rPr lang="vi-VN"/>
              <a:t>Hành vi của con người nên thay đổi thế nào khi lợi ích của ứng dụng công nghệ di truyền vượt trội yếu tố rủi ro tương ứng và ngược lại?</a:t>
            </a:r>
          </a:p>
          <a:p>
            <a:r>
              <a:rPr lang="vi-VN" b="1"/>
              <a:t>2. </a:t>
            </a:r>
            <a:r>
              <a:rPr lang="vi-VN"/>
              <a:t>Chúng ta nên làm gì để hạn chế các yếu tố rủi ro nêu trên?</a:t>
            </a:r>
            <a:endParaRPr lang="en-US"/>
          </a:p>
        </p:txBody>
      </p:sp>
      <p:sp>
        <p:nvSpPr>
          <p:cNvPr id="6" name="AutoShape 20">
            <a:extLst>
              <a:ext uri="{FF2B5EF4-FFF2-40B4-BE49-F238E27FC236}">
                <a16:creationId xmlns:a16="http://schemas.microsoft.com/office/drawing/2014/main" id="{905F106B-CA3D-5B79-E23F-D8F998557E84}"/>
              </a:ext>
            </a:extLst>
          </p:cNvPr>
          <p:cNvSpPr>
            <a:spLocks noChangeArrowheads="1"/>
          </p:cNvSpPr>
          <p:nvPr/>
        </p:nvSpPr>
        <p:spPr bwMode="auto">
          <a:xfrm>
            <a:off x="5064081" y="4131236"/>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1F17E88B-38FD-F5AD-2129-FE595B44FA02}"/>
              </a:ext>
            </a:extLst>
          </p:cNvPr>
          <p:cNvSpPr txBox="1"/>
          <p:nvPr/>
        </p:nvSpPr>
        <p:spPr>
          <a:xfrm>
            <a:off x="621399" y="4716636"/>
            <a:ext cx="10949202" cy="1893595"/>
          </a:xfrm>
          <a:prstGeom prst="rect">
            <a:avLst/>
          </a:prstGeom>
          <a:solidFill>
            <a:schemeClr val="bg1">
              <a:lumMod val="95000"/>
            </a:schemeClr>
          </a:solidFill>
        </p:spPr>
        <p:txBody>
          <a:bodyPr wrap="square">
            <a:spAutoFit/>
          </a:bodyPr>
          <a:lstStyle>
            <a:defPPr>
              <a:defRPr lang="en-US"/>
            </a:defPPr>
            <a:lvl1pPr algn="just">
              <a:lnSpc>
                <a:spcPct val="125000"/>
              </a:lnSpc>
              <a:spcBef>
                <a:spcPts val="600"/>
              </a:spcBef>
              <a:defRPr sz="2400" b="1"/>
            </a:lvl1pPr>
          </a:lstStyle>
          <a:p>
            <a:r>
              <a:rPr lang="vi-VN"/>
              <a:t>1. </a:t>
            </a:r>
            <a:r>
              <a:rPr lang="vi-VN" b="0"/>
              <a:t>Khi lợi ích của ứng dụng công nghệ di truyền vượt trội yếu tố rủi ro tương ứng thì con người có thể tiếp nhận các sản phẩm vì sản phẩm ứng dụng công nghệ di truyền đều được tạo ra với nguyên tắc lợi ích cho cộng đồng vượt trên rủi ro cho cộng đồng.</a:t>
            </a:r>
            <a:endParaRPr lang="en-US" b="0"/>
          </a:p>
        </p:txBody>
      </p:sp>
    </p:spTree>
    <p:extLst>
      <p:ext uri="{BB962C8B-B14F-4D97-AF65-F5344CB8AC3E}">
        <p14:creationId xmlns:p14="http://schemas.microsoft.com/office/powerpoint/2010/main" val="3410954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644846"/>
            <a:ext cx="11179278" cy="1114151"/>
          </a:xfrm>
          <a:prstGeom prst="rect">
            <a:avLst/>
          </a:prstGeom>
          <a:noFill/>
        </p:spPr>
        <p:txBody>
          <a:bodyPr wrap="square" rtlCol="0">
            <a:spAutoFit/>
          </a:bodyPr>
          <a:lstStyle/>
          <a:p>
            <a:pPr>
              <a:lnSpc>
                <a:spcPct val="120000"/>
              </a:lnSpc>
            </a:pPr>
            <a:r>
              <a:rPr lang="en-US" sz="2900" b="1">
                <a:solidFill>
                  <a:schemeClr val="bg1"/>
                </a:solidFill>
              </a:rPr>
              <a:t>IV. ĐẠO ĐỨC SINH HỌC TRONG NGHIÊN CỨU VÀ ỨNG DỤNG CÔNG NGHỆ DI TRUYỀN</a:t>
            </a:r>
          </a:p>
        </p:txBody>
      </p:sp>
      <p:sp>
        <p:nvSpPr>
          <p:cNvPr id="6" name="AutoShape 20">
            <a:extLst>
              <a:ext uri="{FF2B5EF4-FFF2-40B4-BE49-F238E27FC236}">
                <a16:creationId xmlns:a16="http://schemas.microsoft.com/office/drawing/2014/main" id="{905F106B-CA3D-5B79-E23F-D8F998557E84}"/>
              </a:ext>
            </a:extLst>
          </p:cNvPr>
          <p:cNvSpPr>
            <a:spLocks noChangeArrowheads="1"/>
          </p:cNvSpPr>
          <p:nvPr/>
        </p:nvSpPr>
        <p:spPr bwMode="auto">
          <a:xfrm>
            <a:off x="5064081" y="2007463"/>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1F17E88B-38FD-F5AD-2129-FE595B44FA02}"/>
              </a:ext>
            </a:extLst>
          </p:cNvPr>
          <p:cNvSpPr txBox="1"/>
          <p:nvPr/>
        </p:nvSpPr>
        <p:spPr>
          <a:xfrm>
            <a:off x="562405" y="2598768"/>
            <a:ext cx="10949202" cy="3894143"/>
          </a:xfrm>
          <a:prstGeom prst="rect">
            <a:avLst/>
          </a:prstGeom>
          <a:solidFill>
            <a:schemeClr val="bg1">
              <a:lumMod val="95000"/>
            </a:schemeClr>
          </a:solidFill>
        </p:spPr>
        <p:txBody>
          <a:bodyPr wrap="square">
            <a:spAutoFit/>
          </a:bodyPr>
          <a:lstStyle>
            <a:defPPr>
              <a:defRPr lang="en-US"/>
            </a:defPPr>
            <a:lvl1pPr algn="just">
              <a:lnSpc>
                <a:spcPct val="125000"/>
              </a:lnSpc>
              <a:spcBef>
                <a:spcPts val="600"/>
              </a:spcBef>
              <a:defRPr sz="2400" b="1"/>
            </a:lvl1pPr>
          </a:lstStyle>
          <a:p>
            <a:r>
              <a:rPr lang="vi-VN"/>
              <a:t>2. Một số biện pháp hạn chế các yếu tố rủi ro trên:</a:t>
            </a:r>
          </a:p>
          <a:p>
            <a:r>
              <a:rPr lang="vi-VN" b="0"/>
              <a:t>–</a:t>
            </a:r>
            <a:r>
              <a:rPr lang="en-US" b="0"/>
              <a:t> </a:t>
            </a:r>
            <a:r>
              <a:rPr lang="vi-VN" b="0"/>
              <a:t>Để giảm thiểu rủi ro đối với sức khỏe con người, việc đánh giá rủi ro sản phẩm biến đổi gene cần thực hiện trung thực, nghiêm ngặt theo quy định. Các sản phẩn biến đổi gene cần được dán nhãn để người dùng biết nguồn gốc lựa chọn theo mong muốn.</a:t>
            </a:r>
          </a:p>
          <a:p>
            <a:r>
              <a:rPr lang="vi-VN" b="0"/>
              <a:t>–</a:t>
            </a:r>
            <a:r>
              <a:rPr lang="en-US" b="0"/>
              <a:t> </a:t>
            </a:r>
            <a:r>
              <a:rPr lang="vi-VN" b="0"/>
              <a:t>Trong nông nghiệp, để giảm thiểu rủi ro đối với môi trường, cần cân đối giữa việc trồng giống cây truyền thống và cây biến đổi gene, không lạm dụng thuốc bảo vệ thực vật hóa học,…</a:t>
            </a:r>
            <a:endParaRPr lang="en-US" b="0"/>
          </a:p>
        </p:txBody>
      </p:sp>
    </p:spTree>
    <p:extLst>
      <p:ext uri="{BB962C8B-B14F-4D97-AF65-F5344CB8AC3E}">
        <p14:creationId xmlns:p14="http://schemas.microsoft.com/office/powerpoint/2010/main" val="224485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 name="组合 14"/>
          <p:cNvGrpSpPr/>
          <p:nvPr/>
        </p:nvGrpSpPr>
        <p:grpSpPr>
          <a:xfrm>
            <a:off x="3632200" y="425718"/>
            <a:ext cx="4927600" cy="646331"/>
            <a:chOff x="3632200" y="425718"/>
            <a:chExt cx="4927600" cy="646331"/>
          </a:xfrm>
        </p:grpSpPr>
        <p:sp>
          <p:nvSpPr>
            <p:cNvPr id="16" name="Freeform 6"/>
            <p:cNvSpPr>
              <a:spLocks/>
            </p:cNvSpPr>
            <p:nvPr/>
          </p:nvSpPr>
          <p:spPr bwMode="auto">
            <a:xfrm>
              <a:off x="3632200" y="455613"/>
              <a:ext cx="4927600" cy="577850"/>
            </a:xfrm>
            <a:custGeom>
              <a:avLst/>
              <a:gdLst>
                <a:gd name="T0" fmla="*/ 3696 w 3696"/>
                <a:gd name="T1" fmla="*/ 364 h 364"/>
                <a:gd name="T2" fmla="*/ 0 w 3696"/>
                <a:gd name="T3" fmla="*/ 364 h 364"/>
                <a:gd name="T4" fmla="*/ 163 w 3696"/>
                <a:gd name="T5" fmla="*/ 183 h 364"/>
                <a:gd name="T6" fmla="*/ 0 w 3696"/>
                <a:gd name="T7" fmla="*/ 0 h 364"/>
                <a:gd name="T8" fmla="*/ 3696 w 3696"/>
                <a:gd name="T9" fmla="*/ 0 h 364"/>
                <a:gd name="T10" fmla="*/ 3502 w 3696"/>
                <a:gd name="T11" fmla="*/ 183 h 364"/>
                <a:gd name="T12" fmla="*/ 3696 w 3696"/>
                <a:gd name="T13" fmla="*/ 364 h 364"/>
              </a:gdLst>
              <a:ahLst/>
              <a:cxnLst>
                <a:cxn ang="0">
                  <a:pos x="T0" y="T1"/>
                </a:cxn>
                <a:cxn ang="0">
                  <a:pos x="T2" y="T3"/>
                </a:cxn>
                <a:cxn ang="0">
                  <a:pos x="T4" y="T5"/>
                </a:cxn>
                <a:cxn ang="0">
                  <a:pos x="T6" y="T7"/>
                </a:cxn>
                <a:cxn ang="0">
                  <a:pos x="T8" y="T9"/>
                </a:cxn>
                <a:cxn ang="0">
                  <a:pos x="T10" y="T11"/>
                </a:cxn>
                <a:cxn ang="0">
                  <a:pos x="T12" y="T13"/>
                </a:cxn>
              </a:cxnLst>
              <a:rect l="0" t="0" r="r" b="b"/>
              <a:pathLst>
                <a:path w="3696" h="364">
                  <a:moveTo>
                    <a:pt x="3696" y="364"/>
                  </a:moveTo>
                  <a:lnTo>
                    <a:pt x="0" y="364"/>
                  </a:lnTo>
                  <a:lnTo>
                    <a:pt x="163" y="183"/>
                  </a:lnTo>
                  <a:lnTo>
                    <a:pt x="0" y="0"/>
                  </a:lnTo>
                  <a:lnTo>
                    <a:pt x="3696" y="0"/>
                  </a:lnTo>
                  <a:lnTo>
                    <a:pt x="3502" y="183"/>
                  </a:lnTo>
                  <a:lnTo>
                    <a:pt x="3696" y="364"/>
                  </a:lnTo>
                  <a:close/>
                </a:path>
              </a:pathLst>
            </a:custGeom>
            <a:solidFill>
              <a:srgbClr val="FF5F59"/>
            </a:solidFill>
            <a:ln>
              <a:noFill/>
            </a:ln>
            <a:effectLst>
              <a:outerShdw blurRad="2413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j-lt"/>
                <a:ea typeface="微软雅黑"/>
                <a:cs typeface="+mn-cs"/>
              </a:endParaRPr>
            </a:p>
          </p:txBody>
        </p:sp>
        <p:sp>
          <p:nvSpPr>
            <p:cNvPr id="18" name="文本框 17"/>
            <p:cNvSpPr txBox="1"/>
            <p:nvPr/>
          </p:nvSpPr>
          <p:spPr>
            <a:xfrm>
              <a:off x="4695619" y="425718"/>
              <a:ext cx="2800767" cy="646331"/>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a:solidFill>
                    <a:prstClr val="white"/>
                  </a:solidFill>
                  <a:effectLst>
                    <a:outerShdw blurRad="38100" dist="38100" dir="2700000" algn="tl">
                      <a:srgbClr val="000000">
                        <a:alpha val="43137"/>
                      </a:srgbClr>
                    </a:outerShdw>
                  </a:effectLst>
                  <a:latin typeface="+mj-lt"/>
                  <a:ea typeface="汉仪夏日体W" panose="00020600040101010101" pitchFamily="18" charset="-122"/>
                </a:rPr>
                <a:t>EM ĐÃ HỌC</a:t>
              </a:r>
              <a:endParaRPr kumimoji="0" lang="zh-CN" alt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grpSp>
      <p:grpSp>
        <p:nvGrpSpPr>
          <p:cNvPr id="2" name="组合 1"/>
          <p:cNvGrpSpPr/>
          <p:nvPr/>
        </p:nvGrpSpPr>
        <p:grpSpPr>
          <a:xfrm>
            <a:off x="1374261" y="6259776"/>
            <a:ext cx="9443478" cy="285222"/>
            <a:chOff x="1433183" y="5741835"/>
            <a:chExt cx="9443478" cy="285222"/>
          </a:xfrm>
        </p:grpSpPr>
        <p:sp>
          <p:nvSpPr>
            <p:cNvPr id="17" name="MH_Other_1"/>
            <p:cNvSpPr>
              <a:spLocks/>
            </p:cNvSpPr>
            <p:nvPr>
              <p:custDataLst>
                <p:tags r:id="rId6"/>
              </p:custDataLst>
            </p:nvPr>
          </p:nvSpPr>
          <p:spPr bwMode="auto">
            <a:xfrm>
              <a:off x="1433183" y="5741835"/>
              <a:ext cx="4780662" cy="285222"/>
            </a:xfrm>
            <a:custGeom>
              <a:avLst/>
              <a:gdLst>
                <a:gd name="connsiteX0" fmla="*/ 207787 w 4780662"/>
                <a:gd name="connsiteY0" fmla="*/ 0 h 285222"/>
                <a:gd name="connsiteX1" fmla="*/ 313365 w 4780662"/>
                <a:gd name="connsiteY1" fmla="*/ 0 h 285222"/>
                <a:gd name="connsiteX2" fmla="*/ 377386 w 4780662"/>
                <a:gd name="connsiteY2" fmla="*/ 95449 h 285222"/>
                <a:gd name="connsiteX3" fmla="*/ 472856 w 4780662"/>
                <a:gd name="connsiteY3" fmla="*/ 95449 h 285222"/>
                <a:gd name="connsiteX4" fmla="*/ 535753 w 4780662"/>
                <a:gd name="connsiteY4" fmla="*/ 0 h 285222"/>
                <a:gd name="connsiteX5" fmla="*/ 641332 w 4780662"/>
                <a:gd name="connsiteY5" fmla="*/ 0 h 285222"/>
                <a:gd name="connsiteX6" fmla="*/ 706476 w 4780662"/>
                <a:gd name="connsiteY6" fmla="*/ 95449 h 285222"/>
                <a:gd name="connsiteX7" fmla="*/ 785538 w 4780662"/>
                <a:gd name="connsiteY7" fmla="*/ 95449 h 285222"/>
                <a:gd name="connsiteX8" fmla="*/ 848436 w 4780662"/>
                <a:gd name="connsiteY8" fmla="*/ 0 h 285222"/>
                <a:gd name="connsiteX9" fmla="*/ 858104 w 4780662"/>
                <a:gd name="connsiteY9" fmla="*/ 0 h 285222"/>
                <a:gd name="connsiteX10" fmla="*/ 954014 w 4780662"/>
                <a:gd name="connsiteY10" fmla="*/ 0 h 285222"/>
                <a:gd name="connsiteX11" fmla="*/ 968175 w 4780662"/>
                <a:gd name="connsiteY11" fmla="*/ 0 h 285222"/>
                <a:gd name="connsiteX12" fmla="*/ 1028826 w 4780662"/>
                <a:gd name="connsiteY12" fmla="*/ 95449 h 285222"/>
                <a:gd name="connsiteX13" fmla="*/ 1113505 w 4780662"/>
                <a:gd name="connsiteY13" fmla="*/ 95449 h 285222"/>
                <a:gd name="connsiteX14" fmla="*/ 1176402 w 4780662"/>
                <a:gd name="connsiteY14" fmla="*/ 0 h 285222"/>
                <a:gd name="connsiteX15" fmla="*/ 1188316 w 4780662"/>
                <a:gd name="connsiteY15" fmla="*/ 0 h 285222"/>
                <a:gd name="connsiteX16" fmla="*/ 1281981 w 4780662"/>
                <a:gd name="connsiteY16" fmla="*/ 0 h 285222"/>
                <a:gd name="connsiteX17" fmla="*/ 1296141 w 4780662"/>
                <a:gd name="connsiteY17" fmla="*/ 0 h 285222"/>
                <a:gd name="connsiteX18" fmla="*/ 1356792 w 4780662"/>
                <a:gd name="connsiteY18" fmla="*/ 95449 h 285222"/>
                <a:gd name="connsiteX19" fmla="*/ 1436978 w 4780662"/>
                <a:gd name="connsiteY19" fmla="*/ 95449 h 285222"/>
                <a:gd name="connsiteX20" fmla="*/ 1498753 w 4780662"/>
                <a:gd name="connsiteY20" fmla="*/ 0 h 285222"/>
                <a:gd name="connsiteX21" fmla="*/ 1519652 w 4780662"/>
                <a:gd name="connsiteY21" fmla="*/ 0 h 285222"/>
                <a:gd name="connsiteX22" fmla="*/ 1608824 w 4780662"/>
                <a:gd name="connsiteY22" fmla="*/ 0 h 285222"/>
                <a:gd name="connsiteX23" fmla="*/ 1627477 w 4780662"/>
                <a:gd name="connsiteY23" fmla="*/ 0 h 285222"/>
                <a:gd name="connsiteX24" fmla="*/ 1692621 w 4780662"/>
                <a:gd name="connsiteY24" fmla="*/ 95449 h 285222"/>
                <a:gd name="connsiteX25" fmla="*/ 1764945 w 4780662"/>
                <a:gd name="connsiteY25" fmla="*/ 95449 h 285222"/>
                <a:gd name="connsiteX26" fmla="*/ 1828965 w 4780662"/>
                <a:gd name="connsiteY26" fmla="*/ 0 h 285222"/>
                <a:gd name="connsiteX27" fmla="*/ 1847619 w 4780662"/>
                <a:gd name="connsiteY27" fmla="*/ 0 h 285222"/>
                <a:gd name="connsiteX28" fmla="*/ 1936790 w 4780662"/>
                <a:gd name="connsiteY28" fmla="*/ 0 h 285222"/>
                <a:gd name="connsiteX29" fmla="*/ 1957689 w 4780662"/>
                <a:gd name="connsiteY29" fmla="*/ 0 h 285222"/>
                <a:gd name="connsiteX30" fmla="*/ 2020587 w 4780662"/>
                <a:gd name="connsiteY30" fmla="*/ 95449 h 285222"/>
                <a:gd name="connsiteX31" fmla="*/ 2099650 w 4780662"/>
                <a:gd name="connsiteY31" fmla="*/ 95449 h 285222"/>
                <a:gd name="connsiteX32" fmla="*/ 2160301 w 4780662"/>
                <a:gd name="connsiteY32" fmla="*/ 0 h 285222"/>
                <a:gd name="connsiteX33" fmla="*/ 2185693 w 4780662"/>
                <a:gd name="connsiteY33" fmla="*/ 0 h 285222"/>
                <a:gd name="connsiteX34" fmla="*/ 2268126 w 4780662"/>
                <a:gd name="connsiteY34" fmla="*/ 0 h 285222"/>
                <a:gd name="connsiteX35" fmla="*/ 2295764 w 4780662"/>
                <a:gd name="connsiteY35" fmla="*/ 0 h 285222"/>
                <a:gd name="connsiteX36" fmla="*/ 2357539 w 4780662"/>
                <a:gd name="connsiteY36" fmla="*/ 95449 h 285222"/>
                <a:gd name="connsiteX37" fmla="*/ 2427616 w 4780662"/>
                <a:gd name="connsiteY37" fmla="*/ 95449 h 285222"/>
                <a:gd name="connsiteX38" fmla="*/ 2488268 w 4780662"/>
                <a:gd name="connsiteY38" fmla="*/ 0 h 285222"/>
                <a:gd name="connsiteX39" fmla="*/ 2515906 w 4780662"/>
                <a:gd name="connsiteY39" fmla="*/ 0 h 285222"/>
                <a:gd name="connsiteX40" fmla="*/ 2598338 w 4780662"/>
                <a:gd name="connsiteY40" fmla="*/ 0 h 285222"/>
                <a:gd name="connsiteX41" fmla="*/ 2623731 w 4780662"/>
                <a:gd name="connsiteY41" fmla="*/ 0 h 285222"/>
                <a:gd name="connsiteX42" fmla="*/ 2685505 w 4780662"/>
                <a:gd name="connsiteY42" fmla="*/ 95449 h 285222"/>
                <a:gd name="connsiteX43" fmla="*/ 2763445 w 4780662"/>
                <a:gd name="connsiteY43" fmla="*/ 95449 h 285222"/>
                <a:gd name="connsiteX44" fmla="*/ 2826342 w 4780662"/>
                <a:gd name="connsiteY44" fmla="*/ 0 h 285222"/>
                <a:gd name="connsiteX45" fmla="*/ 2840503 w 4780662"/>
                <a:gd name="connsiteY45" fmla="*/ 0 h 285222"/>
                <a:gd name="connsiteX46" fmla="*/ 2936413 w 4780662"/>
                <a:gd name="connsiteY46" fmla="*/ 0 h 285222"/>
                <a:gd name="connsiteX47" fmla="*/ 2946081 w 4780662"/>
                <a:gd name="connsiteY47" fmla="*/ 0 h 285222"/>
                <a:gd name="connsiteX48" fmla="*/ 3011225 w 4780662"/>
                <a:gd name="connsiteY48" fmla="*/ 95449 h 285222"/>
                <a:gd name="connsiteX49" fmla="*/ 3093657 w 4780662"/>
                <a:gd name="connsiteY49" fmla="*/ 95449 h 285222"/>
                <a:gd name="connsiteX50" fmla="*/ 3156555 w 4780662"/>
                <a:gd name="connsiteY50" fmla="*/ 0 h 285222"/>
                <a:gd name="connsiteX51" fmla="*/ 3168469 w 4780662"/>
                <a:gd name="connsiteY51" fmla="*/ 0 h 285222"/>
                <a:gd name="connsiteX52" fmla="*/ 3264380 w 4780662"/>
                <a:gd name="connsiteY52" fmla="*/ 0 h 285222"/>
                <a:gd name="connsiteX53" fmla="*/ 3276294 w 4780662"/>
                <a:gd name="connsiteY53" fmla="*/ 0 h 285222"/>
                <a:gd name="connsiteX54" fmla="*/ 3339191 w 4780662"/>
                <a:gd name="connsiteY54" fmla="*/ 95449 h 285222"/>
                <a:gd name="connsiteX55" fmla="*/ 3417131 w 4780662"/>
                <a:gd name="connsiteY55" fmla="*/ 95449 h 285222"/>
                <a:gd name="connsiteX56" fmla="*/ 3481152 w 4780662"/>
                <a:gd name="connsiteY56" fmla="*/ 0 h 285222"/>
                <a:gd name="connsiteX57" fmla="*/ 3502051 w 4780662"/>
                <a:gd name="connsiteY57" fmla="*/ 0 h 285222"/>
                <a:gd name="connsiteX58" fmla="*/ 3586730 w 4780662"/>
                <a:gd name="connsiteY58" fmla="*/ 0 h 285222"/>
                <a:gd name="connsiteX59" fmla="*/ 3609876 w 4780662"/>
                <a:gd name="connsiteY59" fmla="*/ 0 h 285222"/>
                <a:gd name="connsiteX60" fmla="*/ 3671650 w 4780662"/>
                <a:gd name="connsiteY60" fmla="*/ 95449 h 285222"/>
                <a:gd name="connsiteX61" fmla="*/ 3746220 w 4780662"/>
                <a:gd name="connsiteY61" fmla="*/ 95449 h 285222"/>
                <a:gd name="connsiteX62" fmla="*/ 3809118 w 4780662"/>
                <a:gd name="connsiteY62" fmla="*/ 0 h 285222"/>
                <a:gd name="connsiteX63" fmla="*/ 3830018 w 4780662"/>
                <a:gd name="connsiteY63" fmla="*/ 0 h 285222"/>
                <a:gd name="connsiteX64" fmla="*/ 3916943 w 4780662"/>
                <a:gd name="connsiteY64" fmla="*/ 0 h 285222"/>
                <a:gd name="connsiteX65" fmla="*/ 3937842 w 4780662"/>
                <a:gd name="connsiteY65" fmla="*/ 0 h 285222"/>
                <a:gd name="connsiteX66" fmla="*/ 3999617 w 4780662"/>
                <a:gd name="connsiteY66" fmla="*/ 95449 h 285222"/>
                <a:gd name="connsiteX67" fmla="*/ 4079803 w 4780662"/>
                <a:gd name="connsiteY67" fmla="*/ 95449 h 285222"/>
                <a:gd name="connsiteX68" fmla="*/ 4142700 w 4780662"/>
                <a:gd name="connsiteY68" fmla="*/ 0 h 285222"/>
                <a:gd name="connsiteX69" fmla="*/ 4250525 w 4780662"/>
                <a:gd name="connsiteY69" fmla="*/ 0 h 285222"/>
                <a:gd name="connsiteX70" fmla="*/ 4312299 w 4780662"/>
                <a:gd name="connsiteY70" fmla="*/ 95449 h 285222"/>
                <a:gd name="connsiteX71" fmla="*/ 4410015 w 4780662"/>
                <a:gd name="connsiteY71" fmla="*/ 95449 h 285222"/>
                <a:gd name="connsiteX72" fmla="*/ 4470667 w 4780662"/>
                <a:gd name="connsiteY72" fmla="*/ 0 h 285222"/>
                <a:gd name="connsiteX73" fmla="*/ 4578491 w 4780662"/>
                <a:gd name="connsiteY73" fmla="*/ 0 h 285222"/>
                <a:gd name="connsiteX74" fmla="*/ 4640266 w 4780662"/>
                <a:gd name="connsiteY74" fmla="*/ 95449 h 285222"/>
                <a:gd name="connsiteX75" fmla="*/ 4780662 w 4780662"/>
                <a:gd name="connsiteY75" fmla="*/ 95449 h 285222"/>
                <a:gd name="connsiteX76" fmla="*/ 4780662 w 4780662"/>
                <a:gd name="connsiteY76" fmla="*/ 285222 h 285222"/>
                <a:gd name="connsiteX77" fmla="*/ 4140013 w 4780662"/>
                <a:gd name="connsiteY77" fmla="*/ 285222 h 285222"/>
                <a:gd name="connsiteX78" fmla="*/ 640649 w 4780662"/>
                <a:gd name="connsiteY78" fmla="*/ 285222 h 285222"/>
                <a:gd name="connsiteX79" fmla="*/ 0 w 4780662"/>
                <a:gd name="connsiteY79" fmla="*/ 285222 h 285222"/>
                <a:gd name="connsiteX80" fmla="*/ 0 w 4780662"/>
                <a:gd name="connsiteY80" fmla="*/ 95449 h 285222"/>
                <a:gd name="connsiteX81" fmla="*/ 144889 w 4780662"/>
                <a:gd name="connsiteY81" fmla="*/ 95449 h 2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780662" h="285222">
                  <a:moveTo>
                    <a:pt x="207787" y="0"/>
                  </a:moveTo>
                  <a:lnTo>
                    <a:pt x="313365" y="0"/>
                  </a:lnTo>
                  <a:lnTo>
                    <a:pt x="377386" y="95449"/>
                  </a:lnTo>
                  <a:lnTo>
                    <a:pt x="472856" y="95449"/>
                  </a:lnTo>
                  <a:lnTo>
                    <a:pt x="535753" y="0"/>
                  </a:lnTo>
                  <a:lnTo>
                    <a:pt x="641332" y="0"/>
                  </a:lnTo>
                  <a:lnTo>
                    <a:pt x="706476" y="95449"/>
                  </a:lnTo>
                  <a:lnTo>
                    <a:pt x="785538" y="95449"/>
                  </a:lnTo>
                  <a:lnTo>
                    <a:pt x="848436" y="0"/>
                  </a:lnTo>
                  <a:lnTo>
                    <a:pt x="858104" y="0"/>
                  </a:lnTo>
                  <a:lnTo>
                    <a:pt x="954014" y="0"/>
                  </a:lnTo>
                  <a:lnTo>
                    <a:pt x="968175" y="0"/>
                  </a:lnTo>
                  <a:lnTo>
                    <a:pt x="1028826" y="95449"/>
                  </a:lnTo>
                  <a:lnTo>
                    <a:pt x="1113505" y="95449"/>
                  </a:lnTo>
                  <a:lnTo>
                    <a:pt x="1176402" y="0"/>
                  </a:lnTo>
                  <a:lnTo>
                    <a:pt x="1188316" y="0"/>
                  </a:lnTo>
                  <a:lnTo>
                    <a:pt x="1281981" y="0"/>
                  </a:lnTo>
                  <a:lnTo>
                    <a:pt x="1296141" y="0"/>
                  </a:lnTo>
                  <a:lnTo>
                    <a:pt x="1356792" y="95449"/>
                  </a:lnTo>
                  <a:lnTo>
                    <a:pt x="1436978" y="95449"/>
                  </a:lnTo>
                  <a:lnTo>
                    <a:pt x="1498753" y="0"/>
                  </a:lnTo>
                  <a:lnTo>
                    <a:pt x="1519652" y="0"/>
                  </a:lnTo>
                  <a:lnTo>
                    <a:pt x="1608824" y="0"/>
                  </a:lnTo>
                  <a:lnTo>
                    <a:pt x="1627477" y="0"/>
                  </a:lnTo>
                  <a:lnTo>
                    <a:pt x="1692621" y="95449"/>
                  </a:lnTo>
                  <a:lnTo>
                    <a:pt x="1764945" y="95449"/>
                  </a:lnTo>
                  <a:lnTo>
                    <a:pt x="1828965" y="0"/>
                  </a:lnTo>
                  <a:lnTo>
                    <a:pt x="1847619" y="0"/>
                  </a:lnTo>
                  <a:lnTo>
                    <a:pt x="1936790" y="0"/>
                  </a:lnTo>
                  <a:lnTo>
                    <a:pt x="1957689" y="0"/>
                  </a:lnTo>
                  <a:lnTo>
                    <a:pt x="2020587" y="95449"/>
                  </a:lnTo>
                  <a:lnTo>
                    <a:pt x="2099650" y="95449"/>
                  </a:lnTo>
                  <a:lnTo>
                    <a:pt x="2160301" y="0"/>
                  </a:lnTo>
                  <a:lnTo>
                    <a:pt x="2185693" y="0"/>
                  </a:lnTo>
                  <a:lnTo>
                    <a:pt x="2268126" y="0"/>
                  </a:lnTo>
                  <a:lnTo>
                    <a:pt x="2295764" y="0"/>
                  </a:lnTo>
                  <a:lnTo>
                    <a:pt x="2357539" y="95449"/>
                  </a:lnTo>
                  <a:lnTo>
                    <a:pt x="2427616" y="95449"/>
                  </a:lnTo>
                  <a:lnTo>
                    <a:pt x="2488268" y="0"/>
                  </a:lnTo>
                  <a:lnTo>
                    <a:pt x="2515906" y="0"/>
                  </a:lnTo>
                  <a:lnTo>
                    <a:pt x="2598338" y="0"/>
                  </a:lnTo>
                  <a:lnTo>
                    <a:pt x="2623731" y="0"/>
                  </a:lnTo>
                  <a:lnTo>
                    <a:pt x="2685505" y="95449"/>
                  </a:lnTo>
                  <a:lnTo>
                    <a:pt x="2763445" y="95449"/>
                  </a:lnTo>
                  <a:lnTo>
                    <a:pt x="2826342" y="0"/>
                  </a:lnTo>
                  <a:lnTo>
                    <a:pt x="2840503" y="0"/>
                  </a:lnTo>
                  <a:lnTo>
                    <a:pt x="2936413" y="0"/>
                  </a:lnTo>
                  <a:lnTo>
                    <a:pt x="2946081" y="0"/>
                  </a:lnTo>
                  <a:lnTo>
                    <a:pt x="3011225" y="95449"/>
                  </a:lnTo>
                  <a:lnTo>
                    <a:pt x="3093657" y="95449"/>
                  </a:lnTo>
                  <a:lnTo>
                    <a:pt x="3156555" y="0"/>
                  </a:lnTo>
                  <a:lnTo>
                    <a:pt x="3168469" y="0"/>
                  </a:lnTo>
                  <a:lnTo>
                    <a:pt x="3264380" y="0"/>
                  </a:lnTo>
                  <a:lnTo>
                    <a:pt x="3276294" y="0"/>
                  </a:lnTo>
                  <a:lnTo>
                    <a:pt x="3339191" y="95449"/>
                  </a:lnTo>
                  <a:lnTo>
                    <a:pt x="3417131" y="95449"/>
                  </a:lnTo>
                  <a:lnTo>
                    <a:pt x="3481152" y="0"/>
                  </a:lnTo>
                  <a:lnTo>
                    <a:pt x="3502051" y="0"/>
                  </a:lnTo>
                  <a:lnTo>
                    <a:pt x="3586730" y="0"/>
                  </a:lnTo>
                  <a:lnTo>
                    <a:pt x="3609876" y="0"/>
                  </a:lnTo>
                  <a:lnTo>
                    <a:pt x="3671650" y="95449"/>
                  </a:lnTo>
                  <a:lnTo>
                    <a:pt x="3746220" y="95449"/>
                  </a:lnTo>
                  <a:lnTo>
                    <a:pt x="3809118" y="0"/>
                  </a:lnTo>
                  <a:lnTo>
                    <a:pt x="3830018" y="0"/>
                  </a:lnTo>
                  <a:lnTo>
                    <a:pt x="3916943" y="0"/>
                  </a:lnTo>
                  <a:lnTo>
                    <a:pt x="3937842" y="0"/>
                  </a:lnTo>
                  <a:lnTo>
                    <a:pt x="3999617" y="95449"/>
                  </a:lnTo>
                  <a:lnTo>
                    <a:pt x="4079803" y="95449"/>
                  </a:lnTo>
                  <a:lnTo>
                    <a:pt x="4142700" y="0"/>
                  </a:lnTo>
                  <a:lnTo>
                    <a:pt x="4250525" y="0"/>
                  </a:lnTo>
                  <a:lnTo>
                    <a:pt x="4312299" y="95449"/>
                  </a:lnTo>
                  <a:lnTo>
                    <a:pt x="4410015" y="95449"/>
                  </a:lnTo>
                  <a:lnTo>
                    <a:pt x="4470667" y="0"/>
                  </a:lnTo>
                  <a:lnTo>
                    <a:pt x="4578491" y="0"/>
                  </a:lnTo>
                  <a:lnTo>
                    <a:pt x="4640266" y="95449"/>
                  </a:lnTo>
                  <a:lnTo>
                    <a:pt x="4780662" y="95449"/>
                  </a:lnTo>
                  <a:lnTo>
                    <a:pt x="4780662" y="285222"/>
                  </a:lnTo>
                  <a:lnTo>
                    <a:pt x="4140013" y="285222"/>
                  </a:lnTo>
                  <a:lnTo>
                    <a:pt x="640649" y="285222"/>
                  </a:lnTo>
                  <a:lnTo>
                    <a:pt x="0" y="285222"/>
                  </a:lnTo>
                  <a:lnTo>
                    <a:pt x="0" y="95449"/>
                  </a:lnTo>
                  <a:lnTo>
                    <a:pt x="144889" y="95449"/>
                  </a:lnTo>
                  <a:close/>
                </a:path>
              </a:pathLst>
            </a:custGeom>
            <a:gradFill>
              <a:gsLst>
                <a:gs pos="0">
                  <a:srgbClr val="DCDCDC"/>
                </a:gs>
                <a:gs pos="100000">
                  <a:srgbClr val="A5A5A5"/>
                </a:gs>
              </a:gsLst>
              <a:lin ang="16200000" scaled="0"/>
            </a:gradFill>
            <a:ln w="9525" cap="rnd">
              <a:noFill/>
              <a:prstDash val="solid"/>
              <a:round/>
              <a:headEnd/>
              <a:tailEnd/>
            </a:ln>
          </p:spPr>
          <p:txBody>
            <a:bodyPr vert="eaVert"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j-lt"/>
                <a:ea typeface="微软雅黑"/>
                <a:cs typeface="+mn-cs"/>
              </a:endParaRPr>
            </a:p>
          </p:txBody>
        </p:sp>
        <p:sp>
          <p:nvSpPr>
            <p:cNvPr id="19" name="MH_Other_1"/>
            <p:cNvSpPr>
              <a:spLocks/>
            </p:cNvSpPr>
            <p:nvPr>
              <p:custDataLst>
                <p:tags r:id="rId7"/>
              </p:custDataLst>
            </p:nvPr>
          </p:nvSpPr>
          <p:spPr bwMode="auto">
            <a:xfrm flipH="1">
              <a:off x="6095999" y="5741835"/>
              <a:ext cx="4780662" cy="285222"/>
            </a:xfrm>
            <a:custGeom>
              <a:avLst/>
              <a:gdLst>
                <a:gd name="connsiteX0" fmla="*/ 207787 w 4780662"/>
                <a:gd name="connsiteY0" fmla="*/ 0 h 285222"/>
                <a:gd name="connsiteX1" fmla="*/ 313365 w 4780662"/>
                <a:gd name="connsiteY1" fmla="*/ 0 h 285222"/>
                <a:gd name="connsiteX2" fmla="*/ 377386 w 4780662"/>
                <a:gd name="connsiteY2" fmla="*/ 95449 h 285222"/>
                <a:gd name="connsiteX3" fmla="*/ 472856 w 4780662"/>
                <a:gd name="connsiteY3" fmla="*/ 95449 h 285222"/>
                <a:gd name="connsiteX4" fmla="*/ 535753 w 4780662"/>
                <a:gd name="connsiteY4" fmla="*/ 0 h 285222"/>
                <a:gd name="connsiteX5" fmla="*/ 641332 w 4780662"/>
                <a:gd name="connsiteY5" fmla="*/ 0 h 285222"/>
                <a:gd name="connsiteX6" fmla="*/ 706476 w 4780662"/>
                <a:gd name="connsiteY6" fmla="*/ 95449 h 285222"/>
                <a:gd name="connsiteX7" fmla="*/ 785538 w 4780662"/>
                <a:gd name="connsiteY7" fmla="*/ 95449 h 285222"/>
                <a:gd name="connsiteX8" fmla="*/ 848436 w 4780662"/>
                <a:gd name="connsiteY8" fmla="*/ 0 h 285222"/>
                <a:gd name="connsiteX9" fmla="*/ 858104 w 4780662"/>
                <a:gd name="connsiteY9" fmla="*/ 0 h 285222"/>
                <a:gd name="connsiteX10" fmla="*/ 954014 w 4780662"/>
                <a:gd name="connsiteY10" fmla="*/ 0 h 285222"/>
                <a:gd name="connsiteX11" fmla="*/ 968175 w 4780662"/>
                <a:gd name="connsiteY11" fmla="*/ 0 h 285222"/>
                <a:gd name="connsiteX12" fmla="*/ 1028826 w 4780662"/>
                <a:gd name="connsiteY12" fmla="*/ 95449 h 285222"/>
                <a:gd name="connsiteX13" fmla="*/ 1113505 w 4780662"/>
                <a:gd name="connsiteY13" fmla="*/ 95449 h 285222"/>
                <a:gd name="connsiteX14" fmla="*/ 1176402 w 4780662"/>
                <a:gd name="connsiteY14" fmla="*/ 0 h 285222"/>
                <a:gd name="connsiteX15" fmla="*/ 1188316 w 4780662"/>
                <a:gd name="connsiteY15" fmla="*/ 0 h 285222"/>
                <a:gd name="connsiteX16" fmla="*/ 1281981 w 4780662"/>
                <a:gd name="connsiteY16" fmla="*/ 0 h 285222"/>
                <a:gd name="connsiteX17" fmla="*/ 1296141 w 4780662"/>
                <a:gd name="connsiteY17" fmla="*/ 0 h 285222"/>
                <a:gd name="connsiteX18" fmla="*/ 1356792 w 4780662"/>
                <a:gd name="connsiteY18" fmla="*/ 95449 h 285222"/>
                <a:gd name="connsiteX19" fmla="*/ 1436978 w 4780662"/>
                <a:gd name="connsiteY19" fmla="*/ 95449 h 285222"/>
                <a:gd name="connsiteX20" fmla="*/ 1498753 w 4780662"/>
                <a:gd name="connsiteY20" fmla="*/ 0 h 285222"/>
                <a:gd name="connsiteX21" fmla="*/ 1519652 w 4780662"/>
                <a:gd name="connsiteY21" fmla="*/ 0 h 285222"/>
                <a:gd name="connsiteX22" fmla="*/ 1608824 w 4780662"/>
                <a:gd name="connsiteY22" fmla="*/ 0 h 285222"/>
                <a:gd name="connsiteX23" fmla="*/ 1627477 w 4780662"/>
                <a:gd name="connsiteY23" fmla="*/ 0 h 285222"/>
                <a:gd name="connsiteX24" fmla="*/ 1692621 w 4780662"/>
                <a:gd name="connsiteY24" fmla="*/ 95449 h 285222"/>
                <a:gd name="connsiteX25" fmla="*/ 1764945 w 4780662"/>
                <a:gd name="connsiteY25" fmla="*/ 95449 h 285222"/>
                <a:gd name="connsiteX26" fmla="*/ 1828965 w 4780662"/>
                <a:gd name="connsiteY26" fmla="*/ 0 h 285222"/>
                <a:gd name="connsiteX27" fmla="*/ 1847619 w 4780662"/>
                <a:gd name="connsiteY27" fmla="*/ 0 h 285222"/>
                <a:gd name="connsiteX28" fmla="*/ 1936790 w 4780662"/>
                <a:gd name="connsiteY28" fmla="*/ 0 h 285222"/>
                <a:gd name="connsiteX29" fmla="*/ 1957689 w 4780662"/>
                <a:gd name="connsiteY29" fmla="*/ 0 h 285222"/>
                <a:gd name="connsiteX30" fmla="*/ 2020587 w 4780662"/>
                <a:gd name="connsiteY30" fmla="*/ 95449 h 285222"/>
                <a:gd name="connsiteX31" fmla="*/ 2099650 w 4780662"/>
                <a:gd name="connsiteY31" fmla="*/ 95449 h 285222"/>
                <a:gd name="connsiteX32" fmla="*/ 2160301 w 4780662"/>
                <a:gd name="connsiteY32" fmla="*/ 0 h 285222"/>
                <a:gd name="connsiteX33" fmla="*/ 2185693 w 4780662"/>
                <a:gd name="connsiteY33" fmla="*/ 0 h 285222"/>
                <a:gd name="connsiteX34" fmla="*/ 2268126 w 4780662"/>
                <a:gd name="connsiteY34" fmla="*/ 0 h 285222"/>
                <a:gd name="connsiteX35" fmla="*/ 2295764 w 4780662"/>
                <a:gd name="connsiteY35" fmla="*/ 0 h 285222"/>
                <a:gd name="connsiteX36" fmla="*/ 2357539 w 4780662"/>
                <a:gd name="connsiteY36" fmla="*/ 95449 h 285222"/>
                <a:gd name="connsiteX37" fmla="*/ 2427616 w 4780662"/>
                <a:gd name="connsiteY37" fmla="*/ 95449 h 285222"/>
                <a:gd name="connsiteX38" fmla="*/ 2488268 w 4780662"/>
                <a:gd name="connsiteY38" fmla="*/ 0 h 285222"/>
                <a:gd name="connsiteX39" fmla="*/ 2515906 w 4780662"/>
                <a:gd name="connsiteY39" fmla="*/ 0 h 285222"/>
                <a:gd name="connsiteX40" fmla="*/ 2598338 w 4780662"/>
                <a:gd name="connsiteY40" fmla="*/ 0 h 285222"/>
                <a:gd name="connsiteX41" fmla="*/ 2623731 w 4780662"/>
                <a:gd name="connsiteY41" fmla="*/ 0 h 285222"/>
                <a:gd name="connsiteX42" fmla="*/ 2685505 w 4780662"/>
                <a:gd name="connsiteY42" fmla="*/ 95449 h 285222"/>
                <a:gd name="connsiteX43" fmla="*/ 2763445 w 4780662"/>
                <a:gd name="connsiteY43" fmla="*/ 95449 h 285222"/>
                <a:gd name="connsiteX44" fmla="*/ 2826342 w 4780662"/>
                <a:gd name="connsiteY44" fmla="*/ 0 h 285222"/>
                <a:gd name="connsiteX45" fmla="*/ 2840503 w 4780662"/>
                <a:gd name="connsiteY45" fmla="*/ 0 h 285222"/>
                <a:gd name="connsiteX46" fmla="*/ 2936413 w 4780662"/>
                <a:gd name="connsiteY46" fmla="*/ 0 h 285222"/>
                <a:gd name="connsiteX47" fmla="*/ 2946081 w 4780662"/>
                <a:gd name="connsiteY47" fmla="*/ 0 h 285222"/>
                <a:gd name="connsiteX48" fmla="*/ 3011225 w 4780662"/>
                <a:gd name="connsiteY48" fmla="*/ 95449 h 285222"/>
                <a:gd name="connsiteX49" fmla="*/ 3093657 w 4780662"/>
                <a:gd name="connsiteY49" fmla="*/ 95449 h 285222"/>
                <a:gd name="connsiteX50" fmla="*/ 3156555 w 4780662"/>
                <a:gd name="connsiteY50" fmla="*/ 0 h 285222"/>
                <a:gd name="connsiteX51" fmla="*/ 3168469 w 4780662"/>
                <a:gd name="connsiteY51" fmla="*/ 0 h 285222"/>
                <a:gd name="connsiteX52" fmla="*/ 3264380 w 4780662"/>
                <a:gd name="connsiteY52" fmla="*/ 0 h 285222"/>
                <a:gd name="connsiteX53" fmla="*/ 3276294 w 4780662"/>
                <a:gd name="connsiteY53" fmla="*/ 0 h 285222"/>
                <a:gd name="connsiteX54" fmla="*/ 3339191 w 4780662"/>
                <a:gd name="connsiteY54" fmla="*/ 95449 h 285222"/>
                <a:gd name="connsiteX55" fmla="*/ 3417131 w 4780662"/>
                <a:gd name="connsiteY55" fmla="*/ 95449 h 285222"/>
                <a:gd name="connsiteX56" fmla="*/ 3481152 w 4780662"/>
                <a:gd name="connsiteY56" fmla="*/ 0 h 285222"/>
                <a:gd name="connsiteX57" fmla="*/ 3502051 w 4780662"/>
                <a:gd name="connsiteY57" fmla="*/ 0 h 285222"/>
                <a:gd name="connsiteX58" fmla="*/ 3586730 w 4780662"/>
                <a:gd name="connsiteY58" fmla="*/ 0 h 285222"/>
                <a:gd name="connsiteX59" fmla="*/ 3609876 w 4780662"/>
                <a:gd name="connsiteY59" fmla="*/ 0 h 285222"/>
                <a:gd name="connsiteX60" fmla="*/ 3671650 w 4780662"/>
                <a:gd name="connsiteY60" fmla="*/ 95449 h 285222"/>
                <a:gd name="connsiteX61" fmla="*/ 3746220 w 4780662"/>
                <a:gd name="connsiteY61" fmla="*/ 95449 h 285222"/>
                <a:gd name="connsiteX62" fmla="*/ 3809118 w 4780662"/>
                <a:gd name="connsiteY62" fmla="*/ 0 h 285222"/>
                <a:gd name="connsiteX63" fmla="*/ 3830018 w 4780662"/>
                <a:gd name="connsiteY63" fmla="*/ 0 h 285222"/>
                <a:gd name="connsiteX64" fmla="*/ 3916943 w 4780662"/>
                <a:gd name="connsiteY64" fmla="*/ 0 h 285222"/>
                <a:gd name="connsiteX65" fmla="*/ 3937842 w 4780662"/>
                <a:gd name="connsiteY65" fmla="*/ 0 h 285222"/>
                <a:gd name="connsiteX66" fmla="*/ 3999617 w 4780662"/>
                <a:gd name="connsiteY66" fmla="*/ 95449 h 285222"/>
                <a:gd name="connsiteX67" fmla="*/ 4079803 w 4780662"/>
                <a:gd name="connsiteY67" fmla="*/ 95449 h 285222"/>
                <a:gd name="connsiteX68" fmla="*/ 4142700 w 4780662"/>
                <a:gd name="connsiteY68" fmla="*/ 0 h 285222"/>
                <a:gd name="connsiteX69" fmla="*/ 4250525 w 4780662"/>
                <a:gd name="connsiteY69" fmla="*/ 0 h 285222"/>
                <a:gd name="connsiteX70" fmla="*/ 4312299 w 4780662"/>
                <a:gd name="connsiteY70" fmla="*/ 95449 h 285222"/>
                <a:gd name="connsiteX71" fmla="*/ 4410015 w 4780662"/>
                <a:gd name="connsiteY71" fmla="*/ 95449 h 285222"/>
                <a:gd name="connsiteX72" fmla="*/ 4470667 w 4780662"/>
                <a:gd name="connsiteY72" fmla="*/ 0 h 285222"/>
                <a:gd name="connsiteX73" fmla="*/ 4578491 w 4780662"/>
                <a:gd name="connsiteY73" fmla="*/ 0 h 285222"/>
                <a:gd name="connsiteX74" fmla="*/ 4640266 w 4780662"/>
                <a:gd name="connsiteY74" fmla="*/ 95449 h 285222"/>
                <a:gd name="connsiteX75" fmla="*/ 4780662 w 4780662"/>
                <a:gd name="connsiteY75" fmla="*/ 95449 h 285222"/>
                <a:gd name="connsiteX76" fmla="*/ 4780662 w 4780662"/>
                <a:gd name="connsiteY76" fmla="*/ 285222 h 285222"/>
                <a:gd name="connsiteX77" fmla="*/ 4140013 w 4780662"/>
                <a:gd name="connsiteY77" fmla="*/ 285222 h 285222"/>
                <a:gd name="connsiteX78" fmla="*/ 640649 w 4780662"/>
                <a:gd name="connsiteY78" fmla="*/ 285222 h 285222"/>
                <a:gd name="connsiteX79" fmla="*/ 0 w 4780662"/>
                <a:gd name="connsiteY79" fmla="*/ 285222 h 285222"/>
                <a:gd name="connsiteX80" fmla="*/ 0 w 4780662"/>
                <a:gd name="connsiteY80" fmla="*/ 95449 h 285222"/>
                <a:gd name="connsiteX81" fmla="*/ 144889 w 4780662"/>
                <a:gd name="connsiteY81" fmla="*/ 95449 h 28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780662" h="285222">
                  <a:moveTo>
                    <a:pt x="207787" y="0"/>
                  </a:moveTo>
                  <a:lnTo>
                    <a:pt x="313365" y="0"/>
                  </a:lnTo>
                  <a:lnTo>
                    <a:pt x="377386" y="95449"/>
                  </a:lnTo>
                  <a:lnTo>
                    <a:pt x="472856" y="95449"/>
                  </a:lnTo>
                  <a:lnTo>
                    <a:pt x="535753" y="0"/>
                  </a:lnTo>
                  <a:lnTo>
                    <a:pt x="641332" y="0"/>
                  </a:lnTo>
                  <a:lnTo>
                    <a:pt x="706476" y="95449"/>
                  </a:lnTo>
                  <a:lnTo>
                    <a:pt x="785538" y="95449"/>
                  </a:lnTo>
                  <a:lnTo>
                    <a:pt x="848436" y="0"/>
                  </a:lnTo>
                  <a:lnTo>
                    <a:pt x="858104" y="0"/>
                  </a:lnTo>
                  <a:lnTo>
                    <a:pt x="954014" y="0"/>
                  </a:lnTo>
                  <a:lnTo>
                    <a:pt x="968175" y="0"/>
                  </a:lnTo>
                  <a:lnTo>
                    <a:pt x="1028826" y="95449"/>
                  </a:lnTo>
                  <a:lnTo>
                    <a:pt x="1113505" y="95449"/>
                  </a:lnTo>
                  <a:lnTo>
                    <a:pt x="1176402" y="0"/>
                  </a:lnTo>
                  <a:lnTo>
                    <a:pt x="1188316" y="0"/>
                  </a:lnTo>
                  <a:lnTo>
                    <a:pt x="1281981" y="0"/>
                  </a:lnTo>
                  <a:lnTo>
                    <a:pt x="1296141" y="0"/>
                  </a:lnTo>
                  <a:lnTo>
                    <a:pt x="1356792" y="95449"/>
                  </a:lnTo>
                  <a:lnTo>
                    <a:pt x="1436978" y="95449"/>
                  </a:lnTo>
                  <a:lnTo>
                    <a:pt x="1498753" y="0"/>
                  </a:lnTo>
                  <a:lnTo>
                    <a:pt x="1519652" y="0"/>
                  </a:lnTo>
                  <a:lnTo>
                    <a:pt x="1608824" y="0"/>
                  </a:lnTo>
                  <a:lnTo>
                    <a:pt x="1627477" y="0"/>
                  </a:lnTo>
                  <a:lnTo>
                    <a:pt x="1692621" y="95449"/>
                  </a:lnTo>
                  <a:lnTo>
                    <a:pt x="1764945" y="95449"/>
                  </a:lnTo>
                  <a:lnTo>
                    <a:pt x="1828965" y="0"/>
                  </a:lnTo>
                  <a:lnTo>
                    <a:pt x="1847619" y="0"/>
                  </a:lnTo>
                  <a:lnTo>
                    <a:pt x="1936790" y="0"/>
                  </a:lnTo>
                  <a:lnTo>
                    <a:pt x="1957689" y="0"/>
                  </a:lnTo>
                  <a:lnTo>
                    <a:pt x="2020587" y="95449"/>
                  </a:lnTo>
                  <a:lnTo>
                    <a:pt x="2099650" y="95449"/>
                  </a:lnTo>
                  <a:lnTo>
                    <a:pt x="2160301" y="0"/>
                  </a:lnTo>
                  <a:lnTo>
                    <a:pt x="2185693" y="0"/>
                  </a:lnTo>
                  <a:lnTo>
                    <a:pt x="2268126" y="0"/>
                  </a:lnTo>
                  <a:lnTo>
                    <a:pt x="2295764" y="0"/>
                  </a:lnTo>
                  <a:lnTo>
                    <a:pt x="2357539" y="95449"/>
                  </a:lnTo>
                  <a:lnTo>
                    <a:pt x="2427616" y="95449"/>
                  </a:lnTo>
                  <a:lnTo>
                    <a:pt x="2488268" y="0"/>
                  </a:lnTo>
                  <a:lnTo>
                    <a:pt x="2515906" y="0"/>
                  </a:lnTo>
                  <a:lnTo>
                    <a:pt x="2598338" y="0"/>
                  </a:lnTo>
                  <a:lnTo>
                    <a:pt x="2623731" y="0"/>
                  </a:lnTo>
                  <a:lnTo>
                    <a:pt x="2685505" y="95449"/>
                  </a:lnTo>
                  <a:lnTo>
                    <a:pt x="2763445" y="95449"/>
                  </a:lnTo>
                  <a:lnTo>
                    <a:pt x="2826342" y="0"/>
                  </a:lnTo>
                  <a:lnTo>
                    <a:pt x="2840503" y="0"/>
                  </a:lnTo>
                  <a:lnTo>
                    <a:pt x="2936413" y="0"/>
                  </a:lnTo>
                  <a:lnTo>
                    <a:pt x="2946081" y="0"/>
                  </a:lnTo>
                  <a:lnTo>
                    <a:pt x="3011225" y="95449"/>
                  </a:lnTo>
                  <a:lnTo>
                    <a:pt x="3093657" y="95449"/>
                  </a:lnTo>
                  <a:lnTo>
                    <a:pt x="3156555" y="0"/>
                  </a:lnTo>
                  <a:lnTo>
                    <a:pt x="3168469" y="0"/>
                  </a:lnTo>
                  <a:lnTo>
                    <a:pt x="3264380" y="0"/>
                  </a:lnTo>
                  <a:lnTo>
                    <a:pt x="3276294" y="0"/>
                  </a:lnTo>
                  <a:lnTo>
                    <a:pt x="3339191" y="95449"/>
                  </a:lnTo>
                  <a:lnTo>
                    <a:pt x="3417131" y="95449"/>
                  </a:lnTo>
                  <a:lnTo>
                    <a:pt x="3481152" y="0"/>
                  </a:lnTo>
                  <a:lnTo>
                    <a:pt x="3502051" y="0"/>
                  </a:lnTo>
                  <a:lnTo>
                    <a:pt x="3586730" y="0"/>
                  </a:lnTo>
                  <a:lnTo>
                    <a:pt x="3609876" y="0"/>
                  </a:lnTo>
                  <a:lnTo>
                    <a:pt x="3671650" y="95449"/>
                  </a:lnTo>
                  <a:lnTo>
                    <a:pt x="3746220" y="95449"/>
                  </a:lnTo>
                  <a:lnTo>
                    <a:pt x="3809118" y="0"/>
                  </a:lnTo>
                  <a:lnTo>
                    <a:pt x="3830018" y="0"/>
                  </a:lnTo>
                  <a:lnTo>
                    <a:pt x="3916943" y="0"/>
                  </a:lnTo>
                  <a:lnTo>
                    <a:pt x="3937842" y="0"/>
                  </a:lnTo>
                  <a:lnTo>
                    <a:pt x="3999617" y="95449"/>
                  </a:lnTo>
                  <a:lnTo>
                    <a:pt x="4079803" y="95449"/>
                  </a:lnTo>
                  <a:lnTo>
                    <a:pt x="4142700" y="0"/>
                  </a:lnTo>
                  <a:lnTo>
                    <a:pt x="4250525" y="0"/>
                  </a:lnTo>
                  <a:lnTo>
                    <a:pt x="4312299" y="95449"/>
                  </a:lnTo>
                  <a:lnTo>
                    <a:pt x="4410015" y="95449"/>
                  </a:lnTo>
                  <a:lnTo>
                    <a:pt x="4470667" y="0"/>
                  </a:lnTo>
                  <a:lnTo>
                    <a:pt x="4578491" y="0"/>
                  </a:lnTo>
                  <a:lnTo>
                    <a:pt x="4640266" y="95449"/>
                  </a:lnTo>
                  <a:lnTo>
                    <a:pt x="4780662" y="95449"/>
                  </a:lnTo>
                  <a:lnTo>
                    <a:pt x="4780662" y="285222"/>
                  </a:lnTo>
                  <a:lnTo>
                    <a:pt x="4140013" y="285222"/>
                  </a:lnTo>
                  <a:lnTo>
                    <a:pt x="640649" y="285222"/>
                  </a:lnTo>
                  <a:lnTo>
                    <a:pt x="0" y="285222"/>
                  </a:lnTo>
                  <a:lnTo>
                    <a:pt x="0" y="95449"/>
                  </a:lnTo>
                  <a:lnTo>
                    <a:pt x="144889" y="95449"/>
                  </a:lnTo>
                  <a:close/>
                </a:path>
              </a:pathLst>
            </a:custGeom>
            <a:gradFill>
              <a:gsLst>
                <a:gs pos="0">
                  <a:srgbClr val="DCDCDC"/>
                </a:gs>
                <a:gs pos="100000">
                  <a:srgbClr val="A5A5A5"/>
                </a:gs>
              </a:gsLst>
              <a:lin ang="16200000" scaled="0"/>
            </a:gradFill>
            <a:ln w="9525" cap="rnd">
              <a:noFill/>
              <a:prstDash val="solid"/>
              <a:round/>
              <a:headEnd/>
              <a:tailEnd/>
            </a:ln>
          </p:spPr>
          <p:txBody>
            <a:bodyPr vert="eaVert" wrap="square" anchor="ctr">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mj-lt"/>
                <a:ea typeface="微软雅黑"/>
                <a:cs typeface="+mn-cs"/>
              </a:endParaRPr>
            </a:p>
          </p:txBody>
        </p:sp>
      </p:grpSp>
      <p:grpSp>
        <p:nvGrpSpPr>
          <p:cNvPr id="38" name="Group 37">
            <a:extLst>
              <a:ext uri="{FF2B5EF4-FFF2-40B4-BE49-F238E27FC236}">
                <a16:creationId xmlns:a16="http://schemas.microsoft.com/office/drawing/2014/main" id="{E542A7C1-B8AC-09E2-3CBA-5B1283A5A8BA}"/>
              </a:ext>
            </a:extLst>
          </p:cNvPr>
          <p:cNvGrpSpPr/>
          <p:nvPr/>
        </p:nvGrpSpPr>
        <p:grpSpPr>
          <a:xfrm>
            <a:off x="960994" y="1530958"/>
            <a:ext cx="10683610" cy="1488856"/>
            <a:chOff x="960994" y="1530958"/>
            <a:chExt cx="10252719" cy="1488856"/>
          </a:xfrm>
        </p:grpSpPr>
        <p:sp>
          <p:nvSpPr>
            <p:cNvPr id="23" name="MH_Text_1">
              <a:extLst>
                <a:ext uri="{FF2B5EF4-FFF2-40B4-BE49-F238E27FC236}">
                  <a16:creationId xmlns:a16="http://schemas.microsoft.com/office/drawing/2014/main" id="{9758C4E9-05C4-296F-0B26-67608BF0D050}"/>
                </a:ext>
              </a:extLst>
            </p:cNvPr>
            <p:cNvSpPr/>
            <p:nvPr>
              <p:custDataLst>
                <p:tags r:id="rId5"/>
              </p:custDataLst>
            </p:nvPr>
          </p:nvSpPr>
          <p:spPr>
            <a:xfrm>
              <a:off x="960994" y="1569544"/>
              <a:ext cx="10252719" cy="145027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2400" dirty="0">
                <a:solidFill>
                  <a:srgbClr val="FFFFFF"/>
                </a:solidFill>
              </a:endParaRPr>
            </a:p>
          </p:txBody>
        </p:sp>
        <p:sp>
          <p:nvSpPr>
            <p:cNvPr id="25" name="TextBox 24">
              <a:extLst>
                <a:ext uri="{FF2B5EF4-FFF2-40B4-BE49-F238E27FC236}">
                  <a16:creationId xmlns:a16="http://schemas.microsoft.com/office/drawing/2014/main" id="{AD15CD6D-2990-47DA-8712-D623B0C6B45D}"/>
                </a:ext>
              </a:extLst>
            </p:cNvPr>
            <p:cNvSpPr txBox="1"/>
            <p:nvPr/>
          </p:nvSpPr>
          <p:spPr>
            <a:xfrm>
              <a:off x="1099597" y="1530958"/>
              <a:ext cx="9992806" cy="1431930"/>
            </a:xfrm>
            <a:prstGeom prst="rect">
              <a:avLst/>
            </a:prstGeom>
            <a:noFill/>
          </p:spPr>
          <p:txBody>
            <a:bodyPr wrap="square">
              <a:spAutoFit/>
            </a:bodyPr>
            <a:lstStyle>
              <a:defPPr>
                <a:defRPr lang="en-US"/>
              </a:defPPr>
              <a:lvl1pPr algn="just">
                <a:lnSpc>
                  <a:spcPct val="125000"/>
                </a:lnSpc>
                <a:spcBef>
                  <a:spcPts val="600"/>
                </a:spcBef>
                <a:defRPr sz="2400" b="0"/>
              </a:lvl1pPr>
            </a:lstStyle>
            <a:p>
              <a:r>
                <a:rPr lang="vi-VN" b="1">
                  <a:solidFill>
                    <a:srgbClr val="FFFF00"/>
                  </a:solidFill>
                </a:rPr>
                <a:t>Công nghệ di truyền </a:t>
              </a:r>
              <a:r>
                <a:rPr lang="vi-VN" b="1">
                  <a:solidFill>
                    <a:schemeClr val="bg1"/>
                  </a:solidFill>
                </a:rPr>
                <a:t>được phát triển dựa trên kiến thức về gene (DNA) và được ứng dụng ngày càng rộng rãi trong nhiều lĩnh vực của đời sống (nông nghiệp, y tế, môi trường,...).</a:t>
              </a:r>
              <a:endParaRPr lang="en-US" b="1">
                <a:solidFill>
                  <a:schemeClr val="bg1"/>
                </a:solidFill>
              </a:endParaRPr>
            </a:p>
          </p:txBody>
        </p:sp>
      </p:grpSp>
      <p:grpSp>
        <p:nvGrpSpPr>
          <p:cNvPr id="39" name="Group 38">
            <a:extLst>
              <a:ext uri="{FF2B5EF4-FFF2-40B4-BE49-F238E27FC236}">
                <a16:creationId xmlns:a16="http://schemas.microsoft.com/office/drawing/2014/main" id="{8E42A571-9ADF-D9EA-FF27-654FDA3CE990}"/>
              </a:ext>
            </a:extLst>
          </p:cNvPr>
          <p:cNvGrpSpPr/>
          <p:nvPr/>
        </p:nvGrpSpPr>
        <p:grpSpPr>
          <a:xfrm>
            <a:off x="968630" y="3198695"/>
            <a:ext cx="10675974" cy="1450270"/>
            <a:chOff x="968630" y="3198695"/>
            <a:chExt cx="10252719" cy="1450270"/>
          </a:xfrm>
        </p:grpSpPr>
        <p:sp>
          <p:nvSpPr>
            <p:cNvPr id="35" name="MH_Text_2">
              <a:extLst>
                <a:ext uri="{FF2B5EF4-FFF2-40B4-BE49-F238E27FC236}">
                  <a16:creationId xmlns:a16="http://schemas.microsoft.com/office/drawing/2014/main" id="{D2940017-5EA6-143F-E862-3DEA34862A5B}"/>
                </a:ext>
              </a:extLst>
            </p:cNvPr>
            <p:cNvSpPr/>
            <p:nvPr>
              <p:custDataLst>
                <p:tags r:id="rId4"/>
              </p:custDataLst>
            </p:nvPr>
          </p:nvSpPr>
          <p:spPr>
            <a:xfrm>
              <a:off x="968630" y="3198695"/>
              <a:ext cx="10252719" cy="145027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2400" dirty="0">
                <a:solidFill>
                  <a:srgbClr val="FFFFFF"/>
                </a:solidFill>
              </a:endParaRPr>
            </a:p>
          </p:txBody>
        </p:sp>
        <p:sp>
          <p:nvSpPr>
            <p:cNvPr id="37" name="TextBox 36">
              <a:extLst>
                <a:ext uri="{FF2B5EF4-FFF2-40B4-BE49-F238E27FC236}">
                  <a16:creationId xmlns:a16="http://schemas.microsoft.com/office/drawing/2014/main" id="{39697CC9-E9DC-7E9F-0F47-2B8BED4B3CBC}"/>
                </a:ext>
              </a:extLst>
            </p:cNvPr>
            <p:cNvSpPr txBox="1"/>
            <p:nvPr/>
          </p:nvSpPr>
          <p:spPr>
            <a:xfrm>
              <a:off x="1136573" y="3198695"/>
              <a:ext cx="9955830" cy="1431930"/>
            </a:xfrm>
            <a:prstGeom prst="rect">
              <a:avLst/>
            </a:prstGeom>
            <a:noFill/>
          </p:spPr>
          <p:txBody>
            <a:bodyPr wrap="square">
              <a:spAutoFit/>
            </a:bodyPr>
            <a:lstStyle>
              <a:defPPr>
                <a:defRPr lang="en-US"/>
              </a:defPPr>
              <a:lvl1pPr algn="just">
                <a:lnSpc>
                  <a:spcPct val="125000"/>
                </a:lnSpc>
                <a:spcBef>
                  <a:spcPts val="600"/>
                </a:spcBef>
                <a:defRPr sz="2400" b="1">
                  <a:solidFill>
                    <a:srgbClr val="FFFF00"/>
                  </a:solidFill>
                </a:defRPr>
              </a:lvl1pPr>
            </a:lstStyle>
            <a:p>
              <a:r>
                <a:rPr lang="en-US">
                  <a:solidFill>
                    <a:schemeClr val="bg1"/>
                  </a:solidFill>
                </a:rPr>
                <a:t>Ứng dụng công nghệ di truyền để tạo sinh vật biến đổi gene, mang các tính trạng mới mong muốn và liệu pháp gene chữa trị bệnh di truyền.</a:t>
              </a:r>
            </a:p>
          </p:txBody>
        </p:sp>
      </p:grpSp>
      <p:grpSp>
        <p:nvGrpSpPr>
          <p:cNvPr id="45" name="Group 44">
            <a:extLst>
              <a:ext uri="{FF2B5EF4-FFF2-40B4-BE49-F238E27FC236}">
                <a16:creationId xmlns:a16="http://schemas.microsoft.com/office/drawing/2014/main" id="{886A9DEB-6E69-BBA2-294B-5AB4019B983E}"/>
              </a:ext>
            </a:extLst>
          </p:cNvPr>
          <p:cNvGrpSpPr/>
          <p:nvPr/>
        </p:nvGrpSpPr>
        <p:grpSpPr>
          <a:xfrm>
            <a:off x="973822" y="4809507"/>
            <a:ext cx="10675974" cy="1168306"/>
            <a:chOff x="973822" y="4809507"/>
            <a:chExt cx="10675974" cy="1168306"/>
          </a:xfrm>
        </p:grpSpPr>
        <p:sp>
          <p:nvSpPr>
            <p:cNvPr id="40" name="MH_Text_4">
              <a:extLst>
                <a:ext uri="{FF2B5EF4-FFF2-40B4-BE49-F238E27FC236}">
                  <a16:creationId xmlns:a16="http://schemas.microsoft.com/office/drawing/2014/main" id="{93CC75CD-5B9A-A8A0-CC87-5B77242B92CE}"/>
                </a:ext>
              </a:extLst>
            </p:cNvPr>
            <p:cNvSpPr/>
            <p:nvPr>
              <p:custDataLst>
                <p:tags r:id="rId3"/>
              </p:custDataLst>
            </p:nvPr>
          </p:nvSpPr>
          <p:spPr>
            <a:xfrm>
              <a:off x="973822" y="4809507"/>
              <a:ext cx="10675974" cy="1168306"/>
            </a:xfrm>
            <a:prstGeom prst="rect">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scene3d>
                <a:camera prst="orthographicFront"/>
                <a:lightRig rig="threePt" dir="t"/>
              </a:scene3d>
              <a:sp3d contourW="12700"/>
            </a:bodyPr>
            <a:lstStyle/>
            <a:p>
              <a:pPr algn="ctr">
                <a:defRPr/>
              </a:pPr>
              <a:endParaRPr lang="zh-CN" altLang="en-US" sz="1600" dirty="0">
                <a:solidFill>
                  <a:srgbClr val="FFFFFF"/>
                </a:solidFill>
              </a:endParaRPr>
            </a:p>
          </p:txBody>
        </p:sp>
        <p:sp>
          <p:nvSpPr>
            <p:cNvPr id="44" name="TextBox 43">
              <a:extLst>
                <a:ext uri="{FF2B5EF4-FFF2-40B4-BE49-F238E27FC236}">
                  <a16:creationId xmlns:a16="http://schemas.microsoft.com/office/drawing/2014/main" id="{BD0725EC-CED1-3460-49A6-ABC5DC919742}"/>
                </a:ext>
              </a:extLst>
            </p:cNvPr>
            <p:cNvSpPr txBox="1"/>
            <p:nvPr/>
          </p:nvSpPr>
          <p:spPr>
            <a:xfrm>
              <a:off x="1105422" y="4842924"/>
              <a:ext cx="10404913" cy="970266"/>
            </a:xfrm>
            <a:prstGeom prst="rect">
              <a:avLst/>
            </a:prstGeom>
            <a:noFill/>
          </p:spPr>
          <p:txBody>
            <a:bodyPr wrap="square">
              <a:spAutoFit/>
            </a:bodyPr>
            <a:lstStyle>
              <a:defPPr>
                <a:defRPr lang="en-US"/>
              </a:defPPr>
              <a:lvl1pPr algn="just">
                <a:lnSpc>
                  <a:spcPct val="125000"/>
                </a:lnSpc>
                <a:spcBef>
                  <a:spcPts val="600"/>
                </a:spcBef>
                <a:defRPr sz="2400" b="1">
                  <a:solidFill>
                    <a:schemeClr val="bg1"/>
                  </a:solidFill>
                </a:defRPr>
              </a:lvl1pPr>
            </a:lstStyle>
            <a:p>
              <a:r>
                <a:rPr lang="vi-VN"/>
                <a:t>Đạo đức sinh học giúp mọi người kiểm soát hành vi khi ứng dụng công nghệ di truyền.</a:t>
              </a:r>
              <a:endParaRPr lang="en-US"/>
            </a:p>
          </p:txBody>
        </p:sp>
      </p:grpSp>
      <p:pic>
        <p:nvPicPr>
          <p:cNvPr id="46" name="图片 5">
            <a:extLst>
              <a:ext uri="{FF2B5EF4-FFF2-40B4-BE49-F238E27FC236}">
                <a16:creationId xmlns:a16="http://schemas.microsoft.com/office/drawing/2014/main" id="{C82DDD21-EAFC-6E4A-2B21-A7A80659852C}"/>
              </a:ext>
            </a:extLst>
          </p:cNvPr>
          <p:cNvPicPr>
            <a:picLocks noChangeAspect="1"/>
          </p:cNvPicPr>
          <p:nvPr/>
        </p:nvPicPr>
        <p:blipFill>
          <a:blip r:embed="rId10"/>
          <a:stretch>
            <a:fillRect/>
          </a:stretch>
        </p:blipFill>
        <p:spPr>
          <a:xfrm rot="21138913">
            <a:off x="134151" y="202519"/>
            <a:ext cx="1942540" cy="1672182"/>
          </a:xfrm>
          <a:prstGeom prst="rect">
            <a:avLst/>
          </a:prstGeom>
        </p:spPr>
      </p:pic>
      <p:sp>
        <p:nvSpPr>
          <p:cNvPr id="47" name="MH_Other_6">
            <a:extLst>
              <a:ext uri="{FF2B5EF4-FFF2-40B4-BE49-F238E27FC236}">
                <a16:creationId xmlns:a16="http://schemas.microsoft.com/office/drawing/2014/main" id="{41E9E569-06EC-72C3-99AA-4434ADD8CBAA}"/>
              </a:ext>
            </a:extLst>
          </p:cNvPr>
          <p:cNvSpPr/>
          <p:nvPr>
            <p:custDataLst>
              <p:tags r:id="rId2"/>
            </p:custDataLst>
          </p:nvPr>
        </p:nvSpPr>
        <p:spPr>
          <a:xfrm rot="2149474">
            <a:off x="10439081" y="5896673"/>
            <a:ext cx="1830393" cy="326905"/>
          </a:xfrm>
          <a:custGeom>
            <a:avLst/>
            <a:gdLst>
              <a:gd name="connsiteX0" fmla="*/ 0 w 1152128"/>
              <a:gd name="connsiteY0" fmla="*/ 0 h 242604"/>
              <a:gd name="connsiteX1" fmla="*/ 1152128 w 1152128"/>
              <a:gd name="connsiteY1" fmla="*/ 0 h 242604"/>
              <a:gd name="connsiteX2" fmla="*/ 1152128 w 1152128"/>
              <a:gd name="connsiteY2" fmla="*/ 242604 h 242604"/>
              <a:gd name="connsiteX3" fmla="*/ 0 w 1152128"/>
              <a:gd name="connsiteY3" fmla="*/ 242604 h 242604"/>
              <a:gd name="connsiteX4" fmla="*/ 0 w 1152128"/>
              <a:gd name="connsiteY4" fmla="*/ 0 h 242604"/>
              <a:gd name="connsiteX0" fmla="*/ 220 w 1152348"/>
              <a:gd name="connsiteY0" fmla="*/ 0 h 242604"/>
              <a:gd name="connsiteX1" fmla="*/ 1152348 w 1152348"/>
              <a:gd name="connsiteY1" fmla="*/ 0 h 242604"/>
              <a:gd name="connsiteX2" fmla="*/ 1152348 w 1152348"/>
              <a:gd name="connsiteY2" fmla="*/ 242604 h 242604"/>
              <a:gd name="connsiteX3" fmla="*/ 220 w 1152348"/>
              <a:gd name="connsiteY3" fmla="*/ 242604 h 242604"/>
              <a:gd name="connsiteX4" fmla="*/ 0 w 1152348"/>
              <a:gd name="connsiteY4" fmla="*/ 216390 h 242604"/>
              <a:gd name="connsiteX5" fmla="*/ 220 w 1152348"/>
              <a:gd name="connsiteY5" fmla="*/ 0 h 242604"/>
              <a:gd name="connsiteX0" fmla="*/ 85407 w 1237535"/>
              <a:gd name="connsiteY0" fmla="*/ 0 h 242604"/>
              <a:gd name="connsiteX1" fmla="*/ 1237535 w 1237535"/>
              <a:gd name="connsiteY1" fmla="*/ 0 h 242604"/>
              <a:gd name="connsiteX2" fmla="*/ 1237535 w 1237535"/>
              <a:gd name="connsiteY2" fmla="*/ 242604 h 242604"/>
              <a:gd name="connsiteX3" fmla="*/ 85407 w 1237535"/>
              <a:gd name="connsiteY3" fmla="*/ 242604 h 242604"/>
              <a:gd name="connsiteX4" fmla="*/ 85187 w 1237535"/>
              <a:gd name="connsiteY4" fmla="*/ 216390 h 242604"/>
              <a:gd name="connsiteX5" fmla="*/ 85187 w 1237535"/>
              <a:gd name="connsiteY5" fmla="*/ 105258 h 242604"/>
              <a:gd name="connsiteX6" fmla="*/ 85407 w 1237535"/>
              <a:gd name="connsiteY6"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06409 w 1258757"/>
              <a:gd name="connsiteY5" fmla="*/ 105258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56923 w 1258757"/>
              <a:gd name="connsiteY5" fmla="*/ 105259 h 242604"/>
              <a:gd name="connsiteX6" fmla="*/ 50844 w 1258757"/>
              <a:gd name="connsiteY6" fmla="*/ 56429 h 242604"/>
              <a:gd name="connsiteX7" fmla="*/ 106629 w 1258757"/>
              <a:gd name="connsiteY7"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50844 w 1258757"/>
              <a:gd name="connsiteY7" fmla="*/ 56429 h 242604"/>
              <a:gd name="connsiteX8" fmla="*/ 106629 w 1258757"/>
              <a:gd name="connsiteY8"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106409 w 1258757"/>
              <a:gd name="connsiteY7" fmla="*/ 81686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56923 w 1258757"/>
              <a:gd name="connsiteY6" fmla="*/ 105259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24931 w 1258757"/>
              <a:gd name="connsiteY5" fmla="*/ 177662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8757 w 1258757"/>
              <a:gd name="connsiteY2" fmla="*/ 242604 h 242604"/>
              <a:gd name="connsiteX3" fmla="*/ 106629 w 1258757"/>
              <a:gd name="connsiteY3" fmla="*/ 242604 h 242604"/>
              <a:gd name="connsiteX4" fmla="*/ 106409 w 1258757"/>
              <a:gd name="connsiteY4" fmla="*/ 216390 h 242604"/>
              <a:gd name="connsiteX5" fmla="*/ 182180 w 1258757"/>
              <a:gd name="connsiteY5" fmla="*/ 167559 h 242604"/>
              <a:gd name="connsiteX6" fmla="*/ 128299 w 1258757"/>
              <a:gd name="connsiteY6" fmla="*/ 117046 h 242604"/>
              <a:gd name="connsiteX7" fmla="*/ 97990 w 1258757"/>
              <a:gd name="connsiteY7" fmla="*/ 90105 h 242604"/>
              <a:gd name="connsiteX8" fmla="*/ 50844 w 1258757"/>
              <a:gd name="connsiteY8" fmla="*/ 56429 h 242604"/>
              <a:gd name="connsiteX9" fmla="*/ 106629 w 1258757"/>
              <a:gd name="connsiteY9" fmla="*/ 0 h 242604"/>
              <a:gd name="connsiteX0" fmla="*/ 106629 w 1258757"/>
              <a:gd name="connsiteY0" fmla="*/ 0 h 242604"/>
              <a:gd name="connsiteX1" fmla="*/ 1258757 w 1258757"/>
              <a:gd name="connsiteY1" fmla="*/ 0 h 242604"/>
              <a:gd name="connsiteX2" fmla="*/ 1256443 w 1258757"/>
              <a:gd name="connsiteY2" fmla="*/ 42958 h 242604"/>
              <a:gd name="connsiteX3" fmla="*/ 1258757 w 1258757"/>
              <a:gd name="connsiteY3" fmla="*/ 242604 h 242604"/>
              <a:gd name="connsiteX4" fmla="*/ 106629 w 1258757"/>
              <a:gd name="connsiteY4" fmla="*/ 242604 h 242604"/>
              <a:gd name="connsiteX5" fmla="*/ 106409 w 1258757"/>
              <a:gd name="connsiteY5" fmla="*/ 216390 h 242604"/>
              <a:gd name="connsiteX6" fmla="*/ 182180 w 1258757"/>
              <a:gd name="connsiteY6" fmla="*/ 167559 h 242604"/>
              <a:gd name="connsiteX7" fmla="*/ 128299 w 1258757"/>
              <a:gd name="connsiteY7" fmla="*/ 117046 h 242604"/>
              <a:gd name="connsiteX8" fmla="*/ 97990 w 1258757"/>
              <a:gd name="connsiteY8" fmla="*/ 90105 h 242604"/>
              <a:gd name="connsiteX9" fmla="*/ 50844 w 1258757"/>
              <a:gd name="connsiteY9" fmla="*/ 56429 h 242604"/>
              <a:gd name="connsiteX10" fmla="*/ 106629 w 1258757"/>
              <a:gd name="connsiteY10" fmla="*/ 0 h 242604"/>
              <a:gd name="connsiteX0" fmla="*/ 106629 w 1343417"/>
              <a:gd name="connsiteY0" fmla="*/ 0 h 242604"/>
              <a:gd name="connsiteX1" fmla="*/ 1258757 w 1343417"/>
              <a:gd name="connsiteY1" fmla="*/ 0 h 242604"/>
              <a:gd name="connsiteX2" fmla="*/ 1256443 w 1343417"/>
              <a:gd name="connsiteY2" fmla="*/ 42958 h 242604"/>
              <a:gd name="connsiteX3" fmla="*/ 1256443 w 1343417"/>
              <a:gd name="connsiteY3" fmla="*/ 86737 h 242604"/>
              <a:gd name="connsiteX4" fmla="*/ 1258757 w 1343417"/>
              <a:gd name="connsiteY4" fmla="*/ 242604 h 242604"/>
              <a:gd name="connsiteX5" fmla="*/ 106629 w 1343417"/>
              <a:gd name="connsiteY5" fmla="*/ 242604 h 242604"/>
              <a:gd name="connsiteX6" fmla="*/ 106409 w 1343417"/>
              <a:gd name="connsiteY6" fmla="*/ 216390 h 242604"/>
              <a:gd name="connsiteX7" fmla="*/ 182180 w 1343417"/>
              <a:gd name="connsiteY7" fmla="*/ 167559 h 242604"/>
              <a:gd name="connsiteX8" fmla="*/ 128299 w 1343417"/>
              <a:gd name="connsiteY8" fmla="*/ 117046 h 242604"/>
              <a:gd name="connsiteX9" fmla="*/ 97990 w 1343417"/>
              <a:gd name="connsiteY9" fmla="*/ 90105 h 242604"/>
              <a:gd name="connsiteX10" fmla="*/ 50844 w 1343417"/>
              <a:gd name="connsiteY10" fmla="*/ 56429 h 242604"/>
              <a:gd name="connsiteX11" fmla="*/ 106629 w 1343417"/>
              <a:gd name="connsiteY11" fmla="*/ 0 h 242604"/>
              <a:gd name="connsiteX0" fmla="*/ 106629 w 1354171"/>
              <a:gd name="connsiteY0" fmla="*/ 0 h 242604"/>
              <a:gd name="connsiteX1" fmla="*/ 1258757 w 1354171"/>
              <a:gd name="connsiteY1" fmla="*/ 0 h 242604"/>
              <a:gd name="connsiteX2" fmla="*/ 1256443 w 1354171"/>
              <a:gd name="connsiteY2" fmla="*/ 42958 h 242604"/>
              <a:gd name="connsiteX3" fmla="*/ 1256443 w 1354171"/>
              <a:gd name="connsiteY3" fmla="*/ 86737 h 242604"/>
              <a:gd name="connsiteX4" fmla="*/ 1286751 w 1354171"/>
              <a:gd name="connsiteY4" fmla="*/ 123780 h 242604"/>
              <a:gd name="connsiteX5" fmla="*/ 1258757 w 1354171"/>
              <a:gd name="connsiteY5" fmla="*/ 242604 h 242604"/>
              <a:gd name="connsiteX6" fmla="*/ 106629 w 1354171"/>
              <a:gd name="connsiteY6" fmla="*/ 242604 h 242604"/>
              <a:gd name="connsiteX7" fmla="*/ 106409 w 1354171"/>
              <a:gd name="connsiteY7" fmla="*/ 216390 h 242604"/>
              <a:gd name="connsiteX8" fmla="*/ 182180 w 1354171"/>
              <a:gd name="connsiteY8" fmla="*/ 167559 h 242604"/>
              <a:gd name="connsiteX9" fmla="*/ 128299 w 1354171"/>
              <a:gd name="connsiteY9" fmla="*/ 117046 h 242604"/>
              <a:gd name="connsiteX10" fmla="*/ 97990 w 1354171"/>
              <a:gd name="connsiteY10" fmla="*/ 90105 h 242604"/>
              <a:gd name="connsiteX11" fmla="*/ 50844 w 1354171"/>
              <a:gd name="connsiteY11" fmla="*/ 56429 h 242604"/>
              <a:gd name="connsiteX12" fmla="*/ 106629 w 1354171"/>
              <a:gd name="connsiteY12" fmla="*/ 0 h 242604"/>
              <a:gd name="connsiteX0" fmla="*/ 106629 w 1370394"/>
              <a:gd name="connsiteY0" fmla="*/ 0 h 242604"/>
              <a:gd name="connsiteX1" fmla="*/ 1258757 w 1370394"/>
              <a:gd name="connsiteY1" fmla="*/ 0 h 242604"/>
              <a:gd name="connsiteX2" fmla="*/ 1256443 w 1370394"/>
              <a:gd name="connsiteY2" fmla="*/ 42958 h 242604"/>
              <a:gd name="connsiteX3" fmla="*/ 1256443 w 1370394"/>
              <a:gd name="connsiteY3" fmla="*/ 86737 h 242604"/>
              <a:gd name="connsiteX4" fmla="*/ 1286751 w 1370394"/>
              <a:gd name="connsiteY4" fmla="*/ 123780 h 242604"/>
              <a:gd name="connsiteX5" fmla="*/ 1328847 w 1370394"/>
              <a:gd name="connsiteY5" fmla="*/ 169243 h 242604"/>
              <a:gd name="connsiteX6" fmla="*/ 1258757 w 1370394"/>
              <a:gd name="connsiteY6" fmla="*/ 242604 h 242604"/>
              <a:gd name="connsiteX7" fmla="*/ 106629 w 1370394"/>
              <a:gd name="connsiteY7" fmla="*/ 242604 h 242604"/>
              <a:gd name="connsiteX8" fmla="*/ 106409 w 1370394"/>
              <a:gd name="connsiteY8" fmla="*/ 216390 h 242604"/>
              <a:gd name="connsiteX9" fmla="*/ 182180 w 1370394"/>
              <a:gd name="connsiteY9" fmla="*/ 167559 h 242604"/>
              <a:gd name="connsiteX10" fmla="*/ 128299 w 1370394"/>
              <a:gd name="connsiteY10" fmla="*/ 117046 h 242604"/>
              <a:gd name="connsiteX11" fmla="*/ 97990 w 1370394"/>
              <a:gd name="connsiteY11" fmla="*/ 90105 h 242604"/>
              <a:gd name="connsiteX12" fmla="*/ 50844 w 1370394"/>
              <a:gd name="connsiteY12" fmla="*/ 56429 h 242604"/>
              <a:gd name="connsiteX13" fmla="*/ 106629 w 1370394"/>
              <a:gd name="connsiteY13" fmla="*/ 0 h 242604"/>
              <a:gd name="connsiteX0" fmla="*/ 106629 w 1375326"/>
              <a:gd name="connsiteY0" fmla="*/ 0 h 242894"/>
              <a:gd name="connsiteX1" fmla="*/ 1258757 w 1375326"/>
              <a:gd name="connsiteY1" fmla="*/ 0 h 242894"/>
              <a:gd name="connsiteX2" fmla="*/ 1256443 w 1375326"/>
              <a:gd name="connsiteY2" fmla="*/ 42958 h 242894"/>
              <a:gd name="connsiteX3" fmla="*/ 1256443 w 1375326"/>
              <a:gd name="connsiteY3" fmla="*/ 86737 h 242894"/>
              <a:gd name="connsiteX4" fmla="*/ 1286751 w 1375326"/>
              <a:gd name="connsiteY4" fmla="*/ 123780 h 242894"/>
              <a:gd name="connsiteX5" fmla="*/ 1328847 w 1375326"/>
              <a:gd name="connsiteY5" fmla="*/ 169243 h 242894"/>
              <a:gd name="connsiteX6" fmla="*/ 1344000 w 1375326"/>
              <a:gd name="connsiteY6" fmla="*/ 234911 h 242894"/>
              <a:gd name="connsiteX7" fmla="*/ 1258757 w 1375326"/>
              <a:gd name="connsiteY7" fmla="*/ 242604 h 242894"/>
              <a:gd name="connsiteX8" fmla="*/ 106629 w 1375326"/>
              <a:gd name="connsiteY8" fmla="*/ 242604 h 242894"/>
              <a:gd name="connsiteX9" fmla="*/ 106409 w 1375326"/>
              <a:gd name="connsiteY9" fmla="*/ 216390 h 242894"/>
              <a:gd name="connsiteX10" fmla="*/ 182180 w 1375326"/>
              <a:gd name="connsiteY10" fmla="*/ 167559 h 242894"/>
              <a:gd name="connsiteX11" fmla="*/ 128299 w 1375326"/>
              <a:gd name="connsiteY11" fmla="*/ 117046 h 242894"/>
              <a:gd name="connsiteX12" fmla="*/ 97990 w 1375326"/>
              <a:gd name="connsiteY12" fmla="*/ 90105 h 242894"/>
              <a:gd name="connsiteX13" fmla="*/ 50844 w 1375326"/>
              <a:gd name="connsiteY13" fmla="*/ 56429 h 242894"/>
              <a:gd name="connsiteX14" fmla="*/ 106629 w 1375326"/>
              <a:gd name="connsiteY14" fmla="*/ 0 h 24289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86751 w 1358377"/>
              <a:gd name="connsiteY4" fmla="*/ 123780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56443 w 1358377"/>
              <a:gd name="connsiteY2" fmla="*/ 42958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 name="connsiteX0" fmla="*/ 106629 w 1358377"/>
              <a:gd name="connsiteY0" fmla="*/ 0 h 242604"/>
              <a:gd name="connsiteX1" fmla="*/ 1258757 w 1358377"/>
              <a:gd name="connsiteY1" fmla="*/ 0 h 242604"/>
              <a:gd name="connsiteX2" fmla="*/ 1290119 w 1358377"/>
              <a:gd name="connsiteY2" fmla="*/ 39590 h 242604"/>
              <a:gd name="connsiteX3" fmla="*/ 1256443 w 1358377"/>
              <a:gd name="connsiteY3" fmla="*/ 86737 h 242604"/>
              <a:gd name="connsiteX4" fmla="*/ 1258126 w 1358377"/>
              <a:gd name="connsiteY4" fmla="*/ 118728 h 242604"/>
              <a:gd name="connsiteX5" fmla="*/ 1328847 w 1358377"/>
              <a:gd name="connsiteY5" fmla="*/ 169243 h 242604"/>
              <a:gd name="connsiteX6" fmla="*/ 1296853 w 1358377"/>
              <a:gd name="connsiteY6" fmla="*/ 211337 h 242604"/>
              <a:gd name="connsiteX7" fmla="*/ 1258757 w 1358377"/>
              <a:gd name="connsiteY7" fmla="*/ 242604 h 242604"/>
              <a:gd name="connsiteX8" fmla="*/ 106629 w 1358377"/>
              <a:gd name="connsiteY8" fmla="*/ 242604 h 242604"/>
              <a:gd name="connsiteX9" fmla="*/ 106409 w 1358377"/>
              <a:gd name="connsiteY9" fmla="*/ 216390 h 242604"/>
              <a:gd name="connsiteX10" fmla="*/ 182180 w 1358377"/>
              <a:gd name="connsiteY10" fmla="*/ 167559 h 242604"/>
              <a:gd name="connsiteX11" fmla="*/ 128299 w 1358377"/>
              <a:gd name="connsiteY11" fmla="*/ 117046 h 242604"/>
              <a:gd name="connsiteX12" fmla="*/ 97990 w 1358377"/>
              <a:gd name="connsiteY12" fmla="*/ 90105 h 242604"/>
              <a:gd name="connsiteX13" fmla="*/ 50844 w 1358377"/>
              <a:gd name="connsiteY13" fmla="*/ 56429 h 242604"/>
              <a:gd name="connsiteX14" fmla="*/ 106629 w 1358377"/>
              <a:gd name="connsiteY14" fmla="*/ 0 h 24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58377" h="242604">
                <a:moveTo>
                  <a:pt x="106629" y="0"/>
                </a:moveTo>
                <a:lnTo>
                  <a:pt x="1258757" y="0"/>
                </a:lnTo>
                <a:lnTo>
                  <a:pt x="1290119" y="39590"/>
                </a:lnTo>
                <a:cubicBezTo>
                  <a:pt x="1289733" y="54046"/>
                  <a:pt x="1256057" y="53463"/>
                  <a:pt x="1256443" y="86737"/>
                </a:cubicBezTo>
                <a:cubicBezTo>
                  <a:pt x="1261494" y="100207"/>
                  <a:pt x="1257740" y="92750"/>
                  <a:pt x="1258126" y="118728"/>
                </a:cubicBezTo>
                <a:cubicBezTo>
                  <a:pt x="1270193" y="132479"/>
                  <a:pt x="1333513" y="149439"/>
                  <a:pt x="1328847" y="169243"/>
                </a:cubicBezTo>
                <a:cubicBezTo>
                  <a:pt x="1338388" y="187765"/>
                  <a:pt x="1308535" y="199110"/>
                  <a:pt x="1296853" y="211337"/>
                </a:cubicBezTo>
                <a:cubicBezTo>
                  <a:pt x="1285171" y="223564"/>
                  <a:pt x="1464985" y="241322"/>
                  <a:pt x="1258757" y="242604"/>
                </a:cubicBezTo>
                <a:lnTo>
                  <a:pt x="106629" y="242604"/>
                </a:lnTo>
                <a:cubicBezTo>
                  <a:pt x="106556" y="233866"/>
                  <a:pt x="106482" y="225128"/>
                  <a:pt x="106409" y="216390"/>
                </a:cubicBezTo>
                <a:cubicBezTo>
                  <a:pt x="109459" y="205566"/>
                  <a:pt x="173761" y="186081"/>
                  <a:pt x="182180" y="167559"/>
                </a:cubicBezTo>
                <a:cubicBezTo>
                  <a:pt x="190599" y="149037"/>
                  <a:pt x="131386" y="133042"/>
                  <a:pt x="128299" y="117046"/>
                </a:cubicBezTo>
                <a:cubicBezTo>
                  <a:pt x="125212" y="101050"/>
                  <a:pt x="115670" y="98243"/>
                  <a:pt x="97990" y="90105"/>
                </a:cubicBezTo>
                <a:cubicBezTo>
                  <a:pt x="80310" y="81967"/>
                  <a:pt x="50807" y="70043"/>
                  <a:pt x="50844" y="56429"/>
                </a:cubicBezTo>
                <a:cubicBezTo>
                  <a:pt x="50881" y="38886"/>
                  <a:pt x="-94690" y="9405"/>
                  <a:pt x="106629" y="0"/>
                </a:cubicBezTo>
                <a:close/>
              </a:path>
            </a:pathLst>
          </a:custGeom>
          <a:solidFill>
            <a:sysClr val="window" lastClr="FFFFFF">
              <a:lumMod val="85000"/>
              <a:alpha val="50000"/>
            </a:sysClr>
          </a:solidFill>
          <a:ln w="12700" cap="flat" cmpd="sng" algn="ctr">
            <a:noFill/>
            <a:prstDash val="solid"/>
            <a:miter lim="800000"/>
          </a:ln>
          <a:effectLst/>
        </p:spPr>
        <p:txBody>
          <a:bodyPr rtlCol="0" anchor="ctr"/>
          <a:lstStyle/>
          <a:p>
            <a:pPr algn="ctr">
              <a:defRPr/>
            </a:pPr>
            <a:endParaRPr lang="fr-FR" kern="0">
              <a:solidFill>
                <a:prstClr val="white"/>
              </a:solidFill>
            </a:endParaRPr>
          </a:p>
        </p:txBody>
      </p:sp>
    </p:spTree>
    <p:custDataLst>
      <p:tags r:id="rId1"/>
    </p:custDataLst>
    <p:extLst>
      <p:ext uri="{BB962C8B-B14F-4D97-AF65-F5344CB8AC3E}">
        <p14:creationId xmlns:p14="http://schemas.microsoft.com/office/powerpoint/2010/main" val="1171585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3"/>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3" presetClass="entr" presetSubtype="52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anim calcmode="lin" valueType="num">
                                      <p:cBhvr>
                                        <p:cTn id="16" dur="500" fill="hold"/>
                                        <p:tgtEl>
                                          <p:spTgt spid="46"/>
                                        </p:tgtEl>
                                        <p:attrNameLst>
                                          <p:attrName>ppt_x</p:attrName>
                                        </p:attrNameLst>
                                      </p:cBhvr>
                                      <p:tavLst>
                                        <p:tav tm="0">
                                          <p:val>
                                            <p:fltVal val="0.5"/>
                                          </p:val>
                                        </p:tav>
                                        <p:tav tm="100000">
                                          <p:val>
                                            <p:strVal val="#ppt_x"/>
                                          </p:val>
                                        </p:tav>
                                      </p:tavLst>
                                    </p:anim>
                                    <p:anim calcmode="lin" valueType="num">
                                      <p:cBhvr>
                                        <p:cTn id="17" dur="500" fill="hold"/>
                                        <p:tgtEl>
                                          <p:spTgt spid="46"/>
                                        </p:tgtEl>
                                        <p:attrNameLst>
                                          <p:attrName>ppt_y</p:attrName>
                                        </p:attrNameLst>
                                      </p:cBhvr>
                                      <p:tavLst>
                                        <p:tav tm="0">
                                          <p:val>
                                            <p:fltVal val="0.5"/>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pSp>
        <p:nvGrpSpPr>
          <p:cNvPr id="26" name="Group 25">
            <a:extLst>
              <a:ext uri="{FF2B5EF4-FFF2-40B4-BE49-F238E27FC236}">
                <a16:creationId xmlns:a16="http://schemas.microsoft.com/office/drawing/2014/main" id="{14A7BD58-2A0D-4B7C-58A4-5D7B567EEEEE}"/>
              </a:ext>
            </a:extLst>
          </p:cNvPr>
          <p:cNvGrpSpPr/>
          <p:nvPr/>
        </p:nvGrpSpPr>
        <p:grpSpPr>
          <a:xfrm>
            <a:off x="1051550" y="5595896"/>
            <a:ext cx="10208586" cy="1099011"/>
            <a:chOff x="967494" y="2481897"/>
            <a:chExt cx="10208586" cy="1099011"/>
          </a:xfrm>
        </p:grpSpPr>
        <p:sp>
          <p:nvSpPr>
            <p:cNvPr id="5" name="Rectangle: Rounded Corners 4">
              <a:extLst>
                <a:ext uri="{FF2B5EF4-FFF2-40B4-BE49-F238E27FC236}">
                  <a16:creationId xmlns:a16="http://schemas.microsoft.com/office/drawing/2014/main" id="{43528F86-8D58-324B-D0A0-B03CF55B84D1}"/>
                </a:ext>
              </a:extLst>
            </p:cNvPr>
            <p:cNvSpPr/>
            <p:nvPr/>
          </p:nvSpPr>
          <p:spPr>
            <a:xfrm>
              <a:off x="967494" y="2481897"/>
              <a:ext cx="10208586" cy="1099011"/>
            </a:xfrm>
            <a:prstGeom prst="roundRect">
              <a:avLst>
                <a:gd name="adj" fmla="val 843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ED8857A-6C6D-AD09-E1D9-EBB312201DFB}"/>
                </a:ext>
              </a:extLst>
            </p:cNvPr>
            <p:cNvSpPr txBox="1"/>
            <p:nvPr/>
          </p:nvSpPr>
          <p:spPr>
            <a:xfrm>
              <a:off x="1141768" y="2546269"/>
              <a:ext cx="10034312" cy="970266"/>
            </a:xfrm>
            <a:prstGeom prst="rect">
              <a:avLst/>
            </a:prstGeom>
            <a:noFill/>
          </p:spPr>
          <p:txBody>
            <a:bodyPr wrap="square">
              <a:spAutoFit/>
            </a:bodyPr>
            <a:lstStyle/>
            <a:p>
              <a:pPr algn="just">
                <a:lnSpc>
                  <a:spcPct val="125000"/>
                </a:lnSpc>
              </a:pPr>
              <a:r>
                <a:rPr lang="en-US" sz="2400" b="1"/>
                <a:t>Câu hỏi trang 207: </a:t>
              </a:r>
              <a:r>
                <a:rPr lang="en-US" sz="2400"/>
                <a:t>Quan sát Hình 48.1, mô tả quá trình tạo cây biến đổi gene nhờ ứng dụng công nghệ di truyền.</a:t>
              </a:r>
            </a:p>
          </p:txBody>
        </p:sp>
      </p:grpSp>
      <p:pic>
        <p:nvPicPr>
          <p:cNvPr id="3" name="Picture 2">
            <a:extLst>
              <a:ext uri="{FF2B5EF4-FFF2-40B4-BE49-F238E27FC236}">
                <a16:creationId xmlns:a16="http://schemas.microsoft.com/office/drawing/2014/main" id="{E7C6C821-1C4E-8FF4-4778-F83658F392FD}"/>
              </a:ext>
            </a:extLst>
          </p:cNvPr>
          <p:cNvPicPr>
            <a:picLocks noChangeAspect="1"/>
          </p:cNvPicPr>
          <p:nvPr/>
        </p:nvPicPr>
        <p:blipFill>
          <a:blip r:embed="rId2"/>
          <a:stretch>
            <a:fillRect/>
          </a:stretch>
        </p:blipFill>
        <p:spPr>
          <a:xfrm>
            <a:off x="1051550" y="2206932"/>
            <a:ext cx="10208586" cy="3356778"/>
          </a:xfrm>
          <a:prstGeom prst="rect">
            <a:avLst/>
          </a:prstGeom>
        </p:spPr>
      </p:pic>
    </p:spTree>
    <p:extLst>
      <p:ext uri="{BB962C8B-B14F-4D97-AF65-F5344CB8AC3E}">
        <p14:creationId xmlns:p14="http://schemas.microsoft.com/office/powerpoint/2010/main" val="310714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6858000"/>
          </a:xfrm>
          <a:prstGeom prst="rect">
            <a:avLst/>
          </a:prstGeom>
          <a:solidFill>
            <a:srgbClr val="00A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文本框 2"/>
          <p:cNvSpPr txBox="1"/>
          <p:nvPr/>
        </p:nvSpPr>
        <p:spPr>
          <a:xfrm>
            <a:off x="2912634" y="3373864"/>
            <a:ext cx="6366743" cy="769441"/>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Trắc nghiệm</a:t>
            </a:r>
            <a:r>
              <a:rPr kumimoji="0" lang="en-US" altLang="zh-CN" sz="4400" b="1" i="0" u="none" strike="noStrike" kern="1200" cap="none" spc="0" normalizeH="0" noProof="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và tự luận</a:t>
            </a:r>
            <a:endParaRPr kumimoji="0" lang="zh-CN" alt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sp>
        <p:nvSpPr>
          <p:cNvPr id="4" name="文本框 3"/>
          <p:cNvSpPr txBox="1"/>
          <p:nvPr/>
        </p:nvSpPr>
        <p:spPr>
          <a:xfrm>
            <a:off x="2819307" y="2218164"/>
            <a:ext cx="6553397"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CÂU</a:t>
            </a:r>
            <a:r>
              <a:rPr kumimoji="0" lang="en-US" altLang="zh-CN" sz="6000" b="1" i="0" u="none" strike="noStrike" kern="1200" cap="none" spc="0" normalizeH="0" noProof="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rPr>
              <a:t> HỎI ÔN TẬP</a:t>
            </a:r>
            <a:endParaRPr kumimoji="0" lang="zh-CN" altLang="en-US" sz="6000" b="1" i="0" u="none" strike="noStrike" kern="1200" cap="none" spc="0" normalizeH="0" baseline="0" noProof="0" dirty="0">
              <a:ln>
                <a:noFill/>
              </a:ln>
              <a:solidFill>
                <a:srgbClr val="F7EA5D"/>
              </a:solidFill>
              <a:effectLst>
                <a:outerShdw blurRad="38100" dist="38100" dir="2700000" algn="tl">
                  <a:srgbClr val="000000">
                    <a:alpha val="43137"/>
                  </a:srgbClr>
                </a:outerShdw>
              </a:effectLst>
              <a:uLnTx/>
              <a:uFillTx/>
              <a:latin typeface="+mj-lt"/>
              <a:ea typeface="汉仪夏日体W" panose="00020600040101010101" pitchFamily="18" charset="-122"/>
              <a:cs typeface="+mn-cs"/>
            </a:endParaRPr>
          </a:p>
        </p:txBody>
      </p:sp>
      <p:pic>
        <p:nvPicPr>
          <p:cNvPr id="6" name="图片 5"/>
          <p:cNvPicPr>
            <a:picLocks noChangeAspect="1"/>
          </p:cNvPicPr>
          <p:nvPr/>
        </p:nvPicPr>
        <p:blipFill>
          <a:blip r:embed="rId3"/>
          <a:stretch>
            <a:fillRect/>
          </a:stretch>
        </p:blipFill>
        <p:spPr>
          <a:xfrm rot="21138913">
            <a:off x="944600" y="701357"/>
            <a:ext cx="2892893" cy="2490267"/>
          </a:xfrm>
          <a:prstGeom prst="rect">
            <a:avLst/>
          </a:prstGeom>
        </p:spPr>
      </p:pic>
      <p:pic>
        <p:nvPicPr>
          <p:cNvPr id="7" name="图片 6"/>
          <p:cNvPicPr>
            <a:picLocks noChangeAspect="1"/>
          </p:cNvPicPr>
          <p:nvPr/>
        </p:nvPicPr>
        <p:blipFill>
          <a:blip r:embed="rId4"/>
          <a:stretch>
            <a:fillRect/>
          </a:stretch>
        </p:blipFill>
        <p:spPr>
          <a:xfrm>
            <a:off x="8713914" y="3952316"/>
            <a:ext cx="2422399" cy="2054784"/>
          </a:xfrm>
          <a:prstGeom prst="rect">
            <a:avLst/>
          </a:prstGeom>
        </p:spPr>
      </p:pic>
      <p:pic>
        <p:nvPicPr>
          <p:cNvPr id="9" name="图片 8"/>
          <p:cNvPicPr>
            <a:picLocks noChangeAspect="1"/>
          </p:cNvPicPr>
          <p:nvPr/>
        </p:nvPicPr>
        <p:blipFill>
          <a:blip r:embed="rId5"/>
          <a:stretch>
            <a:fillRect/>
          </a:stretch>
        </p:blipFill>
        <p:spPr>
          <a:xfrm rot="375023">
            <a:off x="7820607" y="898473"/>
            <a:ext cx="2863123" cy="1695247"/>
          </a:xfrm>
          <a:prstGeom prst="rect">
            <a:avLst/>
          </a:prstGeom>
        </p:spPr>
      </p:pic>
      <p:pic>
        <p:nvPicPr>
          <p:cNvPr id="10" name="图片 9"/>
          <p:cNvPicPr>
            <a:picLocks noChangeAspect="1"/>
          </p:cNvPicPr>
          <p:nvPr/>
        </p:nvPicPr>
        <p:blipFill>
          <a:blip r:embed="rId6"/>
          <a:stretch>
            <a:fillRect/>
          </a:stretch>
        </p:blipFill>
        <p:spPr>
          <a:xfrm>
            <a:off x="1955654" y="3892981"/>
            <a:ext cx="1803546" cy="1958471"/>
          </a:xfrm>
          <a:prstGeom prst="rect">
            <a:avLst/>
          </a:prstGeom>
        </p:spPr>
      </p:pic>
    </p:spTree>
    <p:extLst>
      <p:ext uri="{BB962C8B-B14F-4D97-AF65-F5344CB8AC3E}">
        <p14:creationId xmlns:p14="http://schemas.microsoft.com/office/powerpoint/2010/main" val="6489051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par>
                                <p:cTn id="19" presetID="53" presetClass="entr" presetSubtype="52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anim calcmode="lin" valueType="num">
                                      <p:cBhvr>
                                        <p:cTn id="24" dur="500" fill="hold"/>
                                        <p:tgtEl>
                                          <p:spTgt spid="7"/>
                                        </p:tgtEl>
                                        <p:attrNameLst>
                                          <p:attrName>ppt_x</p:attrName>
                                        </p:attrNameLst>
                                      </p:cBhvr>
                                      <p:tavLst>
                                        <p:tav tm="0">
                                          <p:val>
                                            <p:fltVal val="0.5"/>
                                          </p:val>
                                        </p:tav>
                                        <p:tav tm="100000">
                                          <p:val>
                                            <p:strVal val="#ppt_x"/>
                                          </p:val>
                                        </p:tav>
                                      </p:tavLst>
                                    </p:anim>
                                    <p:anim calcmode="lin" valueType="num">
                                      <p:cBhvr>
                                        <p:cTn id="25" dur="500" fill="hold"/>
                                        <p:tgtEl>
                                          <p:spTgt spid="7"/>
                                        </p:tgtEl>
                                        <p:attrNameLst>
                                          <p:attrName>ppt_y</p:attrName>
                                        </p:attrNameLst>
                                      </p:cBhvr>
                                      <p:tavLst>
                                        <p:tav tm="0">
                                          <p:val>
                                            <p:fltVal val="0.5"/>
                                          </p:val>
                                        </p:tav>
                                        <p:tav tm="100000">
                                          <p:val>
                                            <p:strVal val="#ppt_y"/>
                                          </p:val>
                                        </p:tav>
                                      </p:tavLst>
                                    </p:anim>
                                  </p:childTnLst>
                                </p:cTn>
                              </p:par>
                              <p:par>
                                <p:cTn id="26" presetID="53" presetClass="entr" presetSubtype="528"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anim calcmode="lin" valueType="num">
                                      <p:cBhvr>
                                        <p:cTn id="31" dur="500" fill="hold"/>
                                        <p:tgtEl>
                                          <p:spTgt spid="10"/>
                                        </p:tgtEl>
                                        <p:attrNameLst>
                                          <p:attrName>ppt_x</p:attrName>
                                        </p:attrNameLst>
                                      </p:cBhvr>
                                      <p:tavLst>
                                        <p:tav tm="0">
                                          <p:val>
                                            <p:fltVal val="0.5"/>
                                          </p:val>
                                        </p:tav>
                                        <p:tav tm="100000">
                                          <p:val>
                                            <p:strVal val="#ppt_x"/>
                                          </p:val>
                                        </p:tav>
                                      </p:tavLst>
                                    </p:anim>
                                    <p:anim calcmode="lin" valueType="num">
                                      <p:cBhvr>
                                        <p:cTn id="32" dur="500" fill="hold"/>
                                        <p:tgtEl>
                                          <p:spTgt spid="10"/>
                                        </p:tgtEl>
                                        <p:attrNameLst>
                                          <p:attrName>ppt_y</p:attrName>
                                        </p:attrNameLst>
                                      </p:cBhvr>
                                      <p:tavLst>
                                        <p:tav tm="0">
                                          <p:val>
                                            <p:fltVal val="0.5"/>
                                          </p:val>
                                        </p:tav>
                                        <p:tav tm="100000">
                                          <p:val>
                                            <p:strVal val="#ppt_y"/>
                                          </p:val>
                                        </p:tav>
                                      </p:tavLst>
                                    </p:anim>
                                  </p:childTnLst>
                                </p:cTn>
                              </p:par>
                            </p:childTnLst>
                          </p:cTn>
                        </p:par>
                        <p:par>
                          <p:cTn id="33" fill="hold">
                            <p:stCondLst>
                              <p:cond delay="500"/>
                            </p:stCondLst>
                            <p:childTnLst>
                              <p:par>
                                <p:cTn id="34" presetID="42"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986114"/>
            <a:ext cx="10108162" cy="561885"/>
          </a:xfrm>
          <a:prstGeom prst="rect">
            <a:avLst/>
          </a:prstGeom>
          <a:noFill/>
        </p:spPr>
        <p:txBody>
          <a:bodyPr wrap="square">
            <a:spAutoFit/>
          </a:bodyPr>
          <a:lstStyle/>
          <a:p>
            <a:pPr>
              <a:lnSpc>
                <a:spcPct val="120000"/>
              </a:lnSpc>
            </a:pPr>
            <a:r>
              <a:rPr lang="vi-VN" sz="2800" b="1"/>
              <a:t>Sinh vật biến đổi gene được tạo ra bằng phương pháp</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1</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406992"/>
            <a:ext cx="8198498" cy="494751"/>
          </a:xfrm>
          <a:prstGeom prst="rect">
            <a:avLst/>
          </a:prstGeom>
          <a:noFill/>
        </p:spPr>
        <p:txBody>
          <a:bodyPr wrap="square">
            <a:spAutoFit/>
          </a:bodyPr>
          <a:lstStyle/>
          <a:p>
            <a:pPr>
              <a:lnSpc>
                <a:spcPct val="120000"/>
              </a:lnSpc>
            </a:pPr>
            <a:r>
              <a:rPr lang="en-US" sz="2400" b="1">
                <a:solidFill>
                  <a:schemeClr val="bg1"/>
                </a:solidFill>
              </a:rPr>
              <a:t>làm biến đổi gene đã có sẵn trong hệ gene.</a:t>
            </a: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18725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a:t>loại bỏ hoặc làm bất hoạt một gene nào đó trong hệ gene.</a:t>
            </a:r>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05163"/>
            <a:ext cx="8985673"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tổ hợp lại các gene vốn có của bố mẹ bằng phương pháp lai hữu tính.</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en-US"/>
              <a:t>thêm gene của loài khác vào hệ gene đã có.</a:t>
            </a:r>
          </a:p>
        </p:txBody>
      </p:sp>
    </p:spTree>
    <p:extLst>
      <p:ext uri="{BB962C8B-B14F-4D97-AF65-F5344CB8AC3E}">
        <p14:creationId xmlns:p14="http://schemas.microsoft.com/office/powerpoint/2010/main" val="2593821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4098" y="976603"/>
            <a:ext cx="10108162" cy="561885"/>
          </a:xfrm>
          <a:prstGeom prst="rect">
            <a:avLst/>
          </a:prstGeom>
          <a:noFill/>
        </p:spPr>
        <p:txBody>
          <a:bodyPr wrap="square">
            <a:spAutoFit/>
          </a:bodyPr>
          <a:lstStyle/>
          <a:p>
            <a:pPr>
              <a:lnSpc>
                <a:spcPct val="120000"/>
              </a:lnSpc>
            </a:pPr>
            <a:r>
              <a:rPr lang="vi-VN" sz="2800" b="1"/>
              <a:t>Sinh vật nào dưới đây được gọi là sinh vật chuyển gene?</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2</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242479"/>
            <a:ext cx="9041657" cy="937949"/>
          </a:xfrm>
          <a:prstGeom prst="rect">
            <a:avLst/>
          </a:prstGeom>
          <a:noFill/>
        </p:spPr>
        <p:txBody>
          <a:bodyPr wrap="square">
            <a:spAutoFit/>
          </a:bodyPr>
          <a:lstStyle/>
          <a:p>
            <a:pPr>
              <a:lnSpc>
                <a:spcPct val="120000"/>
              </a:lnSpc>
            </a:pPr>
            <a:r>
              <a:rPr lang="vi-VN" sz="2400" b="1">
                <a:solidFill>
                  <a:schemeClr val="bg1"/>
                </a:solidFill>
              </a:rPr>
              <a:t>Các cây dứa được tạo ra từ một cây dứa ban đầu trong thời gian ngắn.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Vi khuẩn E. coli có khả năng sinh trưởng nhanh.</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96035"/>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Cừu Dolly được tạo ra từ tế bào tuyến vú của cừu mẹ.</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Một con dê có sữa chứa kháng thể đơn dòng của người.</a:t>
            </a:r>
            <a:endParaRPr lang="en-US"/>
          </a:p>
        </p:txBody>
      </p:sp>
    </p:spTree>
    <p:extLst>
      <p:ext uri="{BB962C8B-B14F-4D97-AF65-F5344CB8AC3E}">
        <p14:creationId xmlns:p14="http://schemas.microsoft.com/office/powerpoint/2010/main" val="1206433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078950"/>
          </a:xfrm>
          <a:prstGeom prst="rect">
            <a:avLst/>
          </a:prstGeom>
          <a:noFill/>
        </p:spPr>
        <p:txBody>
          <a:bodyPr wrap="square">
            <a:spAutoFit/>
          </a:bodyPr>
          <a:lstStyle/>
          <a:p>
            <a:pPr>
              <a:lnSpc>
                <a:spcPct val="120000"/>
              </a:lnSpc>
            </a:pPr>
            <a:r>
              <a:rPr lang="vi-VN" sz="2800" b="1"/>
              <a:t>Trong các giống cây trồng dưới đây, giống cây trồng được tạo ra nhờ thành tựu của công nghệ di truyền là</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3" y="1001885"/>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3</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273154"/>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14212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011086"/>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353095"/>
            <a:ext cx="9041657" cy="494751"/>
          </a:xfrm>
          <a:prstGeom prst="rect">
            <a:avLst/>
          </a:prstGeom>
          <a:noFill/>
        </p:spPr>
        <p:txBody>
          <a:bodyPr wrap="square">
            <a:spAutoFit/>
          </a:bodyPr>
          <a:lstStyle/>
          <a:p>
            <a:pPr>
              <a:lnSpc>
                <a:spcPct val="120000"/>
              </a:lnSpc>
            </a:pPr>
            <a:r>
              <a:rPr lang="vi-VN" sz="2400" b="1">
                <a:solidFill>
                  <a:schemeClr val="bg1"/>
                </a:solidFill>
              </a:rPr>
              <a:t>giống dưa hấu không hạt tam bội.</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lúa “gạo vàng” có hàm lượng cao ꞵ-carotene.</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096035"/>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táo má hồng.</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004814"/>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giống chuối tím tam bội.</a:t>
            </a:r>
            <a:endParaRPr lang="en-US"/>
          </a:p>
        </p:txBody>
      </p:sp>
    </p:spTree>
    <p:extLst>
      <p:ext uri="{BB962C8B-B14F-4D97-AF65-F5344CB8AC3E}">
        <p14:creationId xmlns:p14="http://schemas.microsoft.com/office/powerpoint/2010/main" val="284428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203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596014"/>
          </a:xfrm>
          <a:prstGeom prst="rect">
            <a:avLst/>
          </a:prstGeom>
          <a:noFill/>
        </p:spPr>
        <p:txBody>
          <a:bodyPr wrap="square">
            <a:spAutoFit/>
          </a:bodyPr>
          <a:lstStyle/>
          <a:p>
            <a:pPr algn="just">
              <a:lnSpc>
                <a:spcPct val="120000"/>
              </a:lnSpc>
            </a:pPr>
            <a:r>
              <a:rPr lang="vi-VN" sz="2800" b="1"/>
              <a:t>Công nghệ nào dưới đây được ứng dụng trong việc xác định quan hệ huyết thống của những liệt sĩ với thân nhân của mình?</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4</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946836"/>
            <a:ext cx="9041657" cy="494751"/>
          </a:xfrm>
          <a:prstGeom prst="rect">
            <a:avLst/>
          </a:prstGeom>
          <a:noFill/>
        </p:spPr>
        <p:txBody>
          <a:bodyPr wrap="square">
            <a:spAutoFit/>
          </a:bodyPr>
          <a:lstStyle/>
          <a:p>
            <a:pPr>
              <a:lnSpc>
                <a:spcPct val="120000"/>
              </a:lnSpc>
            </a:pPr>
            <a:r>
              <a:rPr lang="vi-VN" sz="2400" b="1">
                <a:solidFill>
                  <a:schemeClr val="bg1"/>
                </a:solidFill>
              </a:rPr>
              <a:t>Công nghệ enzyme/protein.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di truyền.</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tế bào thực vật và động vật.</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lên men.</a:t>
            </a:r>
            <a:endParaRPr lang="en-US"/>
          </a:p>
        </p:txBody>
      </p:sp>
    </p:spTree>
    <p:extLst>
      <p:ext uri="{BB962C8B-B14F-4D97-AF65-F5344CB8AC3E}">
        <p14:creationId xmlns:p14="http://schemas.microsoft.com/office/powerpoint/2010/main" val="1405339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257731"/>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20316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596014"/>
          </a:xfrm>
          <a:prstGeom prst="rect">
            <a:avLst/>
          </a:prstGeom>
          <a:noFill/>
        </p:spPr>
        <p:txBody>
          <a:bodyPr wrap="square">
            <a:spAutoFit/>
          </a:bodyPr>
          <a:lstStyle/>
          <a:p>
            <a:pPr algn="just">
              <a:lnSpc>
                <a:spcPct val="120000"/>
              </a:lnSpc>
            </a:pPr>
            <a:r>
              <a:rPr lang="vi-VN" sz="2800" b="1"/>
              <a:t>Để tạo ra giống cà chua có gene làm chín quả bị bất hoạt giúp bảo quản lâu dài và vận chuyển đi xa mà không bị hỏng cần áp dụng phương pháp</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5</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982684"/>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85165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720616"/>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589582"/>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0603" y="2946836"/>
            <a:ext cx="9041657" cy="494751"/>
          </a:xfrm>
          <a:prstGeom prst="rect">
            <a:avLst/>
          </a:prstGeom>
          <a:noFill/>
        </p:spPr>
        <p:txBody>
          <a:bodyPr wrap="square">
            <a:spAutoFit/>
          </a:bodyPr>
          <a:lstStyle/>
          <a:p>
            <a:pPr>
              <a:lnSpc>
                <a:spcPct val="120000"/>
              </a:lnSpc>
            </a:pPr>
            <a:r>
              <a:rPr lang="vi-VN" sz="2400" b="1">
                <a:solidFill>
                  <a:schemeClr val="bg1"/>
                </a:solidFill>
              </a:rPr>
              <a:t>lai hữu tính.</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839107"/>
            <a:ext cx="8938726"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di truyền – công nghệ gene.</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74531"/>
            <a:ext cx="8985673"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gây đột biến nhân tạo.</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3310"/>
            <a:ext cx="8857862" cy="494751"/>
          </a:xfrm>
          <a:prstGeom prst="rect">
            <a:avLst/>
          </a:prstGeom>
          <a:noFill/>
        </p:spPr>
        <p:txBody>
          <a:bodyPr wrap="square">
            <a:spAutoFit/>
          </a:bodyPr>
          <a:lstStyle>
            <a:defPPr>
              <a:defRPr lang="en-US"/>
            </a:defPPr>
            <a:lvl1pPr>
              <a:lnSpc>
                <a:spcPct val="120000"/>
              </a:lnSpc>
              <a:defRPr sz="2400" b="1">
                <a:solidFill>
                  <a:schemeClr val="bg1"/>
                </a:solidFill>
              </a:defRPr>
            </a:lvl1pPr>
          </a:lstStyle>
          <a:p>
            <a:r>
              <a:rPr lang="vi-VN"/>
              <a:t>công nghệ tế bào.</a:t>
            </a:r>
            <a:endParaRPr lang="en-US"/>
          </a:p>
        </p:txBody>
      </p:sp>
    </p:spTree>
    <p:extLst>
      <p:ext uri="{BB962C8B-B14F-4D97-AF65-F5344CB8AC3E}">
        <p14:creationId xmlns:p14="http://schemas.microsoft.com/office/powerpoint/2010/main" val="131275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61BB503-428A-7AD6-B03F-087DDD153BC7}"/>
              </a:ext>
            </a:extLst>
          </p:cNvPr>
          <p:cNvSpPr/>
          <p:nvPr/>
        </p:nvSpPr>
        <p:spPr>
          <a:xfrm>
            <a:off x="646922" y="503853"/>
            <a:ext cx="10954139" cy="15799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160D8CD-1651-3BCA-53D6-9C5B103381AA}"/>
              </a:ext>
            </a:extLst>
          </p:cNvPr>
          <p:cNvSpPr/>
          <p:nvPr/>
        </p:nvSpPr>
        <p:spPr>
          <a:xfrm>
            <a:off x="646922" y="503853"/>
            <a:ext cx="10954139" cy="21149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09D62FA-0362-DC6A-2B78-1E3C40B583BC}"/>
              </a:ext>
            </a:extLst>
          </p:cNvPr>
          <p:cNvSpPr txBox="1"/>
          <p:nvPr/>
        </p:nvSpPr>
        <p:spPr>
          <a:xfrm>
            <a:off x="1436916" y="860117"/>
            <a:ext cx="10108162" cy="1078950"/>
          </a:xfrm>
          <a:prstGeom prst="rect">
            <a:avLst/>
          </a:prstGeom>
          <a:noFill/>
        </p:spPr>
        <p:txBody>
          <a:bodyPr wrap="square">
            <a:spAutoFit/>
          </a:bodyPr>
          <a:lstStyle/>
          <a:p>
            <a:pPr algn="just">
              <a:lnSpc>
                <a:spcPct val="120000"/>
              </a:lnSpc>
            </a:pPr>
            <a:r>
              <a:rPr lang="vi-VN" sz="2800" b="1"/>
              <a:t>Vì sao gây biến đổi gene trên người được coi là hành vi vi phạm đạo đức sinh học nghiêm trọng?</a:t>
            </a:r>
          </a:p>
        </p:txBody>
      </p:sp>
      <p:sp>
        <p:nvSpPr>
          <p:cNvPr id="11" name="Rectangle: Rounded Corners 10">
            <a:extLst>
              <a:ext uri="{FF2B5EF4-FFF2-40B4-BE49-F238E27FC236}">
                <a16:creationId xmlns:a16="http://schemas.microsoft.com/office/drawing/2014/main" id="{5C17473D-6540-67ED-C7D5-815B866FC925}"/>
              </a:ext>
            </a:extLst>
          </p:cNvPr>
          <p:cNvSpPr/>
          <p:nvPr/>
        </p:nvSpPr>
        <p:spPr>
          <a:xfrm>
            <a:off x="793102" y="1035698"/>
            <a:ext cx="497633" cy="516294"/>
          </a:xfrm>
          <a:prstGeom prst="roundRect">
            <a:avLst/>
          </a:prstGeom>
          <a:solidFill>
            <a:schemeClr val="accent5"/>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a:t>6</a:t>
            </a:r>
          </a:p>
        </p:txBody>
      </p:sp>
      <p:sp>
        <p:nvSpPr>
          <p:cNvPr id="15" name="MH_Other_2">
            <a:extLst>
              <a:ext uri="{FF2B5EF4-FFF2-40B4-BE49-F238E27FC236}">
                <a16:creationId xmlns:a16="http://schemas.microsoft.com/office/drawing/2014/main" id="{48733375-9486-C10C-6ADB-C187A14AB41B}"/>
              </a:ext>
            </a:extLst>
          </p:cNvPr>
          <p:cNvSpPr/>
          <p:nvPr>
            <p:custDataLst>
              <p:tags r:id="rId1"/>
            </p:custDataLst>
          </p:nvPr>
        </p:nvSpPr>
        <p:spPr>
          <a:xfrm>
            <a:off x="646922" y="2404188"/>
            <a:ext cx="1739898"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5">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A</a:t>
            </a:r>
            <a:endParaRPr lang="zh-CN" altLang="en-US" sz="2400" b="1" dirty="0">
              <a:solidFill>
                <a:srgbClr val="FFFFFF"/>
              </a:solidFill>
              <a:latin typeface="+mj-lt"/>
            </a:endParaRPr>
          </a:p>
        </p:txBody>
      </p:sp>
      <p:sp>
        <p:nvSpPr>
          <p:cNvPr id="16" name="MH_Other_3">
            <a:extLst>
              <a:ext uri="{FF2B5EF4-FFF2-40B4-BE49-F238E27FC236}">
                <a16:creationId xmlns:a16="http://schemas.microsoft.com/office/drawing/2014/main" id="{9C1C8809-3AA3-A9A4-3F2C-218EECFADE9C}"/>
              </a:ext>
            </a:extLst>
          </p:cNvPr>
          <p:cNvSpPr/>
          <p:nvPr>
            <p:custDataLst>
              <p:tags r:id="rId2"/>
            </p:custDataLst>
          </p:nvPr>
        </p:nvSpPr>
        <p:spPr>
          <a:xfrm>
            <a:off x="649740" y="3429000"/>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chemeClr val="accent6">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a:solidFill>
                  <a:srgbClr val="FFFFFF"/>
                </a:solidFill>
                <a:latin typeface="+mj-lt"/>
              </a:rPr>
              <a:t> </a:t>
            </a:r>
            <a:r>
              <a:rPr lang="en-US" altLang="zh-CN" sz="2400" b="1">
                <a:solidFill>
                  <a:srgbClr val="FFFFFF"/>
                </a:solidFill>
                <a:latin typeface="+mj-lt"/>
              </a:rPr>
              <a:t>B</a:t>
            </a:r>
            <a:endParaRPr lang="zh-CN" altLang="en-US" sz="2400" b="1" dirty="0">
              <a:solidFill>
                <a:srgbClr val="FFFFFF"/>
              </a:solidFill>
              <a:latin typeface="+mj-lt"/>
            </a:endParaRPr>
          </a:p>
        </p:txBody>
      </p:sp>
      <p:sp>
        <p:nvSpPr>
          <p:cNvPr id="17" name="MH_Other_4">
            <a:extLst>
              <a:ext uri="{FF2B5EF4-FFF2-40B4-BE49-F238E27FC236}">
                <a16:creationId xmlns:a16="http://schemas.microsoft.com/office/drawing/2014/main" id="{3D0EEEE8-AACF-DC54-277F-D0A45E9A502A}"/>
              </a:ext>
            </a:extLst>
          </p:cNvPr>
          <p:cNvSpPr/>
          <p:nvPr>
            <p:custDataLst>
              <p:tags r:id="rId3"/>
            </p:custDataLst>
          </p:nvPr>
        </p:nvSpPr>
        <p:spPr>
          <a:xfrm>
            <a:off x="649740" y="4861667"/>
            <a:ext cx="1737080"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C</a:t>
            </a:r>
            <a:endParaRPr lang="zh-CN" altLang="en-US" sz="2400" b="1" dirty="0">
              <a:solidFill>
                <a:srgbClr val="FFFFFF"/>
              </a:solidFill>
              <a:latin typeface="+mj-lt"/>
            </a:endParaRPr>
          </a:p>
        </p:txBody>
      </p:sp>
      <p:sp>
        <p:nvSpPr>
          <p:cNvPr id="18" name="MH_Other_5">
            <a:extLst>
              <a:ext uri="{FF2B5EF4-FFF2-40B4-BE49-F238E27FC236}">
                <a16:creationId xmlns:a16="http://schemas.microsoft.com/office/drawing/2014/main" id="{DD453275-5CE0-07DB-9D2C-4122C5EFAEE3}"/>
              </a:ext>
            </a:extLst>
          </p:cNvPr>
          <p:cNvSpPr/>
          <p:nvPr>
            <p:custDataLst>
              <p:tags r:id="rId4"/>
            </p:custDataLst>
          </p:nvPr>
        </p:nvSpPr>
        <p:spPr>
          <a:xfrm>
            <a:off x="646918" y="5756779"/>
            <a:ext cx="1739902" cy="482208"/>
          </a:xfrm>
          <a:custGeom>
            <a:avLst/>
            <a:gdLst>
              <a:gd name="connsiteX0" fmla="*/ 199881 w 1428750"/>
              <a:gd name="connsiteY0" fmla="*/ 37295 h 395654"/>
              <a:gd name="connsiteX1" fmla="*/ 39349 w 1428750"/>
              <a:gd name="connsiteY1" fmla="*/ 197827 h 395654"/>
              <a:gd name="connsiteX2" fmla="*/ 199881 w 1428750"/>
              <a:gd name="connsiteY2" fmla="*/ 358359 h 395654"/>
              <a:gd name="connsiteX3" fmla="*/ 360413 w 1428750"/>
              <a:gd name="connsiteY3" fmla="*/ 197827 h 395654"/>
              <a:gd name="connsiteX4" fmla="*/ 199881 w 1428750"/>
              <a:gd name="connsiteY4" fmla="*/ 37295 h 395654"/>
              <a:gd name="connsiteX5" fmla="*/ 197827 w 1428750"/>
              <a:gd name="connsiteY5" fmla="*/ 0 h 395654"/>
              <a:gd name="connsiteX6" fmla="*/ 1428750 w 1428750"/>
              <a:gd name="connsiteY6" fmla="*/ 0 h 395654"/>
              <a:gd name="connsiteX7" fmla="*/ 1428750 w 1428750"/>
              <a:gd name="connsiteY7" fmla="*/ 395654 h 395654"/>
              <a:gd name="connsiteX8" fmla="*/ 197827 w 1428750"/>
              <a:gd name="connsiteY8" fmla="*/ 395654 h 395654"/>
              <a:gd name="connsiteX9" fmla="*/ 0 w 1428750"/>
              <a:gd name="connsiteY9" fmla="*/ 197827 h 395654"/>
              <a:gd name="connsiteX10" fmla="*/ 197827 w 1428750"/>
              <a:gd name="connsiteY10" fmla="*/ 0 h 39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0" h="395654">
                <a:moveTo>
                  <a:pt x="199881" y="37295"/>
                </a:moveTo>
                <a:cubicBezTo>
                  <a:pt x="111222" y="37295"/>
                  <a:pt x="39349" y="109168"/>
                  <a:pt x="39349" y="197827"/>
                </a:cubicBezTo>
                <a:cubicBezTo>
                  <a:pt x="39349" y="286486"/>
                  <a:pt x="111222" y="358359"/>
                  <a:pt x="199881" y="358359"/>
                </a:cubicBezTo>
                <a:cubicBezTo>
                  <a:pt x="288540" y="358359"/>
                  <a:pt x="360413" y="286486"/>
                  <a:pt x="360413" y="197827"/>
                </a:cubicBezTo>
                <a:cubicBezTo>
                  <a:pt x="360413" y="109168"/>
                  <a:pt x="288540" y="37295"/>
                  <a:pt x="199881" y="37295"/>
                </a:cubicBezTo>
                <a:close/>
                <a:moveTo>
                  <a:pt x="197827" y="0"/>
                </a:moveTo>
                <a:lnTo>
                  <a:pt x="1428750" y="0"/>
                </a:lnTo>
                <a:lnTo>
                  <a:pt x="1428750" y="395654"/>
                </a:lnTo>
                <a:lnTo>
                  <a:pt x="197827" y="395654"/>
                </a:lnTo>
                <a:cubicBezTo>
                  <a:pt x="88570" y="395654"/>
                  <a:pt x="0" y="307084"/>
                  <a:pt x="0" y="197827"/>
                </a:cubicBezTo>
                <a:cubicBezTo>
                  <a:pt x="0" y="88570"/>
                  <a:pt x="88570" y="0"/>
                  <a:pt x="197827" y="0"/>
                </a:cubicBezTo>
                <a:close/>
              </a:path>
            </a:pathLst>
          </a:cu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a:defRPr/>
            </a:pPr>
            <a:r>
              <a:rPr lang="en-US" altLang="zh-CN" sz="2400" b="1">
                <a:solidFill>
                  <a:srgbClr val="FFFFFF"/>
                </a:solidFill>
                <a:latin typeface="+mj-lt"/>
              </a:rPr>
              <a:t> D</a:t>
            </a:r>
            <a:endParaRPr lang="zh-CN" altLang="en-US" sz="2400" b="1" dirty="0">
              <a:solidFill>
                <a:srgbClr val="FFFFFF"/>
              </a:solidFill>
              <a:latin typeface="+mj-lt"/>
            </a:endParaRPr>
          </a:p>
        </p:txBody>
      </p:sp>
      <p:sp>
        <p:nvSpPr>
          <p:cNvPr id="20" name="TextBox 19">
            <a:extLst>
              <a:ext uri="{FF2B5EF4-FFF2-40B4-BE49-F238E27FC236}">
                <a16:creationId xmlns:a16="http://schemas.microsoft.com/office/drawing/2014/main" id="{16CE3DBE-249B-215C-9BD3-46C7F357604C}"/>
              </a:ext>
            </a:extLst>
          </p:cNvPr>
          <p:cNvSpPr txBox="1"/>
          <p:nvPr/>
        </p:nvSpPr>
        <p:spPr>
          <a:xfrm>
            <a:off x="2503421" y="2299107"/>
            <a:ext cx="9041657" cy="937949"/>
          </a:xfrm>
          <a:prstGeom prst="rect">
            <a:avLst/>
          </a:prstGeom>
          <a:noFill/>
        </p:spPr>
        <p:txBody>
          <a:bodyPr wrap="square">
            <a:spAutoFit/>
          </a:bodyPr>
          <a:lstStyle/>
          <a:p>
            <a:pPr algn="just">
              <a:lnSpc>
                <a:spcPct val="120000"/>
              </a:lnSpc>
            </a:pPr>
            <a:r>
              <a:rPr lang="vi-VN" sz="2400" b="1">
                <a:solidFill>
                  <a:schemeClr val="bg1"/>
                </a:solidFill>
              </a:rPr>
              <a:t>Biến đổi gene trên người có thể tạo ra những chủng loại người mới, ưu việt hơn.</a:t>
            </a:r>
            <a:endParaRPr lang="en-US" sz="2400" b="1">
              <a:solidFill>
                <a:schemeClr val="bg1"/>
              </a:solidFill>
            </a:endParaRPr>
          </a:p>
        </p:txBody>
      </p:sp>
      <p:sp>
        <p:nvSpPr>
          <p:cNvPr id="22" name="TextBox 21">
            <a:extLst>
              <a:ext uri="{FF2B5EF4-FFF2-40B4-BE49-F238E27FC236}">
                <a16:creationId xmlns:a16="http://schemas.microsoft.com/office/drawing/2014/main" id="{DE929391-6020-2A34-67E0-F4B9DDD13380}"/>
              </a:ext>
            </a:extLst>
          </p:cNvPr>
          <p:cNvSpPr txBox="1"/>
          <p:nvPr/>
        </p:nvSpPr>
        <p:spPr>
          <a:xfrm>
            <a:off x="2500603" y="3260611"/>
            <a:ext cx="9212426" cy="1381147"/>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có thể gây đột biến và biểu hiện những tính trạng không mong muốn, có thể gây nguy hiểm đến tính mạng.</a:t>
            </a:r>
            <a:endParaRPr lang="en-US"/>
          </a:p>
        </p:txBody>
      </p:sp>
      <p:sp>
        <p:nvSpPr>
          <p:cNvPr id="24" name="TextBox 23">
            <a:extLst>
              <a:ext uri="{FF2B5EF4-FFF2-40B4-BE49-F238E27FC236}">
                <a16:creationId xmlns:a16="http://schemas.microsoft.com/office/drawing/2014/main" id="{9B3547E3-FA9F-368B-EC0D-3A64F59B7621}"/>
              </a:ext>
            </a:extLst>
          </p:cNvPr>
          <p:cNvSpPr txBox="1"/>
          <p:nvPr/>
        </p:nvSpPr>
        <p:spPr>
          <a:xfrm>
            <a:off x="2500603" y="4680881"/>
            <a:ext cx="8985673"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sẽ khó kiểm soát hành vi đối với xã hội.</a:t>
            </a:r>
            <a:endParaRPr lang="en-US"/>
          </a:p>
        </p:txBody>
      </p:sp>
      <p:sp>
        <p:nvSpPr>
          <p:cNvPr id="26" name="TextBox 25">
            <a:extLst>
              <a:ext uri="{FF2B5EF4-FFF2-40B4-BE49-F238E27FC236}">
                <a16:creationId xmlns:a16="http://schemas.microsoft.com/office/drawing/2014/main" id="{C8C84D02-7AB1-DD7F-E2E4-849FA97FB397}"/>
              </a:ext>
            </a:extLst>
          </p:cNvPr>
          <p:cNvSpPr txBox="1"/>
          <p:nvPr/>
        </p:nvSpPr>
        <p:spPr>
          <a:xfrm>
            <a:off x="2500603" y="5581038"/>
            <a:ext cx="8857862" cy="937949"/>
          </a:xfrm>
          <a:prstGeom prst="rect">
            <a:avLst/>
          </a:prstGeom>
          <a:noFill/>
        </p:spPr>
        <p:txBody>
          <a:bodyPr wrap="square">
            <a:spAutoFit/>
          </a:bodyPr>
          <a:lstStyle>
            <a:defPPr>
              <a:defRPr lang="en-US"/>
            </a:defPPr>
            <a:lvl1pPr>
              <a:lnSpc>
                <a:spcPct val="120000"/>
              </a:lnSpc>
              <a:defRPr sz="2400" b="1">
                <a:solidFill>
                  <a:schemeClr val="bg1"/>
                </a:solidFill>
              </a:defRPr>
            </a:lvl1pPr>
          </a:lstStyle>
          <a:p>
            <a:pPr algn="just"/>
            <a:r>
              <a:rPr lang="vi-VN"/>
              <a:t>Biến đổi gene trên người gây nguy hại cho môi trường tự nhiên.</a:t>
            </a:r>
            <a:endParaRPr lang="en-US"/>
          </a:p>
        </p:txBody>
      </p:sp>
    </p:spTree>
    <p:extLst>
      <p:ext uri="{BB962C8B-B14F-4D97-AF65-F5344CB8AC3E}">
        <p14:creationId xmlns:p14="http://schemas.microsoft.com/office/powerpoint/2010/main" val="702686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H_SubTitle_1">
            <a:extLst>
              <a:ext uri="{FF2B5EF4-FFF2-40B4-BE49-F238E27FC236}">
                <a16:creationId xmlns:a16="http://schemas.microsoft.com/office/drawing/2014/main" id="{B01B43F0-BBF5-0A10-B3E0-5F8B2E9C1218}"/>
              </a:ext>
            </a:extLst>
          </p:cNvPr>
          <p:cNvSpPr/>
          <p:nvPr>
            <p:custDataLst>
              <p:tags r:id="rId1"/>
            </p:custDataLst>
          </p:nvPr>
        </p:nvSpPr>
        <p:spPr>
          <a:xfrm rot="16200000">
            <a:off x="5087216" y="-3627579"/>
            <a:ext cx="1888114" cy="10455337"/>
          </a:xfrm>
          <a:custGeom>
            <a:avLst/>
            <a:gdLst/>
            <a:ahLst/>
            <a:cxnLst/>
            <a:rect l="l" t="t" r="r" b="b"/>
            <a:pathLst>
              <a:path w="2088232" h="4968552">
                <a:moveTo>
                  <a:pt x="348046" y="0"/>
                </a:moveTo>
                <a:lnTo>
                  <a:pt x="1740186" y="0"/>
                </a:lnTo>
                <a:cubicBezTo>
                  <a:pt x="1932406" y="0"/>
                  <a:pt x="2088232" y="155826"/>
                  <a:pt x="2088232" y="348046"/>
                </a:cubicBezTo>
                <a:lnTo>
                  <a:pt x="2088232" y="4965280"/>
                </a:lnTo>
                <a:lnTo>
                  <a:pt x="2014428" y="4838031"/>
                </a:lnTo>
                <a:lnTo>
                  <a:pt x="1938726" y="4968552"/>
                </a:lnTo>
                <a:lnTo>
                  <a:pt x="1872033" y="4968552"/>
                </a:lnTo>
                <a:lnTo>
                  <a:pt x="1796331" y="4838031"/>
                </a:lnTo>
                <a:lnTo>
                  <a:pt x="1720629" y="4968552"/>
                </a:lnTo>
                <a:lnTo>
                  <a:pt x="1653936" y="4968552"/>
                </a:lnTo>
                <a:lnTo>
                  <a:pt x="1578234" y="4838031"/>
                </a:lnTo>
                <a:lnTo>
                  <a:pt x="1502532" y="4968552"/>
                </a:lnTo>
                <a:lnTo>
                  <a:pt x="1435839" y="4968552"/>
                </a:lnTo>
                <a:lnTo>
                  <a:pt x="1360137" y="4838031"/>
                </a:lnTo>
                <a:lnTo>
                  <a:pt x="1284435" y="4968552"/>
                </a:lnTo>
                <a:lnTo>
                  <a:pt x="1217742" y="4968552"/>
                </a:lnTo>
                <a:lnTo>
                  <a:pt x="1142040" y="4838031"/>
                </a:lnTo>
                <a:lnTo>
                  <a:pt x="1066338" y="4968552"/>
                </a:lnTo>
                <a:lnTo>
                  <a:pt x="999645" y="4968552"/>
                </a:lnTo>
                <a:lnTo>
                  <a:pt x="923943" y="4838031"/>
                </a:lnTo>
                <a:lnTo>
                  <a:pt x="848241" y="4968552"/>
                </a:lnTo>
                <a:lnTo>
                  <a:pt x="781548" y="4968552"/>
                </a:lnTo>
                <a:lnTo>
                  <a:pt x="705846" y="4838031"/>
                </a:lnTo>
                <a:lnTo>
                  <a:pt x="630144" y="4968552"/>
                </a:lnTo>
                <a:lnTo>
                  <a:pt x="563451" y="4968552"/>
                </a:lnTo>
                <a:lnTo>
                  <a:pt x="487749" y="4838031"/>
                </a:lnTo>
                <a:lnTo>
                  <a:pt x="412047" y="4968552"/>
                </a:lnTo>
                <a:lnTo>
                  <a:pt x="345354" y="4968552"/>
                </a:lnTo>
                <a:lnTo>
                  <a:pt x="269652" y="4838031"/>
                </a:lnTo>
                <a:lnTo>
                  <a:pt x="193950" y="4968552"/>
                </a:lnTo>
                <a:lnTo>
                  <a:pt x="127257" y="4968552"/>
                </a:lnTo>
                <a:lnTo>
                  <a:pt x="51555" y="4838031"/>
                </a:lnTo>
                <a:lnTo>
                  <a:pt x="0" y="4926919"/>
                </a:lnTo>
                <a:lnTo>
                  <a:pt x="0" y="348046"/>
                </a:lnTo>
                <a:cubicBezTo>
                  <a:pt x="0" y="155826"/>
                  <a:pt x="155826" y="0"/>
                  <a:pt x="348046" y="0"/>
                </a:cubicBezTo>
                <a:close/>
              </a:path>
            </a:pathLst>
          </a:custGeom>
          <a:solidFill>
            <a:schemeClr val="accent1"/>
          </a:solidFill>
          <a:ln w="25400" cap="flat" cmpd="sng" algn="ctr">
            <a:noFill/>
            <a:prstDash val="solid"/>
          </a:ln>
          <a:effectLst/>
        </p:spPr>
        <p:txBody>
          <a:bodyPr rot="0" spcFirstLastPara="0" vertOverflow="overflow" horzOverflow="overflow" vert="horz" wrap="square" lIns="108000" tIns="360000" rIns="108000" bIns="72000" numCol="1" spcCol="0" rtlCol="0" fromWordArt="0" anchor="ctr" anchorCtr="0" forceAA="0" compatLnSpc="1">
            <a:prstTxWarp prst="textNoShape">
              <a:avLst/>
            </a:prstTxWarp>
            <a:normAutofit/>
          </a:bodyPr>
          <a:lstStyle/>
          <a:p>
            <a:pPr algn="dist">
              <a:lnSpc>
                <a:spcPct val="130000"/>
              </a:lnSpc>
              <a:defRPr/>
            </a:pPr>
            <a:endParaRPr lang="en-US" altLang="zh-CN" sz="1400" kern="0" dirty="0">
              <a:solidFill>
                <a:srgbClr val="FFFFFF"/>
              </a:solidFill>
            </a:endParaRPr>
          </a:p>
          <a:p>
            <a:pPr algn="dist">
              <a:lnSpc>
                <a:spcPct val="130000"/>
              </a:lnSpc>
              <a:defRPr/>
            </a:pPr>
            <a:endParaRPr lang="en-US" altLang="zh-CN" sz="1400" kern="0" dirty="0">
              <a:solidFill>
                <a:srgbClr val="FFFFFF"/>
              </a:solidFill>
            </a:endParaRPr>
          </a:p>
        </p:txBody>
      </p:sp>
      <p:sp>
        <p:nvSpPr>
          <p:cNvPr id="5" name="TextBox 4">
            <a:extLst>
              <a:ext uri="{FF2B5EF4-FFF2-40B4-BE49-F238E27FC236}">
                <a16:creationId xmlns:a16="http://schemas.microsoft.com/office/drawing/2014/main" id="{11AD7919-E884-2FC5-22C6-652D9F0716EA}"/>
              </a:ext>
            </a:extLst>
          </p:cNvPr>
          <p:cNvSpPr txBox="1"/>
          <p:nvPr/>
        </p:nvSpPr>
        <p:spPr>
          <a:xfrm>
            <a:off x="1064277" y="802082"/>
            <a:ext cx="9933992" cy="1596014"/>
          </a:xfrm>
          <a:prstGeom prst="rect">
            <a:avLst/>
          </a:prstGeom>
          <a:noFill/>
        </p:spPr>
        <p:txBody>
          <a:bodyPr wrap="square">
            <a:spAutoFit/>
          </a:bodyPr>
          <a:lstStyle>
            <a:defPPr>
              <a:defRPr lang="en-US"/>
            </a:defPPr>
            <a:lvl1pPr algn="just">
              <a:lnSpc>
                <a:spcPct val="120000"/>
              </a:lnSpc>
              <a:defRPr sz="2800" b="1"/>
            </a:lvl1pPr>
          </a:lstStyle>
          <a:p>
            <a:r>
              <a:rPr lang="en-US">
                <a:solidFill>
                  <a:schemeClr val="bg1"/>
                </a:solidFill>
              </a:rPr>
              <a:t>7. </a:t>
            </a:r>
            <a:r>
              <a:rPr lang="vi-VN">
                <a:solidFill>
                  <a:schemeClr val="bg1"/>
                </a:solidFill>
              </a:rPr>
              <a:t>Trong sản xuất và đời sống, công nghệ gene được ứng dụng trong những lĩnh vực chủ yếu nào? Lấy ví dụ cụ thể một số thành tựu đã đạt được.</a:t>
            </a:r>
            <a:endParaRPr lang="en-US">
              <a:solidFill>
                <a:schemeClr val="bg1"/>
              </a:solidFill>
            </a:endParaRPr>
          </a:p>
        </p:txBody>
      </p:sp>
      <p:sp>
        <p:nvSpPr>
          <p:cNvPr id="12" name="TextBox 11">
            <a:extLst>
              <a:ext uri="{FF2B5EF4-FFF2-40B4-BE49-F238E27FC236}">
                <a16:creationId xmlns:a16="http://schemas.microsoft.com/office/drawing/2014/main" id="{0DA5B881-86A4-B080-836C-AF7214B28C0D}"/>
              </a:ext>
            </a:extLst>
          </p:cNvPr>
          <p:cNvSpPr txBox="1"/>
          <p:nvPr/>
        </p:nvSpPr>
        <p:spPr>
          <a:xfrm>
            <a:off x="644105" y="3553408"/>
            <a:ext cx="10903789" cy="2344488"/>
          </a:xfrm>
          <a:prstGeom prst="rect">
            <a:avLst/>
          </a:prstGeom>
          <a:noFill/>
        </p:spPr>
        <p:txBody>
          <a:bodyPr wrap="square">
            <a:spAutoFit/>
          </a:bodyPr>
          <a:lstStyle>
            <a:defPPr>
              <a:defRPr lang="en-US"/>
            </a:defPPr>
            <a:lvl1pPr algn="just">
              <a:lnSpc>
                <a:spcPct val="120000"/>
              </a:lnSpc>
              <a:defRPr sz="2800" b="1">
                <a:solidFill>
                  <a:schemeClr val="bg1"/>
                </a:solidFill>
              </a:defRPr>
            </a:lvl1pPr>
          </a:lstStyle>
          <a:p>
            <a:pPr marL="457200" indent="-457200">
              <a:spcAft>
                <a:spcPts val="600"/>
              </a:spcAft>
              <a:buFont typeface="Wingdings" panose="05000000000000000000" pitchFamily="2" charset="2"/>
              <a:buChar char="v"/>
            </a:pPr>
            <a:r>
              <a:rPr lang="vi-VN" sz="2400">
                <a:solidFill>
                  <a:srgbClr val="FFFF00"/>
                </a:solidFill>
              </a:rPr>
              <a:t>Công nghệ gene </a:t>
            </a:r>
            <a:r>
              <a:rPr lang="vi-VN" sz="2400" b="0"/>
              <a:t>được ứng dụng trong nông nghiệp, làm sạch môi trường, y học, pháp y và an toàn sinh học. </a:t>
            </a:r>
            <a:endParaRPr lang="en-US" sz="2400" b="0"/>
          </a:p>
          <a:p>
            <a:pPr marL="457200" indent="-457200">
              <a:spcAft>
                <a:spcPts val="600"/>
              </a:spcAft>
              <a:buFont typeface="Wingdings" panose="05000000000000000000" pitchFamily="2" charset="2"/>
              <a:buChar char="v"/>
            </a:pPr>
            <a:r>
              <a:rPr lang="vi-VN" sz="2400">
                <a:solidFill>
                  <a:srgbClr val="FFFF00"/>
                </a:solidFill>
              </a:rPr>
              <a:t>Ví dụ: </a:t>
            </a:r>
            <a:r>
              <a:rPr lang="vi-VN" sz="2400" b="0"/>
              <a:t>ngô chuyển gene có khả năng kháng sâu, lúa chuyển gene chịu mặn, vaccine phòng COVID-19, dê chuyển gene cho sữa chứa kháng thể của người,...</a:t>
            </a:r>
            <a:endParaRPr lang="en-US" sz="2400" b="0"/>
          </a:p>
        </p:txBody>
      </p:sp>
      <p:sp>
        <p:nvSpPr>
          <p:cNvPr id="13" name="AutoShape 20">
            <a:extLst>
              <a:ext uri="{FF2B5EF4-FFF2-40B4-BE49-F238E27FC236}">
                <a16:creationId xmlns:a16="http://schemas.microsoft.com/office/drawing/2014/main" id="{635EC493-EC17-72FF-35E6-3CE90C3B6FDF}"/>
              </a:ext>
            </a:extLst>
          </p:cNvPr>
          <p:cNvSpPr>
            <a:spLocks noChangeArrowheads="1"/>
          </p:cNvSpPr>
          <p:nvPr/>
        </p:nvSpPr>
        <p:spPr bwMode="auto">
          <a:xfrm>
            <a:off x="5370846" y="2832595"/>
            <a:ext cx="1558689" cy="549752"/>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800" b="1">
                <a:latin typeface="+mj-lt"/>
              </a:rPr>
              <a:t>Trả lời</a:t>
            </a:r>
          </a:p>
        </p:txBody>
      </p:sp>
    </p:spTree>
    <p:extLst>
      <p:ext uri="{BB962C8B-B14F-4D97-AF65-F5344CB8AC3E}">
        <p14:creationId xmlns:p14="http://schemas.microsoft.com/office/powerpoint/2010/main" val="318792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additive="base">
                                        <p:cTn id="1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What Students Are Saying About: Human Gene Editing, Good Grades and Online  Video Games - The New York Times">
            <a:extLst>
              <a:ext uri="{FF2B5EF4-FFF2-40B4-BE49-F238E27FC236}">
                <a16:creationId xmlns:a16="http://schemas.microsoft.com/office/drawing/2014/main" id="{6D86D6EA-E798-18E5-49F2-3F542C360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49" b="934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A179A0A-0885-B54D-F3C0-880A989E3225}"/>
              </a:ext>
            </a:extLst>
          </p:cNvPr>
          <p:cNvSpPr/>
          <p:nvPr/>
        </p:nvSpPr>
        <p:spPr>
          <a:xfrm>
            <a:off x="354563" y="261256"/>
            <a:ext cx="11482874" cy="6425683"/>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MH_SubTitle_1">
            <a:extLst>
              <a:ext uri="{FF2B5EF4-FFF2-40B4-BE49-F238E27FC236}">
                <a16:creationId xmlns:a16="http://schemas.microsoft.com/office/drawing/2014/main" id="{B01B43F0-BBF5-0A10-B3E0-5F8B2E9C1218}"/>
              </a:ext>
            </a:extLst>
          </p:cNvPr>
          <p:cNvSpPr/>
          <p:nvPr>
            <p:custDataLst>
              <p:tags r:id="rId1"/>
            </p:custDataLst>
          </p:nvPr>
        </p:nvSpPr>
        <p:spPr>
          <a:xfrm rot="16200000">
            <a:off x="5174302" y="-3714664"/>
            <a:ext cx="1713943" cy="10455337"/>
          </a:xfrm>
          <a:custGeom>
            <a:avLst/>
            <a:gdLst/>
            <a:ahLst/>
            <a:cxnLst/>
            <a:rect l="l" t="t" r="r" b="b"/>
            <a:pathLst>
              <a:path w="2088232" h="4968552">
                <a:moveTo>
                  <a:pt x="348046" y="0"/>
                </a:moveTo>
                <a:lnTo>
                  <a:pt x="1740186" y="0"/>
                </a:lnTo>
                <a:cubicBezTo>
                  <a:pt x="1932406" y="0"/>
                  <a:pt x="2088232" y="155826"/>
                  <a:pt x="2088232" y="348046"/>
                </a:cubicBezTo>
                <a:lnTo>
                  <a:pt x="2088232" y="4965280"/>
                </a:lnTo>
                <a:lnTo>
                  <a:pt x="2014428" y="4838031"/>
                </a:lnTo>
                <a:lnTo>
                  <a:pt x="1938726" y="4968552"/>
                </a:lnTo>
                <a:lnTo>
                  <a:pt x="1872033" y="4968552"/>
                </a:lnTo>
                <a:lnTo>
                  <a:pt x="1796331" y="4838031"/>
                </a:lnTo>
                <a:lnTo>
                  <a:pt x="1720629" y="4968552"/>
                </a:lnTo>
                <a:lnTo>
                  <a:pt x="1653936" y="4968552"/>
                </a:lnTo>
                <a:lnTo>
                  <a:pt x="1578234" y="4838031"/>
                </a:lnTo>
                <a:lnTo>
                  <a:pt x="1502532" y="4968552"/>
                </a:lnTo>
                <a:lnTo>
                  <a:pt x="1435839" y="4968552"/>
                </a:lnTo>
                <a:lnTo>
                  <a:pt x="1360137" y="4838031"/>
                </a:lnTo>
                <a:lnTo>
                  <a:pt x="1284435" y="4968552"/>
                </a:lnTo>
                <a:lnTo>
                  <a:pt x="1217742" y="4968552"/>
                </a:lnTo>
                <a:lnTo>
                  <a:pt x="1142040" y="4838031"/>
                </a:lnTo>
                <a:lnTo>
                  <a:pt x="1066338" y="4968552"/>
                </a:lnTo>
                <a:lnTo>
                  <a:pt x="999645" y="4968552"/>
                </a:lnTo>
                <a:lnTo>
                  <a:pt x="923943" y="4838031"/>
                </a:lnTo>
                <a:lnTo>
                  <a:pt x="848241" y="4968552"/>
                </a:lnTo>
                <a:lnTo>
                  <a:pt x="781548" y="4968552"/>
                </a:lnTo>
                <a:lnTo>
                  <a:pt x="705846" y="4838031"/>
                </a:lnTo>
                <a:lnTo>
                  <a:pt x="630144" y="4968552"/>
                </a:lnTo>
                <a:lnTo>
                  <a:pt x="563451" y="4968552"/>
                </a:lnTo>
                <a:lnTo>
                  <a:pt x="487749" y="4838031"/>
                </a:lnTo>
                <a:lnTo>
                  <a:pt x="412047" y="4968552"/>
                </a:lnTo>
                <a:lnTo>
                  <a:pt x="345354" y="4968552"/>
                </a:lnTo>
                <a:lnTo>
                  <a:pt x="269652" y="4838031"/>
                </a:lnTo>
                <a:lnTo>
                  <a:pt x="193950" y="4968552"/>
                </a:lnTo>
                <a:lnTo>
                  <a:pt x="127257" y="4968552"/>
                </a:lnTo>
                <a:lnTo>
                  <a:pt x="51555" y="4838031"/>
                </a:lnTo>
                <a:lnTo>
                  <a:pt x="0" y="4926919"/>
                </a:lnTo>
                <a:lnTo>
                  <a:pt x="0" y="348046"/>
                </a:lnTo>
                <a:cubicBezTo>
                  <a:pt x="0" y="155826"/>
                  <a:pt x="155826" y="0"/>
                  <a:pt x="348046" y="0"/>
                </a:cubicBezTo>
                <a:close/>
              </a:path>
            </a:pathLst>
          </a:custGeom>
          <a:solidFill>
            <a:schemeClr val="accent2">
              <a:lumMod val="75000"/>
            </a:schemeClr>
          </a:solidFill>
          <a:ln w="25400" cap="flat" cmpd="sng" algn="ctr">
            <a:noFill/>
            <a:prstDash val="solid"/>
          </a:ln>
          <a:effectLst/>
        </p:spPr>
        <p:txBody>
          <a:bodyPr rot="0" spcFirstLastPara="0" vertOverflow="overflow" horzOverflow="overflow" vert="horz" wrap="square" lIns="108000" tIns="360000" rIns="108000" bIns="72000" numCol="1" spcCol="0" rtlCol="0" fromWordArt="0" anchor="ctr" anchorCtr="0" forceAA="0" compatLnSpc="1">
            <a:prstTxWarp prst="textNoShape">
              <a:avLst/>
            </a:prstTxWarp>
            <a:normAutofit/>
          </a:bodyPr>
          <a:lstStyle/>
          <a:p>
            <a:pPr algn="dist">
              <a:lnSpc>
                <a:spcPct val="130000"/>
              </a:lnSpc>
              <a:defRPr/>
            </a:pPr>
            <a:endParaRPr lang="en-US" altLang="zh-CN" sz="1400" kern="0" dirty="0">
              <a:solidFill>
                <a:srgbClr val="FFFFFF"/>
              </a:solidFill>
            </a:endParaRPr>
          </a:p>
          <a:p>
            <a:pPr algn="dist">
              <a:lnSpc>
                <a:spcPct val="130000"/>
              </a:lnSpc>
              <a:defRPr/>
            </a:pPr>
            <a:endParaRPr lang="en-US" altLang="zh-CN" sz="1400" kern="0" dirty="0">
              <a:solidFill>
                <a:srgbClr val="FFFFFF"/>
              </a:solidFill>
            </a:endParaRPr>
          </a:p>
        </p:txBody>
      </p:sp>
      <p:sp>
        <p:nvSpPr>
          <p:cNvPr id="5" name="TextBox 4">
            <a:extLst>
              <a:ext uri="{FF2B5EF4-FFF2-40B4-BE49-F238E27FC236}">
                <a16:creationId xmlns:a16="http://schemas.microsoft.com/office/drawing/2014/main" id="{11AD7919-E884-2FC5-22C6-652D9F0716EA}"/>
              </a:ext>
            </a:extLst>
          </p:cNvPr>
          <p:cNvSpPr txBox="1"/>
          <p:nvPr/>
        </p:nvSpPr>
        <p:spPr>
          <a:xfrm>
            <a:off x="1064277" y="656032"/>
            <a:ext cx="9933992" cy="1596014"/>
          </a:xfrm>
          <a:prstGeom prst="rect">
            <a:avLst/>
          </a:prstGeom>
          <a:noFill/>
        </p:spPr>
        <p:txBody>
          <a:bodyPr wrap="square">
            <a:spAutoFit/>
          </a:bodyPr>
          <a:lstStyle>
            <a:defPPr>
              <a:defRPr lang="en-US"/>
            </a:defPPr>
            <a:lvl1pPr algn="just">
              <a:lnSpc>
                <a:spcPct val="120000"/>
              </a:lnSpc>
              <a:defRPr sz="2800" b="1"/>
            </a:lvl1pPr>
          </a:lstStyle>
          <a:p>
            <a:r>
              <a:rPr lang="en-US">
                <a:solidFill>
                  <a:schemeClr val="bg1"/>
                </a:solidFill>
              </a:rPr>
              <a:t>8.</a:t>
            </a:r>
            <a:r>
              <a:rPr lang="vi-VN">
                <a:solidFill>
                  <a:schemeClr val="bg1"/>
                </a:solidFill>
              </a:rPr>
              <a:t> Đạo đức sinh học là gì? Tại sao cần quan tâm đặc biệt đến vấn đề đạo đức trong nghiên cứu và ứng dụng công nghệ di truyền?</a:t>
            </a:r>
            <a:endParaRPr lang="en-US">
              <a:solidFill>
                <a:schemeClr val="bg1"/>
              </a:solidFill>
            </a:endParaRPr>
          </a:p>
        </p:txBody>
      </p:sp>
      <p:sp>
        <p:nvSpPr>
          <p:cNvPr id="6" name="TextBox 5">
            <a:extLst>
              <a:ext uri="{FF2B5EF4-FFF2-40B4-BE49-F238E27FC236}">
                <a16:creationId xmlns:a16="http://schemas.microsoft.com/office/drawing/2014/main" id="{9E3173A5-961B-37B0-861B-13E50C5B640B}"/>
              </a:ext>
            </a:extLst>
          </p:cNvPr>
          <p:cNvSpPr txBox="1"/>
          <p:nvPr/>
        </p:nvSpPr>
        <p:spPr>
          <a:xfrm>
            <a:off x="619076" y="3012856"/>
            <a:ext cx="10953847" cy="3674083"/>
          </a:xfrm>
          <a:prstGeom prst="rect">
            <a:avLst/>
          </a:prstGeom>
          <a:noFill/>
        </p:spPr>
        <p:txBody>
          <a:bodyPr wrap="square">
            <a:spAutoFit/>
          </a:bodyPr>
          <a:lstStyle>
            <a:defPPr>
              <a:defRPr lang="en-US"/>
            </a:defPPr>
            <a:lvl1pPr marL="457200" indent="-457200" algn="just">
              <a:lnSpc>
                <a:spcPct val="120000"/>
              </a:lnSpc>
              <a:spcAft>
                <a:spcPts val="600"/>
              </a:spcAft>
              <a:buFont typeface="Wingdings" panose="05000000000000000000" pitchFamily="2" charset="2"/>
              <a:buChar char="v"/>
              <a:defRPr sz="2800" b="1">
                <a:solidFill>
                  <a:schemeClr val="bg1"/>
                </a:solidFill>
              </a:defRPr>
            </a:lvl1pPr>
          </a:lstStyle>
          <a:p>
            <a:r>
              <a:rPr lang="vi-VN" sz="2400">
                <a:solidFill>
                  <a:srgbClr val="FFFF00"/>
                </a:solidFill>
              </a:rPr>
              <a:t>Đạo đức sinh học </a:t>
            </a:r>
            <a:r>
              <a:rPr lang="vi-VN" sz="2400" b="0"/>
              <a:t>là những quy tắc ứng xử trong nghiên cứu và ứng dụng thành tựu của sinh học vào thực tiễn phù hợp với đạo đức xã hội.</a:t>
            </a:r>
          </a:p>
          <a:p>
            <a:r>
              <a:rPr lang="vi-VN" sz="2400">
                <a:solidFill>
                  <a:srgbClr val="FFFF00"/>
                </a:solidFill>
              </a:rPr>
              <a:t>Cần quan tâm đặc biệt </a:t>
            </a:r>
            <a:r>
              <a:rPr lang="vi-VN" sz="2400" b="0"/>
              <a:t>đến vấn đề đạo đức trong nghiên cứu và ứng dụng công nghệ di truyền là bởi vì sinh vật biến đổi gene có thể gây nguy hiểm cho con người và môi trường; rủi ro gặp phải khi nghiên cứu; các nghiên cứu trên động vật khi tác động vào hệ gene có thể gây ra những hậu quả nghiêm trọng đối với con vật; việc gây biến đổi gene trên người vi phạm các tiêu chuẩn về đạo đức và nhân quyền.</a:t>
            </a:r>
            <a:endParaRPr lang="en-US" sz="2400" b="0"/>
          </a:p>
        </p:txBody>
      </p:sp>
      <p:sp>
        <p:nvSpPr>
          <p:cNvPr id="7" name="AutoShape 20">
            <a:extLst>
              <a:ext uri="{FF2B5EF4-FFF2-40B4-BE49-F238E27FC236}">
                <a16:creationId xmlns:a16="http://schemas.microsoft.com/office/drawing/2014/main" id="{A1285B86-75F6-9A66-B8BC-52B1A2CD2ACE}"/>
              </a:ext>
            </a:extLst>
          </p:cNvPr>
          <p:cNvSpPr>
            <a:spLocks noChangeArrowheads="1"/>
          </p:cNvSpPr>
          <p:nvPr/>
        </p:nvSpPr>
        <p:spPr bwMode="auto">
          <a:xfrm>
            <a:off x="5439270" y="2545959"/>
            <a:ext cx="1558689" cy="464719"/>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922785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angle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0F87E73C-2B1A-4602-BFBE-CFE1E55D9B38}"/>
              </a:ext>
            </a:extLst>
          </p:cNvPr>
          <p:cNvSpPr>
            <a:spLocks noGrp="1"/>
          </p:cNvSpPr>
          <p:nvPr>
            <p:ph type="ctrTitle"/>
          </p:nvPr>
        </p:nvSpPr>
        <p:spPr>
          <a:xfrm>
            <a:off x="8112467" y="1817366"/>
            <a:ext cx="3562680" cy="1746762"/>
          </a:xfrm>
        </p:spPr>
        <p:txBody>
          <a:bodyPr>
            <a:normAutofit/>
          </a:bodyPr>
          <a:lstStyle/>
          <a:p>
            <a:r>
              <a:rPr lang="en-US" sz="4400" b="1" dirty="0">
                <a:solidFill>
                  <a:srgbClr val="FFFFFF"/>
                </a:solidFill>
              </a:rPr>
              <a:t>Thank You</a:t>
            </a:r>
          </a:p>
        </p:txBody>
      </p:sp>
      <p:pic>
        <p:nvPicPr>
          <p:cNvPr id="18434" name="Picture 2" descr="New Gene Editing Systems Are More Precise">
            <a:extLst>
              <a:ext uri="{FF2B5EF4-FFF2-40B4-BE49-F238E27FC236}">
                <a16:creationId xmlns:a16="http://schemas.microsoft.com/office/drawing/2014/main" id="{CC7CAD5D-B6D6-02D1-7B1C-4382A93272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21" r="7880"/>
          <a:stretch/>
        </p:blipFill>
        <p:spPr bwMode="auto">
          <a:xfrm>
            <a:off x="446533" y="723899"/>
            <a:ext cx="7482126" cy="568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3474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27" name="AutoShape 20">
            <a:extLst>
              <a:ext uri="{FF2B5EF4-FFF2-40B4-BE49-F238E27FC236}">
                <a16:creationId xmlns:a16="http://schemas.microsoft.com/office/drawing/2014/main" id="{2080553F-802E-EDDC-2D32-F240BA7DFF72}"/>
              </a:ext>
            </a:extLst>
          </p:cNvPr>
          <p:cNvSpPr>
            <a:spLocks noChangeArrowheads="1"/>
          </p:cNvSpPr>
          <p:nvPr/>
        </p:nvSpPr>
        <p:spPr bwMode="auto">
          <a:xfrm>
            <a:off x="5370847" y="238742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29" name="TextBox 28">
            <a:extLst>
              <a:ext uri="{FF2B5EF4-FFF2-40B4-BE49-F238E27FC236}">
                <a16:creationId xmlns:a16="http://schemas.microsoft.com/office/drawing/2014/main" id="{86CFB8FA-D321-E3BC-EDAA-13B851A69C5D}"/>
              </a:ext>
            </a:extLst>
          </p:cNvPr>
          <p:cNvSpPr txBox="1"/>
          <p:nvPr/>
        </p:nvSpPr>
        <p:spPr>
          <a:xfrm>
            <a:off x="613534" y="2886913"/>
            <a:ext cx="10990498" cy="3971087"/>
          </a:xfrm>
          <a:prstGeom prst="rect">
            <a:avLst/>
          </a:prstGeom>
          <a:noFill/>
        </p:spPr>
        <p:txBody>
          <a:bodyPr wrap="square">
            <a:spAutoFit/>
          </a:bodyPr>
          <a:lstStyle/>
          <a:p>
            <a:pPr algn="just">
              <a:lnSpc>
                <a:spcPct val="125000"/>
              </a:lnSpc>
              <a:spcBef>
                <a:spcPts val="400"/>
              </a:spcBef>
            </a:pPr>
            <a:r>
              <a:rPr lang="vi-VN" sz="2400" b="1">
                <a:solidFill>
                  <a:srgbClr val="C00000"/>
                </a:solidFill>
              </a:rPr>
              <a:t>Quá trình tạo cây biến đổi gene nhờ ứng dụng công nghệ di truyền:</a:t>
            </a:r>
          </a:p>
          <a:p>
            <a:pPr algn="just">
              <a:lnSpc>
                <a:spcPct val="125000"/>
              </a:lnSpc>
              <a:spcBef>
                <a:spcPts val="400"/>
              </a:spcBef>
            </a:pPr>
            <a:r>
              <a:rPr lang="vi-VN" sz="2400" b="1"/>
              <a:t>- Bước 1 </a:t>
            </a:r>
            <a:r>
              <a:rPr lang="vi-VN" sz="2400"/>
              <a:t>- Tạo thể truyền tái tổ hợp: Gắn gene đích (gene quy định tính trạng mong muốn) vào thể truyền để tạo thể truyền tái tổ hợp.</a:t>
            </a:r>
          </a:p>
          <a:p>
            <a:pPr algn="just">
              <a:lnSpc>
                <a:spcPct val="125000"/>
              </a:lnSpc>
              <a:spcBef>
                <a:spcPts val="400"/>
              </a:spcBef>
            </a:pPr>
            <a:r>
              <a:rPr lang="vi-VN" sz="2400" b="1"/>
              <a:t>- Bước 2 </a:t>
            </a:r>
            <a:r>
              <a:rPr lang="vi-VN" sz="2400"/>
              <a:t>- Chuyển thể truyền tái tổ hợp vào hệ gene của tế bào thực vật. Thể truyền này cho phép gene đích cài được vào hệ gene của tế bào thực vật.</a:t>
            </a:r>
          </a:p>
          <a:p>
            <a:pPr algn="just">
              <a:lnSpc>
                <a:spcPct val="125000"/>
              </a:lnSpc>
              <a:spcBef>
                <a:spcPts val="400"/>
              </a:spcBef>
            </a:pPr>
            <a:r>
              <a:rPr lang="vi-VN" sz="2400" b="1"/>
              <a:t>- Bước 3 </a:t>
            </a:r>
            <a:r>
              <a:rPr lang="vi-VN" sz="2400"/>
              <a:t>- Chọn lọc và nuôi cấy tế bào thực vật đã được chuyển thể truyền tái tổ hợp trong môi trường dinh dưỡng nhân tạo để tạo thành cây biến đổi gene mang tính trạng mong muốn.</a:t>
            </a:r>
            <a:endParaRPr lang="en-US" sz="2400"/>
          </a:p>
        </p:txBody>
      </p:sp>
    </p:spTree>
    <p:extLst>
      <p:ext uri="{BB962C8B-B14F-4D97-AF65-F5344CB8AC3E}">
        <p14:creationId xmlns:p14="http://schemas.microsoft.com/office/powerpoint/2010/main" val="2444760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 calcmode="lin" valueType="num">
                                      <p:cBhvr additive="base">
                                        <p:cTn id="13"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9">
                                            <p:txEl>
                                              <p:pRg st="1" end="1"/>
                                            </p:txEl>
                                          </p:spTgt>
                                        </p:tgtEl>
                                        <p:attrNameLst>
                                          <p:attrName>style.visibility</p:attrName>
                                        </p:attrNameLst>
                                      </p:cBhvr>
                                      <p:to>
                                        <p:strVal val="visible"/>
                                      </p:to>
                                    </p:set>
                                    <p:anim calcmode="lin" valueType="num">
                                      <p:cBhvr additive="base">
                                        <p:cTn id="17"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 calcmode="lin" valueType="num">
                                      <p:cBhvr additive="base">
                                        <p:cTn id="23"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xEl>
                                              <p:pRg st="3" end="3"/>
                                            </p:txEl>
                                          </p:spTgt>
                                        </p:tgtEl>
                                        <p:attrNameLst>
                                          <p:attrName>style.visibility</p:attrName>
                                        </p:attrNameLst>
                                      </p:cBhvr>
                                      <p:to>
                                        <p:strVal val="visible"/>
                                      </p:to>
                                    </p:set>
                                    <p:anim calcmode="lin" valueType="num">
                                      <p:cBhvr additive="base">
                                        <p:cTn id="29"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3" name="TextBox 2">
            <a:extLst>
              <a:ext uri="{FF2B5EF4-FFF2-40B4-BE49-F238E27FC236}">
                <a16:creationId xmlns:a16="http://schemas.microsoft.com/office/drawing/2014/main" id="{3C26E3DF-95F8-5247-24C3-1112AAD4D9B1}"/>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extLst>
              <p:ext uri="{D42A27DB-BD31-4B8C-83A1-F6EECF244321}">
                <p14:modId xmlns:p14="http://schemas.microsoft.com/office/powerpoint/2010/main" val="1855925510"/>
              </p:ext>
            </p:extLst>
          </p:nvPr>
        </p:nvGraphicFramePr>
        <p:xfrm>
          <a:off x="610583" y="3187719"/>
          <a:ext cx="11250069" cy="3331023"/>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rowSpan="4">
                  <a:txBody>
                    <a:bodyPr/>
                    <a:lstStyle/>
                    <a:p>
                      <a:pPr>
                        <a:lnSpc>
                          <a:spcPct val="120000"/>
                        </a:lnSpc>
                      </a:pPr>
                      <a:r>
                        <a:rPr lang="en-US" sz="2000"/>
                        <a:t>Ngô </a:t>
                      </a:r>
                    </a:p>
                  </a:txBody>
                  <a:tcPr anchor="ctr"/>
                </a:tc>
                <a:tc>
                  <a:txBody>
                    <a:bodyPr/>
                    <a:lstStyle/>
                    <a:p>
                      <a:pPr>
                        <a:lnSpc>
                          <a:spcPct val="120000"/>
                        </a:lnSpc>
                      </a:pPr>
                      <a:r>
                        <a:rPr lang="en-US" sz="2000"/>
                        <a:t>Chịu hạn</a:t>
                      </a:r>
                    </a:p>
                  </a:txBody>
                  <a:tcPr/>
                </a:tc>
                <a:tc>
                  <a:txBody>
                    <a:bodyPr/>
                    <a:lstStyle/>
                    <a:p>
                      <a:pPr algn="ctr">
                        <a:lnSpc>
                          <a:spcPct val="120000"/>
                        </a:lnSpc>
                      </a:pPr>
                      <a:r>
                        <a:rPr lang="en-US" sz="2000"/>
                        <a:t>2015</a:t>
                      </a:r>
                    </a:p>
                  </a:txBody>
                  <a:tcPr anchor="ctr"/>
                </a:tc>
                <a:extLst>
                  <a:ext uri="{0D108BD9-81ED-4DB2-BD59-A6C34878D82A}">
                    <a16:rowId xmlns:a16="http://schemas.microsoft.com/office/drawing/2014/main" val="118243347"/>
                  </a:ext>
                </a:extLst>
              </a:tr>
              <a:tr h="370840">
                <a:tc vMerge="1">
                  <a:txBody>
                    <a:bodyPr/>
                    <a:lstStyle/>
                    <a:p>
                      <a:pPr>
                        <a:lnSpc>
                          <a:spcPct val="120000"/>
                        </a:lnSpc>
                      </a:pPr>
                      <a:endParaRPr lang="en-US" sz="2000"/>
                    </a:p>
                  </a:txBody>
                  <a:tcPr/>
                </a:tc>
                <a:tc>
                  <a:txBody>
                    <a:bodyPr/>
                    <a:lstStyle/>
                    <a:p>
                      <a:pPr>
                        <a:lnSpc>
                          <a:spcPct val="120000"/>
                        </a:lnSpc>
                      </a:pPr>
                      <a:r>
                        <a:rPr lang="en-US" sz="2000"/>
                        <a:t>Kháng sâu hại bộ cánh cứng</a:t>
                      </a:r>
                    </a:p>
                  </a:txBody>
                  <a:tcPr/>
                </a:tc>
                <a:tc>
                  <a:txBody>
                    <a:bodyPr/>
                    <a:lstStyle/>
                    <a:p>
                      <a:pPr algn="ctr">
                        <a:lnSpc>
                          <a:spcPct val="120000"/>
                        </a:lnSpc>
                      </a:pPr>
                      <a:r>
                        <a:rPr lang="en-US" sz="2000"/>
                        <a:t>2018</a:t>
                      </a:r>
                    </a:p>
                  </a:txBody>
                  <a:tcPr anchor="ctr"/>
                </a:tc>
                <a:extLst>
                  <a:ext uri="{0D108BD9-81ED-4DB2-BD59-A6C34878D82A}">
                    <a16:rowId xmlns:a16="http://schemas.microsoft.com/office/drawing/2014/main" val="2059846004"/>
                  </a:ext>
                </a:extLst>
              </a:tr>
              <a:tr h="370840">
                <a:tc vMerge="1">
                  <a:txBody>
                    <a:bodyPr/>
                    <a:lstStyle/>
                    <a:p>
                      <a:pPr>
                        <a:lnSpc>
                          <a:spcPct val="120000"/>
                        </a:lnSpc>
                      </a:pPr>
                      <a:endParaRPr lang="en-US" sz="2000"/>
                    </a:p>
                  </a:txBody>
                  <a:tcPr/>
                </a:tc>
                <a:tc>
                  <a:txBody>
                    <a:bodyPr/>
                    <a:lstStyle/>
                    <a:p>
                      <a:pPr>
                        <a:lnSpc>
                          <a:spcPct val="120000"/>
                        </a:lnSpc>
                      </a:pPr>
                      <a:r>
                        <a:rPr lang="en-US" sz="2000"/>
                        <a:t>Gene mã hóa enzyme </a:t>
                      </a:r>
                      <a:r>
                        <a:rPr lang="el-GR" sz="2000"/>
                        <a:t>α</a:t>
                      </a:r>
                      <a:r>
                        <a:rPr lang="en-US" sz="2000"/>
                        <a:t>-amylase</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1825890662"/>
                  </a:ext>
                </a:extLst>
              </a:tr>
              <a:tr h="370840">
                <a:tc vMerge="1">
                  <a:txBody>
                    <a:bodyPr/>
                    <a:lstStyle/>
                    <a:p>
                      <a:pPr>
                        <a:lnSpc>
                          <a:spcPct val="120000"/>
                        </a:lnSpc>
                      </a:pPr>
                      <a:endParaRPr lang="en-US" sz="2000"/>
                    </a:p>
                  </a:txBody>
                  <a:tcPr/>
                </a:tc>
                <a:tc>
                  <a:txBody>
                    <a:bodyPr/>
                    <a:lstStyle/>
                    <a:p>
                      <a:pPr>
                        <a:lnSpc>
                          <a:spcPct val="120000"/>
                        </a:lnSpc>
                      </a:pPr>
                      <a:r>
                        <a:rPr lang="en-US" sz="2000"/>
                        <a:t>Mang gene mã hóa protein kháng thuốc diệt cỏ</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3775417565"/>
                  </a:ext>
                </a:extLst>
              </a:tr>
              <a:tr h="370840">
                <a:tc rowSpan="2">
                  <a:txBody>
                    <a:bodyPr/>
                    <a:lstStyle/>
                    <a:p>
                      <a:pPr>
                        <a:lnSpc>
                          <a:spcPct val="120000"/>
                        </a:lnSpc>
                      </a:pPr>
                      <a:r>
                        <a:rPr lang="en-US" sz="2000"/>
                        <a:t>Đậu tương</a:t>
                      </a:r>
                    </a:p>
                  </a:txBody>
                  <a:tcPr anchor="ctr"/>
                </a:tc>
                <a:tc>
                  <a:txBody>
                    <a:bodyPr/>
                    <a:lstStyle/>
                    <a:p>
                      <a:pPr>
                        <a:lnSpc>
                          <a:spcPct val="120000"/>
                        </a:lnSpc>
                      </a:pPr>
                      <a:r>
                        <a:rPr lang="en-US" sz="2000"/>
                        <a:t>Kháng thuốc trừ cỏ Dicamba</a:t>
                      </a:r>
                    </a:p>
                  </a:txBody>
                  <a:tcPr/>
                </a:tc>
                <a:tc>
                  <a:txBody>
                    <a:bodyPr/>
                    <a:lstStyle/>
                    <a:p>
                      <a:pPr algn="ctr">
                        <a:lnSpc>
                          <a:spcPct val="120000"/>
                        </a:lnSpc>
                      </a:pPr>
                      <a:r>
                        <a:rPr lang="en-US" sz="2000"/>
                        <a:t>2015</a:t>
                      </a:r>
                    </a:p>
                  </a:txBody>
                  <a:tcPr anchor="ctr"/>
                </a:tc>
                <a:extLst>
                  <a:ext uri="{0D108BD9-81ED-4DB2-BD59-A6C34878D82A}">
                    <a16:rowId xmlns:a16="http://schemas.microsoft.com/office/drawing/2014/main" val="2877501543"/>
                  </a:ext>
                </a:extLst>
              </a:tr>
              <a:tr h="370840">
                <a:tc vMerge="1">
                  <a:txBody>
                    <a:bodyPr/>
                    <a:lstStyle/>
                    <a:p>
                      <a:pPr>
                        <a:lnSpc>
                          <a:spcPct val="120000"/>
                        </a:lnSpc>
                      </a:pPr>
                      <a:endParaRPr lang="en-US" sz="2000"/>
                    </a:p>
                  </a:txBody>
                  <a:tcPr/>
                </a:tc>
                <a:tc>
                  <a:txBody>
                    <a:bodyPr/>
                    <a:lstStyle/>
                    <a:p>
                      <a:pPr>
                        <a:lnSpc>
                          <a:spcPct val="120000"/>
                        </a:lnSpc>
                      </a:pPr>
                      <a:r>
                        <a:rPr lang="en-US" sz="2000"/>
                        <a:t>Mang gene mã hóa protein tăng cường hàm lượng oleic acid</a:t>
                      </a:r>
                    </a:p>
                  </a:txBody>
                  <a:tcPr/>
                </a:tc>
                <a:tc>
                  <a:txBody>
                    <a:bodyPr/>
                    <a:lstStyle/>
                    <a:p>
                      <a:pPr algn="ctr">
                        <a:lnSpc>
                          <a:spcPct val="120000"/>
                        </a:lnSpc>
                      </a:pPr>
                      <a:r>
                        <a:rPr lang="en-US" sz="2000"/>
                        <a:t>2019</a:t>
                      </a:r>
                    </a:p>
                  </a:txBody>
                  <a:tcPr anchor="ctr"/>
                </a:tc>
                <a:extLst>
                  <a:ext uri="{0D108BD9-81ED-4DB2-BD59-A6C34878D82A}">
                    <a16:rowId xmlns:a16="http://schemas.microsoft.com/office/drawing/2014/main" val="2019548300"/>
                  </a:ext>
                </a:extLst>
              </a:tr>
            </a:tbl>
          </a:graphicData>
        </a:graphic>
      </p:graphicFrame>
    </p:spTree>
    <p:extLst>
      <p:ext uri="{BB962C8B-B14F-4D97-AF65-F5344CB8AC3E}">
        <p14:creationId xmlns:p14="http://schemas.microsoft.com/office/powerpoint/2010/main" val="269956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extLst>
              <p:ext uri="{D42A27DB-BD31-4B8C-83A1-F6EECF244321}">
                <p14:modId xmlns:p14="http://schemas.microsoft.com/office/powerpoint/2010/main" val="1516824925"/>
              </p:ext>
            </p:extLst>
          </p:nvPr>
        </p:nvGraphicFramePr>
        <p:xfrm>
          <a:off x="610583" y="3187719"/>
          <a:ext cx="11250069" cy="2483805"/>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a:txBody>
                    <a:bodyPr/>
                    <a:lstStyle/>
                    <a:p>
                      <a:pPr>
                        <a:lnSpc>
                          <a:spcPct val="120000"/>
                        </a:lnSpc>
                      </a:pPr>
                      <a:r>
                        <a:rPr lang="en-US" sz="2000"/>
                        <a:t>Cải dầu</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1795294320"/>
                  </a:ext>
                </a:extLst>
              </a:tr>
              <a:tr h="370840">
                <a:tc>
                  <a:txBody>
                    <a:bodyPr/>
                    <a:lstStyle/>
                    <a:p>
                      <a:pPr>
                        <a:lnSpc>
                          <a:spcPct val="120000"/>
                        </a:lnSpc>
                      </a:pPr>
                      <a:r>
                        <a:rPr lang="en-US" sz="2000"/>
                        <a:t>Củ cải đường</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3705690578"/>
                  </a:ext>
                </a:extLst>
              </a:tr>
              <a:tr h="370840">
                <a:tc rowSpan="2">
                  <a:txBody>
                    <a:bodyPr/>
                    <a:lstStyle/>
                    <a:p>
                      <a:pPr>
                        <a:lnSpc>
                          <a:spcPct val="120000"/>
                        </a:lnSpc>
                      </a:pPr>
                      <a:r>
                        <a:rPr lang="en-US" sz="2000"/>
                        <a:t>Bông </a:t>
                      </a:r>
                    </a:p>
                  </a:txBody>
                  <a:tcPr anchor="ctr"/>
                </a:tc>
                <a:tc>
                  <a:txBody>
                    <a:bodyPr/>
                    <a:lstStyle/>
                    <a:p>
                      <a:pPr>
                        <a:lnSpc>
                          <a:spcPct val="120000"/>
                        </a:lnSpc>
                      </a:pPr>
                      <a:r>
                        <a:rPr lang="en-US" sz="2000"/>
                        <a:t>Kháng sâu bộ cánh vảy</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785731448"/>
                  </a:ext>
                </a:extLst>
              </a:tr>
              <a:tr h="370840">
                <a:tc vMerge="1">
                  <a:txBody>
                    <a:bodyPr/>
                    <a:lstStyle/>
                    <a:p>
                      <a:pPr>
                        <a:lnSpc>
                          <a:spcPct val="120000"/>
                        </a:lnSpc>
                      </a:pPr>
                      <a:endParaRPr lang="en-US" sz="2000"/>
                    </a:p>
                  </a:txBody>
                  <a:tcPr/>
                </a:tc>
                <a:tc>
                  <a:txBody>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4218174630"/>
                  </a:ext>
                </a:extLst>
              </a:tr>
            </a:tbl>
          </a:graphicData>
        </a:graphic>
      </p:graphicFrame>
      <p:sp>
        <p:nvSpPr>
          <p:cNvPr id="2" name="TextBox 1">
            <a:extLst>
              <a:ext uri="{FF2B5EF4-FFF2-40B4-BE49-F238E27FC236}">
                <a16:creationId xmlns:a16="http://schemas.microsoft.com/office/drawing/2014/main" id="{9BDA6ECA-4411-A0E1-FDCA-6307280E76BF}"/>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pSp>
        <p:nvGrpSpPr>
          <p:cNvPr id="10" name="Group 9">
            <a:extLst>
              <a:ext uri="{FF2B5EF4-FFF2-40B4-BE49-F238E27FC236}">
                <a16:creationId xmlns:a16="http://schemas.microsoft.com/office/drawing/2014/main" id="{D55A379B-09D0-5F49-C2FA-A79E96DA5EB2}"/>
              </a:ext>
            </a:extLst>
          </p:cNvPr>
          <p:cNvGrpSpPr/>
          <p:nvPr/>
        </p:nvGrpSpPr>
        <p:grpSpPr>
          <a:xfrm>
            <a:off x="2052975" y="5808274"/>
            <a:ext cx="8693067" cy="916992"/>
            <a:chOff x="967494" y="2481897"/>
            <a:chExt cx="10208586" cy="1099011"/>
          </a:xfrm>
          <a:solidFill>
            <a:schemeClr val="accent3">
              <a:lumMod val="20000"/>
              <a:lumOff val="80000"/>
            </a:schemeClr>
          </a:solidFill>
        </p:grpSpPr>
        <p:sp>
          <p:nvSpPr>
            <p:cNvPr id="11" name="Rectangle: Rounded Corners 10">
              <a:extLst>
                <a:ext uri="{FF2B5EF4-FFF2-40B4-BE49-F238E27FC236}">
                  <a16:creationId xmlns:a16="http://schemas.microsoft.com/office/drawing/2014/main" id="{BDA29FDB-8E31-6830-8EDA-808A8CD9D7C6}"/>
                </a:ext>
              </a:extLst>
            </p:cNvPr>
            <p:cNvSpPr/>
            <p:nvPr/>
          </p:nvSpPr>
          <p:spPr>
            <a:xfrm>
              <a:off x="967494" y="2481897"/>
              <a:ext cx="10208586" cy="1099011"/>
            </a:xfrm>
            <a:prstGeom prst="roundRect">
              <a:avLst>
                <a:gd name="adj" fmla="val 8432"/>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9AF7589B-5AF1-7259-77EF-9A118A924267}"/>
                </a:ext>
              </a:extLst>
            </p:cNvPr>
            <p:cNvSpPr txBox="1"/>
            <p:nvPr/>
          </p:nvSpPr>
          <p:spPr>
            <a:xfrm>
              <a:off x="1141768" y="2546269"/>
              <a:ext cx="10034312" cy="987570"/>
            </a:xfrm>
            <a:prstGeom prst="rect">
              <a:avLst/>
            </a:prstGeom>
            <a:noFill/>
          </p:spPr>
          <p:txBody>
            <a:bodyPr wrap="square">
              <a:spAutoFit/>
            </a:bodyPr>
            <a:lstStyle/>
            <a:p>
              <a:pPr algn="just">
                <a:lnSpc>
                  <a:spcPct val="125000"/>
                </a:lnSpc>
              </a:pPr>
              <a:r>
                <a:rPr lang="vi-VN" sz="2000" b="1"/>
                <a:t>Hãy cho biết giống cây trồng biến đổi gene có những đặc tính vượt trội nào so với giống ban đầu.</a:t>
              </a:r>
              <a:endParaRPr lang="en-US" sz="2000" b="1"/>
            </a:p>
          </p:txBody>
        </p:sp>
      </p:grpSp>
    </p:spTree>
    <p:extLst>
      <p:ext uri="{BB962C8B-B14F-4D97-AF65-F5344CB8AC3E}">
        <p14:creationId xmlns:p14="http://schemas.microsoft.com/office/powerpoint/2010/main" val="25777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graphicFrame>
        <p:nvGraphicFramePr>
          <p:cNvPr id="7" name="Table 6">
            <a:extLst>
              <a:ext uri="{FF2B5EF4-FFF2-40B4-BE49-F238E27FC236}">
                <a16:creationId xmlns:a16="http://schemas.microsoft.com/office/drawing/2014/main" id="{39B3A8D6-D8DA-AB26-D599-626D06229588}"/>
              </a:ext>
            </a:extLst>
          </p:cNvPr>
          <p:cNvGraphicFramePr>
            <a:graphicFrameLocks noGrp="1"/>
          </p:cNvGraphicFramePr>
          <p:nvPr/>
        </p:nvGraphicFramePr>
        <p:xfrm>
          <a:off x="610583" y="3187719"/>
          <a:ext cx="11250069" cy="2483805"/>
        </p:xfrm>
        <a:graphic>
          <a:graphicData uri="http://schemas.openxmlformats.org/drawingml/2006/table">
            <a:tbl>
              <a:tblPr firstRow="1" bandRow="1">
                <a:tableStyleId>{F5AB1C69-6EDB-4FF4-983F-18BD219EF322}</a:tableStyleId>
              </a:tblPr>
              <a:tblGrid>
                <a:gridCol w="2146170">
                  <a:extLst>
                    <a:ext uri="{9D8B030D-6E8A-4147-A177-3AD203B41FA5}">
                      <a16:colId xmlns:a16="http://schemas.microsoft.com/office/drawing/2014/main" val="1972333941"/>
                    </a:ext>
                  </a:extLst>
                </a:gridCol>
                <a:gridCol w="7215325">
                  <a:extLst>
                    <a:ext uri="{9D8B030D-6E8A-4147-A177-3AD203B41FA5}">
                      <a16:colId xmlns:a16="http://schemas.microsoft.com/office/drawing/2014/main" val="4231692663"/>
                    </a:ext>
                  </a:extLst>
                </a:gridCol>
                <a:gridCol w="1888574">
                  <a:extLst>
                    <a:ext uri="{9D8B030D-6E8A-4147-A177-3AD203B41FA5}">
                      <a16:colId xmlns:a16="http://schemas.microsoft.com/office/drawing/2014/main" val="3621481554"/>
                    </a:ext>
                  </a:extLst>
                </a:gridCol>
              </a:tblGrid>
              <a:tr h="370840">
                <a:tc>
                  <a:txBody>
                    <a:bodyPr/>
                    <a:lstStyle/>
                    <a:p>
                      <a:pPr algn="ctr">
                        <a:lnSpc>
                          <a:spcPct val="120000"/>
                        </a:lnSpc>
                      </a:pPr>
                      <a:r>
                        <a:rPr lang="en-US" sz="2000"/>
                        <a:t>Giống cây biến đổi gene</a:t>
                      </a:r>
                    </a:p>
                  </a:txBody>
                  <a:tcPr anchor="ctr"/>
                </a:tc>
                <a:tc>
                  <a:txBody>
                    <a:bodyPr/>
                    <a:lstStyle/>
                    <a:p>
                      <a:pPr algn="ctr">
                        <a:lnSpc>
                          <a:spcPct val="120000"/>
                        </a:lnSpc>
                      </a:pPr>
                      <a:r>
                        <a:rPr lang="en-US" sz="2000"/>
                        <a:t>Đặc tính vượt trội so với giống ban đầu</a:t>
                      </a:r>
                    </a:p>
                  </a:txBody>
                  <a:tcPr anchor="ctr"/>
                </a:tc>
                <a:tc>
                  <a:txBody>
                    <a:bodyPr/>
                    <a:lstStyle/>
                    <a:p>
                      <a:pPr algn="ctr">
                        <a:lnSpc>
                          <a:spcPct val="120000"/>
                        </a:lnSpc>
                      </a:pPr>
                      <a:r>
                        <a:rPr lang="en-US" sz="2000"/>
                        <a:t>Năm cải thiện</a:t>
                      </a:r>
                    </a:p>
                  </a:txBody>
                  <a:tcPr anchor="ctr"/>
                </a:tc>
                <a:extLst>
                  <a:ext uri="{0D108BD9-81ED-4DB2-BD59-A6C34878D82A}">
                    <a16:rowId xmlns:a16="http://schemas.microsoft.com/office/drawing/2014/main" val="3244967552"/>
                  </a:ext>
                </a:extLst>
              </a:tr>
              <a:tr h="370840">
                <a:tc>
                  <a:txBody>
                    <a:bodyPr/>
                    <a:lstStyle/>
                    <a:p>
                      <a:pPr>
                        <a:lnSpc>
                          <a:spcPct val="120000"/>
                        </a:lnSpc>
                      </a:pPr>
                      <a:r>
                        <a:rPr lang="en-US" sz="2000"/>
                        <a:t>Cải dầu</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1795294320"/>
                  </a:ext>
                </a:extLst>
              </a:tr>
              <a:tr h="370840">
                <a:tc>
                  <a:txBody>
                    <a:bodyPr/>
                    <a:lstStyle/>
                    <a:p>
                      <a:pPr>
                        <a:lnSpc>
                          <a:spcPct val="120000"/>
                        </a:lnSpc>
                      </a:pPr>
                      <a:r>
                        <a:rPr lang="en-US" sz="2000"/>
                        <a:t>Củ cải đường</a:t>
                      </a:r>
                    </a:p>
                  </a:txBody>
                  <a:tcPr/>
                </a:tc>
                <a:tc>
                  <a:txBody>
                    <a:bodyPr/>
                    <a:lstStyle/>
                    <a:p>
                      <a:pPr>
                        <a:lnSpc>
                          <a:spcPct val="120000"/>
                        </a:lnSpc>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3705690578"/>
                  </a:ext>
                </a:extLst>
              </a:tr>
              <a:tr h="370840">
                <a:tc rowSpan="2">
                  <a:txBody>
                    <a:bodyPr/>
                    <a:lstStyle/>
                    <a:p>
                      <a:pPr>
                        <a:lnSpc>
                          <a:spcPct val="120000"/>
                        </a:lnSpc>
                      </a:pPr>
                      <a:r>
                        <a:rPr lang="en-US" sz="2000"/>
                        <a:t>Bông </a:t>
                      </a:r>
                    </a:p>
                  </a:txBody>
                  <a:tcPr anchor="ctr"/>
                </a:tc>
                <a:tc>
                  <a:txBody>
                    <a:bodyPr/>
                    <a:lstStyle/>
                    <a:p>
                      <a:pPr>
                        <a:lnSpc>
                          <a:spcPct val="120000"/>
                        </a:lnSpc>
                      </a:pPr>
                      <a:r>
                        <a:rPr lang="en-US" sz="2000"/>
                        <a:t>Kháng sâu bộ cánh vảy</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785731448"/>
                  </a:ext>
                </a:extLst>
              </a:tr>
              <a:tr h="370840">
                <a:tc vMerge="1">
                  <a:txBody>
                    <a:bodyPr/>
                    <a:lstStyle/>
                    <a:p>
                      <a:pPr>
                        <a:lnSpc>
                          <a:spcPct val="120000"/>
                        </a:lnSpc>
                      </a:pPr>
                      <a:endParaRPr lang="en-US" sz="2000"/>
                    </a:p>
                  </a:txBody>
                  <a:tcPr/>
                </a:tc>
                <a:tc>
                  <a:txBody>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lang="en-US" sz="2000"/>
                        <a:t>Kháng thuốc trừ cỏ Glyphosate</a:t>
                      </a:r>
                    </a:p>
                  </a:txBody>
                  <a:tcPr/>
                </a:tc>
                <a:tc>
                  <a:txBody>
                    <a:bodyPr/>
                    <a:lstStyle/>
                    <a:p>
                      <a:pPr algn="ctr">
                        <a:lnSpc>
                          <a:spcPct val="120000"/>
                        </a:lnSpc>
                      </a:pPr>
                      <a:r>
                        <a:rPr lang="en-US" sz="2000"/>
                        <a:t>2020</a:t>
                      </a:r>
                    </a:p>
                  </a:txBody>
                  <a:tcPr/>
                </a:tc>
                <a:extLst>
                  <a:ext uri="{0D108BD9-81ED-4DB2-BD59-A6C34878D82A}">
                    <a16:rowId xmlns:a16="http://schemas.microsoft.com/office/drawing/2014/main" val="4218174630"/>
                  </a:ext>
                </a:extLst>
              </a:tr>
            </a:tbl>
          </a:graphicData>
        </a:graphic>
      </p:graphicFrame>
      <p:sp>
        <p:nvSpPr>
          <p:cNvPr id="2" name="TextBox 1">
            <a:extLst>
              <a:ext uri="{FF2B5EF4-FFF2-40B4-BE49-F238E27FC236}">
                <a16:creationId xmlns:a16="http://schemas.microsoft.com/office/drawing/2014/main" id="{9BDA6ECA-4411-A0E1-FDCA-6307280E76BF}"/>
              </a:ext>
            </a:extLst>
          </p:cNvPr>
          <p:cNvSpPr txBox="1"/>
          <p:nvPr/>
        </p:nvSpPr>
        <p:spPr>
          <a:xfrm>
            <a:off x="610583" y="2293033"/>
            <a:ext cx="11250069" cy="824008"/>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sz="2000" i="1">
                <a:solidFill>
                  <a:schemeClr val="tx1"/>
                </a:solidFill>
              </a:rPr>
              <a:t>Cho bảng số liệu về một số giống thực vật biến đổi gene được sử dụng làm thức ăn chăn nuôi được cấp giấy xác nhận tại Việt Nam:</a:t>
            </a:r>
            <a:endParaRPr lang="en-US" sz="2000" i="1">
              <a:solidFill>
                <a:schemeClr val="tx1"/>
              </a:solidFill>
            </a:endParaRPr>
          </a:p>
        </p:txBody>
      </p:sp>
      <p:grpSp>
        <p:nvGrpSpPr>
          <p:cNvPr id="10" name="Group 9">
            <a:extLst>
              <a:ext uri="{FF2B5EF4-FFF2-40B4-BE49-F238E27FC236}">
                <a16:creationId xmlns:a16="http://schemas.microsoft.com/office/drawing/2014/main" id="{D55A379B-09D0-5F49-C2FA-A79E96DA5EB2}"/>
              </a:ext>
            </a:extLst>
          </p:cNvPr>
          <p:cNvGrpSpPr/>
          <p:nvPr/>
        </p:nvGrpSpPr>
        <p:grpSpPr>
          <a:xfrm>
            <a:off x="610583" y="5808274"/>
            <a:ext cx="11250069" cy="916992"/>
            <a:chOff x="967494" y="2481897"/>
            <a:chExt cx="10208586" cy="1099011"/>
          </a:xfrm>
          <a:solidFill>
            <a:schemeClr val="accent3">
              <a:lumMod val="20000"/>
              <a:lumOff val="80000"/>
            </a:schemeClr>
          </a:solidFill>
        </p:grpSpPr>
        <p:sp>
          <p:nvSpPr>
            <p:cNvPr id="11" name="Rectangle: Rounded Corners 10">
              <a:extLst>
                <a:ext uri="{FF2B5EF4-FFF2-40B4-BE49-F238E27FC236}">
                  <a16:creationId xmlns:a16="http://schemas.microsoft.com/office/drawing/2014/main" id="{BDA29FDB-8E31-6830-8EDA-808A8CD9D7C6}"/>
                </a:ext>
              </a:extLst>
            </p:cNvPr>
            <p:cNvSpPr/>
            <p:nvPr/>
          </p:nvSpPr>
          <p:spPr>
            <a:xfrm>
              <a:off x="967494" y="2481897"/>
              <a:ext cx="10208586" cy="1099011"/>
            </a:xfrm>
            <a:prstGeom prst="roundRect">
              <a:avLst>
                <a:gd name="adj" fmla="val 843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2" name="TextBox 11">
              <a:extLst>
                <a:ext uri="{FF2B5EF4-FFF2-40B4-BE49-F238E27FC236}">
                  <a16:creationId xmlns:a16="http://schemas.microsoft.com/office/drawing/2014/main" id="{9AF7589B-5AF1-7259-77EF-9A118A924267}"/>
                </a:ext>
              </a:extLst>
            </p:cNvPr>
            <p:cNvSpPr txBox="1"/>
            <p:nvPr/>
          </p:nvSpPr>
          <p:spPr>
            <a:xfrm>
              <a:off x="1141768" y="2546269"/>
              <a:ext cx="10034312" cy="987570"/>
            </a:xfrm>
            <a:prstGeom prst="rect">
              <a:avLst/>
            </a:prstGeom>
            <a:noFill/>
          </p:spPr>
          <p:txBody>
            <a:bodyPr wrap="square">
              <a:spAutoFit/>
            </a:bodyPr>
            <a:lstStyle/>
            <a:p>
              <a:pPr algn="just">
                <a:lnSpc>
                  <a:spcPct val="125000"/>
                </a:lnSpc>
              </a:pPr>
              <a:r>
                <a:rPr lang="vi-VN" sz="2000" b="1"/>
                <a:t>►Các giống cây trồng biến đổi gene mang các tính trạng mới, phù hợp với mong muốn của con người như </a:t>
              </a:r>
              <a:r>
                <a:rPr lang="vi-VN" sz="2000" b="1">
                  <a:solidFill>
                    <a:srgbClr val="FF0000"/>
                  </a:solidFill>
                </a:rPr>
                <a:t>năng suất cao, chất lượng tốt, khả năng kháng sâu hại,...</a:t>
              </a:r>
              <a:endParaRPr lang="en-US" sz="2000" b="1">
                <a:solidFill>
                  <a:srgbClr val="FF0000"/>
                </a:solidFill>
              </a:endParaRPr>
            </a:p>
          </p:txBody>
        </p:sp>
      </p:grpSp>
    </p:spTree>
    <p:extLst>
      <p:ext uri="{BB962C8B-B14F-4D97-AF65-F5344CB8AC3E}">
        <p14:creationId xmlns:p14="http://schemas.microsoft.com/office/powerpoint/2010/main" val="28032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46817F-9A85-D4D1-11D3-34E4FA4AF353}"/>
              </a:ext>
            </a:extLst>
          </p:cNvPr>
          <p:cNvSpPr txBox="1"/>
          <p:nvPr/>
        </p:nvSpPr>
        <p:spPr>
          <a:xfrm>
            <a:off x="506361" y="939814"/>
            <a:ext cx="11179278" cy="553998"/>
          </a:xfrm>
          <a:prstGeom prst="rect">
            <a:avLst/>
          </a:prstGeom>
          <a:noFill/>
        </p:spPr>
        <p:txBody>
          <a:bodyPr wrap="square" rtlCol="0">
            <a:spAutoFit/>
          </a:bodyPr>
          <a:lstStyle/>
          <a:p>
            <a:r>
              <a:rPr lang="en-US" sz="2900" b="1">
                <a:solidFill>
                  <a:schemeClr val="bg1"/>
                </a:solidFill>
              </a:rPr>
              <a:t>I. ỨNG DỤNG CÔNG NGHỆ DI TRUYỀN TRONG NÔNG NGHIỆP</a:t>
            </a:r>
          </a:p>
        </p:txBody>
      </p:sp>
      <p:sp>
        <p:nvSpPr>
          <p:cNvPr id="6" name="Rectangle: Rounded Corners 5">
            <a:extLst>
              <a:ext uri="{FF2B5EF4-FFF2-40B4-BE49-F238E27FC236}">
                <a16:creationId xmlns:a16="http://schemas.microsoft.com/office/drawing/2014/main" id="{3F080411-F72A-78F6-79BF-7B00EF1358E8}"/>
              </a:ext>
            </a:extLst>
          </p:cNvPr>
          <p:cNvSpPr/>
          <p:nvPr/>
        </p:nvSpPr>
        <p:spPr>
          <a:xfrm>
            <a:off x="613533" y="1663618"/>
            <a:ext cx="5622085" cy="553998"/>
          </a:xfrm>
          <a:prstGeom prst="roundRect">
            <a:avLst/>
          </a:prstGeom>
          <a:solidFill>
            <a:srgbClr val="C00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1. Tạo giống cây trồng biến đổi gene</a:t>
            </a:r>
          </a:p>
        </p:txBody>
      </p:sp>
      <p:sp>
        <p:nvSpPr>
          <p:cNvPr id="9" name="TextBox 8">
            <a:extLst>
              <a:ext uri="{FF2B5EF4-FFF2-40B4-BE49-F238E27FC236}">
                <a16:creationId xmlns:a16="http://schemas.microsoft.com/office/drawing/2014/main" id="{AD1BE905-C682-1E95-0E59-59283F5018C6}"/>
              </a:ext>
            </a:extLst>
          </p:cNvPr>
          <p:cNvSpPr txBox="1"/>
          <p:nvPr/>
        </p:nvSpPr>
        <p:spPr>
          <a:xfrm>
            <a:off x="727832" y="2434412"/>
            <a:ext cx="11015571" cy="3483774"/>
          </a:xfrm>
          <a:prstGeom prst="rect">
            <a:avLst/>
          </a:prstGeom>
          <a:noFill/>
        </p:spPr>
        <p:txBody>
          <a:bodyPr wrap="square">
            <a:spAutoFit/>
          </a:bodyPr>
          <a:lstStyle>
            <a:defPPr>
              <a:defRPr lang="en-US"/>
            </a:defPPr>
            <a:lvl1pPr algn="just">
              <a:lnSpc>
                <a:spcPct val="125000"/>
              </a:lnSpc>
              <a:spcBef>
                <a:spcPts val="400"/>
              </a:spcBef>
              <a:defRPr sz="2400" b="1">
                <a:solidFill>
                  <a:srgbClr val="C00000"/>
                </a:solidFill>
              </a:defRPr>
            </a:lvl1pPr>
          </a:lstStyle>
          <a:p>
            <a:r>
              <a:rPr lang="vi-VN">
                <a:solidFill>
                  <a:schemeClr val="tx1"/>
                </a:solidFill>
              </a:rPr>
              <a:t>Một số ví dụ về cây biến đổi gene đã được đưa vào sản xuất nông nghiệp: </a:t>
            </a:r>
            <a:endParaRPr lang="en-US">
              <a:solidFill>
                <a:schemeClr val="tx1"/>
              </a:solidFill>
            </a:endParaRPr>
          </a:p>
          <a:p>
            <a:pPr marL="342900" indent="-342900">
              <a:buFont typeface="Wingdings" panose="05000000000000000000" pitchFamily="2" charset="2"/>
              <a:buChar char="v"/>
            </a:pPr>
            <a:r>
              <a:rPr lang="vi-VN" b="0">
                <a:solidFill>
                  <a:schemeClr val="tx1"/>
                </a:solidFill>
              </a:rPr>
              <a:t>giống ngô Bt kháng sâu được chuyển gene quy định một loại protein có độc tính diệt sâu, nguồn gốc từ vi khuẩn Bacillus thuringiensis; </a:t>
            </a:r>
            <a:endParaRPr lang="en-US" b="0">
              <a:solidFill>
                <a:schemeClr val="tx1"/>
              </a:solidFill>
            </a:endParaRPr>
          </a:p>
          <a:p>
            <a:pPr marL="342900" indent="-342900">
              <a:buFont typeface="Wingdings" panose="05000000000000000000" pitchFamily="2" charset="2"/>
              <a:buChar char="v"/>
            </a:pPr>
            <a:r>
              <a:rPr lang="vi-VN" b="0">
                <a:solidFill>
                  <a:schemeClr val="tx1"/>
                </a:solidFill>
              </a:rPr>
              <a:t>giống “lúa vàng” được chuyển gene tổng hợp ꞵ-carotene, giúp cơ thể người tổng hợp vitamin A; </a:t>
            </a:r>
            <a:endParaRPr lang="en-US" b="0">
              <a:solidFill>
                <a:schemeClr val="tx1"/>
              </a:solidFill>
            </a:endParaRPr>
          </a:p>
          <a:p>
            <a:pPr marL="342900" indent="-342900">
              <a:buFont typeface="Wingdings" panose="05000000000000000000" pitchFamily="2" charset="2"/>
              <a:buChar char="v"/>
            </a:pPr>
            <a:r>
              <a:rPr lang="vi-VN" b="0">
                <a:solidFill>
                  <a:schemeClr val="tx1"/>
                </a:solidFill>
              </a:rPr>
              <a:t>giống đu đủ mang gene kháng virus gây bệnh;</a:t>
            </a:r>
            <a:endParaRPr lang="en-US" b="0">
              <a:solidFill>
                <a:schemeClr val="tx1"/>
              </a:solidFill>
            </a:endParaRPr>
          </a:p>
          <a:p>
            <a:pPr marL="342900" indent="-342900">
              <a:buFont typeface="Wingdings" panose="05000000000000000000" pitchFamily="2" charset="2"/>
              <a:buChar char="v"/>
            </a:pPr>
            <a:r>
              <a:rPr lang="vi-VN" b="0">
                <a:solidFill>
                  <a:schemeClr val="tx1"/>
                </a:solidFill>
              </a:rPr>
              <a:t>...</a:t>
            </a:r>
            <a:endParaRPr lang="en-US" b="0">
              <a:solidFill>
                <a:schemeClr val="tx1"/>
              </a:solidFill>
            </a:endParaRPr>
          </a:p>
        </p:txBody>
      </p:sp>
    </p:spTree>
    <p:extLst>
      <p:ext uri="{BB962C8B-B14F-4D97-AF65-F5344CB8AC3E}">
        <p14:creationId xmlns:p14="http://schemas.microsoft.com/office/powerpoint/2010/main" val="162936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 calcmode="lin" valueType="num">
                                      <p:cBhvr additive="base">
                                        <p:cTn id="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 calcmode="lin" valueType="num">
                                      <p:cBhvr additive="base">
                                        <p:cTn id="1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_TYPE" val="#NeiR#"/>
  <p:tag name="MH_NUMBER" val="4"/>
  <p:tag name="MH_CATEGORY" val="#BingLLB#"/>
  <p:tag name="MH_LAYOUT" val="SubTitleText"/>
  <p:tag name="MH" val="20170702101906"/>
  <p:tag name="MH_LIBRARY" val="GRAPHIC"/>
</p:tagLst>
</file>

<file path=ppt/tags/tag1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12.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16.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1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xml><?xml version="1.0" encoding="utf-8"?>
<p:tagLst xmlns:a="http://schemas.openxmlformats.org/drawingml/2006/main" xmlns:r="http://schemas.openxmlformats.org/officeDocument/2006/relationships" xmlns:p="http://schemas.openxmlformats.org/presentationml/2006/main">
  <p:tag name="MH" val="20170702101831"/>
  <p:tag name="MH_LIBRARY" val="GRAPHIC"/>
  <p:tag name="MH_TYPE" val="Other"/>
  <p:tag name="MH_ORDER" val="6"/>
</p:tagLst>
</file>

<file path=ppt/tags/tag2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4.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26.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2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5"/>
</p:tagLst>
</file>

<file path=ppt/tags/tag32.xml><?xml version="1.0" encoding="utf-8"?>
<p:tagLst xmlns:a="http://schemas.openxmlformats.org/drawingml/2006/main" xmlns:r="http://schemas.openxmlformats.org/officeDocument/2006/relationships" xmlns:p="http://schemas.openxmlformats.org/presentationml/2006/main">
  <p:tag name="MH" val="20170702101822"/>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70702101822"/>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70702101710"/>
  <p:tag name="MH_LIBRARY" val="GRAPHIC"/>
  <p:tag name="MH_TYPE" val="Text"/>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702101906"/>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70702101906"/>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702101703"/>
  <p:tag name="MH_LIBRARY" val="GRAPHIC"/>
  <p:tag name="MH_TYPE" val="Other"/>
  <p:tag name="MH_ORDER" val="3"/>
</p:tagLst>
</file>

<file path=ppt/theme/theme1.xml><?xml version="1.0" encoding="utf-8"?>
<a:theme xmlns:a="http://schemas.openxmlformats.org/drawingml/2006/main" name="Custom">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56390039_win32_fixed.potx" id="{08D75CB0-AD9B-4834-8559-901094BB0ABE}" vid="{3B3EDB20-B381-4B6C-99AC-7C5CDA2B40F6}"/>
    </a:ext>
  </a:extLst>
</a:theme>
</file>

<file path=ppt/theme/theme2.xml><?xml version="1.0" encoding="utf-8"?>
<a:theme xmlns:a="http://schemas.openxmlformats.org/drawingml/2006/main" name="Office 主题​​">
  <a:themeElements>
    <a:clrScheme name="自定义 44">
      <a:dk1>
        <a:sysClr val="windowText" lastClr="000000"/>
      </a:dk1>
      <a:lt1>
        <a:sysClr val="window" lastClr="FFFFFF"/>
      </a:lt1>
      <a:dk2>
        <a:srgbClr val="44546A"/>
      </a:dk2>
      <a:lt2>
        <a:srgbClr val="E7E6E6"/>
      </a:lt2>
      <a:accent1>
        <a:srgbClr val="EB5E5D"/>
      </a:accent1>
      <a:accent2>
        <a:srgbClr val="60AC30"/>
      </a:accent2>
      <a:accent3>
        <a:srgbClr val="F29057"/>
      </a:accent3>
      <a:accent4>
        <a:srgbClr val="86C4EC"/>
      </a:accent4>
      <a:accent5>
        <a:srgbClr val="EB5E5D"/>
      </a:accent5>
      <a:accent6>
        <a:srgbClr val="60AC30"/>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91575F-4C21-47C4-8D13-EB9BE66B536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342D3C2F-55A5-48C0-9D5A-95C7FF0389D0}">
  <ds:schemaRefs>
    <ds:schemaRef ds:uri="http://schemas.microsoft.com/sharepoint/v3/contenttype/forms"/>
  </ds:schemaRefs>
</ds:datastoreItem>
</file>

<file path=customXml/itemProps3.xml><?xml version="1.0" encoding="utf-8"?>
<ds:datastoreItem xmlns:ds="http://schemas.openxmlformats.org/officeDocument/2006/customXml" ds:itemID="{792209EB-3212-4116-B574-D1F56C7C49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Tech design</Template>
  <TotalTime>1288</TotalTime>
  <Words>4262</Words>
  <Application>Microsoft Office PowerPoint</Application>
  <PresentationFormat>Widescreen</PresentationFormat>
  <Paragraphs>313</Paragraphs>
  <Slides>49</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等线</vt:lpstr>
      <vt:lpstr>Arial</vt:lpstr>
      <vt:lpstr>Calibri</vt:lpstr>
      <vt:lpstr>Wingdings</vt:lpstr>
      <vt:lpstr>Wingdings 2</vt:lpstr>
      <vt:lpstr>Custom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ADMIN</cp:lastModifiedBy>
  <cp:revision>40</cp:revision>
  <dcterms:created xsi:type="dcterms:W3CDTF">2024-06-18T16:16:18Z</dcterms:created>
  <dcterms:modified xsi:type="dcterms:W3CDTF">2024-08-06T03:56:19Z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