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7"/>
  </p:notesMasterIdLst>
  <p:handoutMasterIdLst>
    <p:handoutMasterId r:id="rId68"/>
  </p:handoutMasterIdLst>
  <p:sldIdLst>
    <p:sldId id="273" r:id="rId5"/>
    <p:sldId id="257" r:id="rId6"/>
    <p:sldId id="256" r:id="rId7"/>
    <p:sldId id="274" r:id="rId8"/>
    <p:sldId id="275" r:id="rId9"/>
    <p:sldId id="276" r:id="rId10"/>
    <p:sldId id="277" r:id="rId11"/>
    <p:sldId id="258" r:id="rId12"/>
    <p:sldId id="279" r:id="rId13"/>
    <p:sldId id="280" r:id="rId14"/>
    <p:sldId id="281" r:id="rId15"/>
    <p:sldId id="289" r:id="rId16"/>
    <p:sldId id="282" r:id="rId17"/>
    <p:sldId id="283" r:id="rId18"/>
    <p:sldId id="278" r:id="rId19"/>
    <p:sldId id="288" r:id="rId20"/>
    <p:sldId id="290" r:id="rId21"/>
    <p:sldId id="284" r:id="rId22"/>
    <p:sldId id="286" r:id="rId23"/>
    <p:sldId id="291" r:id="rId24"/>
    <p:sldId id="292" r:id="rId25"/>
    <p:sldId id="293" r:id="rId26"/>
    <p:sldId id="294" r:id="rId27"/>
    <p:sldId id="295" r:id="rId28"/>
    <p:sldId id="297" r:id="rId29"/>
    <p:sldId id="296" r:id="rId30"/>
    <p:sldId id="298" r:id="rId31"/>
    <p:sldId id="299" r:id="rId32"/>
    <p:sldId id="300" r:id="rId33"/>
    <p:sldId id="301" r:id="rId34"/>
    <p:sldId id="302" r:id="rId35"/>
    <p:sldId id="303" r:id="rId36"/>
    <p:sldId id="304" r:id="rId37"/>
    <p:sldId id="307" r:id="rId38"/>
    <p:sldId id="305" r:id="rId39"/>
    <p:sldId id="308" r:id="rId40"/>
    <p:sldId id="310" r:id="rId41"/>
    <p:sldId id="311" r:id="rId42"/>
    <p:sldId id="318" r:id="rId43"/>
    <p:sldId id="319" r:id="rId44"/>
    <p:sldId id="317" r:id="rId45"/>
    <p:sldId id="313" r:id="rId46"/>
    <p:sldId id="312" r:id="rId47"/>
    <p:sldId id="314" r:id="rId48"/>
    <p:sldId id="315" r:id="rId49"/>
    <p:sldId id="316" r:id="rId50"/>
    <p:sldId id="259" r:id="rId51"/>
    <p:sldId id="270" r:id="rId52"/>
    <p:sldId id="320" r:id="rId53"/>
    <p:sldId id="321" r:id="rId54"/>
    <p:sldId id="322" r:id="rId55"/>
    <p:sldId id="260" r:id="rId56"/>
    <p:sldId id="323" r:id="rId57"/>
    <p:sldId id="324" r:id="rId58"/>
    <p:sldId id="325" r:id="rId59"/>
    <p:sldId id="326" r:id="rId60"/>
    <p:sldId id="327" r:id="rId61"/>
    <p:sldId id="328" r:id="rId62"/>
    <p:sldId id="329" r:id="rId63"/>
    <p:sldId id="330" r:id="rId64"/>
    <p:sldId id="331" r:id="rId65"/>
    <p:sldId id="262" r:id="rId6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65"/>
    <a:srgbClr val="763CEB"/>
    <a:srgbClr val="FFE6FA"/>
    <a:srgbClr val="F0E9FD"/>
    <a:srgbClr val="BDFFDB"/>
    <a:srgbClr val="F3EDE1"/>
    <a:srgbClr val="494344"/>
    <a:srgbClr val="00FFFF"/>
    <a:srgbClr val="020003"/>
    <a:srgbClr val="197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274" autoAdjust="0"/>
  </p:normalViewPr>
  <p:slideViewPr>
    <p:cSldViewPr snapToGrid="0" showGuides="1">
      <p:cViewPr varScale="1">
        <p:scale>
          <a:sx n="80" d="100"/>
          <a:sy n="80" d="100"/>
        </p:scale>
        <p:origin x="739" y="53"/>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06.08.2024</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06.08.2024</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14" descr="A close-up of a cell&#10;&#10;Description automatically generated">
            <a:extLst>
              <a:ext uri="{FF2B5EF4-FFF2-40B4-BE49-F238E27FC236}">
                <a16:creationId xmlns:a16="http://schemas.microsoft.com/office/drawing/2014/main" id="{346BE2CD-E203-E517-D5E8-E1C7E315367A}"/>
              </a:ext>
            </a:extLst>
          </p:cNvPr>
          <p:cNvPicPr>
            <a:picLocks noChangeAspect="1"/>
          </p:cNvPicPr>
          <p:nvPr/>
        </p:nvPicPr>
        <p:blipFill rotWithShape="1">
          <a:blip r:embed="rId2"/>
          <a:srcRect l="6568" t="-1878" r="21708" b="1878"/>
          <a:stretch/>
        </p:blipFill>
        <p:spPr>
          <a:xfrm>
            <a:off x="5506914" y="454213"/>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p:spPr>
      </p:pic>
      <p:sp>
        <p:nvSpPr>
          <p:cNvPr id="9" name="Rectangle: Rounded Corners 8">
            <a:extLst>
              <a:ext uri="{FF2B5EF4-FFF2-40B4-BE49-F238E27FC236}">
                <a16:creationId xmlns:a16="http://schemas.microsoft.com/office/drawing/2014/main" id="{33F3F7BF-3A9C-CC1B-34B9-87D221B738C7}"/>
              </a:ext>
            </a:extLst>
          </p:cNvPr>
          <p:cNvSpPr/>
          <p:nvPr/>
        </p:nvSpPr>
        <p:spPr>
          <a:xfrm rot="20017030">
            <a:off x="5938422" y="895527"/>
            <a:ext cx="7214224" cy="981718"/>
          </a:xfrm>
          <a:prstGeom prst="roundRect">
            <a:avLst>
              <a:gd name="adj" fmla="val 50000"/>
            </a:avLst>
          </a:prstGeom>
          <a:solidFill>
            <a:schemeClr val="accent1"/>
          </a:solidFill>
          <a:ln w="28575" cap="flat">
            <a:solidFill>
              <a:schemeClr val="bg1"/>
            </a:solidFill>
            <a:prstDash val="solid"/>
            <a:miter/>
          </a:ln>
        </p:spPr>
        <p:txBody>
          <a:bodyPr rtlCol="0" anchor="ctr"/>
          <a:lstStyle/>
          <a:p>
            <a:pPr algn="l"/>
            <a:endParaRPr lang="en-US" dirty="0"/>
          </a:p>
        </p:txBody>
      </p:sp>
      <p:sp>
        <p:nvSpPr>
          <p:cNvPr id="10" name="Rectangle: Rounded Corners 9">
            <a:extLst>
              <a:ext uri="{FF2B5EF4-FFF2-40B4-BE49-F238E27FC236}">
                <a16:creationId xmlns:a16="http://schemas.microsoft.com/office/drawing/2014/main" id="{7D70B7BC-DC19-DBFE-9BCC-37EEB4684960}"/>
              </a:ext>
            </a:extLst>
          </p:cNvPr>
          <p:cNvSpPr/>
          <p:nvPr/>
        </p:nvSpPr>
        <p:spPr>
          <a:xfrm rot="20017030">
            <a:off x="9667007" y="4696169"/>
            <a:ext cx="3831973" cy="1444901"/>
          </a:xfrm>
          <a:prstGeom prst="roundRect">
            <a:avLst>
              <a:gd name="adj" fmla="val 50000"/>
            </a:avLst>
          </a:prstGeom>
          <a:solidFill>
            <a:schemeClr val="accent3"/>
          </a:solidFill>
          <a:ln w="28575" cap="flat">
            <a:solidFill>
              <a:schemeClr val="bg1"/>
            </a:solidFill>
            <a:prstDash val="solid"/>
            <a:miter/>
          </a:ln>
        </p:spPr>
        <p:txBody>
          <a:bodyPr rtlCol="0" anchor="ctr"/>
          <a:lstStyle/>
          <a:p>
            <a:pPr algn="l"/>
            <a:endParaRPr lang="en-US" dirty="0"/>
          </a:p>
        </p:txBody>
      </p:sp>
      <p:sp>
        <p:nvSpPr>
          <p:cNvPr id="11" name="Rectangle: Rounded Corners 10">
            <a:extLst>
              <a:ext uri="{FF2B5EF4-FFF2-40B4-BE49-F238E27FC236}">
                <a16:creationId xmlns:a16="http://schemas.microsoft.com/office/drawing/2014/main" id="{CC4223E0-DC7B-EABD-CE93-736EFD4F39A1}"/>
              </a:ext>
            </a:extLst>
          </p:cNvPr>
          <p:cNvSpPr/>
          <p:nvPr/>
        </p:nvSpPr>
        <p:spPr>
          <a:xfrm rot="20017030">
            <a:off x="11174633" y="5285049"/>
            <a:ext cx="1926128" cy="415804"/>
          </a:xfrm>
          <a:prstGeom prst="roundRect">
            <a:avLst>
              <a:gd name="adj" fmla="val 50000"/>
            </a:avLst>
          </a:prstGeom>
          <a:solidFill>
            <a:schemeClr val="bg1"/>
          </a:solidFill>
          <a:ln w="28575" cap="flat">
            <a:solidFill>
              <a:schemeClr val="bg1"/>
            </a:solidFill>
            <a:prstDash val="solid"/>
            <a:miter/>
          </a:ln>
        </p:spPr>
        <p:txBody>
          <a:bodyPr rtlCol="0" anchor="ctr"/>
          <a:lstStyle/>
          <a:p>
            <a:pPr algn="l"/>
            <a:endParaRPr lang="en-US" dirty="0"/>
          </a:p>
        </p:txBody>
      </p:sp>
      <p:sp>
        <p:nvSpPr>
          <p:cNvPr id="12" name="Flowchart: Connector 11">
            <a:extLst>
              <a:ext uri="{FF2B5EF4-FFF2-40B4-BE49-F238E27FC236}">
                <a16:creationId xmlns:a16="http://schemas.microsoft.com/office/drawing/2014/main" id="{3FC8542B-F4ED-8128-9D68-82F2A7DFA532}"/>
              </a:ext>
            </a:extLst>
          </p:cNvPr>
          <p:cNvSpPr/>
          <p:nvPr/>
        </p:nvSpPr>
        <p:spPr>
          <a:xfrm>
            <a:off x="9230264" y="6015486"/>
            <a:ext cx="457200" cy="457200"/>
          </a:xfrm>
          <a:prstGeom prst="flowChartConnec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3" name="Flowchart: Delay 12">
            <a:extLst>
              <a:ext uri="{FF2B5EF4-FFF2-40B4-BE49-F238E27FC236}">
                <a16:creationId xmlns:a16="http://schemas.microsoft.com/office/drawing/2014/main" id="{3EA7615E-9B5E-5090-F42D-3C07F442EFE5}"/>
              </a:ext>
            </a:extLst>
          </p:cNvPr>
          <p:cNvSpPr/>
          <p:nvPr/>
        </p:nvSpPr>
        <p:spPr>
          <a:xfrm>
            <a:off x="0" y="5150770"/>
            <a:ext cx="770626" cy="684362"/>
          </a:xfrm>
          <a:prstGeom prst="flowChartDelay">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4" name="Title 1">
            <a:extLst>
              <a:ext uri="{FF2B5EF4-FFF2-40B4-BE49-F238E27FC236}">
                <a16:creationId xmlns:a16="http://schemas.microsoft.com/office/drawing/2014/main" id="{0264C9CC-E38A-467A-8F1C-459375F5EDFF}"/>
              </a:ext>
            </a:extLst>
          </p:cNvPr>
          <p:cNvSpPr txBox="1">
            <a:spLocks/>
          </p:cNvSpPr>
          <p:nvPr/>
        </p:nvSpPr>
        <p:spPr>
          <a:xfrm>
            <a:off x="376040" y="2136029"/>
            <a:ext cx="5934974" cy="17241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pPr>
              <a:lnSpc>
                <a:spcPct val="110000"/>
              </a:lnSpc>
            </a:pPr>
            <a:r>
              <a:rPr lang="en-US" sz="5200"/>
              <a:t>ĐỘT BIẾN </a:t>
            </a:r>
          </a:p>
          <a:p>
            <a:pPr>
              <a:lnSpc>
                <a:spcPct val="110000"/>
              </a:lnSpc>
            </a:pPr>
            <a:r>
              <a:rPr lang="en-US" sz="5200"/>
              <a:t>NHIỄM SẮC THỂ</a:t>
            </a:r>
            <a:endParaRPr lang="ru-RU" sz="5200" dirty="0"/>
          </a:p>
        </p:txBody>
      </p:sp>
      <p:sp>
        <p:nvSpPr>
          <p:cNvPr id="15" name="Text Placeholder 5">
            <a:extLst>
              <a:ext uri="{FF2B5EF4-FFF2-40B4-BE49-F238E27FC236}">
                <a16:creationId xmlns:a16="http://schemas.microsoft.com/office/drawing/2014/main" id="{CDD6760C-D868-43F4-99FB-1B78C91F8FE1}"/>
              </a:ext>
            </a:extLst>
          </p:cNvPr>
          <p:cNvSpPr txBox="1">
            <a:spLocks/>
          </p:cNvSpPr>
          <p:nvPr/>
        </p:nvSpPr>
        <p:spPr>
          <a:xfrm>
            <a:off x="488830" y="4072106"/>
            <a:ext cx="3180272" cy="538845"/>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t>Khoa học tự nhiên 9</a:t>
            </a:r>
            <a:endParaRPr lang="ru-RU" sz="2400" b="1" dirty="0"/>
          </a:p>
        </p:txBody>
      </p:sp>
      <p:sp>
        <p:nvSpPr>
          <p:cNvPr id="17" name="Text Placeholder 16">
            <a:extLst>
              <a:ext uri="{FF2B5EF4-FFF2-40B4-BE49-F238E27FC236}">
                <a16:creationId xmlns:a16="http://schemas.microsoft.com/office/drawing/2014/main" id="{8788C140-D136-A827-B4A9-5EFD54DBC75C}"/>
              </a:ext>
            </a:extLst>
          </p:cNvPr>
          <p:cNvSpPr txBox="1">
            <a:spLocks/>
          </p:cNvSpPr>
          <p:nvPr/>
        </p:nvSpPr>
        <p:spPr>
          <a:xfrm>
            <a:off x="786259" y="5096662"/>
            <a:ext cx="4367531" cy="9498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chemeClr val="accent3"/>
                </a:solidFill>
              </a:rPr>
              <a:t>Giáo viên:</a:t>
            </a:r>
          </a:p>
          <a:p>
            <a:pPr marL="0" indent="0">
              <a:buNone/>
            </a:pPr>
            <a:r>
              <a:rPr lang="en-US" sz="2400" b="1">
                <a:solidFill>
                  <a:schemeClr val="accent3"/>
                </a:solidFill>
              </a:rPr>
              <a:t>Năm học: 2024 – 2025 </a:t>
            </a:r>
          </a:p>
        </p:txBody>
      </p:sp>
      <p:sp>
        <p:nvSpPr>
          <p:cNvPr id="16" name="Rectangle: Rounded Corners 15">
            <a:extLst>
              <a:ext uri="{FF2B5EF4-FFF2-40B4-BE49-F238E27FC236}">
                <a16:creationId xmlns:a16="http://schemas.microsoft.com/office/drawing/2014/main" id="{37EF4472-D174-AE5C-97C1-1DC7C1C74B16}"/>
              </a:ext>
            </a:extLst>
          </p:cNvPr>
          <p:cNvSpPr/>
          <p:nvPr/>
        </p:nvSpPr>
        <p:spPr>
          <a:xfrm>
            <a:off x="376040" y="1449239"/>
            <a:ext cx="1562028" cy="492108"/>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800" b="1">
                <a:solidFill>
                  <a:schemeClr val="bg1"/>
                </a:solidFill>
              </a:rPr>
              <a:t>Bài 46</a:t>
            </a:r>
            <a:endParaRPr lang="en-US" sz="2800" b="1" dirty="0">
              <a:solidFill>
                <a:schemeClr val="bg1"/>
              </a:solidFill>
            </a:endParaRPr>
          </a:p>
        </p:txBody>
      </p:sp>
      <p:sp>
        <p:nvSpPr>
          <p:cNvPr id="18" name="Rectangle: Rounded Corners 17">
            <a:extLst>
              <a:ext uri="{FF2B5EF4-FFF2-40B4-BE49-F238E27FC236}">
                <a16:creationId xmlns:a16="http://schemas.microsoft.com/office/drawing/2014/main" id="{6E4788AE-09D0-D757-AA47-7480A4811D1E}"/>
              </a:ext>
            </a:extLst>
          </p:cNvPr>
          <p:cNvSpPr/>
          <p:nvPr/>
        </p:nvSpPr>
        <p:spPr>
          <a:xfrm>
            <a:off x="488830" y="3906818"/>
            <a:ext cx="2553419" cy="101389"/>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pic>
        <p:nvPicPr>
          <p:cNvPr id="19" name="Picture 6" descr="TLTH - Bộ SGK Lớp 6 - Kết nối tri thức với cuộc sống - Công ty Cổ phần Đầu  tư và Phát triển Giáo dục Phương Nam">
            <a:extLst>
              <a:ext uri="{FF2B5EF4-FFF2-40B4-BE49-F238E27FC236}">
                <a16:creationId xmlns:a16="http://schemas.microsoft.com/office/drawing/2014/main" id="{5277DEB0-295D-8335-4CEB-D166BCD55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74" y="-44614"/>
            <a:ext cx="1522860" cy="152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867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08" name="Group 307">
            <a:extLst>
              <a:ext uri="{FF2B5EF4-FFF2-40B4-BE49-F238E27FC236}">
                <a16:creationId xmlns:a16="http://schemas.microsoft.com/office/drawing/2014/main" id="{9884E268-6977-22E6-6C40-3710AFB79C8C}"/>
              </a:ext>
            </a:extLst>
          </p:cNvPr>
          <p:cNvGrpSpPr/>
          <p:nvPr/>
        </p:nvGrpSpPr>
        <p:grpSpPr>
          <a:xfrm>
            <a:off x="1967524" y="1919865"/>
            <a:ext cx="3929063" cy="1317252"/>
            <a:chOff x="1967524" y="1919865"/>
            <a:chExt cx="3929063" cy="1317252"/>
          </a:xfrm>
        </p:grpSpPr>
        <p:sp>
          <p:nvSpPr>
            <p:cNvPr id="83" name="Rectangle: Rounded Corners 82">
              <a:extLst>
                <a:ext uri="{FF2B5EF4-FFF2-40B4-BE49-F238E27FC236}">
                  <a16:creationId xmlns:a16="http://schemas.microsoft.com/office/drawing/2014/main" id="{F2AD748B-9FA1-301A-557D-C5020843F09B}"/>
                </a:ext>
              </a:extLst>
            </p:cNvPr>
            <p:cNvSpPr/>
            <p:nvPr/>
          </p:nvSpPr>
          <p:spPr>
            <a:xfrm>
              <a:off x="1967524" y="2455000"/>
              <a:ext cx="3929063"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94" name="Straight Connector 93">
              <a:extLst>
                <a:ext uri="{FF2B5EF4-FFF2-40B4-BE49-F238E27FC236}">
                  <a16:creationId xmlns:a16="http://schemas.microsoft.com/office/drawing/2014/main" id="{C651FDB0-137F-F103-D9D7-4AA42ADD1702}"/>
                </a:ext>
              </a:extLst>
            </p:cNvPr>
            <p:cNvCxnSpPr/>
            <p:nvPr/>
          </p:nvCxnSpPr>
          <p:spPr>
            <a:xfrm>
              <a:off x="2401841"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F190D31-D7C5-7B1D-B1E8-A3DCA3920CD0}"/>
                </a:ext>
              </a:extLst>
            </p:cNvPr>
            <p:cNvCxnSpPr/>
            <p:nvPr/>
          </p:nvCxnSpPr>
          <p:spPr>
            <a:xfrm>
              <a:off x="2836158"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CA97BBB-9FE0-C42F-4C36-615832C68BF8}"/>
                </a:ext>
              </a:extLst>
            </p:cNvPr>
            <p:cNvCxnSpPr/>
            <p:nvPr/>
          </p:nvCxnSpPr>
          <p:spPr>
            <a:xfrm>
              <a:off x="3699266"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EC973F8-A9E1-0C11-54E0-AA9391DCF337}"/>
                </a:ext>
              </a:extLst>
            </p:cNvPr>
            <p:cNvCxnSpPr/>
            <p:nvPr/>
          </p:nvCxnSpPr>
          <p:spPr>
            <a:xfrm>
              <a:off x="5002217"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74D5A5A-BE35-6301-CE8F-06EE68A6D0BB}"/>
                </a:ext>
              </a:extLst>
            </p:cNvPr>
            <p:cNvCxnSpPr/>
            <p:nvPr/>
          </p:nvCxnSpPr>
          <p:spPr>
            <a:xfrm>
              <a:off x="3270475"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AE3194E7-84AC-54F1-F31F-776FF1B71389}"/>
                </a:ext>
              </a:extLst>
            </p:cNvPr>
            <p:cNvSpPr/>
            <p:nvPr/>
          </p:nvSpPr>
          <p:spPr>
            <a:xfrm>
              <a:off x="1967524" y="1921696"/>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121" name="Rectangle 120">
              <a:extLst>
                <a:ext uri="{FF2B5EF4-FFF2-40B4-BE49-F238E27FC236}">
                  <a16:creationId xmlns:a16="http://schemas.microsoft.com/office/drawing/2014/main" id="{2C0C1A8B-8C44-10A2-7141-887861A1A788}"/>
                </a:ext>
              </a:extLst>
            </p:cNvPr>
            <p:cNvSpPr/>
            <p:nvPr/>
          </p:nvSpPr>
          <p:spPr>
            <a:xfrm>
              <a:off x="2401841" y="1921514"/>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122" name="Rectangle 121">
              <a:extLst>
                <a:ext uri="{FF2B5EF4-FFF2-40B4-BE49-F238E27FC236}">
                  <a16:creationId xmlns:a16="http://schemas.microsoft.com/office/drawing/2014/main" id="{46C0C4F6-174F-8148-C29D-2D83E7684191}"/>
                </a:ext>
              </a:extLst>
            </p:cNvPr>
            <p:cNvSpPr/>
            <p:nvPr/>
          </p:nvSpPr>
          <p:spPr>
            <a:xfrm>
              <a:off x="2836158" y="1921696"/>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123" name="Rectangle 122">
              <a:extLst>
                <a:ext uri="{FF2B5EF4-FFF2-40B4-BE49-F238E27FC236}">
                  <a16:creationId xmlns:a16="http://schemas.microsoft.com/office/drawing/2014/main" id="{81A964E8-90CE-2FFE-6DDD-B9BE30896120}"/>
                </a:ext>
              </a:extLst>
            </p:cNvPr>
            <p:cNvSpPr/>
            <p:nvPr/>
          </p:nvSpPr>
          <p:spPr>
            <a:xfrm>
              <a:off x="4133583" y="1921514"/>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124" name="Rectangle 123">
              <a:extLst>
                <a:ext uri="{FF2B5EF4-FFF2-40B4-BE49-F238E27FC236}">
                  <a16:creationId xmlns:a16="http://schemas.microsoft.com/office/drawing/2014/main" id="{F53CCC51-BAAD-015F-DD47-746A586D7891}"/>
                </a:ext>
              </a:extLst>
            </p:cNvPr>
            <p:cNvSpPr/>
            <p:nvPr/>
          </p:nvSpPr>
          <p:spPr>
            <a:xfrm>
              <a:off x="4567900" y="1921696"/>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126" name="Straight Connector 125">
              <a:extLst>
                <a:ext uri="{FF2B5EF4-FFF2-40B4-BE49-F238E27FC236}">
                  <a16:creationId xmlns:a16="http://schemas.microsoft.com/office/drawing/2014/main" id="{9E3D368B-983E-8D09-4FFE-21C651D7AD89}"/>
                </a:ext>
              </a:extLst>
            </p:cNvPr>
            <p:cNvCxnSpPr/>
            <p:nvPr/>
          </p:nvCxnSpPr>
          <p:spPr>
            <a:xfrm>
              <a:off x="3699266" y="1921514"/>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6EFFCEA-A400-DBD6-5693-D359F07C3939}"/>
                </a:ext>
              </a:extLst>
            </p:cNvPr>
            <p:cNvCxnSpPr/>
            <p:nvPr/>
          </p:nvCxnSpPr>
          <p:spPr>
            <a:xfrm>
              <a:off x="4133583" y="1921514"/>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ACCB33A0-7A58-6ECD-5CB6-34F44F1E9DDA}"/>
                </a:ext>
              </a:extLst>
            </p:cNvPr>
            <p:cNvSpPr/>
            <p:nvPr/>
          </p:nvSpPr>
          <p:spPr>
            <a:xfrm>
              <a:off x="3237434" y="1919865"/>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129" name="Rectangle 128">
              <a:extLst>
                <a:ext uri="{FF2B5EF4-FFF2-40B4-BE49-F238E27FC236}">
                  <a16:creationId xmlns:a16="http://schemas.microsoft.com/office/drawing/2014/main" id="{5BF9816A-56BF-1A6A-32F8-95F916D42194}"/>
                </a:ext>
              </a:extLst>
            </p:cNvPr>
            <p:cNvSpPr/>
            <p:nvPr/>
          </p:nvSpPr>
          <p:spPr>
            <a:xfrm>
              <a:off x="3671751" y="1920047"/>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131" name="Straight Connector 130">
              <a:extLst>
                <a:ext uri="{FF2B5EF4-FFF2-40B4-BE49-F238E27FC236}">
                  <a16:creationId xmlns:a16="http://schemas.microsoft.com/office/drawing/2014/main" id="{E0547E19-3D01-2952-D96C-10A7B6EFA949}"/>
                </a:ext>
              </a:extLst>
            </p:cNvPr>
            <p:cNvCxnSpPr/>
            <p:nvPr/>
          </p:nvCxnSpPr>
          <p:spPr>
            <a:xfrm>
              <a:off x="5431008"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315FE119-CF49-472B-7A5E-2FE2BB147EFD}"/>
                </a:ext>
              </a:extLst>
            </p:cNvPr>
            <p:cNvSpPr/>
            <p:nvPr/>
          </p:nvSpPr>
          <p:spPr>
            <a:xfrm>
              <a:off x="4983962" y="1919865"/>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133" name="Rectangle 132">
              <a:extLst>
                <a:ext uri="{FF2B5EF4-FFF2-40B4-BE49-F238E27FC236}">
                  <a16:creationId xmlns:a16="http://schemas.microsoft.com/office/drawing/2014/main" id="{316EF892-2852-D2F1-323A-05C809958933}"/>
                </a:ext>
              </a:extLst>
            </p:cNvPr>
            <p:cNvSpPr/>
            <p:nvPr/>
          </p:nvSpPr>
          <p:spPr>
            <a:xfrm>
              <a:off x="5418279" y="1919865"/>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135" name="Oval 134">
              <a:extLst>
                <a:ext uri="{FF2B5EF4-FFF2-40B4-BE49-F238E27FC236}">
                  <a16:creationId xmlns:a16="http://schemas.microsoft.com/office/drawing/2014/main" id="{7FBE382B-4B45-6767-5B97-7ACD00B7F7F7}"/>
                </a:ext>
              </a:extLst>
            </p:cNvPr>
            <p:cNvSpPr/>
            <p:nvPr/>
          </p:nvSpPr>
          <p:spPr>
            <a:xfrm>
              <a:off x="4115329" y="2125786"/>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136" name="Oval 135">
              <a:extLst>
                <a:ext uri="{FF2B5EF4-FFF2-40B4-BE49-F238E27FC236}">
                  <a16:creationId xmlns:a16="http://schemas.microsoft.com/office/drawing/2014/main" id="{5603120E-FC3B-85B4-A69A-A4EDB9932477}"/>
                </a:ext>
              </a:extLst>
            </p:cNvPr>
            <p:cNvSpPr/>
            <p:nvPr/>
          </p:nvSpPr>
          <p:spPr>
            <a:xfrm>
              <a:off x="4116335" y="2776753"/>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137" name="TextBox 136">
              <a:extLst>
                <a:ext uri="{FF2B5EF4-FFF2-40B4-BE49-F238E27FC236}">
                  <a16:creationId xmlns:a16="http://schemas.microsoft.com/office/drawing/2014/main" id="{A4B7F742-03C4-2E68-3C27-53404E2C608C}"/>
                </a:ext>
              </a:extLst>
            </p:cNvPr>
            <p:cNvSpPr txBox="1"/>
            <p:nvPr/>
          </p:nvSpPr>
          <p:spPr>
            <a:xfrm>
              <a:off x="4141337" y="2542952"/>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grpSp>
      <p:sp>
        <p:nvSpPr>
          <p:cNvPr id="157" name="Oval 156">
            <a:extLst>
              <a:ext uri="{FF2B5EF4-FFF2-40B4-BE49-F238E27FC236}">
                <a16:creationId xmlns:a16="http://schemas.microsoft.com/office/drawing/2014/main" id="{D7E1EC71-C112-A5E3-F516-2AEB110F71EE}"/>
              </a:ext>
            </a:extLst>
          </p:cNvPr>
          <p:cNvSpPr/>
          <p:nvPr/>
        </p:nvSpPr>
        <p:spPr>
          <a:xfrm>
            <a:off x="8462675" y="1558621"/>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nvGrpSpPr>
          <p:cNvPr id="309" name="Group 308">
            <a:extLst>
              <a:ext uri="{FF2B5EF4-FFF2-40B4-BE49-F238E27FC236}">
                <a16:creationId xmlns:a16="http://schemas.microsoft.com/office/drawing/2014/main" id="{E67A3815-B95E-7D7C-71D5-7337568823FE}"/>
              </a:ext>
            </a:extLst>
          </p:cNvPr>
          <p:cNvGrpSpPr/>
          <p:nvPr/>
        </p:nvGrpSpPr>
        <p:grpSpPr>
          <a:xfrm>
            <a:off x="1967524" y="4528605"/>
            <a:ext cx="3929063" cy="2411600"/>
            <a:chOff x="1967524" y="4528605"/>
            <a:chExt cx="3929063" cy="2411600"/>
          </a:xfrm>
        </p:grpSpPr>
        <p:sp>
          <p:nvSpPr>
            <p:cNvPr id="207" name="Rectangle: Rounded Corners 206">
              <a:extLst>
                <a:ext uri="{FF2B5EF4-FFF2-40B4-BE49-F238E27FC236}">
                  <a16:creationId xmlns:a16="http://schemas.microsoft.com/office/drawing/2014/main" id="{5D3FC05B-184E-AD51-2E49-20E69BBE6E04}"/>
                </a:ext>
              </a:extLst>
            </p:cNvPr>
            <p:cNvSpPr/>
            <p:nvPr/>
          </p:nvSpPr>
          <p:spPr>
            <a:xfrm>
              <a:off x="1967524" y="5063740"/>
              <a:ext cx="3929063"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208" name="Straight Connector 207">
              <a:extLst>
                <a:ext uri="{FF2B5EF4-FFF2-40B4-BE49-F238E27FC236}">
                  <a16:creationId xmlns:a16="http://schemas.microsoft.com/office/drawing/2014/main" id="{1730D205-1642-DFB0-D95E-0F3F88424932}"/>
                </a:ext>
              </a:extLst>
            </p:cNvPr>
            <p:cNvCxnSpPr/>
            <p:nvPr/>
          </p:nvCxnSpPr>
          <p:spPr>
            <a:xfrm>
              <a:off x="2401841"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16C1145-395E-ED45-1C52-D166678918D0}"/>
                </a:ext>
              </a:extLst>
            </p:cNvPr>
            <p:cNvCxnSpPr/>
            <p:nvPr/>
          </p:nvCxnSpPr>
          <p:spPr>
            <a:xfrm>
              <a:off x="2836158"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B2DDD5EC-B612-0233-EF00-BFE74D910B92}"/>
                </a:ext>
              </a:extLst>
            </p:cNvPr>
            <p:cNvCxnSpPr/>
            <p:nvPr/>
          </p:nvCxnSpPr>
          <p:spPr>
            <a:xfrm>
              <a:off x="3699266"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CF82A08E-5DC1-1512-77CF-8D79D9745C84}"/>
                </a:ext>
              </a:extLst>
            </p:cNvPr>
            <p:cNvCxnSpPr/>
            <p:nvPr/>
          </p:nvCxnSpPr>
          <p:spPr>
            <a:xfrm>
              <a:off x="5002217"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B9FC6869-7F82-69D3-E101-1B15DFAE4F0F}"/>
                </a:ext>
              </a:extLst>
            </p:cNvPr>
            <p:cNvCxnSpPr/>
            <p:nvPr/>
          </p:nvCxnSpPr>
          <p:spPr>
            <a:xfrm>
              <a:off x="3270475"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3" name="Rectangle 212">
              <a:extLst>
                <a:ext uri="{FF2B5EF4-FFF2-40B4-BE49-F238E27FC236}">
                  <a16:creationId xmlns:a16="http://schemas.microsoft.com/office/drawing/2014/main" id="{E1512014-C177-1985-9BF6-7596E57AC516}"/>
                </a:ext>
              </a:extLst>
            </p:cNvPr>
            <p:cNvSpPr/>
            <p:nvPr/>
          </p:nvSpPr>
          <p:spPr>
            <a:xfrm>
              <a:off x="1967524" y="4530436"/>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214" name="Rectangle 213">
              <a:extLst>
                <a:ext uri="{FF2B5EF4-FFF2-40B4-BE49-F238E27FC236}">
                  <a16:creationId xmlns:a16="http://schemas.microsoft.com/office/drawing/2014/main" id="{E622A1B0-0F9E-3EC5-8756-3FEA06A5C46E}"/>
                </a:ext>
              </a:extLst>
            </p:cNvPr>
            <p:cNvSpPr/>
            <p:nvPr/>
          </p:nvSpPr>
          <p:spPr>
            <a:xfrm>
              <a:off x="2401841" y="4530254"/>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215" name="Rectangle 214">
              <a:extLst>
                <a:ext uri="{FF2B5EF4-FFF2-40B4-BE49-F238E27FC236}">
                  <a16:creationId xmlns:a16="http://schemas.microsoft.com/office/drawing/2014/main" id="{44C74F76-5DF5-F6A0-84CF-5D56984A5BDA}"/>
                </a:ext>
              </a:extLst>
            </p:cNvPr>
            <p:cNvSpPr/>
            <p:nvPr/>
          </p:nvSpPr>
          <p:spPr>
            <a:xfrm>
              <a:off x="2836158" y="4530436"/>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216" name="Rectangle 215">
              <a:extLst>
                <a:ext uri="{FF2B5EF4-FFF2-40B4-BE49-F238E27FC236}">
                  <a16:creationId xmlns:a16="http://schemas.microsoft.com/office/drawing/2014/main" id="{6322BA25-3C57-FB7A-D3C1-EF04A3B12D89}"/>
                </a:ext>
              </a:extLst>
            </p:cNvPr>
            <p:cNvSpPr/>
            <p:nvPr/>
          </p:nvSpPr>
          <p:spPr>
            <a:xfrm>
              <a:off x="4133583" y="4530254"/>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217" name="Rectangle 216">
              <a:extLst>
                <a:ext uri="{FF2B5EF4-FFF2-40B4-BE49-F238E27FC236}">
                  <a16:creationId xmlns:a16="http://schemas.microsoft.com/office/drawing/2014/main" id="{9C68589F-C40F-89CA-0703-B2ABF3CAAA0F}"/>
                </a:ext>
              </a:extLst>
            </p:cNvPr>
            <p:cNvSpPr/>
            <p:nvPr/>
          </p:nvSpPr>
          <p:spPr>
            <a:xfrm>
              <a:off x="4567900" y="4530436"/>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218" name="Straight Connector 217">
              <a:extLst>
                <a:ext uri="{FF2B5EF4-FFF2-40B4-BE49-F238E27FC236}">
                  <a16:creationId xmlns:a16="http://schemas.microsoft.com/office/drawing/2014/main" id="{025E1928-8CCD-D6CA-98BB-561543D939BB}"/>
                </a:ext>
              </a:extLst>
            </p:cNvPr>
            <p:cNvCxnSpPr/>
            <p:nvPr/>
          </p:nvCxnSpPr>
          <p:spPr>
            <a:xfrm>
              <a:off x="3699266" y="4530254"/>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83C8B0E-671A-F0D8-CC15-DC66D7F4B228}"/>
                </a:ext>
              </a:extLst>
            </p:cNvPr>
            <p:cNvCxnSpPr/>
            <p:nvPr/>
          </p:nvCxnSpPr>
          <p:spPr>
            <a:xfrm>
              <a:off x="4133583" y="4530254"/>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220" name="Rectangle 219">
              <a:extLst>
                <a:ext uri="{FF2B5EF4-FFF2-40B4-BE49-F238E27FC236}">
                  <a16:creationId xmlns:a16="http://schemas.microsoft.com/office/drawing/2014/main" id="{AB744951-2D60-2267-634D-29ABD9C4D190}"/>
                </a:ext>
              </a:extLst>
            </p:cNvPr>
            <p:cNvSpPr/>
            <p:nvPr/>
          </p:nvSpPr>
          <p:spPr>
            <a:xfrm>
              <a:off x="3237434" y="4528605"/>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221" name="Rectangle 220">
              <a:extLst>
                <a:ext uri="{FF2B5EF4-FFF2-40B4-BE49-F238E27FC236}">
                  <a16:creationId xmlns:a16="http://schemas.microsoft.com/office/drawing/2014/main" id="{0CEA1E61-8287-9D06-1149-5BD1FFDFB258}"/>
                </a:ext>
              </a:extLst>
            </p:cNvPr>
            <p:cNvSpPr/>
            <p:nvPr/>
          </p:nvSpPr>
          <p:spPr>
            <a:xfrm>
              <a:off x="3671751" y="4528787"/>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222" name="Straight Connector 221">
              <a:extLst>
                <a:ext uri="{FF2B5EF4-FFF2-40B4-BE49-F238E27FC236}">
                  <a16:creationId xmlns:a16="http://schemas.microsoft.com/office/drawing/2014/main" id="{0C50C674-E2B9-8741-05AD-61516E8D5475}"/>
                </a:ext>
              </a:extLst>
            </p:cNvPr>
            <p:cNvCxnSpPr/>
            <p:nvPr/>
          </p:nvCxnSpPr>
          <p:spPr>
            <a:xfrm>
              <a:off x="5431008"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3" name="Rectangle 222">
              <a:extLst>
                <a:ext uri="{FF2B5EF4-FFF2-40B4-BE49-F238E27FC236}">
                  <a16:creationId xmlns:a16="http://schemas.microsoft.com/office/drawing/2014/main" id="{47A9B71B-2944-4F40-B5CD-353F9900BD9C}"/>
                </a:ext>
              </a:extLst>
            </p:cNvPr>
            <p:cNvSpPr/>
            <p:nvPr/>
          </p:nvSpPr>
          <p:spPr>
            <a:xfrm>
              <a:off x="4983962" y="4528605"/>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224" name="Rectangle 223">
              <a:extLst>
                <a:ext uri="{FF2B5EF4-FFF2-40B4-BE49-F238E27FC236}">
                  <a16:creationId xmlns:a16="http://schemas.microsoft.com/office/drawing/2014/main" id="{76F50DE8-4957-6B7C-EDEE-6B2CD816D4C0}"/>
                </a:ext>
              </a:extLst>
            </p:cNvPr>
            <p:cNvSpPr/>
            <p:nvPr/>
          </p:nvSpPr>
          <p:spPr>
            <a:xfrm>
              <a:off x="5418279" y="4528605"/>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225" name="Oval 224">
              <a:extLst>
                <a:ext uri="{FF2B5EF4-FFF2-40B4-BE49-F238E27FC236}">
                  <a16:creationId xmlns:a16="http://schemas.microsoft.com/office/drawing/2014/main" id="{885BC5DC-7E39-200F-7E60-CEB9317BDB2C}"/>
                </a:ext>
              </a:extLst>
            </p:cNvPr>
            <p:cNvSpPr/>
            <p:nvPr/>
          </p:nvSpPr>
          <p:spPr>
            <a:xfrm>
              <a:off x="4115329" y="4734526"/>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226" name="Oval 225">
              <a:extLst>
                <a:ext uri="{FF2B5EF4-FFF2-40B4-BE49-F238E27FC236}">
                  <a16:creationId xmlns:a16="http://schemas.microsoft.com/office/drawing/2014/main" id="{F24A03FB-C6D8-6630-F260-CA7D8B8E35E9}"/>
                </a:ext>
              </a:extLst>
            </p:cNvPr>
            <p:cNvSpPr/>
            <p:nvPr/>
          </p:nvSpPr>
          <p:spPr>
            <a:xfrm>
              <a:off x="4116335" y="5385493"/>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27" name="TextBox 226">
              <a:extLst>
                <a:ext uri="{FF2B5EF4-FFF2-40B4-BE49-F238E27FC236}">
                  <a16:creationId xmlns:a16="http://schemas.microsoft.com/office/drawing/2014/main" id="{40740530-A0E6-8539-FE1C-34B080034FEF}"/>
                </a:ext>
              </a:extLst>
            </p:cNvPr>
            <p:cNvSpPr txBox="1"/>
            <p:nvPr/>
          </p:nvSpPr>
          <p:spPr>
            <a:xfrm>
              <a:off x="4141337" y="5151692"/>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sp>
          <p:nvSpPr>
            <p:cNvPr id="228" name="Rectangle: Rounded Corners 227">
              <a:extLst>
                <a:ext uri="{FF2B5EF4-FFF2-40B4-BE49-F238E27FC236}">
                  <a16:creationId xmlns:a16="http://schemas.microsoft.com/office/drawing/2014/main" id="{4296A441-2A1A-AABF-58E4-E7CF5BA144D9}"/>
                </a:ext>
              </a:extLst>
            </p:cNvPr>
            <p:cNvSpPr/>
            <p:nvPr/>
          </p:nvSpPr>
          <p:spPr>
            <a:xfrm>
              <a:off x="1967525" y="6158088"/>
              <a:ext cx="3152688"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229" name="Straight Connector 228">
              <a:extLst>
                <a:ext uri="{FF2B5EF4-FFF2-40B4-BE49-F238E27FC236}">
                  <a16:creationId xmlns:a16="http://schemas.microsoft.com/office/drawing/2014/main" id="{1161B741-74A7-3308-4506-93012AAAB554}"/>
                </a:ext>
              </a:extLst>
            </p:cNvPr>
            <p:cNvCxnSpPr/>
            <p:nvPr/>
          </p:nvCxnSpPr>
          <p:spPr>
            <a:xfrm>
              <a:off x="2401841" y="615790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F0886CC-3C2B-FE99-F7C6-8CA9CC6C68BB}"/>
                </a:ext>
              </a:extLst>
            </p:cNvPr>
            <p:cNvCxnSpPr/>
            <p:nvPr/>
          </p:nvCxnSpPr>
          <p:spPr>
            <a:xfrm>
              <a:off x="2836158" y="615790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5BC621E-2481-D817-AC83-9B4738FA30F5}"/>
                </a:ext>
              </a:extLst>
            </p:cNvPr>
            <p:cNvCxnSpPr/>
            <p:nvPr/>
          </p:nvCxnSpPr>
          <p:spPr>
            <a:xfrm>
              <a:off x="3699266" y="615790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DABD60D-0B2E-8F22-5FAE-D548A9B10E86}"/>
                </a:ext>
              </a:extLst>
            </p:cNvPr>
            <p:cNvCxnSpPr/>
            <p:nvPr/>
          </p:nvCxnSpPr>
          <p:spPr>
            <a:xfrm>
              <a:off x="3270475" y="615790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4" name="Rectangle 233">
              <a:extLst>
                <a:ext uri="{FF2B5EF4-FFF2-40B4-BE49-F238E27FC236}">
                  <a16:creationId xmlns:a16="http://schemas.microsoft.com/office/drawing/2014/main" id="{CD73C3C3-8402-59DE-A305-7C04AD756A59}"/>
                </a:ext>
              </a:extLst>
            </p:cNvPr>
            <p:cNvSpPr/>
            <p:nvPr/>
          </p:nvSpPr>
          <p:spPr>
            <a:xfrm>
              <a:off x="1967524" y="5624784"/>
              <a:ext cx="434317" cy="460365"/>
            </a:xfrm>
            <a:prstGeom prst="rect">
              <a:avLst/>
            </a:prstGeom>
            <a:noFill/>
            <a:ln w="19050" cap="flat">
              <a:noFill/>
              <a:prstDash val="solid"/>
              <a:miter/>
            </a:ln>
          </p:spPr>
          <p:txBody>
            <a:bodyPr rtlCol="0" anchor="ctr"/>
            <a:lstStyle/>
            <a:p>
              <a:pPr algn="ctr"/>
              <a:r>
                <a:rPr lang="en-US" sz="2000" b="1">
                  <a:solidFill>
                    <a:schemeClr val="accent3"/>
                  </a:solidFill>
                </a:rPr>
                <a:t>M</a:t>
              </a:r>
              <a:endParaRPr lang="en-US" sz="2000" b="1" dirty="0">
                <a:solidFill>
                  <a:schemeClr val="accent3"/>
                </a:solidFill>
              </a:endParaRPr>
            </a:p>
          </p:txBody>
        </p:sp>
        <p:sp>
          <p:nvSpPr>
            <p:cNvPr id="235" name="Rectangle 234">
              <a:extLst>
                <a:ext uri="{FF2B5EF4-FFF2-40B4-BE49-F238E27FC236}">
                  <a16:creationId xmlns:a16="http://schemas.microsoft.com/office/drawing/2014/main" id="{E28D7080-17C5-F427-F818-3A65DBD0C097}"/>
                </a:ext>
              </a:extLst>
            </p:cNvPr>
            <p:cNvSpPr/>
            <p:nvPr/>
          </p:nvSpPr>
          <p:spPr>
            <a:xfrm>
              <a:off x="2401841" y="5624602"/>
              <a:ext cx="434317" cy="460365"/>
            </a:xfrm>
            <a:prstGeom prst="rect">
              <a:avLst/>
            </a:prstGeom>
            <a:noFill/>
            <a:ln w="19050" cap="flat">
              <a:noFill/>
              <a:prstDash val="solid"/>
              <a:miter/>
            </a:ln>
          </p:spPr>
          <p:txBody>
            <a:bodyPr rtlCol="0" anchor="ctr"/>
            <a:lstStyle/>
            <a:p>
              <a:pPr algn="ctr"/>
              <a:r>
                <a:rPr lang="en-US" sz="2000" b="1">
                  <a:solidFill>
                    <a:schemeClr val="accent3"/>
                  </a:solidFill>
                </a:rPr>
                <a:t>N</a:t>
              </a:r>
              <a:endParaRPr lang="en-US" sz="2000" b="1" dirty="0">
                <a:solidFill>
                  <a:schemeClr val="accent3"/>
                </a:solidFill>
              </a:endParaRPr>
            </a:p>
          </p:txBody>
        </p:sp>
        <p:sp>
          <p:nvSpPr>
            <p:cNvPr id="236" name="Rectangle 235">
              <a:extLst>
                <a:ext uri="{FF2B5EF4-FFF2-40B4-BE49-F238E27FC236}">
                  <a16:creationId xmlns:a16="http://schemas.microsoft.com/office/drawing/2014/main" id="{92763FEB-0961-4F4D-C895-3A46CF2976CD}"/>
                </a:ext>
              </a:extLst>
            </p:cNvPr>
            <p:cNvSpPr/>
            <p:nvPr/>
          </p:nvSpPr>
          <p:spPr>
            <a:xfrm>
              <a:off x="2836158" y="5624784"/>
              <a:ext cx="434317" cy="460365"/>
            </a:xfrm>
            <a:prstGeom prst="rect">
              <a:avLst/>
            </a:prstGeom>
            <a:noFill/>
            <a:ln w="19050" cap="flat">
              <a:noFill/>
              <a:prstDash val="solid"/>
              <a:miter/>
            </a:ln>
          </p:spPr>
          <p:txBody>
            <a:bodyPr rtlCol="0" anchor="ctr"/>
            <a:lstStyle/>
            <a:p>
              <a:pPr algn="ctr"/>
              <a:r>
                <a:rPr lang="en-US" sz="2000" b="1">
                  <a:solidFill>
                    <a:schemeClr val="accent3"/>
                  </a:solidFill>
                </a:rPr>
                <a:t>O</a:t>
              </a:r>
              <a:endParaRPr lang="en-US" sz="2000" b="1" dirty="0">
                <a:solidFill>
                  <a:schemeClr val="accent3"/>
                </a:solidFill>
              </a:endParaRPr>
            </a:p>
          </p:txBody>
        </p:sp>
        <p:sp>
          <p:nvSpPr>
            <p:cNvPr id="237" name="Rectangle 236">
              <a:extLst>
                <a:ext uri="{FF2B5EF4-FFF2-40B4-BE49-F238E27FC236}">
                  <a16:creationId xmlns:a16="http://schemas.microsoft.com/office/drawing/2014/main" id="{D3AC4CD1-D398-D459-EE7E-12521184A2B4}"/>
                </a:ext>
              </a:extLst>
            </p:cNvPr>
            <p:cNvSpPr/>
            <p:nvPr/>
          </p:nvSpPr>
          <p:spPr>
            <a:xfrm>
              <a:off x="4133583" y="5624602"/>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238" name="Rectangle 237">
              <a:extLst>
                <a:ext uri="{FF2B5EF4-FFF2-40B4-BE49-F238E27FC236}">
                  <a16:creationId xmlns:a16="http://schemas.microsoft.com/office/drawing/2014/main" id="{C025CB53-DF04-8B22-9063-355898F787C4}"/>
                </a:ext>
              </a:extLst>
            </p:cNvPr>
            <p:cNvSpPr/>
            <p:nvPr/>
          </p:nvSpPr>
          <p:spPr>
            <a:xfrm>
              <a:off x="4567900" y="5624784"/>
              <a:ext cx="434317" cy="460365"/>
            </a:xfrm>
            <a:prstGeom prst="rect">
              <a:avLst/>
            </a:prstGeom>
            <a:noFill/>
            <a:ln w="19050" cap="flat">
              <a:noFill/>
              <a:prstDash val="solid"/>
              <a:miter/>
            </a:ln>
          </p:spPr>
          <p:txBody>
            <a:bodyPr rtlCol="0" anchor="ctr"/>
            <a:lstStyle/>
            <a:p>
              <a:pPr algn="ctr"/>
              <a:r>
                <a:rPr lang="en-US" sz="2000" b="1">
                  <a:solidFill>
                    <a:schemeClr val="accent3"/>
                  </a:solidFill>
                </a:rPr>
                <a:t>R</a:t>
              </a:r>
              <a:endParaRPr lang="en-US" sz="2000" b="1" dirty="0">
                <a:solidFill>
                  <a:schemeClr val="accent3"/>
                </a:solidFill>
              </a:endParaRPr>
            </a:p>
          </p:txBody>
        </p:sp>
        <p:cxnSp>
          <p:nvCxnSpPr>
            <p:cNvPr id="239" name="Straight Connector 238">
              <a:extLst>
                <a:ext uri="{FF2B5EF4-FFF2-40B4-BE49-F238E27FC236}">
                  <a16:creationId xmlns:a16="http://schemas.microsoft.com/office/drawing/2014/main" id="{628EBC8C-B15B-AAEC-685F-855782BB9B74}"/>
                </a:ext>
              </a:extLst>
            </p:cNvPr>
            <p:cNvCxnSpPr/>
            <p:nvPr/>
          </p:nvCxnSpPr>
          <p:spPr>
            <a:xfrm>
              <a:off x="3699266" y="562460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67CA515-5C0D-E3F0-3C20-EA7B4708FA83}"/>
                </a:ext>
              </a:extLst>
            </p:cNvPr>
            <p:cNvCxnSpPr/>
            <p:nvPr/>
          </p:nvCxnSpPr>
          <p:spPr>
            <a:xfrm>
              <a:off x="4133583" y="562460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892FAE8D-E97F-02B6-F40B-00D71F6B56CE}"/>
                </a:ext>
              </a:extLst>
            </p:cNvPr>
            <p:cNvSpPr/>
            <p:nvPr/>
          </p:nvSpPr>
          <p:spPr>
            <a:xfrm>
              <a:off x="3237434" y="5622953"/>
              <a:ext cx="434317" cy="460365"/>
            </a:xfrm>
            <a:prstGeom prst="rect">
              <a:avLst/>
            </a:prstGeom>
            <a:noFill/>
            <a:ln w="19050" cap="flat">
              <a:noFill/>
              <a:prstDash val="solid"/>
              <a:miter/>
            </a:ln>
          </p:spPr>
          <p:txBody>
            <a:bodyPr rtlCol="0" anchor="ctr"/>
            <a:lstStyle/>
            <a:p>
              <a:pPr algn="ctr"/>
              <a:r>
                <a:rPr lang="en-US" sz="2000" b="1">
                  <a:solidFill>
                    <a:schemeClr val="accent3"/>
                  </a:solidFill>
                </a:rPr>
                <a:t>P</a:t>
              </a:r>
              <a:endParaRPr lang="en-US" sz="2000" b="1" dirty="0">
                <a:solidFill>
                  <a:schemeClr val="accent3"/>
                </a:solidFill>
              </a:endParaRPr>
            </a:p>
          </p:txBody>
        </p:sp>
        <p:sp>
          <p:nvSpPr>
            <p:cNvPr id="242" name="Rectangle 241">
              <a:extLst>
                <a:ext uri="{FF2B5EF4-FFF2-40B4-BE49-F238E27FC236}">
                  <a16:creationId xmlns:a16="http://schemas.microsoft.com/office/drawing/2014/main" id="{65333C0F-9FE6-99BA-CB06-D6A24D3F70A7}"/>
                </a:ext>
              </a:extLst>
            </p:cNvPr>
            <p:cNvSpPr/>
            <p:nvPr/>
          </p:nvSpPr>
          <p:spPr>
            <a:xfrm>
              <a:off x="3671751" y="5623135"/>
              <a:ext cx="434317" cy="460365"/>
            </a:xfrm>
            <a:prstGeom prst="rect">
              <a:avLst/>
            </a:prstGeom>
            <a:noFill/>
            <a:ln w="19050" cap="flat">
              <a:noFill/>
              <a:prstDash val="solid"/>
              <a:miter/>
            </a:ln>
          </p:spPr>
          <p:txBody>
            <a:bodyPr rtlCol="0" anchor="ctr"/>
            <a:lstStyle/>
            <a:p>
              <a:pPr algn="ctr"/>
              <a:r>
                <a:rPr lang="en-US" sz="2000" b="1">
                  <a:solidFill>
                    <a:schemeClr val="accent3"/>
                  </a:solidFill>
                </a:rPr>
                <a:t>Q</a:t>
              </a:r>
              <a:endParaRPr lang="en-US" sz="2000" b="1" dirty="0">
                <a:solidFill>
                  <a:schemeClr val="accent3"/>
                </a:solidFill>
              </a:endParaRPr>
            </a:p>
          </p:txBody>
        </p:sp>
        <p:sp>
          <p:nvSpPr>
            <p:cNvPr id="246" name="Oval 245">
              <a:extLst>
                <a:ext uri="{FF2B5EF4-FFF2-40B4-BE49-F238E27FC236}">
                  <a16:creationId xmlns:a16="http://schemas.microsoft.com/office/drawing/2014/main" id="{70DB1C86-5F74-F22D-EF69-57F5091DA7BA}"/>
                </a:ext>
              </a:extLst>
            </p:cNvPr>
            <p:cNvSpPr/>
            <p:nvPr/>
          </p:nvSpPr>
          <p:spPr>
            <a:xfrm>
              <a:off x="4115329" y="5828874"/>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247" name="Oval 246">
              <a:extLst>
                <a:ext uri="{FF2B5EF4-FFF2-40B4-BE49-F238E27FC236}">
                  <a16:creationId xmlns:a16="http://schemas.microsoft.com/office/drawing/2014/main" id="{F257070C-8C87-0818-1825-811E94756ACA}"/>
                </a:ext>
              </a:extLst>
            </p:cNvPr>
            <p:cNvSpPr/>
            <p:nvPr/>
          </p:nvSpPr>
          <p:spPr>
            <a:xfrm>
              <a:off x="4116335" y="6479841"/>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48" name="TextBox 247">
              <a:extLst>
                <a:ext uri="{FF2B5EF4-FFF2-40B4-BE49-F238E27FC236}">
                  <a16:creationId xmlns:a16="http://schemas.microsoft.com/office/drawing/2014/main" id="{E7086B30-148E-AEF5-C7EC-84A15910DB08}"/>
                </a:ext>
              </a:extLst>
            </p:cNvPr>
            <p:cNvSpPr txBox="1"/>
            <p:nvPr/>
          </p:nvSpPr>
          <p:spPr>
            <a:xfrm>
              <a:off x="4141337" y="6246040"/>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grpSp>
      <p:sp>
        <p:nvSpPr>
          <p:cNvPr id="287" name="Oval 286">
            <a:extLst>
              <a:ext uri="{FF2B5EF4-FFF2-40B4-BE49-F238E27FC236}">
                <a16:creationId xmlns:a16="http://schemas.microsoft.com/office/drawing/2014/main" id="{D4C8EC74-34F8-8CD8-E4FA-7646E7C3AD78}"/>
              </a:ext>
            </a:extLst>
          </p:cNvPr>
          <p:cNvSpPr/>
          <p:nvPr/>
        </p:nvSpPr>
        <p:spPr>
          <a:xfrm>
            <a:off x="8481305" y="6468024"/>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9" name="TextBox 288">
            <a:extLst>
              <a:ext uri="{FF2B5EF4-FFF2-40B4-BE49-F238E27FC236}">
                <a16:creationId xmlns:a16="http://schemas.microsoft.com/office/drawing/2014/main" id="{6B0F564B-D9E7-EDBC-DB90-B67A6D47E821}"/>
              </a:ext>
            </a:extLst>
          </p:cNvPr>
          <p:cNvSpPr txBox="1"/>
          <p:nvPr/>
        </p:nvSpPr>
        <p:spPr>
          <a:xfrm>
            <a:off x="1449241" y="224402"/>
            <a:ext cx="4380790" cy="494751"/>
          </a:xfrm>
          <a:prstGeom prst="rect">
            <a:avLst/>
          </a:prstGeom>
          <a:noFill/>
        </p:spPr>
        <p:txBody>
          <a:bodyPr wrap="square" rtlCol="0">
            <a:spAutoFit/>
          </a:bodyPr>
          <a:lstStyle/>
          <a:p>
            <a:pPr algn="ctr">
              <a:lnSpc>
                <a:spcPct val="120000"/>
              </a:lnSpc>
            </a:pPr>
            <a:r>
              <a:rPr lang="en-US" sz="2400" b="1">
                <a:solidFill>
                  <a:schemeClr val="accent3"/>
                </a:solidFill>
              </a:rPr>
              <a:t>Cấu trúc NST trước đột biến</a:t>
            </a:r>
          </a:p>
        </p:txBody>
      </p:sp>
      <p:sp>
        <p:nvSpPr>
          <p:cNvPr id="290" name="TextBox 289">
            <a:extLst>
              <a:ext uri="{FF2B5EF4-FFF2-40B4-BE49-F238E27FC236}">
                <a16:creationId xmlns:a16="http://schemas.microsoft.com/office/drawing/2014/main" id="{2794B8D1-7BE0-5A42-A865-ED818F5BD94D}"/>
              </a:ext>
            </a:extLst>
          </p:cNvPr>
          <p:cNvSpPr txBox="1"/>
          <p:nvPr/>
        </p:nvSpPr>
        <p:spPr>
          <a:xfrm>
            <a:off x="255555" y="1355758"/>
            <a:ext cx="5468914" cy="461217"/>
          </a:xfrm>
          <a:prstGeom prst="rect">
            <a:avLst/>
          </a:prstGeom>
          <a:noFill/>
        </p:spPr>
        <p:txBody>
          <a:bodyPr wrap="square" rtlCol="0">
            <a:spAutoFit/>
          </a:bodyPr>
          <a:lstStyle/>
          <a:p>
            <a:pPr marL="342900" indent="-342900">
              <a:lnSpc>
                <a:spcPct val="120000"/>
              </a:lnSpc>
              <a:buFont typeface="Wingdings" panose="05000000000000000000" pitchFamily="2" charset="2"/>
              <a:buChar char="v"/>
            </a:pPr>
            <a:r>
              <a:rPr lang="en-US" sz="2200" i="1"/>
              <a:t>Biến đổi cấu trúc xảy ra trong một NST</a:t>
            </a:r>
          </a:p>
        </p:txBody>
      </p:sp>
      <p:sp>
        <p:nvSpPr>
          <p:cNvPr id="291" name="TextBox 290">
            <a:extLst>
              <a:ext uri="{FF2B5EF4-FFF2-40B4-BE49-F238E27FC236}">
                <a16:creationId xmlns:a16="http://schemas.microsoft.com/office/drawing/2014/main" id="{69A8DF3E-4655-7AE3-F772-70ACC9DC0E5D}"/>
              </a:ext>
            </a:extLst>
          </p:cNvPr>
          <p:cNvSpPr txBox="1"/>
          <p:nvPr/>
        </p:nvSpPr>
        <p:spPr>
          <a:xfrm>
            <a:off x="198967" y="3871101"/>
            <a:ext cx="5468914" cy="461217"/>
          </a:xfrm>
          <a:prstGeom prst="rect">
            <a:avLst/>
          </a:prstGeom>
          <a:noFill/>
        </p:spPr>
        <p:txBody>
          <a:bodyPr wrap="square" rtlCol="0">
            <a:spAutoFit/>
          </a:bodyPr>
          <a:lstStyle/>
          <a:p>
            <a:pPr marL="342900" indent="-342900">
              <a:lnSpc>
                <a:spcPct val="120000"/>
              </a:lnSpc>
              <a:buFont typeface="Wingdings" panose="05000000000000000000" pitchFamily="2" charset="2"/>
              <a:buChar char="v"/>
            </a:pPr>
            <a:r>
              <a:rPr lang="en-US" sz="2200" i="1"/>
              <a:t>Biến đổi cấu trúc liên quan tới hai NST</a:t>
            </a:r>
          </a:p>
        </p:txBody>
      </p:sp>
      <p:sp>
        <p:nvSpPr>
          <p:cNvPr id="292" name="TextBox 291">
            <a:extLst>
              <a:ext uri="{FF2B5EF4-FFF2-40B4-BE49-F238E27FC236}">
                <a16:creationId xmlns:a16="http://schemas.microsoft.com/office/drawing/2014/main" id="{5F4E46A6-34AD-6765-A08F-869746E4C941}"/>
              </a:ext>
            </a:extLst>
          </p:cNvPr>
          <p:cNvSpPr txBox="1"/>
          <p:nvPr/>
        </p:nvSpPr>
        <p:spPr>
          <a:xfrm>
            <a:off x="7091277" y="224402"/>
            <a:ext cx="4117501" cy="494751"/>
          </a:xfrm>
          <a:prstGeom prst="rect">
            <a:avLst/>
          </a:prstGeom>
          <a:noFill/>
        </p:spPr>
        <p:txBody>
          <a:bodyPr wrap="square" rtlCol="0">
            <a:spAutoFit/>
          </a:bodyPr>
          <a:lstStyle/>
          <a:p>
            <a:pPr algn="ctr">
              <a:lnSpc>
                <a:spcPct val="120000"/>
              </a:lnSpc>
            </a:pPr>
            <a:r>
              <a:rPr lang="en-US" sz="2400" b="1">
                <a:solidFill>
                  <a:schemeClr val="accent4"/>
                </a:solidFill>
              </a:rPr>
              <a:t>Cấu trúc NST đột biến</a:t>
            </a:r>
          </a:p>
        </p:txBody>
      </p:sp>
      <p:grpSp>
        <p:nvGrpSpPr>
          <p:cNvPr id="311" name="Group 310">
            <a:extLst>
              <a:ext uri="{FF2B5EF4-FFF2-40B4-BE49-F238E27FC236}">
                <a16:creationId xmlns:a16="http://schemas.microsoft.com/office/drawing/2014/main" id="{146E7ED2-706B-D54C-DA0E-E9BF14773B0D}"/>
              </a:ext>
            </a:extLst>
          </p:cNvPr>
          <p:cNvGrpSpPr/>
          <p:nvPr/>
        </p:nvGrpSpPr>
        <p:grpSpPr>
          <a:xfrm>
            <a:off x="6748181" y="701733"/>
            <a:ext cx="4110111" cy="995499"/>
            <a:chOff x="6748181" y="701733"/>
            <a:chExt cx="4110111" cy="995499"/>
          </a:xfrm>
        </p:grpSpPr>
        <p:sp>
          <p:nvSpPr>
            <p:cNvPr id="138" name="Rectangle: Rounded Corners 137">
              <a:extLst>
                <a:ext uri="{FF2B5EF4-FFF2-40B4-BE49-F238E27FC236}">
                  <a16:creationId xmlns:a16="http://schemas.microsoft.com/office/drawing/2014/main" id="{504453B3-654A-B857-7EDE-A9A01BF47C70}"/>
                </a:ext>
              </a:extLst>
            </p:cNvPr>
            <p:cNvSpPr/>
            <p:nvPr/>
          </p:nvSpPr>
          <p:spPr>
            <a:xfrm>
              <a:off x="6748181" y="1236868"/>
              <a:ext cx="3494746"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140" name="Straight Connector 139">
              <a:extLst>
                <a:ext uri="{FF2B5EF4-FFF2-40B4-BE49-F238E27FC236}">
                  <a16:creationId xmlns:a16="http://schemas.microsoft.com/office/drawing/2014/main" id="{B88C39C3-C491-FE87-EA77-2E80CEEBEC46}"/>
                </a:ext>
              </a:extLst>
            </p:cNvPr>
            <p:cNvCxnSpPr/>
            <p:nvPr/>
          </p:nvCxnSpPr>
          <p:spPr>
            <a:xfrm>
              <a:off x="7182498"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5F3CBA3-D439-5E70-3617-B11099192BD2}"/>
                </a:ext>
              </a:extLst>
            </p:cNvPr>
            <p:cNvCxnSpPr/>
            <p:nvPr/>
          </p:nvCxnSpPr>
          <p:spPr>
            <a:xfrm>
              <a:off x="8045606"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7C3C2A7-D034-6826-7387-B6898BB2525B}"/>
                </a:ext>
              </a:extLst>
            </p:cNvPr>
            <p:cNvCxnSpPr/>
            <p:nvPr/>
          </p:nvCxnSpPr>
          <p:spPr>
            <a:xfrm>
              <a:off x="9348557"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85961D8-BA74-B517-F858-2EA9D5C79B79}"/>
                </a:ext>
              </a:extLst>
            </p:cNvPr>
            <p:cNvCxnSpPr/>
            <p:nvPr/>
          </p:nvCxnSpPr>
          <p:spPr>
            <a:xfrm>
              <a:off x="7616815"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59D48-756D-8BA3-E462-3195D3CBBB18}"/>
                </a:ext>
              </a:extLst>
            </p:cNvPr>
            <p:cNvSpPr/>
            <p:nvPr/>
          </p:nvSpPr>
          <p:spPr>
            <a:xfrm>
              <a:off x="6748181" y="703382"/>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146" name="Rectangle 145">
              <a:extLst>
                <a:ext uri="{FF2B5EF4-FFF2-40B4-BE49-F238E27FC236}">
                  <a16:creationId xmlns:a16="http://schemas.microsoft.com/office/drawing/2014/main" id="{62CE7E2B-C137-8B71-F33A-4CFB8CFFF052}"/>
                </a:ext>
              </a:extLst>
            </p:cNvPr>
            <p:cNvSpPr/>
            <p:nvPr/>
          </p:nvSpPr>
          <p:spPr>
            <a:xfrm>
              <a:off x="7182498" y="703564"/>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147" name="Rectangle 146">
              <a:extLst>
                <a:ext uri="{FF2B5EF4-FFF2-40B4-BE49-F238E27FC236}">
                  <a16:creationId xmlns:a16="http://schemas.microsoft.com/office/drawing/2014/main" id="{973DE156-3AC5-242E-432D-DE90AB9D27E2}"/>
                </a:ext>
              </a:extLst>
            </p:cNvPr>
            <p:cNvSpPr/>
            <p:nvPr/>
          </p:nvSpPr>
          <p:spPr>
            <a:xfrm>
              <a:off x="8479923" y="703382"/>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148" name="Rectangle 147">
              <a:extLst>
                <a:ext uri="{FF2B5EF4-FFF2-40B4-BE49-F238E27FC236}">
                  <a16:creationId xmlns:a16="http://schemas.microsoft.com/office/drawing/2014/main" id="{B35F2C9C-4E8D-B9C9-A7E8-F46D7351F113}"/>
                </a:ext>
              </a:extLst>
            </p:cNvPr>
            <p:cNvSpPr/>
            <p:nvPr/>
          </p:nvSpPr>
          <p:spPr>
            <a:xfrm>
              <a:off x="8914240" y="703564"/>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149" name="Straight Connector 148">
              <a:extLst>
                <a:ext uri="{FF2B5EF4-FFF2-40B4-BE49-F238E27FC236}">
                  <a16:creationId xmlns:a16="http://schemas.microsoft.com/office/drawing/2014/main" id="{106BC0FE-8073-E139-FC98-5C15EFDC5A18}"/>
                </a:ext>
              </a:extLst>
            </p:cNvPr>
            <p:cNvCxnSpPr/>
            <p:nvPr/>
          </p:nvCxnSpPr>
          <p:spPr>
            <a:xfrm>
              <a:off x="8045606" y="70338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DD8DCB9-AFCF-CEE9-34DF-A54821E704D2}"/>
                </a:ext>
              </a:extLst>
            </p:cNvPr>
            <p:cNvCxnSpPr/>
            <p:nvPr/>
          </p:nvCxnSpPr>
          <p:spPr>
            <a:xfrm>
              <a:off x="8479923" y="70338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9241DC80-C3A1-596A-AF10-0EEE56FC98AC}"/>
                </a:ext>
              </a:extLst>
            </p:cNvPr>
            <p:cNvSpPr/>
            <p:nvPr/>
          </p:nvSpPr>
          <p:spPr>
            <a:xfrm>
              <a:off x="7583774" y="701733"/>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152" name="Rectangle 151">
              <a:extLst>
                <a:ext uri="{FF2B5EF4-FFF2-40B4-BE49-F238E27FC236}">
                  <a16:creationId xmlns:a16="http://schemas.microsoft.com/office/drawing/2014/main" id="{400675BA-F526-E4D1-D62B-3F72E78A7C98}"/>
                </a:ext>
              </a:extLst>
            </p:cNvPr>
            <p:cNvSpPr/>
            <p:nvPr/>
          </p:nvSpPr>
          <p:spPr>
            <a:xfrm>
              <a:off x="8018091" y="701915"/>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153" name="Straight Connector 152">
              <a:extLst>
                <a:ext uri="{FF2B5EF4-FFF2-40B4-BE49-F238E27FC236}">
                  <a16:creationId xmlns:a16="http://schemas.microsoft.com/office/drawing/2014/main" id="{50F90282-664C-B858-9F0F-7AD4F056E210}"/>
                </a:ext>
              </a:extLst>
            </p:cNvPr>
            <p:cNvCxnSpPr/>
            <p:nvPr/>
          </p:nvCxnSpPr>
          <p:spPr>
            <a:xfrm>
              <a:off x="9777348"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423C0611-FC70-A9A1-556F-3D9B38C92BE2}"/>
                </a:ext>
              </a:extLst>
            </p:cNvPr>
            <p:cNvSpPr/>
            <p:nvPr/>
          </p:nvSpPr>
          <p:spPr>
            <a:xfrm>
              <a:off x="9330302" y="701733"/>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155" name="Rectangle 154">
              <a:extLst>
                <a:ext uri="{FF2B5EF4-FFF2-40B4-BE49-F238E27FC236}">
                  <a16:creationId xmlns:a16="http://schemas.microsoft.com/office/drawing/2014/main" id="{D0560BCD-B66C-8FF3-2D43-844C9BF35FD4}"/>
                </a:ext>
              </a:extLst>
            </p:cNvPr>
            <p:cNvSpPr/>
            <p:nvPr/>
          </p:nvSpPr>
          <p:spPr>
            <a:xfrm>
              <a:off x="9764619" y="701733"/>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156" name="Oval 155">
              <a:extLst>
                <a:ext uri="{FF2B5EF4-FFF2-40B4-BE49-F238E27FC236}">
                  <a16:creationId xmlns:a16="http://schemas.microsoft.com/office/drawing/2014/main" id="{55392FF7-54B5-7AF8-8307-BF8A895C7108}"/>
                </a:ext>
              </a:extLst>
            </p:cNvPr>
            <p:cNvSpPr/>
            <p:nvPr/>
          </p:nvSpPr>
          <p:spPr>
            <a:xfrm>
              <a:off x="8461669" y="907654"/>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158" name="TextBox 157">
              <a:extLst>
                <a:ext uri="{FF2B5EF4-FFF2-40B4-BE49-F238E27FC236}">
                  <a16:creationId xmlns:a16="http://schemas.microsoft.com/office/drawing/2014/main" id="{11EFAD3B-FD25-A098-A82B-616B63583816}"/>
                </a:ext>
              </a:extLst>
            </p:cNvPr>
            <p:cNvSpPr txBox="1"/>
            <p:nvPr/>
          </p:nvSpPr>
          <p:spPr>
            <a:xfrm>
              <a:off x="8487677" y="1324820"/>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sp>
          <p:nvSpPr>
            <p:cNvPr id="293" name="TextBox 292">
              <a:extLst>
                <a:ext uri="{FF2B5EF4-FFF2-40B4-BE49-F238E27FC236}">
                  <a16:creationId xmlns:a16="http://schemas.microsoft.com/office/drawing/2014/main" id="{B27EFE03-B3B5-3A2D-CA69-AEA4BBEEF13B}"/>
                </a:ext>
              </a:extLst>
            </p:cNvPr>
            <p:cNvSpPr txBox="1"/>
            <p:nvPr/>
          </p:nvSpPr>
          <p:spPr>
            <a:xfrm>
              <a:off x="10318232" y="1199586"/>
              <a:ext cx="540060" cy="461217"/>
            </a:xfrm>
            <a:prstGeom prst="rect">
              <a:avLst/>
            </a:prstGeom>
            <a:noFill/>
          </p:spPr>
          <p:txBody>
            <a:bodyPr wrap="square" rtlCol="0">
              <a:spAutoFit/>
            </a:bodyPr>
            <a:lstStyle/>
            <a:p>
              <a:pPr>
                <a:lnSpc>
                  <a:spcPct val="120000"/>
                </a:lnSpc>
              </a:pPr>
              <a:r>
                <a:rPr lang="en-US" sz="2200" b="1" i="1"/>
                <a:t>(1)</a:t>
              </a:r>
            </a:p>
          </p:txBody>
        </p:sp>
      </p:grpSp>
      <p:grpSp>
        <p:nvGrpSpPr>
          <p:cNvPr id="312" name="Group 311">
            <a:extLst>
              <a:ext uri="{FF2B5EF4-FFF2-40B4-BE49-F238E27FC236}">
                <a16:creationId xmlns:a16="http://schemas.microsoft.com/office/drawing/2014/main" id="{00ECF5CE-83AC-09C6-7E83-0BB09FDF3EB5}"/>
              </a:ext>
            </a:extLst>
          </p:cNvPr>
          <p:cNvGrpSpPr/>
          <p:nvPr/>
        </p:nvGrpSpPr>
        <p:grpSpPr>
          <a:xfrm>
            <a:off x="6744459" y="1901000"/>
            <a:ext cx="5359996" cy="1322925"/>
            <a:chOff x="6744459" y="1901000"/>
            <a:chExt cx="5359996" cy="1322925"/>
          </a:xfrm>
        </p:grpSpPr>
        <p:sp>
          <p:nvSpPr>
            <p:cNvPr id="159" name="Rectangle: Rounded Corners 158">
              <a:extLst>
                <a:ext uri="{FF2B5EF4-FFF2-40B4-BE49-F238E27FC236}">
                  <a16:creationId xmlns:a16="http://schemas.microsoft.com/office/drawing/2014/main" id="{F6F07BD9-9191-99D8-7C98-D196E58A1514}"/>
                </a:ext>
              </a:extLst>
            </p:cNvPr>
            <p:cNvSpPr/>
            <p:nvPr/>
          </p:nvSpPr>
          <p:spPr>
            <a:xfrm>
              <a:off x="6744459" y="2441808"/>
              <a:ext cx="4794934"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160" name="Straight Connector 159">
              <a:extLst>
                <a:ext uri="{FF2B5EF4-FFF2-40B4-BE49-F238E27FC236}">
                  <a16:creationId xmlns:a16="http://schemas.microsoft.com/office/drawing/2014/main" id="{4F2D098A-EEC9-1B02-133D-640848A134CA}"/>
                </a:ext>
              </a:extLst>
            </p:cNvPr>
            <p:cNvCxnSpPr/>
            <p:nvPr/>
          </p:nvCxnSpPr>
          <p:spPr>
            <a:xfrm>
              <a:off x="8044646"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C53D1EF-3B73-179E-99FA-13D3EF202781}"/>
                </a:ext>
              </a:extLst>
            </p:cNvPr>
            <p:cNvCxnSpPr/>
            <p:nvPr/>
          </p:nvCxnSpPr>
          <p:spPr>
            <a:xfrm>
              <a:off x="8478963"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3DDF4A6-DCEE-FBAA-8F5F-35E23CCAC5BB}"/>
                </a:ext>
              </a:extLst>
            </p:cNvPr>
            <p:cNvCxnSpPr/>
            <p:nvPr/>
          </p:nvCxnSpPr>
          <p:spPr>
            <a:xfrm>
              <a:off x="9342071"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ECE1999-F62E-F7F3-7B9C-FC4BC6C06B30}"/>
                </a:ext>
              </a:extLst>
            </p:cNvPr>
            <p:cNvCxnSpPr/>
            <p:nvPr/>
          </p:nvCxnSpPr>
          <p:spPr>
            <a:xfrm>
              <a:off x="10645022"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A8E2775-8166-2873-3439-2045F33F698A}"/>
                </a:ext>
              </a:extLst>
            </p:cNvPr>
            <p:cNvCxnSpPr/>
            <p:nvPr/>
          </p:nvCxnSpPr>
          <p:spPr>
            <a:xfrm>
              <a:off x="8913280"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id="{369861D8-E9D8-9462-53A7-8F76ABB7EFDB}"/>
                </a:ext>
              </a:extLst>
            </p:cNvPr>
            <p:cNvSpPr/>
            <p:nvPr/>
          </p:nvSpPr>
          <p:spPr>
            <a:xfrm>
              <a:off x="7610329" y="1908504"/>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166" name="Rectangle 165">
              <a:extLst>
                <a:ext uri="{FF2B5EF4-FFF2-40B4-BE49-F238E27FC236}">
                  <a16:creationId xmlns:a16="http://schemas.microsoft.com/office/drawing/2014/main" id="{7FCB81CE-1F36-CB04-3AE9-3C6610BA2A03}"/>
                </a:ext>
              </a:extLst>
            </p:cNvPr>
            <p:cNvSpPr/>
            <p:nvPr/>
          </p:nvSpPr>
          <p:spPr>
            <a:xfrm>
              <a:off x="8044646" y="1908322"/>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167" name="Rectangle 166">
              <a:extLst>
                <a:ext uri="{FF2B5EF4-FFF2-40B4-BE49-F238E27FC236}">
                  <a16:creationId xmlns:a16="http://schemas.microsoft.com/office/drawing/2014/main" id="{7A91FDDA-BA84-C38B-385E-55D6C101986F}"/>
                </a:ext>
              </a:extLst>
            </p:cNvPr>
            <p:cNvSpPr/>
            <p:nvPr/>
          </p:nvSpPr>
          <p:spPr>
            <a:xfrm>
              <a:off x="8478963" y="1908504"/>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168" name="Rectangle 167">
              <a:extLst>
                <a:ext uri="{FF2B5EF4-FFF2-40B4-BE49-F238E27FC236}">
                  <a16:creationId xmlns:a16="http://schemas.microsoft.com/office/drawing/2014/main" id="{94C5D8F6-3EDB-A171-6AAD-418A9FAB5934}"/>
                </a:ext>
              </a:extLst>
            </p:cNvPr>
            <p:cNvSpPr/>
            <p:nvPr/>
          </p:nvSpPr>
          <p:spPr>
            <a:xfrm>
              <a:off x="9776388" y="1908322"/>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169" name="Rectangle 168">
              <a:extLst>
                <a:ext uri="{FF2B5EF4-FFF2-40B4-BE49-F238E27FC236}">
                  <a16:creationId xmlns:a16="http://schemas.microsoft.com/office/drawing/2014/main" id="{DBBF68B0-4553-CAFE-0EF1-96C9539363C6}"/>
                </a:ext>
              </a:extLst>
            </p:cNvPr>
            <p:cNvSpPr/>
            <p:nvPr/>
          </p:nvSpPr>
          <p:spPr>
            <a:xfrm>
              <a:off x="10210705" y="1908504"/>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170" name="Straight Connector 169">
              <a:extLst>
                <a:ext uri="{FF2B5EF4-FFF2-40B4-BE49-F238E27FC236}">
                  <a16:creationId xmlns:a16="http://schemas.microsoft.com/office/drawing/2014/main" id="{24472694-F444-6062-D8BF-5112D2176B22}"/>
                </a:ext>
              </a:extLst>
            </p:cNvPr>
            <p:cNvCxnSpPr/>
            <p:nvPr/>
          </p:nvCxnSpPr>
          <p:spPr>
            <a:xfrm>
              <a:off x="9342071" y="190832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8ABA546-6B26-494C-F99B-CB5B4A2BC178}"/>
                </a:ext>
              </a:extLst>
            </p:cNvPr>
            <p:cNvCxnSpPr/>
            <p:nvPr/>
          </p:nvCxnSpPr>
          <p:spPr>
            <a:xfrm>
              <a:off x="9776388" y="190832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3309EF57-8971-9926-A639-86E2D2F4D2CC}"/>
                </a:ext>
              </a:extLst>
            </p:cNvPr>
            <p:cNvSpPr/>
            <p:nvPr/>
          </p:nvSpPr>
          <p:spPr>
            <a:xfrm>
              <a:off x="8880239" y="1906673"/>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173" name="Rectangle 172">
              <a:extLst>
                <a:ext uri="{FF2B5EF4-FFF2-40B4-BE49-F238E27FC236}">
                  <a16:creationId xmlns:a16="http://schemas.microsoft.com/office/drawing/2014/main" id="{4A4D759F-D46B-A3E9-C351-9584F1E00917}"/>
                </a:ext>
              </a:extLst>
            </p:cNvPr>
            <p:cNvSpPr/>
            <p:nvPr/>
          </p:nvSpPr>
          <p:spPr>
            <a:xfrm>
              <a:off x="9314556" y="1906855"/>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174" name="Straight Connector 173">
              <a:extLst>
                <a:ext uri="{FF2B5EF4-FFF2-40B4-BE49-F238E27FC236}">
                  <a16:creationId xmlns:a16="http://schemas.microsoft.com/office/drawing/2014/main" id="{FFD6EDF0-224F-6A15-7AEC-B99A3CBC7A22}"/>
                </a:ext>
              </a:extLst>
            </p:cNvPr>
            <p:cNvCxnSpPr/>
            <p:nvPr/>
          </p:nvCxnSpPr>
          <p:spPr>
            <a:xfrm>
              <a:off x="11073813"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5" name="Rectangle 174">
              <a:extLst>
                <a:ext uri="{FF2B5EF4-FFF2-40B4-BE49-F238E27FC236}">
                  <a16:creationId xmlns:a16="http://schemas.microsoft.com/office/drawing/2014/main" id="{6654E456-8E93-1F9A-8DEF-786604C4DC5B}"/>
                </a:ext>
              </a:extLst>
            </p:cNvPr>
            <p:cNvSpPr/>
            <p:nvPr/>
          </p:nvSpPr>
          <p:spPr>
            <a:xfrm>
              <a:off x="10626767" y="1906673"/>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176" name="Rectangle 175">
              <a:extLst>
                <a:ext uri="{FF2B5EF4-FFF2-40B4-BE49-F238E27FC236}">
                  <a16:creationId xmlns:a16="http://schemas.microsoft.com/office/drawing/2014/main" id="{4D2779D4-573B-EC61-683A-2A3FAC6BED91}"/>
                </a:ext>
              </a:extLst>
            </p:cNvPr>
            <p:cNvSpPr/>
            <p:nvPr/>
          </p:nvSpPr>
          <p:spPr>
            <a:xfrm>
              <a:off x="11061084" y="1906673"/>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177" name="Oval 176">
              <a:extLst>
                <a:ext uri="{FF2B5EF4-FFF2-40B4-BE49-F238E27FC236}">
                  <a16:creationId xmlns:a16="http://schemas.microsoft.com/office/drawing/2014/main" id="{EB7177D0-C382-8B61-4CE8-3285788467FA}"/>
                </a:ext>
              </a:extLst>
            </p:cNvPr>
            <p:cNvSpPr/>
            <p:nvPr/>
          </p:nvSpPr>
          <p:spPr>
            <a:xfrm>
              <a:off x="9758134" y="2112594"/>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178" name="Oval 177">
              <a:extLst>
                <a:ext uri="{FF2B5EF4-FFF2-40B4-BE49-F238E27FC236}">
                  <a16:creationId xmlns:a16="http://schemas.microsoft.com/office/drawing/2014/main" id="{E62E3A49-9CE1-DEB8-1FB8-F7B24C2B15A4}"/>
                </a:ext>
              </a:extLst>
            </p:cNvPr>
            <p:cNvSpPr/>
            <p:nvPr/>
          </p:nvSpPr>
          <p:spPr>
            <a:xfrm>
              <a:off x="9759140" y="2763561"/>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179" name="TextBox 178">
              <a:extLst>
                <a:ext uri="{FF2B5EF4-FFF2-40B4-BE49-F238E27FC236}">
                  <a16:creationId xmlns:a16="http://schemas.microsoft.com/office/drawing/2014/main" id="{B03B9A80-F1F5-C9FD-402C-598DD0508405}"/>
                </a:ext>
              </a:extLst>
            </p:cNvPr>
            <p:cNvSpPr txBox="1"/>
            <p:nvPr/>
          </p:nvSpPr>
          <p:spPr>
            <a:xfrm>
              <a:off x="9784142" y="2529760"/>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cxnSp>
          <p:nvCxnSpPr>
            <p:cNvPr id="182" name="Straight Connector 181">
              <a:extLst>
                <a:ext uri="{FF2B5EF4-FFF2-40B4-BE49-F238E27FC236}">
                  <a16:creationId xmlns:a16="http://schemas.microsoft.com/office/drawing/2014/main" id="{7ECB9C16-8F39-056E-9490-DE9F79D82E16}"/>
                </a:ext>
              </a:extLst>
            </p:cNvPr>
            <p:cNvCxnSpPr/>
            <p:nvPr/>
          </p:nvCxnSpPr>
          <p:spPr>
            <a:xfrm>
              <a:off x="7193261"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9AC9FBB-A0F1-50B9-7CEF-335EA8C46EE9}"/>
                </a:ext>
              </a:extLst>
            </p:cNvPr>
            <p:cNvCxnSpPr/>
            <p:nvPr/>
          </p:nvCxnSpPr>
          <p:spPr>
            <a:xfrm>
              <a:off x="7627578"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4" name="Rectangle 183">
              <a:extLst>
                <a:ext uri="{FF2B5EF4-FFF2-40B4-BE49-F238E27FC236}">
                  <a16:creationId xmlns:a16="http://schemas.microsoft.com/office/drawing/2014/main" id="{E07CF809-ACF1-55D5-FEC2-CE1584A685C0}"/>
                </a:ext>
              </a:extLst>
            </p:cNvPr>
            <p:cNvSpPr/>
            <p:nvPr/>
          </p:nvSpPr>
          <p:spPr>
            <a:xfrm>
              <a:off x="6778244" y="1901182"/>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185" name="Rectangle 184">
              <a:extLst>
                <a:ext uri="{FF2B5EF4-FFF2-40B4-BE49-F238E27FC236}">
                  <a16:creationId xmlns:a16="http://schemas.microsoft.com/office/drawing/2014/main" id="{1530A855-CDC5-4567-18E5-39D321A61505}"/>
                </a:ext>
              </a:extLst>
            </p:cNvPr>
            <p:cNvSpPr/>
            <p:nvPr/>
          </p:nvSpPr>
          <p:spPr>
            <a:xfrm>
              <a:off x="7212561" y="1901000"/>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294" name="TextBox 293">
              <a:extLst>
                <a:ext uri="{FF2B5EF4-FFF2-40B4-BE49-F238E27FC236}">
                  <a16:creationId xmlns:a16="http://schemas.microsoft.com/office/drawing/2014/main" id="{8B63F1DE-5AEA-6BE4-9B44-9B52235E5E40}"/>
                </a:ext>
              </a:extLst>
            </p:cNvPr>
            <p:cNvSpPr txBox="1"/>
            <p:nvPr/>
          </p:nvSpPr>
          <p:spPr>
            <a:xfrm>
              <a:off x="11564395" y="2437650"/>
              <a:ext cx="540060" cy="461217"/>
            </a:xfrm>
            <a:prstGeom prst="rect">
              <a:avLst/>
            </a:prstGeom>
            <a:noFill/>
          </p:spPr>
          <p:txBody>
            <a:bodyPr wrap="square" rtlCol="0">
              <a:spAutoFit/>
            </a:bodyPr>
            <a:lstStyle/>
            <a:p>
              <a:pPr>
                <a:lnSpc>
                  <a:spcPct val="120000"/>
                </a:lnSpc>
              </a:pPr>
              <a:r>
                <a:rPr lang="en-US" sz="2200" b="1" i="1"/>
                <a:t>(2)</a:t>
              </a:r>
            </a:p>
          </p:txBody>
        </p:sp>
      </p:grpSp>
      <p:grpSp>
        <p:nvGrpSpPr>
          <p:cNvPr id="313" name="Group 312">
            <a:extLst>
              <a:ext uri="{FF2B5EF4-FFF2-40B4-BE49-F238E27FC236}">
                <a16:creationId xmlns:a16="http://schemas.microsoft.com/office/drawing/2014/main" id="{DB4828A8-98E2-1F39-BDB8-B86BC330FFEB}"/>
              </a:ext>
            </a:extLst>
          </p:cNvPr>
          <p:cNvGrpSpPr/>
          <p:nvPr/>
        </p:nvGrpSpPr>
        <p:grpSpPr>
          <a:xfrm>
            <a:off x="6740498" y="3121060"/>
            <a:ext cx="4534882" cy="1317252"/>
            <a:chOff x="6740498" y="3121060"/>
            <a:chExt cx="4534882" cy="1317252"/>
          </a:xfrm>
        </p:grpSpPr>
        <p:sp>
          <p:nvSpPr>
            <p:cNvPr id="186" name="Rectangle: Rounded Corners 185">
              <a:extLst>
                <a:ext uri="{FF2B5EF4-FFF2-40B4-BE49-F238E27FC236}">
                  <a16:creationId xmlns:a16="http://schemas.microsoft.com/office/drawing/2014/main" id="{32A4ACDF-A615-0C12-6031-C46AA1E6BB26}"/>
                </a:ext>
              </a:extLst>
            </p:cNvPr>
            <p:cNvSpPr/>
            <p:nvPr/>
          </p:nvSpPr>
          <p:spPr>
            <a:xfrm>
              <a:off x="6740498" y="3656195"/>
              <a:ext cx="3929063"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187" name="Straight Connector 186">
              <a:extLst>
                <a:ext uri="{FF2B5EF4-FFF2-40B4-BE49-F238E27FC236}">
                  <a16:creationId xmlns:a16="http://schemas.microsoft.com/office/drawing/2014/main" id="{C2D2D772-5B90-F176-2E28-938E462FC59B}"/>
                </a:ext>
              </a:extLst>
            </p:cNvPr>
            <p:cNvCxnSpPr/>
            <p:nvPr/>
          </p:nvCxnSpPr>
          <p:spPr>
            <a:xfrm>
              <a:off x="7174815"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72E8380-B175-0FD7-C1B7-87D526133AF5}"/>
                </a:ext>
              </a:extLst>
            </p:cNvPr>
            <p:cNvCxnSpPr/>
            <p:nvPr/>
          </p:nvCxnSpPr>
          <p:spPr>
            <a:xfrm>
              <a:off x="7609132"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EB18FC3-62FE-45A9-F30B-A7EE53CDA543}"/>
                </a:ext>
              </a:extLst>
            </p:cNvPr>
            <p:cNvCxnSpPr/>
            <p:nvPr/>
          </p:nvCxnSpPr>
          <p:spPr>
            <a:xfrm>
              <a:off x="8472240"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5E8D073-DA50-93AC-1C93-8F4D76F6F4B5}"/>
                </a:ext>
              </a:extLst>
            </p:cNvPr>
            <p:cNvCxnSpPr/>
            <p:nvPr/>
          </p:nvCxnSpPr>
          <p:spPr>
            <a:xfrm>
              <a:off x="9775191"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0A4118B-8AAE-C50D-BD0E-F83BFAD7BA86}"/>
                </a:ext>
              </a:extLst>
            </p:cNvPr>
            <p:cNvCxnSpPr/>
            <p:nvPr/>
          </p:nvCxnSpPr>
          <p:spPr>
            <a:xfrm>
              <a:off x="8043449"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Rectangle 191">
              <a:extLst>
                <a:ext uri="{FF2B5EF4-FFF2-40B4-BE49-F238E27FC236}">
                  <a16:creationId xmlns:a16="http://schemas.microsoft.com/office/drawing/2014/main" id="{00DCF2E8-38C3-D2D0-DA04-6893E62E281C}"/>
                </a:ext>
              </a:extLst>
            </p:cNvPr>
            <p:cNvSpPr/>
            <p:nvPr/>
          </p:nvSpPr>
          <p:spPr>
            <a:xfrm>
              <a:off x="6740498" y="3122891"/>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193" name="Rectangle 192">
              <a:extLst>
                <a:ext uri="{FF2B5EF4-FFF2-40B4-BE49-F238E27FC236}">
                  <a16:creationId xmlns:a16="http://schemas.microsoft.com/office/drawing/2014/main" id="{55F99350-C14E-91A4-3426-0BC9F4B3F3E8}"/>
                </a:ext>
              </a:extLst>
            </p:cNvPr>
            <p:cNvSpPr/>
            <p:nvPr/>
          </p:nvSpPr>
          <p:spPr>
            <a:xfrm>
              <a:off x="7174815" y="3122709"/>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sp>
          <p:nvSpPr>
            <p:cNvPr id="194" name="Rectangle 193">
              <a:extLst>
                <a:ext uri="{FF2B5EF4-FFF2-40B4-BE49-F238E27FC236}">
                  <a16:creationId xmlns:a16="http://schemas.microsoft.com/office/drawing/2014/main" id="{C620BB51-5E8F-C027-313D-1546502E545C}"/>
                </a:ext>
              </a:extLst>
            </p:cNvPr>
            <p:cNvSpPr/>
            <p:nvPr/>
          </p:nvSpPr>
          <p:spPr>
            <a:xfrm>
              <a:off x="7609132" y="3122891"/>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195" name="Rectangle 194">
              <a:extLst>
                <a:ext uri="{FF2B5EF4-FFF2-40B4-BE49-F238E27FC236}">
                  <a16:creationId xmlns:a16="http://schemas.microsoft.com/office/drawing/2014/main" id="{024B3389-E597-0643-B73E-70257B339D40}"/>
                </a:ext>
              </a:extLst>
            </p:cNvPr>
            <p:cNvSpPr/>
            <p:nvPr/>
          </p:nvSpPr>
          <p:spPr>
            <a:xfrm>
              <a:off x="8906557" y="3122709"/>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196" name="Rectangle 195">
              <a:extLst>
                <a:ext uri="{FF2B5EF4-FFF2-40B4-BE49-F238E27FC236}">
                  <a16:creationId xmlns:a16="http://schemas.microsoft.com/office/drawing/2014/main" id="{0CD4284E-6382-8A62-1BE4-69281D3F0670}"/>
                </a:ext>
              </a:extLst>
            </p:cNvPr>
            <p:cNvSpPr/>
            <p:nvPr/>
          </p:nvSpPr>
          <p:spPr>
            <a:xfrm>
              <a:off x="9340874" y="3122891"/>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197" name="Straight Connector 196">
              <a:extLst>
                <a:ext uri="{FF2B5EF4-FFF2-40B4-BE49-F238E27FC236}">
                  <a16:creationId xmlns:a16="http://schemas.microsoft.com/office/drawing/2014/main" id="{2AE610DD-61F6-148F-6000-0E773EC296FE}"/>
                </a:ext>
              </a:extLst>
            </p:cNvPr>
            <p:cNvCxnSpPr/>
            <p:nvPr/>
          </p:nvCxnSpPr>
          <p:spPr>
            <a:xfrm>
              <a:off x="8472240" y="3122709"/>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4BED4E8A-F2EC-DF0A-844D-688819F16397}"/>
                </a:ext>
              </a:extLst>
            </p:cNvPr>
            <p:cNvCxnSpPr/>
            <p:nvPr/>
          </p:nvCxnSpPr>
          <p:spPr>
            <a:xfrm>
              <a:off x="8906557" y="3122709"/>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a16="http://schemas.microsoft.com/office/drawing/2014/main" id="{E6514393-7D03-0BA3-473C-36C824EA4074}"/>
                </a:ext>
              </a:extLst>
            </p:cNvPr>
            <p:cNvSpPr/>
            <p:nvPr/>
          </p:nvSpPr>
          <p:spPr>
            <a:xfrm>
              <a:off x="8010408" y="3121060"/>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200" name="Rectangle 199">
              <a:extLst>
                <a:ext uri="{FF2B5EF4-FFF2-40B4-BE49-F238E27FC236}">
                  <a16:creationId xmlns:a16="http://schemas.microsoft.com/office/drawing/2014/main" id="{0266BCE4-7DAB-67EE-2357-29D44B847FA9}"/>
                </a:ext>
              </a:extLst>
            </p:cNvPr>
            <p:cNvSpPr/>
            <p:nvPr/>
          </p:nvSpPr>
          <p:spPr>
            <a:xfrm>
              <a:off x="8444725" y="3121242"/>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cxnSp>
          <p:nvCxnSpPr>
            <p:cNvPr id="201" name="Straight Connector 200">
              <a:extLst>
                <a:ext uri="{FF2B5EF4-FFF2-40B4-BE49-F238E27FC236}">
                  <a16:creationId xmlns:a16="http://schemas.microsoft.com/office/drawing/2014/main" id="{C196B404-A3BC-050E-E7DA-85FFC70C3D2B}"/>
                </a:ext>
              </a:extLst>
            </p:cNvPr>
            <p:cNvCxnSpPr/>
            <p:nvPr/>
          </p:nvCxnSpPr>
          <p:spPr>
            <a:xfrm>
              <a:off x="10203982"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2" name="Rectangle 201">
              <a:extLst>
                <a:ext uri="{FF2B5EF4-FFF2-40B4-BE49-F238E27FC236}">
                  <a16:creationId xmlns:a16="http://schemas.microsoft.com/office/drawing/2014/main" id="{21896598-C2D7-EA11-0A2B-A9C4D63FB31F}"/>
                </a:ext>
              </a:extLst>
            </p:cNvPr>
            <p:cNvSpPr/>
            <p:nvPr/>
          </p:nvSpPr>
          <p:spPr>
            <a:xfrm>
              <a:off x="9756936" y="3121060"/>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203" name="Rectangle 202">
              <a:extLst>
                <a:ext uri="{FF2B5EF4-FFF2-40B4-BE49-F238E27FC236}">
                  <a16:creationId xmlns:a16="http://schemas.microsoft.com/office/drawing/2014/main" id="{3A448CCC-AB46-FBB8-A44D-C3782855030D}"/>
                </a:ext>
              </a:extLst>
            </p:cNvPr>
            <p:cNvSpPr/>
            <p:nvPr/>
          </p:nvSpPr>
          <p:spPr>
            <a:xfrm>
              <a:off x="10191253" y="3121060"/>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204" name="Oval 203">
              <a:extLst>
                <a:ext uri="{FF2B5EF4-FFF2-40B4-BE49-F238E27FC236}">
                  <a16:creationId xmlns:a16="http://schemas.microsoft.com/office/drawing/2014/main" id="{FD0BD9D5-ACE0-492F-2F91-0BA5891D37F4}"/>
                </a:ext>
              </a:extLst>
            </p:cNvPr>
            <p:cNvSpPr/>
            <p:nvPr/>
          </p:nvSpPr>
          <p:spPr>
            <a:xfrm>
              <a:off x="8888303" y="3326981"/>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205" name="Oval 204">
              <a:extLst>
                <a:ext uri="{FF2B5EF4-FFF2-40B4-BE49-F238E27FC236}">
                  <a16:creationId xmlns:a16="http://schemas.microsoft.com/office/drawing/2014/main" id="{D1DC2E3B-5657-AC5E-8DAD-C41AF39D91DF}"/>
                </a:ext>
              </a:extLst>
            </p:cNvPr>
            <p:cNvSpPr/>
            <p:nvPr/>
          </p:nvSpPr>
          <p:spPr>
            <a:xfrm>
              <a:off x="8889309" y="3977948"/>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06" name="TextBox 205">
              <a:extLst>
                <a:ext uri="{FF2B5EF4-FFF2-40B4-BE49-F238E27FC236}">
                  <a16:creationId xmlns:a16="http://schemas.microsoft.com/office/drawing/2014/main" id="{ABD1F16C-CCB7-C622-9F9B-439264F204F8}"/>
                </a:ext>
              </a:extLst>
            </p:cNvPr>
            <p:cNvSpPr txBox="1"/>
            <p:nvPr/>
          </p:nvSpPr>
          <p:spPr>
            <a:xfrm>
              <a:off x="8914311" y="3744147"/>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sp>
          <p:nvSpPr>
            <p:cNvPr id="295" name="TextBox 294">
              <a:extLst>
                <a:ext uri="{FF2B5EF4-FFF2-40B4-BE49-F238E27FC236}">
                  <a16:creationId xmlns:a16="http://schemas.microsoft.com/office/drawing/2014/main" id="{DAC6554A-8C8E-D473-F26C-03B1AF2593FB}"/>
                </a:ext>
              </a:extLst>
            </p:cNvPr>
            <p:cNvSpPr txBox="1"/>
            <p:nvPr/>
          </p:nvSpPr>
          <p:spPr>
            <a:xfrm>
              <a:off x="10735320" y="3635133"/>
              <a:ext cx="540060" cy="461217"/>
            </a:xfrm>
            <a:prstGeom prst="rect">
              <a:avLst/>
            </a:prstGeom>
            <a:noFill/>
          </p:spPr>
          <p:txBody>
            <a:bodyPr wrap="square" rtlCol="0">
              <a:spAutoFit/>
            </a:bodyPr>
            <a:lstStyle/>
            <a:p>
              <a:pPr>
                <a:lnSpc>
                  <a:spcPct val="120000"/>
                </a:lnSpc>
              </a:pPr>
              <a:r>
                <a:rPr lang="en-US" sz="2200" b="1" i="1"/>
                <a:t>(3)</a:t>
              </a:r>
            </a:p>
          </p:txBody>
        </p:sp>
      </p:grpSp>
      <p:grpSp>
        <p:nvGrpSpPr>
          <p:cNvPr id="310" name="Group 309">
            <a:extLst>
              <a:ext uri="{FF2B5EF4-FFF2-40B4-BE49-F238E27FC236}">
                <a16:creationId xmlns:a16="http://schemas.microsoft.com/office/drawing/2014/main" id="{6E269A38-A0CE-0792-6E3A-2CFBF61D79BE}"/>
              </a:ext>
            </a:extLst>
          </p:cNvPr>
          <p:cNvGrpSpPr/>
          <p:nvPr/>
        </p:nvGrpSpPr>
        <p:grpSpPr>
          <a:xfrm>
            <a:off x="6748181" y="4518385"/>
            <a:ext cx="4941257" cy="2088250"/>
            <a:chOff x="6748181" y="4518385"/>
            <a:chExt cx="4941257" cy="2088250"/>
          </a:xfrm>
        </p:grpSpPr>
        <p:sp>
          <p:nvSpPr>
            <p:cNvPr id="250" name="Rectangle: Rounded Corners 249">
              <a:extLst>
                <a:ext uri="{FF2B5EF4-FFF2-40B4-BE49-F238E27FC236}">
                  <a16:creationId xmlns:a16="http://schemas.microsoft.com/office/drawing/2014/main" id="{44D45CC4-3361-2EEA-719E-9A1F0E3D09C2}"/>
                </a:ext>
              </a:extLst>
            </p:cNvPr>
            <p:cNvSpPr/>
            <p:nvPr/>
          </p:nvSpPr>
          <p:spPr>
            <a:xfrm>
              <a:off x="6778244" y="5059193"/>
              <a:ext cx="4346132"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251" name="Straight Connector 250">
              <a:extLst>
                <a:ext uri="{FF2B5EF4-FFF2-40B4-BE49-F238E27FC236}">
                  <a16:creationId xmlns:a16="http://schemas.microsoft.com/office/drawing/2014/main" id="{299F836F-6C8F-8C4E-E820-2271A83177AA}"/>
                </a:ext>
              </a:extLst>
            </p:cNvPr>
            <p:cNvCxnSpPr/>
            <p:nvPr/>
          </p:nvCxnSpPr>
          <p:spPr>
            <a:xfrm>
              <a:off x="7629629"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F0BAF7AD-BCC5-1CED-5E5C-12256C1E87B5}"/>
                </a:ext>
              </a:extLst>
            </p:cNvPr>
            <p:cNvCxnSpPr/>
            <p:nvPr/>
          </p:nvCxnSpPr>
          <p:spPr>
            <a:xfrm>
              <a:off x="8063946"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1017D3F-3E5E-B7A7-86CF-B4580C28F882}"/>
                </a:ext>
              </a:extLst>
            </p:cNvPr>
            <p:cNvCxnSpPr/>
            <p:nvPr/>
          </p:nvCxnSpPr>
          <p:spPr>
            <a:xfrm>
              <a:off x="8927054"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414C430D-DFDF-0553-FF23-8EFADCF3DE39}"/>
                </a:ext>
              </a:extLst>
            </p:cNvPr>
            <p:cNvCxnSpPr/>
            <p:nvPr/>
          </p:nvCxnSpPr>
          <p:spPr>
            <a:xfrm>
              <a:off x="10230005"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29803CD1-328C-D870-183F-585573956DE4}"/>
                </a:ext>
              </a:extLst>
            </p:cNvPr>
            <p:cNvCxnSpPr/>
            <p:nvPr/>
          </p:nvCxnSpPr>
          <p:spPr>
            <a:xfrm>
              <a:off x="8498263"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6" name="Rectangle 255">
              <a:extLst>
                <a:ext uri="{FF2B5EF4-FFF2-40B4-BE49-F238E27FC236}">
                  <a16:creationId xmlns:a16="http://schemas.microsoft.com/office/drawing/2014/main" id="{B8872E51-9BA4-0229-1454-7F52004BC6D7}"/>
                </a:ext>
              </a:extLst>
            </p:cNvPr>
            <p:cNvSpPr/>
            <p:nvPr/>
          </p:nvSpPr>
          <p:spPr>
            <a:xfrm>
              <a:off x="7195312" y="4525889"/>
              <a:ext cx="434317" cy="460365"/>
            </a:xfrm>
            <a:prstGeom prst="rect">
              <a:avLst/>
            </a:prstGeom>
            <a:noFill/>
            <a:ln w="19050" cap="flat">
              <a:noFill/>
              <a:prstDash val="solid"/>
              <a:miter/>
            </a:ln>
          </p:spPr>
          <p:txBody>
            <a:bodyPr rtlCol="0" anchor="ctr"/>
            <a:lstStyle/>
            <a:p>
              <a:pPr algn="ctr"/>
              <a:r>
                <a:rPr lang="en-US" sz="2000" b="1">
                  <a:solidFill>
                    <a:schemeClr val="accent3"/>
                  </a:solidFill>
                </a:rPr>
                <a:t>N</a:t>
              </a:r>
              <a:endParaRPr lang="en-US" sz="2000" b="1" dirty="0">
                <a:solidFill>
                  <a:schemeClr val="accent3"/>
                </a:solidFill>
              </a:endParaRPr>
            </a:p>
          </p:txBody>
        </p:sp>
        <p:sp>
          <p:nvSpPr>
            <p:cNvPr id="257" name="Rectangle 256">
              <a:extLst>
                <a:ext uri="{FF2B5EF4-FFF2-40B4-BE49-F238E27FC236}">
                  <a16:creationId xmlns:a16="http://schemas.microsoft.com/office/drawing/2014/main" id="{CAF59EA1-061C-63B0-26CF-9C8F92885F55}"/>
                </a:ext>
              </a:extLst>
            </p:cNvPr>
            <p:cNvSpPr/>
            <p:nvPr/>
          </p:nvSpPr>
          <p:spPr>
            <a:xfrm>
              <a:off x="7629629" y="4525707"/>
              <a:ext cx="434317" cy="460365"/>
            </a:xfrm>
            <a:prstGeom prst="rect">
              <a:avLst/>
            </a:prstGeom>
            <a:noFill/>
            <a:ln w="19050" cap="flat">
              <a:noFill/>
              <a:prstDash val="solid"/>
              <a:miter/>
            </a:ln>
          </p:spPr>
          <p:txBody>
            <a:bodyPr rtlCol="0" anchor="ctr"/>
            <a:lstStyle/>
            <a:p>
              <a:pPr algn="ctr"/>
              <a:r>
                <a:rPr lang="en-US" sz="2000" b="1">
                  <a:solidFill>
                    <a:schemeClr val="accent3"/>
                  </a:solidFill>
                </a:rPr>
                <a:t>O</a:t>
              </a:r>
              <a:endParaRPr lang="en-US" sz="2000" b="1" dirty="0">
                <a:solidFill>
                  <a:schemeClr val="accent3"/>
                </a:solidFill>
              </a:endParaRPr>
            </a:p>
          </p:txBody>
        </p:sp>
        <p:sp>
          <p:nvSpPr>
            <p:cNvPr id="258" name="Rectangle 257">
              <a:extLst>
                <a:ext uri="{FF2B5EF4-FFF2-40B4-BE49-F238E27FC236}">
                  <a16:creationId xmlns:a16="http://schemas.microsoft.com/office/drawing/2014/main" id="{76032902-88C8-7422-B9FD-44ECEF370A8C}"/>
                </a:ext>
              </a:extLst>
            </p:cNvPr>
            <p:cNvSpPr/>
            <p:nvPr/>
          </p:nvSpPr>
          <p:spPr>
            <a:xfrm>
              <a:off x="8063946" y="4525889"/>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259" name="Rectangle 258">
              <a:extLst>
                <a:ext uri="{FF2B5EF4-FFF2-40B4-BE49-F238E27FC236}">
                  <a16:creationId xmlns:a16="http://schemas.microsoft.com/office/drawing/2014/main" id="{FEB52DA9-9074-11AF-352B-E3AC00F21167}"/>
                </a:ext>
              </a:extLst>
            </p:cNvPr>
            <p:cNvSpPr/>
            <p:nvPr/>
          </p:nvSpPr>
          <p:spPr>
            <a:xfrm>
              <a:off x="9361371" y="4525707"/>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260" name="Rectangle 259">
              <a:extLst>
                <a:ext uri="{FF2B5EF4-FFF2-40B4-BE49-F238E27FC236}">
                  <a16:creationId xmlns:a16="http://schemas.microsoft.com/office/drawing/2014/main" id="{07BECFE1-31CB-6074-389C-16D420D44D6F}"/>
                </a:ext>
              </a:extLst>
            </p:cNvPr>
            <p:cNvSpPr/>
            <p:nvPr/>
          </p:nvSpPr>
          <p:spPr>
            <a:xfrm>
              <a:off x="9795688" y="4525889"/>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261" name="Straight Connector 260">
              <a:extLst>
                <a:ext uri="{FF2B5EF4-FFF2-40B4-BE49-F238E27FC236}">
                  <a16:creationId xmlns:a16="http://schemas.microsoft.com/office/drawing/2014/main" id="{00A5D984-4CF0-DF87-62B6-4E5C96AD86F0}"/>
                </a:ext>
              </a:extLst>
            </p:cNvPr>
            <p:cNvCxnSpPr/>
            <p:nvPr/>
          </p:nvCxnSpPr>
          <p:spPr>
            <a:xfrm>
              <a:off x="8927054" y="4525707"/>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12AE2E52-A977-5F6E-E4A2-AF128CFD5D66}"/>
                </a:ext>
              </a:extLst>
            </p:cNvPr>
            <p:cNvCxnSpPr/>
            <p:nvPr/>
          </p:nvCxnSpPr>
          <p:spPr>
            <a:xfrm>
              <a:off x="9361371" y="4525707"/>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263" name="Rectangle 262">
              <a:extLst>
                <a:ext uri="{FF2B5EF4-FFF2-40B4-BE49-F238E27FC236}">
                  <a16:creationId xmlns:a16="http://schemas.microsoft.com/office/drawing/2014/main" id="{3A2D53B6-1C5B-007A-2AF0-C47ABFB1026B}"/>
                </a:ext>
              </a:extLst>
            </p:cNvPr>
            <p:cNvSpPr/>
            <p:nvPr/>
          </p:nvSpPr>
          <p:spPr>
            <a:xfrm>
              <a:off x="8465222" y="4524058"/>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264" name="Rectangle 263">
              <a:extLst>
                <a:ext uri="{FF2B5EF4-FFF2-40B4-BE49-F238E27FC236}">
                  <a16:creationId xmlns:a16="http://schemas.microsoft.com/office/drawing/2014/main" id="{C476881D-C66B-5875-3CDC-74CF103FF36E}"/>
                </a:ext>
              </a:extLst>
            </p:cNvPr>
            <p:cNvSpPr/>
            <p:nvPr/>
          </p:nvSpPr>
          <p:spPr>
            <a:xfrm>
              <a:off x="8899539" y="4524240"/>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265" name="Straight Connector 264">
              <a:extLst>
                <a:ext uri="{FF2B5EF4-FFF2-40B4-BE49-F238E27FC236}">
                  <a16:creationId xmlns:a16="http://schemas.microsoft.com/office/drawing/2014/main" id="{997FE9D5-BF9F-5A98-DB77-EF03C88AD4C4}"/>
                </a:ext>
              </a:extLst>
            </p:cNvPr>
            <p:cNvCxnSpPr/>
            <p:nvPr/>
          </p:nvCxnSpPr>
          <p:spPr>
            <a:xfrm>
              <a:off x="10658796"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F6694A4D-C227-9D45-C610-2EC907215349}"/>
                </a:ext>
              </a:extLst>
            </p:cNvPr>
            <p:cNvSpPr/>
            <p:nvPr/>
          </p:nvSpPr>
          <p:spPr>
            <a:xfrm>
              <a:off x="10211750" y="4524058"/>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267" name="Rectangle 266">
              <a:extLst>
                <a:ext uri="{FF2B5EF4-FFF2-40B4-BE49-F238E27FC236}">
                  <a16:creationId xmlns:a16="http://schemas.microsoft.com/office/drawing/2014/main" id="{F8156FC2-5EC5-BC7F-2DF9-7F29260D5C7A}"/>
                </a:ext>
              </a:extLst>
            </p:cNvPr>
            <p:cNvSpPr/>
            <p:nvPr/>
          </p:nvSpPr>
          <p:spPr>
            <a:xfrm>
              <a:off x="10646067" y="4524058"/>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268" name="Oval 267">
              <a:extLst>
                <a:ext uri="{FF2B5EF4-FFF2-40B4-BE49-F238E27FC236}">
                  <a16:creationId xmlns:a16="http://schemas.microsoft.com/office/drawing/2014/main" id="{E36B36B6-C540-B09D-9910-9D764D3DCE7E}"/>
                </a:ext>
              </a:extLst>
            </p:cNvPr>
            <p:cNvSpPr/>
            <p:nvPr/>
          </p:nvSpPr>
          <p:spPr>
            <a:xfrm>
              <a:off x="9343117" y="4729979"/>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269" name="Oval 268">
              <a:extLst>
                <a:ext uri="{FF2B5EF4-FFF2-40B4-BE49-F238E27FC236}">
                  <a16:creationId xmlns:a16="http://schemas.microsoft.com/office/drawing/2014/main" id="{3CBC9447-7FEA-D57E-A5AB-B3209ED009A5}"/>
                </a:ext>
              </a:extLst>
            </p:cNvPr>
            <p:cNvSpPr/>
            <p:nvPr/>
          </p:nvSpPr>
          <p:spPr>
            <a:xfrm>
              <a:off x="9344123" y="5380946"/>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70" name="TextBox 269">
              <a:extLst>
                <a:ext uri="{FF2B5EF4-FFF2-40B4-BE49-F238E27FC236}">
                  <a16:creationId xmlns:a16="http://schemas.microsoft.com/office/drawing/2014/main" id="{D9F0AD79-BE69-0AC5-CF4D-026669044237}"/>
                </a:ext>
              </a:extLst>
            </p:cNvPr>
            <p:cNvSpPr txBox="1"/>
            <p:nvPr/>
          </p:nvSpPr>
          <p:spPr>
            <a:xfrm>
              <a:off x="9369125" y="5147145"/>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cxnSp>
          <p:nvCxnSpPr>
            <p:cNvPr id="272" name="Straight Connector 271">
              <a:extLst>
                <a:ext uri="{FF2B5EF4-FFF2-40B4-BE49-F238E27FC236}">
                  <a16:creationId xmlns:a16="http://schemas.microsoft.com/office/drawing/2014/main" id="{4999DEAE-A6BB-37D0-B1F0-9FB32AF9A65F}"/>
                </a:ext>
              </a:extLst>
            </p:cNvPr>
            <p:cNvCxnSpPr/>
            <p:nvPr/>
          </p:nvCxnSpPr>
          <p:spPr>
            <a:xfrm>
              <a:off x="7212561"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4" name="Rectangle 273">
              <a:extLst>
                <a:ext uri="{FF2B5EF4-FFF2-40B4-BE49-F238E27FC236}">
                  <a16:creationId xmlns:a16="http://schemas.microsoft.com/office/drawing/2014/main" id="{918D507F-D264-C2A7-3E9F-22DDAD6C0426}"/>
                </a:ext>
              </a:extLst>
            </p:cNvPr>
            <p:cNvSpPr/>
            <p:nvPr/>
          </p:nvSpPr>
          <p:spPr>
            <a:xfrm>
              <a:off x="6797544" y="4518385"/>
              <a:ext cx="434317" cy="460365"/>
            </a:xfrm>
            <a:prstGeom prst="rect">
              <a:avLst/>
            </a:prstGeom>
            <a:noFill/>
            <a:ln w="19050" cap="flat">
              <a:noFill/>
              <a:prstDash val="solid"/>
              <a:miter/>
            </a:ln>
          </p:spPr>
          <p:txBody>
            <a:bodyPr rtlCol="0" anchor="ctr"/>
            <a:lstStyle/>
            <a:p>
              <a:pPr algn="ctr"/>
              <a:r>
                <a:rPr lang="en-US" sz="2000" b="1">
                  <a:solidFill>
                    <a:schemeClr val="accent3"/>
                  </a:solidFill>
                </a:rPr>
                <a:t>M</a:t>
              </a:r>
              <a:endParaRPr lang="en-US" sz="2000" b="1" dirty="0">
                <a:solidFill>
                  <a:schemeClr val="accent3"/>
                </a:solidFill>
              </a:endParaRPr>
            </a:p>
          </p:txBody>
        </p:sp>
        <p:sp>
          <p:nvSpPr>
            <p:cNvPr id="275" name="Rectangle: Rounded Corners 274">
              <a:extLst>
                <a:ext uri="{FF2B5EF4-FFF2-40B4-BE49-F238E27FC236}">
                  <a16:creationId xmlns:a16="http://schemas.microsoft.com/office/drawing/2014/main" id="{DD797080-204A-22D2-2448-2E1042D79271}"/>
                </a:ext>
              </a:extLst>
            </p:cNvPr>
            <p:cNvSpPr/>
            <p:nvPr/>
          </p:nvSpPr>
          <p:spPr>
            <a:xfrm>
              <a:off x="6748181" y="6146271"/>
              <a:ext cx="2737001"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277" name="Straight Connector 276">
              <a:extLst>
                <a:ext uri="{FF2B5EF4-FFF2-40B4-BE49-F238E27FC236}">
                  <a16:creationId xmlns:a16="http://schemas.microsoft.com/office/drawing/2014/main" id="{AD2B2697-BF56-8F3C-0ADF-2C1476F3C789}"/>
                </a:ext>
              </a:extLst>
            </p:cNvPr>
            <p:cNvCxnSpPr/>
            <p:nvPr/>
          </p:nvCxnSpPr>
          <p:spPr>
            <a:xfrm>
              <a:off x="7201128" y="6146088"/>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0B40FDFA-1B6C-918D-3F0B-808489D1643C}"/>
                </a:ext>
              </a:extLst>
            </p:cNvPr>
            <p:cNvCxnSpPr/>
            <p:nvPr/>
          </p:nvCxnSpPr>
          <p:spPr>
            <a:xfrm>
              <a:off x="8064236" y="6146088"/>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67FA7B79-1585-4B3A-79E5-B77E8FA169C7}"/>
                </a:ext>
              </a:extLst>
            </p:cNvPr>
            <p:cNvCxnSpPr/>
            <p:nvPr/>
          </p:nvCxnSpPr>
          <p:spPr>
            <a:xfrm>
              <a:off x="7635445" y="6146088"/>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1" name="Rectangle 280">
              <a:extLst>
                <a:ext uri="{FF2B5EF4-FFF2-40B4-BE49-F238E27FC236}">
                  <a16:creationId xmlns:a16="http://schemas.microsoft.com/office/drawing/2014/main" id="{29310A5B-3B61-6100-7698-11C7B7482220}"/>
                </a:ext>
              </a:extLst>
            </p:cNvPr>
            <p:cNvSpPr/>
            <p:nvPr/>
          </p:nvSpPr>
          <p:spPr>
            <a:xfrm>
              <a:off x="6766811" y="5612785"/>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282" name="Rectangle 281">
              <a:extLst>
                <a:ext uri="{FF2B5EF4-FFF2-40B4-BE49-F238E27FC236}">
                  <a16:creationId xmlns:a16="http://schemas.microsoft.com/office/drawing/2014/main" id="{07158807-A68B-CE3E-C48E-AAD8C1901385}"/>
                </a:ext>
              </a:extLst>
            </p:cNvPr>
            <p:cNvSpPr/>
            <p:nvPr/>
          </p:nvSpPr>
          <p:spPr>
            <a:xfrm>
              <a:off x="7201128" y="5612967"/>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283" name="Rectangle 282">
              <a:extLst>
                <a:ext uri="{FF2B5EF4-FFF2-40B4-BE49-F238E27FC236}">
                  <a16:creationId xmlns:a16="http://schemas.microsoft.com/office/drawing/2014/main" id="{8D8ABC87-C564-596B-4900-F6A59063E0AF}"/>
                </a:ext>
              </a:extLst>
            </p:cNvPr>
            <p:cNvSpPr/>
            <p:nvPr/>
          </p:nvSpPr>
          <p:spPr>
            <a:xfrm>
              <a:off x="8932870" y="5612967"/>
              <a:ext cx="434317" cy="460365"/>
            </a:xfrm>
            <a:prstGeom prst="rect">
              <a:avLst/>
            </a:prstGeom>
            <a:noFill/>
            <a:ln w="19050" cap="flat">
              <a:noFill/>
              <a:prstDash val="solid"/>
              <a:miter/>
            </a:ln>
          </p:spPr>
          <p:txBody>
            <a:bodyPr rtlCol="0" anchor="ctr"/>
            <a:lstStyle/>
            <a:p>
              <a:pPr algn="ctr"/>
              <a:r>
                <a:rPr lang="en-US" sz="2000" b="1">
                  <a:solidFill>
                    <a:schemeClr val="accent3"/>
                  </a:solidFill>
                </a:rPr>
                <a:t>R</a:t>
              </a:r>
              <a:endParaRPr lang="en-US" sz="2000" b="1" dirty="0">
                <a:solidFill>
                  <a:schemeClr val="accent3"/>
                </a:solidFill>
              </a:endParaRPr>
            </a:p>
          </p:txBody>
        </p:sp>
        <p:sp>
          <p:nvSpPr>
            <p:cNvPr id="284" name="Rectangle 283">
              <a:extLst>
                <a:ext uri="{FF2B5EF4-FFF2-40B4-BE49-F238E27FC236}">
                  <a16:creationId xmlns:a16="http://schemas.microsoft.com/office/drawing/2014/main" id="{24550752-06F7-17A0-F9BA-2D84FCF23208}"/>
                </a:ext>
              </a:extLst>
            </p:cNvPr>
            <p:cNvSpPr/>
            <p:nvPr/>
          </p:nvSpPr>
          <p:spPr>
            <a:xfrm>
              <a:off x="7602404" y="5611136"/>
              <a:ext cx="434317" cy="460365"/>
            </a:xfrm>
            <a:prstGeom prst="rect">
              <a:avLst/>
            </a:prstGeom>
            <a:noFill/>
            <a:ln w="19050" cap="flat">
              <a:noFill/>
              <a:prstDash val="solid"/>
              <a:miter/>
            </a:ln>
          </p:spPr>
          <p:txBody>
            <a:bodyPr rtlCol="0" anchor="ctr"/>
            <a:lstStyle/>
            <a:p>
              <a:pPr algn="ctr"/>
              <a:r>
                <a:rPr lang="en-US" sz="2000" b="1">
                  <a:solidFill>
                    <a:schemeClr val="accent3"/>
                  </a:solidFill>
                </a:rPr>
                <a:t>P</a:t>
              </a:r>
              <a:endParaRPr lang="en-US" sz="2000" b="1" dirty="0">
                <a:solidFill>
                  <a:schemeClr val="accent3"/>
                </a:solidFill>
              </a:endParaRPr>
            </a:p>
          </p:txBody>
        </p:sp>
        <p:sp>
          <p:nvSpPr>
            <p:cNvPr id="285" name="Rectangle 284">
              <a:extLst>
                <a:ext uri="{FF2B5EF4-FFF2-40B4-BE49-F238E27FC236}">
                  <a16:creationId xmlns:a16="http://schemas.microsoft.com/office/drawing/2014/main" id="{AA4E8464-F743-62BB-DD82-491CC362229A}"/>
                </a:ext>
              </a:extLst>
            </p:cNvPr>
            <p:cNvSpPr/>
            <p:nvPr/>
          </p:nvSpPr>
          <p:spPr>
            <a:xfrm>
              <a:off x="8036721" y="5611318"/>
              <a:ext cx="434317" cy="460365"/>
            </a:xfrm>
            <a:prstGeom prst="rect">
              <a:avLst/>
            </a:prstGeom>
            <a:noFill/>
            <a:ln w="19050" cap="flat">
              <a:noFill/>
              <a:prstDash val="solid"/>
              <a:miter/>
            </a:ln>
          </p:spPr>
          <p:txBody>
            <a:bodyPr rtlCol="0" anchor="ctr"/>
            <a:lstStyle/>
            <a:p>
              <a:pPr algn="ctr"/>
              <a:r>
                <a:rPr lang="en-US" sz="2000" b="1">
                  <a:solidFill>
                    <a:schemeClr val="accent3"/>
                  </a:solidFill>
                </a:rPr>
                <a:t>Q</a:t>
              </a:r>
              <a:endParaRPr lang="en-US" sz="2000" b="1" dirty="0">
                <a:solidFill>
                  <a:schemeClr val="accent3"/>
                </a:solidFill>
              </a:endParaRPr>
            </a:p>
          </p:txBody>
        </p:sp>
        <p:sp>
          <p:nvSpPr>
            <p:cNvPr id="286" name="Oval 285">
              <a:extLst>
                <a:ext uri="{FF2B5EF4-FFF2-40B4-BE49-F238E27FC236}">
                  <a16:creationId xmlns:a16="http://schemas.microsoft.com/office/drawing/2014/main" id="{973527CE-D561-FD8A-F123-03584A516413}"/>
                </a:ext>
              </a:extLst>
            </p:cNvPr>
            <p:cNvSpPr/>
            <p:nvPr/>
          </p:nvSpPr>
          <p:spPr>
            <a:xfrm>
              <a:off x="8480299" y="5817057"/>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288" name="TextBox 287">
              <a:extLst>
                <a:ext uri="{FF2B5EF4-FFF2-40B4-BE49-F238E27FC236}">
                  <a16:creationId xmlns:a16="http://schemas.microsoft.com/office/drawing/2014/main" id="{824FD9BD-5A78-5529-BA47-62649A2F4F36}"/>
                </a:ext>
              </a:extLst>
            </p:cNvPr>
            <p:cNvSpPr txBox="1"/>
            <p:nvPr/>
          </p:nvSpPr>
          <p:spPr>
            <a:xfrm>
              <a:off x="8506307" y="6234223"/>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sp>
          <p:nvSpPr>
            <p:cNvPr id="296" name="TextBox 295">
              <a:extLst>
                <a:ext uri="{FF2B5EF4-FFF2-40B4-BE49-F238E27FC236}">
                  <a16:creationId xmlns:a16="http://schemas.microsoft.com/office/drawing/2014/main" id="{86042A44-0DCE-6582-63E2-2E11582232EC}"/>
                </a:ext>
              </a:extLst>
            </p:cNvPr>
            <p:cNvSpPr txBox="1"/>
            <p:nvPr/>
          </p:nvSpPr>
          <p:spPr>
            <a:xfrm>
              <a:off x="11149378" y="5055035"/>
              <a:ext cx="540060" cy="461217"/>
            </a:xfrm>
            <a:prstGeom prst="rect">
              <a:avLst/>
            </a:prstGeom>
            <a:noFill/>
          </p:spPr>
          <p:txBody>
            <a:bodyPr wrap="square" rtlCol="0">
              <a:spAutoFit/>
            </a:bodyPr>
            <a:lstStyle/>
            <a:p>
              <a:pPr>
                <a:lnSpc>
                  <a:spcPct val="120000"/>
                </a:lnSpc>
              </a:pPr>
              <a:r>
                <a:rPr lang="en-US" sz="2200" b="1" i="1"/>
                <a:t>(4)</a:t>
              </a:r>
            </a:p>
          </p:txBody>
        </p:sp>
        <p:sp>
          <p:nvSpPr>
            <p:cNvPr id="297" name="TextBox 296">
              <a:extLst>
                <a:ext uri="{FF2B5EF4-FFF2-40B4-BE49-F238E27FC236}">
                  <a16:creationId xmlns:a16="http://schemas.microsoft.com/office/drawing/2014/main" id="{155E75CA-E064-CCA3-645C-C337B32EECAC}"/>
                </a:ext>
              </a:extLst>
            </p:cNvPr>
            <p:cNvSpPr txBox="1"/>
            <p:nvPr/>
          </p:nvSpPr>
          <p:spPr>
            <a:xfrm>
              <a:off x="9510184" y="6130839"/>
              <a:ext cx="540060" cy="461217"/>
            </a:xfrm>
            <a:prstGeom prst="rect">
              <a:avLst/>
            </a:prstGeom>
            <a:noFill/>
          </p:spPr>
          <p:txBody>
            <a:bodyPr wrap="square" rtlCol="0">
              <a:spAutoFit/>
            </a:bodyPr>
            <a:lstStyle/>
            <a:p>
              <a:pPr>
                <a:lnSpc>
                  <a:spcPct val="120000"/>
                </a:lnSpc>
              </a:pPr>
              <a:r>
                <a:rPr lang="en-US" sz="2200" b="1" i="1"/>
                <a:t>(5)</a:t>
              </a:r>
            </a:p>
          </p:txBody>
        </p:sp>
      </p:grpSp>
      <p:cxnSp>
        <p:nvCxnSpPr>
          <p:cNvPr id="299" name="Straight Arrow Connector 298">
            <a:extLst>
              <a:ext uri="{FF2B5EF4-FFF2-40B4-BE49-F238E27FC236}">
                <a16:creationId xmlns:a16="http://schemas.microsoft.com/office/drawing/2014/main" id="{993F98DA-36C1-7684-DD25-6791271381BA}"/>
              </a:ext>
            </a:extLst>
          </p:cNvPr>
          <p:cNvCxnSpPr/>
          <p:nvPr/>
        </p:nvCxnSpPr>
        <p:spPr>
          <a:xfrm flipV="1">
            <a:off x="5998234" y="1601819"/>
            <a:ext cx="580845" cy="1106875"/>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C3E18D90-CC4F-BAEC-78D2-F1D47A34C599}"/>
              </a:ext>
            </a:extLst>
          </p:cNvPr>
          <p:cNvCxnSpPr>
            <a:cxnSpLocks/>
          </p:cNvCxnSpPr>
          <p:nvPr/>
        </p:nvCxnSpPr>
        <p:spPr>
          <a:xfrm>
            <a:off x="5995962" y="2699503"/>
            <a:ext cx="603709" cy="1254956"/>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F155BAF9-0A07-E716-D91C-43595FD65D8A}"/>
              </a:ext>
            </a:extLst>
          </p:cNvPr>
          <p:cNvCxnSpPr>
            <a:cxnSpLocks/>
          </p:cNvCxnSpPr>
          <p:nvPr/>
        </p:nvCxnSpPr>
        <p:spPr>
          <a:xfrm>
            <a:off x="6021656" y="2715360"/>
            <a:ext cx="625139" cy="765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188BD05A-45B1-EC12-B2F2-931DA63047B9}"/>
              </a:ext>
            </a:extLst>
          </p:cNvPr>
          <p:cNvCxnSpPr>
            <a:cxnSpLocks/>
          </p:cNvCxnSpPr>
          <p:nvPr/>
        </p:nvCxnSpPr>
        <p:spPr>
          <a:xfrm>
            <a:off x="6034077" y="5289913"/>
            <a:ext cx="625139" cy="765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271E63D9-92F6-27E1-C4EA-EFA4C11E7591}"/>
              </a:ext>
            </a:extLst>
          </p:cNvPr>
          <p:cNvCxnSpPr>
            <a:cxnSpLocks/>
          </p:cNvCxnSpPr>
          <p:nvPr/>
        </p:nvCxnSpPr>
        <p:spPr>
          <a:xfrm>
            <a:off x="5985246" y="6384620"/>
            <a:ext cx="625139" cy="765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8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randombar(horizontal)">
                                      <p:cBhvr>
                                        <p:cTn id="7" dur="500"/>
                                        <p:tgtEl>
                                          <p:spTgt spid="311"/>
                                        </p:tgtEl>
                                      </p:cBhvr>
                                    </p:animEffect>
                                  </p:childTnLst>
                                </p:cTn>
                              </p:par>
                              <p:par>
                                <p:cTn id="8" presetID="14" presetClass="entr" presetSubtype="10" fill="hold" nodeType="withEffect">
                                  <p:stCondLst>
                                    <p:cond delay="0"/>
                                  </p:stCondLst>
                                  <p:childTnLst>
                                    <p:set>
                                      <p:cBhvr>
                                        <p:cTn id="9" dur="1" fill="hold">
                                          <p:stCondLst>
                                            <p:cond delay="0"/>
                                          </p:stCondLst>
                                        </p:cTn>
                                        <p:tgtEl>
                                          <p:spTgt spid="299"/>
                                        </p:tgtEl>
                                        <p:attrNameLst>
                                          <p:attrName>style.visibility</p:attrName>
                                        </p:attrNameLst>
                                      </p:cBhvr>
                                      <p:to>
                                        <p:strVal val="visible"/>
                                      </p:to>
                                    </p:set>
                                    <p:animEffect transition="in" filter="randombar(horizontal)">
                                      <p:cBhvr>
                                        <p:cTn id="10" dur="500"/>
                                        <p:tgtEl>
                                          <p:spTgt spid="29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3"/>
                                        </p:tgtEl>
                                        <p:attrNameLst>
                                          <p:attrName>style.visibility</p:attrName>
                                        </p:attrNameLst>
                                      </p:cBhvr>
                                      <p:to>
                                        <p:strVal val="visible"/>
                                      </p:to>
                                    </p:set>
                                    <p:animEffect transition="in" filter="barn(inVertical)">
                                      <p:cBhvr>
                                        <p:cTn id="15" dur="500"/>
                                        <p:tgtEl>
                                          <p:spTgt spid="303"/>
                                        </p:tgtEl>
                                      </p:cBhvr>
                                    </p:animEffect>
                                  </p:childTnLst>
                                </p:cTn>
                              </p:par>
                              <p:par>
                                <p:cTn id="16" presetID="16" presetClass="entr" presetSubtype="21" fill="hold" nodeType="withEffect">
                                  <p:stCondLst>
                                    <p:cond delay="0"/>
                                  </p:stCondLst>
                                  <p:childTnLst>
                                    <p:set>
                                      <p:cBhvr>
                                        <p:cTn id="17" dur="1" fill="hold">
                                          <p:stCondLst>
                                            <p:cond delay="0"/>
                                          </p:stCondLst>
                                        </p:cTn>
                                        <p:tgtEl>
                                          <p:spTgt spid="312"/>
                                        </p:tgtEl>
                                        <p:attrNameLst>
                                          <p:attrName>style.visibility</p:attrName>
                                        </p:attrNameLst>
                                      </p:cBhvr>
                                      <p:to>
                                        <p:strVal val="visible"/>
                                      </p:to>
                                    </p:set>
                                    <p:animEffect transition="in" filter="barn(inVertical)">
                                      <p:cBhvr>
                                        <p:cTn id="18" dur="500"/>
                                        <p:tgtEl>
                                          <p:spTgt spid="3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00"/>
                                        </p:tgtEl>
                                        <p:attrNameLst>
                                          <p:attrName>style.visibility</p:attrName>
                                        </p:attrNameLst>
                                      </p:cBhvr>
                                      <p:to>
                                        <p:strVal val="visible"/>
                                      </p:to>
                                    </p:set>
                                    <p:animEffect transition="in" filter="barn(inVertical)">
                                      <p:cBhvr>
                                        <p:cTn id="23" dur="500"/>
                                        <p:tgtEl>
                                          <p:spTgt spid="300"/>
                                        </p:tgtEl>
                                      </p:cBhvr>
                                    </p:animEffect>
                                  </p:childTnLst>
                                </p:cTn>
                              </p:par>
                              <p:par>
                                <p:cTn id="24" presetID="16" presetClass="entr" presetSubtype="21" fill="hold" nodeType="withEffect">
                                  <p:stCondLst>
                                    <p:cond delay="0"/>
                                  </p:stCondLst>
                                  <p:childTnLst>
                                    <p:set>
                                      <p:cBhvr>
                                        <p:cTn id="25" dur="1" fill="hold">
                                          <p:stCondLst>
                                            <p:cond delay="0"/>
                                          </p:stCondLst>
                                        </p:cTn>
                                        <p:tgtEl>
                                          <p:spTgt spid="313"/>
                                        </p:tgtEl>
                                        <p:attrNameLst>
                                          <p:attrName>style.visibility</p:attrName>
                                        </p:attrNameLst>
                                      </p:cBhvr>
                                      <p:to>
                                        <p:strVal val="visible"/>
                                      </p:to>
                                    </p:set>
                                    <p:animEffect transition="in" filter="barn(inVertical)">
                                      <p:cBhvr>
                                        <p:cTn id="26" dur="500"/>
                                        <p:tgtEl>
                                          <p:spTgt spid="3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06"/>
                                        </p:tgtEl>
                                        <p:attrNameLst>
                                          <p:attrName>style.visibility</p:attrName>
                                        </p:attrNameLst>
                                      </p:cBhvr>
                                      <p:to>
                                        <p:strVal val="visible"/>
                                      </p:to>
                                    </p:set>
                                    <p:animEffect transition="in" filter="wipe(down)">
                                      <p:cBhvr>
                                        <p:cTn id="31" dur="500"/>
                                        <p:tgtEl>
                                          <p:spTgt spid="306"/>
                                        </p:tgtEl>
                                      </p:cBhvr>
                                    </p:animEffect>
                                  </p:childTnLst>
                                </p:cTn>
                              </p:par>
                              <p:par>
                                <p:cTn id="32" presetID="22" presetClass="entr" presetSubtype="4" fill="hold" nodeType="withEffect">
                                  <p:stCondLst>
                                    <p:cond delay="0"/>
                                  </p:stCondLst>
                                  <p:childTnLst>
                                    <p:set>
                                      <p:cBhvr>
                                        <p:cTn id="33" dur="1" fill="hold">
                                          <p:stCondLst>
                                            <p:cond delay="0"/>
                                          </p:stCondLst>
                                        </p:cTn>
                                        <p:tgtEl>
                                          <p:spTgt spid="310"/>
                                        </p:tgtEl>
                                        <p:attrNameLst>
                                          <p:attrName>style.visibility</p:attrName>
                                        </p:attrNameLst>
                                      </p:cBhvr>
                                      <p:to>
                                        <p:strVal val="visible"/>
                                      </p:to>
                                    </p:set>
                                    <p:animEffect transition="in" filter="wipe(down)">
                                      <p:cBhvr>
                                        <p:cTn id="34" dur="500"/>
                                        <p:tgtEl>
                                          <p:spTgt spid="310"/>
                                        </p:tgtEl>
                                      </p:cBhvr>
                                    </p:animEffect>
                                  </p:childTnLst>
                                </p:cTn>
                              </p:par>
                              <p:par>
                                <p:cTn id="35" presetID="22" presetClass="entr" presetSubtype="4" fill="hold" nodeType="withEffect">
                                  <p:stCondLst>
                                    <p:cond delay="0"/>
                                  </p:stCondLst>
                                  <p:childTnLst>
                                    <p:set>
                                      <p:cBhvr>
                                        <p:cTn id="36" dur="1" fill="hold">
                                          <p:stCondLst>
                                            <p:cond delay="0"/>
                                          </p:stCondLst>
                                        </p:cTn>
                                        <p:tgtEl>
                                          <p:spTgt spid="307"/>
                                        </p:tgtEl>
                                        <p:attrNameLst>
                                          <p:attrName>style.visibility</p:attrName>
                                        </p:attrNameLst>
                                      </p:cBhvr>
                                      <p:to>
                                        <p:strVal val="visible"/>
                                      </p:to>
                                    </p:set>
                                    <p:animEffect transition="in" filter="wipe(down)">
                                      <p:cBhvr>
                                        <p:cTn id="37"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1051190" y="5816819"/>
            <a:ext cx="549442" cy="365125"/>
          </a:xfrm>
        </p:spPr>
        <p:txBody>
          <a:bodyPr/>
          <a:lstStyle/>
          <a:p>
            <a:fld id="{D495E168-DA5E-4888-8D8A-92B118324C14}" type="slidenum">
              <a:rPr lang="ru-RU" smtClean="0"/>
              <a:pPr/>
              <a:t>11</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3" name="Rectangle: Rounded Corners 22">
            <a:extLst>
              <a:ext uri="{FF2B5EF4-FFF2-40B4-BE49-F238E27FC236}">
                <a16:creationId xmlns:a16="http://schemas.microsoft.com/office/drawing/2014/main" id="{C2F03C33-10B4-D8BB-46D6-8E3EED2B48E4}"/>
              </a:ext>
            </a:extLst>
          </p:cNvPr>
          <p:cNvSpPr/>
          <p:nvPr/>
        </p:nvSpPr>
        <p:spPr>
          <a:xfrm>
            <a:off x="914400" y="1868069"/>
            <a:ext cx="2210268" cy="560981"/>
          </a:xfrm>
          <a:prstGeom prst="roundRect">
            <a:avLst>
              <a:gd name="adj" fmla="val 50000"/>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w="12700" cap="flat">
            <a:noFill/>
            <a:prstDash val="solid"/>
            <a:miter/>
          </a:ln>
        </p:spPr>
        <p:txBody>
          <a:bodyPr rtlCol="0" anchor="ctr"/>
          <a:lstStyle/>
          <a:p>
            <a:pPr algn="l"/>
            <a:r>
              <a:rPr lang="en-US" sz="2400" b="1"/>
              <a:t>1. Khái niệm</a:t>
            </a:r>
            <a:endParaRPr lang="en-US" sz="2400" b="1" dirty="0"/>
          </a:p>
        </p:txBody>
      </p:sp>
      <p:grpSp>
        <p:nvGrpSpPr>
          <p:cNvPr id="3" name="Group 2">
            <a:extLst>
              <a:ext uri="{FF2B5EF4-FFF2-40B4-BE49-F238E27FC236}">
                <a16:creationId xmlns:a16="http://schemas.microsoft.com/office/drawing/2014/main" id="{FF588221-0575-7481-6869-6A2C4B651BD4}"/>
              </a:ext>
            </a:extLst>
          </p:cNvPr>
          <p:cNvGrpSpPr/>
          <p:nvPr/>
        </p:nvGrpSpPr>
        <p:grpSpPr>
          <a:xfrm>
            <a:off x="4570560" y="2409218"/>
            <a:ext cx="2573971" cy="605755"/>
            <a:chOff x="4570560" y="2409218"/>
            <a:chExt cx="2573971" cy="605755"/>
          </a:xfrm>
        </p:grpSpPr>
        <p:sp>
          <p:nvSpPr>
            <p:cNvPr id="31" name="Rectangle: Top Corners Rounded 30">
              <a:extLst>
                <a:ext uri="{FF2B5EF4-FFF2-40B4-BE49-F238E27FC236}">
                  <a16:creationId xmlns:a16="http://schemas.microsoft.com/office/drawing/2014/main" id="{8FB99B31-0D08-D77C-81B4-4FC16E5BC6ED}"/>
                </a:ext>
              </a:extLst>
            </p:cNvPr>
            <p:cNvSpPr/>
            <p:nvPr/>
          </p:nvSpPr>
          <p:spPr>
            <a:xfrm>
              <a:off x="4570560" y="2409218"/>
              <a:ext cx="2573971" cy="605755"/>
            </a:xfrm>
            <a:prstGeom prst="round2SameRect">
              <a:avLst/>
            </a:prstGeom>
            <a:solidFill>
              <a:schemeClr val="accent3">
                <a:lumMod val="20000"/>
                <a:lumOff val="80000"/>
              </a:schemeClr>
            </a:solidFill>
            <a:ln w="12700" cap="flat">
              <a:noFill/>
              <a:prstDash val="solid"/>
              <a:miter/>
            </a:ln>
          </p:spPr>
          <p:txBody>
            <a:bodyPr rtlCol="0" anchor="ctr"/>
            <a:lstStyle/>
            <a:p>
              <a:pPr algn="l"/>
              <a:endParaRPr lang="en-US" dirty="0"/>
            </a:p>
          </p:txBody>
        </p:sp>
        <p:sp>
          <p:nvSpPr>
            <p:cNvPr id="32" name="TextBox 31">
              <a:extLst>
                <a:ext uri="{FF2B5EF4-FFF2-40B4-BE49-F238E27FC236}">
                  <a16:creationId xmlns:a16="http://schemas.microsoft.com/office/drawing/2014/main" id="{3972D3D5-EF18-6525-DEF1-53A3E4971A50}"/>
                </a:ext>
              </a:extLst>
            </p:cNvPr>
            <p:cNvSpPr txBox="1"/>
            <p:nvPr/>
          </p:nvSpPr>
          <p:spPr>
            <a:xfrm>
              <a:off x="5001328" y="2450485"/>
              <a:ext cx="1712434" cy="523220"/>
            </a:xfrm>
            <a:prstGeom prst="rect">
              <a:avLst/>
            </a:prstGeom>
            <a:noFill/>
          </p:spPr>
          <p:txBody>
            <a:bodyPr wrap="square" rtlCol="0">
              <a:spAutoFit/>
            </a:bodyPr>
            <a:lstStyle/>
            <a:p>
              <a:pPr algn="ctr"/>
              <a:r>
                <a:rPr lang="en-US" sz="2800" b="1"/>
                <a:t>ĐÁP ÁN</a:t>
              </a:r>
            </a:p>
          </p:txBody>
        </p:sp>
      </p:grpSp>
      <p:graphicFrame>
        <p:nvGraphicFramePr>
          <p:cNvPr id="5" name="Table 4">
            <a:extLst>
              <a:ext uri="{FF2B5EF4-FFF2-40B4-BE49-F238E27FC236}">
                <a16:creationId xmlns:a16="http://schemas.microsoft.com/office/drawing/2014/main" id="{7AFF8CD5-7879-4F19-C76A-8F246EBF9D17}"/>
              </a:ext>
            </a:extLst>
          </p:cNvPr>
          <p:cNvGraphicFramePr>
            <a:graphicFrameLocks noGrp="1"/>
          </p:cNvGraphicFramePr>
          <p:nvPr>
            <p:extLst>
              <p:ext uri="{D42A27DB-BD31-4B8C-83A1-F6EECF244321}">
                <p14:modId xmlns:p14="http://schemas.microsoft.com/office/powerpoint/2010/main" val="2250809569"/>
              </p:ext>
            </p:extLst>
          </p:nvPr>
        </p:nvGraphicFramePr>
        <p:xfrm>
          <a:off x="197278" y="3112985"/>
          <a:ext cx="11797442" cy="2355203"/>
        </p:xfrm>
        <a:graphic>
          <a:graphicData uri="http://schemas.openxmlformats.org/drawingml/2006/table">
            <a:tbl>
              <a:tblPr firstRow="1" bandRow="1">
                <a:tableStyleId>{17292A2E-F333-43FB-9621-5CBBE7FDCDCB}</a:tableStyleId>
              </a:tblPr>
              <a:tblGrid>
                <a:gridCol w="2760030">
                  <a:extLst>
                    <a:ext uri="{9D8B030D-6E8A-4147-A177-3AD203B41FA5}">
                      <a16:colId xmlns:a16="http://schemas.microsoft.com/office/drawing/2014/main" val="3850186651"/>
                    </a:ext>
                  </a:extLst>
                </a:gridCol>
                <a:gridCol w="1234159">
                  <a:extLst>
                    <a:ext uri="{9D8B030D-6E8A-4147-A177-3AD203B41FA5}">
                      <a16:colId xmlns:a16="http://schemas.microsoft.com/office/drawing/2014/main" val="57411977"/>
                    </a:ext>
                  </a:extLst>
                </a:gridCol>
                <a:gridCol w="1273632">
                  <a:extLst>
                    <a:ext uri="{9D8B030D-6E8A-4147-A177-3AD203B41FA5}">
                      <a16:colId xmlns:a16="http://schemas.microsoft.com/office/drawing/2014/main" val="1217432310"/>
                    </a:ext>
                  </a:extLst>
                </a:gridCol>
                <a:gridCol w="1693961">
                  <a:extLst>
                    <a:ext uri="{9D8B030D-6E8A-4147-A177-3AD203B41FA5}">
                      <a16:colId xmlns:a16="http://schemas.microsoft.com/office/drawing/2014/main" val="1945394729"/>
                    </a:ext>
                  </a:extLst>
                </a:gridCol>
                <a:gridCol w="2404954">
                  <a:extLst>
                    <a:ext uri="{9D8B030D-6E8A-4147-A177-3AD203B41FA5}">
                      <a16:colId xmlns:a16="http://schemas.microsoft.com/office/drawing/2014/main" val="3600732850"/>
                    </a:ext>
                  </a:extLst>
                </a:gridCol>
                <a:gridCol w="2430706">
                  <a:extLst>
                    <a:ext uri="{9D8B030D-6E8A-4147-A177-3AD203B41FA5}">
                      <a16:colId xmlns:a16="http://schemas.microsoft.com/office/drawing/2014/main" val="2926816053"/>
                    </a:ext>
                  </a:extLst>
                </a:gridCol>
              </a:tblGrid>
              <a:tr h="560323">
                <a:tc>
                  <a:txBody>
                    <a:bodyPr/>
                    <a:lstStyle/>
                    <a:p>
                      <a:pPr algn="just">
                        <a:lnSpc>
                          <a:spcPct val="120000"/>
                        </a:lnSpc>
                      </a:pPr>
                      <a:r>
                        <a:rPr lang="en-US" sz="2200"/>
                        <a:t>Các NST đột biến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35173047"/>
                  </a:ext>
                </a:extLst>
              </a:tr>
              <a:tr h="1794880">
                <a:tc>
                  <a:txBody>
                    <a:bodyPr/>
                    <a:lstStyle/>
                    <a:p>
                      <a:pPr algn="just">
                        <a:lnSpc>
                          <a:spcPct val="120000"/>
                        </a:lnSpc>
                      </a:pPr>
                      <a:r>
                        <a:rPr lang="en-US" sz="2200" b="0"/>
                        <a:t>Điểm khác biệt về cấu trúc so với NST trước khi đột biến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Mất một đoạn 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Thêm đoạn BC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vi-VN" sz="2200"/>
                        <a:t>Đoạn BCDE bị đảo ngược 180</a:t>
                      </a:r>
                      <a:r>
                        <a:rPr lang="vi-VN" sz="2200" baseline="30000"/>
                        <a:t>o</a:t>
                      </a:r>
                      <a:endParaRPr lang="en-US" sz="2200" baseline="3000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Thay thế đoạn AB bằng đoạn MNO có nguồn gốc từ NST khác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Thay thế đoạn MNO bằng đoạn AB có nguồn gốc từ NST khác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01373876"/>
                  </a:ext>
                </a:extLst>
              </a:tr>
            </a:tbl>
          </a:graphicData>
        </a:graphic>
      </p:graphicFrame>
      <p:grpSp>
        <p:nvGrpSpPr>
          <p:cNvPr id="10" name="Group 9">
            <a:extLst>
              <a:ext uri="{FF2B5EF4-FFF2-40B4-BE49-F238E27FC236}">
                <a16:creationId xmlns:a16="http://schemas.microsoft.com/office/drawing/2014/main" id="{88169103-9CE7-265F-4C87-A47C40075A38}"/>
              </a:ext>
            </a:extLst>
          </p:cNvPr>
          <p:cNvGrpSpPr/>
          <p:nvPr/>
        </p:nvGrpSpPr>
        <p:grpSpPr>
          <a:xfrm>
            <a:off x="684395" y="5650113"/>
            <a:ext cx="10456275" cy="1004020"/>
            <a:chOff x="1420181" y="2990031"/>
            <a:chExt cx="8451655" cy="1905217"/>
          </a:xfrm>
        </p:grpSpPr>
        <p:sp>
          <p:nvSpPr>
            <p:cNvPr id="2" name="Rectangle: Rounded Corners 1">
              <a:extLst>
                <a:ext uri="{FF2B5EF4-FFF2-40B4-BE49-F238E27FC236}">
                  <a16:creationId xmlns:a16="http://schemas.microsoft.com/office/drawing/2014/main" id="{24E06DEF-EE71-AE09-EB43-7446B6197DD6}"/>
                </a:ext>
              </a:extLst>
            </p:cNvPr>
            <p:cNvSpPr/>
            <p:nvPr/>
          </p:nvSpPr>
          <p:spPr>
            <a:xfrm>
              <a:off x="1420181" y="2990031"/>
              <a:ext cx="8451655" cy="1905217"/>
            </a:xfrm>
            <a:prstGeom prst="roundRect">
              <a:avLst>
                <a:gd name="adj" fmla="val 6018"/>
              </a:avLst>
            </a:prstGeom>
            <a:solidFill>
              <a:schemeClr val="bg1"/>
            </a:solidFill>
            <a:ln w="12700" cap="flat">
              <a:noFill/>
              <a:prstDash val="solid"/>
              <a:miter/>
            </a:ln>
            <a:effectLst>
              <a:outerShdw blurRad="63500" sx="102000" sy="102000" algn="ctr" rotWithShape="0">
                <a:prstClr val="black">
                  <a:alpha val="40000"/>
                </a:prstClr>
              </a:outerShdw>
            </a:effectLst>
          </p:spPr>
          <p:txBody>
            <a:bodyPr rtlCol="0" anchor="ctr"/>
            <a:lstStyle/>
            <a:p>
              <a:pPr algn="l"/>
              <a:endParaRPr lang="en-US" dirty="0"/>
            </a:p>
          </p:txBody>
        </p:sp>
        <p:sp>
          <p:nvSpPr>
            <p:cNvPr id="9" name="TextBox 8">
              <a:extLst>
                <a:ext uri="{FF2B5EF4-FFF2-40B4-BE49-F238E27FC236}">
                  <a16:creationId xmlns:a16="http://schemas.microsoft.com/office/drawing/2014/main" id="{EE22A4CF-4689-6A9C-9A73-253BADE2CFF4}"/>
                </a:ext>
              </a:extLst>
            </p:cNvPr>
            <p:cNvSpPr txBox="1"/>
            <p:nvPr/>
          </p:nvSpPr>
          <p:spPr>
            <a:xfrm>
              <a:off x="1521157" y="3054082"/>
              <a:ext cx="8279647" cy="1841166"/>
            </a:xfrm>
            <a:prstGeom prst="rect">
              <a:avLst/>
            </a:prstGeom>
            <a:noFill/>
          </p:spPr>
          <p:txBody>
            <a:bodyPr wrap="square">
              <a:spAutoFit/>
            </a:bodyPr>
            <a:lstStyle>
              <a:defPPr>
                <a:defRPr lang="ru-RU"/>
              </a:defPPr>
              <a:lvl1pPr algn="just">
                <a:lnSpc>
                  <a:spcPct val="125000"/>
                </a:lnSpc>
                <a:defRPr sz="2400" b="1"/>
              </a:lvl1pPr>
            </a:lstStyle>
            <a:p>
              <a:pPr algn="l"/>
              <a:r>
                <a:rPr lang="vi-VN" b="0"/>
                <a:t>– </a:t>
              </a:r>
              <a:r>
                <a:rPr lang="en-US">
                  <a:solidFill>
                    <a:schemeClr val="accent3"/>
                  </a:solidFill>
                </a:rPr>
                <a:t>Khái niệm đột biến cấu trúc NST: </a:t>
              </a:r>
              <a:r>
                <a:rPr lang="en-US" b="0"/>
                <a:t>là những biến đổi xảy ra làm thay đổi </a:t>
              </a:r>
              <a:r>
                <a:rPr lang="en-US">
                  <a:solidFill>
                    <a:schemeClr val="accent4"/>
                  </a:solidFill>
                </a:rPr>
                <a:t>cấu trúc </a:t>
              </a:r>
              <a:r>
                <a:rPr lang="en-US" b="0"/>
                <a:t>của NST.</a:t>
              </a:r>
            </a:p>
          </p:txBody>
        </p:sp>
      </p:grpSp>
    </p:spTree>
    <p:extLst>
      <p:ext uri="{BB962C8B-B14F-4D97-AF65-F5344CB8AC3E}">
        <p14:creationId xmlns:p14="http://schemas.microsoft.com/office/powerpoint/2010/main" val="372820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494344"/>
        </a:solidFill>
        <a:effectLst/>
      </p:bgPr>
    </p:bg>
    <p:spTree>
      <p:nvGrpSpPr>
        <p:cNvPr id="1" name=""/>
        <p:cNvGrpSpPr/>
        <p:nvPr/>
      </p:nvGrpSpPr>
      <p:grpSpPr>
        <a:xfrm>
          <a:off x="0" y="0"/>
          <a:ext cx="0" cy="0"/>
          <a:chOff x="0" y="0"/>
          <a:chExt cx="0" cy="0"/>
        </a:xfrm>
      </p:grpSpPr>
      <p:pic>
        <p:nvPicPr>
          <p:cNvPr id="6148" name="Picture 4" descr="Mutations Notes">
            <a:extLst>
              <a:ext uri="{FF2B5EF4-FFF2-40B4-BE49-F238E27FC236}">
                <a16:creationId xmlns:a16="http://schemas.microsoft.com/office/drawing/2014/main" id="{D954EFDD-29D8-AD7B-78D0-CA76C3DA7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25" y="0"/>
            <a:ext cx="10291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028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3" name="Rectangle: Rounded Corners 22">
            <a:extLst>
              <a:ext uri="{FF2B5EF4-FFF2-40B4-BE49-F238E27FC236}">
                <a16:creationId xmlns:a16="http://schemas.microsoft.com/office/drawing/2014/main" id="{C2F03C33-10B4-D8BB-46D6-8E3EED2B48E4}"/>
              </a:ext>
            </a:extLst>
          </p:cNvPr>
          <p:cNvSpPr/>
          <p:nvPr/>
        </p:nvSpPr>
        <p:spPr>
          <a:xfrm>
            <a:off x="914400" y="1868069"/>
            <a:ext cx="2210268" cy="560981"/>
          </a:xfrm>
          <a:prstGeom prst="roundRect">
            <a:avLst>
              <a:gd name="adj" fmla="val 50000"/>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w="12700" cap="flat">
            <a:noFill/>
            <a:prstDash val="solid"/>
            <a:miter/>
          </a:ln>
        </p:spPr>
        <p:txBody>
          <a:bodyPr rtlCol="0" anchor="ctr"/>
          <a:lstStyle/>
          <a:p>
            <a:pPr algn="l"/>
            <a:r>
              <a:rPr lang="en-US" sz="2400" b="1"/>
              <a:t>1. Khái niệm</a:t>
            </a:r>
            <a:endParaRPr lang="en-US" sz="2400" b="1" dirty="0"/>
          </a:p>
        </p:txBody>
      </p:sp>
      <p:pic>
        <p:nvPicPr>
          <p:cNvPr id="21" name="Picture 2" descr="Chromosomal Mutations">
            <a:extLst>
              <a:ext uri="{FF2B5EF4-FFF2-40B4-BE49-F238E27FC236}">
                <a16:creationId xmlns:a16="http://schemas.microsoft.com/office/drawing/2014/main" id="{17A37373-2D90-2EF2-0358-0456DF8FBD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36" t="24376" r="27709" b="66195"/>
          <a:stretch/>
        </p:blipFill>
        <p:spPr bwMode="auto">
          <a:xfrm>
            <a:off x="371111" y="3532059"/>
            <a:ext cx="3635161" cy="6465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hromosomal Mutations">
            <a:extLst>
              <a:ext uri="{FF2B5EF4-FFF2-40B4-BE49-F238E27FC236}">
                <a16:creationId xmlns:a16="http://schemas.microsoft.com/office/drawing/2014/main" id="{5BD08266-BFCE-B1E6-1062-762CDBD907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40" t="40818" r="1208" b="48303"/>
          <a:stretch/>
        </p:blipFill>
        <p:spPr bwMode="auto">
          <a:xfrm>
            <a:off x="7198292" y="2998846"/>
            <a:ext cx="4704766" cy="7461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hromosomal Mutations">
            <a:extLst>
              <a:ext uri="{FF2B5EF4-FFF2-40B4-BE49-F238E27FC236}">
                <a16:creationId xmlns:a16="http://schemas.microsoft.com/office/drawing/2014/main" id="{BE22BD22-C9F0-9748-C128-7FF99D201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62250" r="6176" b="27698"/>
          <a:stretch/>
        </p:blipFill>
        <p:spPr bwMode="auto">
          <a:xfrm>
            <a:off x="7394633" y="2117850"/>
            <a:ext cx="3500525" cy="6021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hromosomal Mutations">
            <a:extLst>
              <a:ext uri="{FF2B5EF4-FFF2-40B4-BE49-F238E27FC236}">
                <a16:creationId xmlns:a16="http://schemas.microsoft.com/office/drawing/2014/main" id="{945CF6C4-5A58-19EC-F39C-6F560C152E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31" t="41227" r="60246" b="48642"/>
          <a:stretch/>
        </p:blipFill>
        <p:spPr bwMode="auto">
          <a:xfrm>
            <a:off x="7338536" y="4023765"/>
            <a:ext cx="3257433" cy="6948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hromosomal Mutations">
            <a:extLst>
              <a:ext uri="{FF2B5EF4-FFF2-40B4-BE49-F238E27FC236}">
                <a16:creationId xmlns:a16="http://schemas.microsoft.com/office/drawing/2014/main" id="{F54AABB2-602C-C616-B605-6A11C0A940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9" t="62168" r="52486" b="17852"/>
          <a:stretch/>
        </p:blipFill>
        <p:spPr bwMode="auto">
          <a:xfrm>
            <a:off x="7394633" y="5216274"/>
            <a:ext cx="4095168" cy="1370256"/>
          </a:xfrm>
          <a:prstGeom prst="rect">
            <a:avLst/>
          </a:prstGeom>
          <a:noFill/>
          <a:extLst>
            <a:ext uri="{909E8E84-426E-40DD-AFC4-6F175D3DCCD1}">
              <a14:hiddenFill xmlns:a14="http://schemas.microsoft.com/office/drawing/2010/main">
                <a:solidFill>
                  <a:srgbClr val="FFFFFF"/>
                </a:solidFill>
              </a14:hiddenFill>
            </a:ext>
          </a:extLst>
        </p:spPr>
      </p:pic>
      <p:sp>
        <p:nvSpPr>
          <p:cNvPr id="40" name="Left Bracket 39">
            <a:extLst>
              <a:ext uri="{FF2B5EF4-FFF2-40B4-BE49-F238E27FC236}">
                <a16:creationId xmlns:a16="http://schemas.microsoft.com/office/drawing/2014/main" id="{ACFB9C9A-0403-EC95-0413-06937C43A6CB}"/>
              </a:ext>
            </a:extLst>
          </p:cNvPr>
          <p:cNvSpPr/>
          <p:nvPr/>
        </p:nvSpPr>
        <p:spPr>
          <a:xfrm>
            <a:off x="5147887" y="2475339"/>
            <a:ext cx="1865280" cy="3141497"/>
          </a:xfrm>
          <a:prstGeom prst="leftBracket">
            <a:avLst>
              <a:gd name="adj" fmla="val 0"/>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E6F1121E-58E5-FDA2-41D8-896757D7EA4A}"/>
              </a:ext>
            </a:extLst>
          </p:cNvPr>
          <p:cNvCxnSpPr>
            <a:cxnSpLocks/>
          </p:cNvCxnSpPr>
          <p:nvPr/>
        </p:nvCxnSpPr>
        <p:spPr>
          <a:xfrm>
            <a:off x="3921261" y="3926871"/>
            <a:ext cx="122662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5115034-D3F1-5671-BA6B-FF7D518910A4}"/>
              </a:ext>
            </a:extLst>
          </p:cNvPr>
          <p:cNvCxnSpPr>
            <a:cxnSpLocks/>
          </p:cNvCxnSpPr>
          <p:nvPr/>
        </p:nvCxnSpPr>
        <p:spPr>
          <a:xfrm>
            <a:off x="5147941" y="3411168"/>
            <a:ext cx="1768962" cy="0"/>
          </a:xfrm>
          <a:prstGeom prst="line">
            <a:avLst/>
          </a:prstGeom>
          <a:ln w="28575">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EEDCC89-5DD8-441B-DD97-6112E7B2222D}"/>
              </a:ext>
            </a:extLst>
          </p:cNvPr>
          <p:cNvCxnSpPr>
            <a:cxnSpLocks/>
          </p:cNvCxnSpPr>
          <p:nvPr/>
        </p:nvCxnSpPr>
        <p:spPr>
          <a:xfrm>
            <a:off x="5147887" y="4454594"/>
            <a:ext cx="1768962" cy="0"/>
          </a:xfrm>
          <a:prstGeom prst="line">
            <a:avLst/>
          </a:prstGeom>
          <a:ln w="28575">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19F86C6-DEF0-20C0-25D3-6643EB112F54}"/>
              </a:ext>
            </a:extLst>
          </p:cNvPr>
          <p:cNvSpPr txBox="1"/>
          <p:nvPr/>
        </p:nvSpPr>
        <p:spPr>
          <a:xfrm>
            <a:off x="5300302" y="1946467"/>
            <a:ext cx="1768962" cy="461665"/>
          </a:xfrm>
          <a:prstGeom prst="rect">
            <a:avLst/>
          </a:prstGeom>
          <a:noFill/>
        </p:spPr>
        <p:txBody>
          <a:bodyPr wrap="square" rtlCol="0">
            <a:spAutoFit/>
          </a:bodyPr>
          <a:lstStyle/>
          <a:p>
            <a:r>
              <a:rPr lang="en-US" sz="2400" b="1"/>
              <a:t>Đảo đoạn</a:t>
            </a:r>
          </a:p>
        </p:txBody>
      </p:sp>
      <p:sp>
        <p:nvSpPr>
          <p:cNvPr id="51" name="TextBox 50">
            <a:extLst>
              <a:ext uri="{FF2B5EF4-FFF2-40B4-BE49-F238E27FC236}">
                <a16:creationId xmlns:a16="http://schemas.microsoft.com/office/drawing/2014/main" id="{333B8875-ECDB-E2C2-3265-7D9DE624BBC8}"/>
              </a:ext>
            </a:extLst>
          </p:cNvPr>
          <p:cNvSpPr txBox="1"/>
          <p:nvPr/>
        </p:nvSpPr>
        <p:spPr>
          <a:xfrm>
            <a:off x="5300302" y="2882296"/>
            <a:ext cx="1768962" cy="461665"/>
          </a:xfrm>
          <a:prstGeom prst="rect">
            <a:avLst/>
          </a:prstGeom>
          <a:noFill/>
        </p:spPr>
        <p:txBody>
          <a:bodyPr wrap="square" rtlCol="0">
            <a:spAutoFit/>
          </a:bodyPr>
          <a:lstStyle/>
          <a:p>
            <a:r>
              <a:rPr lang="en-US" sz="2400" b="1"/>
              <a:t>Lặp đoạn</a:t>
            </a:r>
          </a:p>
        </p:txBody>
      </p:sp>
      <p:sp>
        <p:nvSpPr>
          <p:cNvPr id="52" name="TextBox 51">
            <a:extLst>
              <a:ext uri="{FF2B5EF4-FFF2-40B4-BE49-F238E27FC236}">
                <a16:creationId xmlns:a16="http://schemas.microsoft.com/office/drawing/2014/main" id="{AE56BCC6-CBE4-D03C-71D5-60FAF22C029D}"/>
              </a:ext>
            </a:extLst>
          </p:cNvPr>
          <p:cNvSpPr txBox="1"/>
          <p:nvPr/>
        </p:nvSpPr>
        <p:spPr>
          <a:xfrm>
            <a:off x="5300302" y="3926871"/>
            <a:ext cx="1768962" cy="461665"/>
          </a:xfrm>
          <a:prstGeom prst="rect">
            <a:avLst/>
          </a:prstGeom>
          <a:noFill/>
        </p:spPr>
        <p:txBody>
          <a:bodyPr wrap="square" rtlCol="0">
            <a:spAutoFit/>
          </a:bodyPr>
          <a:lstStyle/>
          <a:p>
            <a:r>
              <a:rPr lang="en-US" sz="2400" b="1"/>
              <a:t>Mất đoạn</a:t>
            </a:r>
          </a:p>
        </p:txBody>
      </p:sp>
      <p:sp>
        <p:nvSpPr>
          <p:cNvPr id="53" name="TextBox 52">
            <a:extLst>
              <a:ext uri="{FF2B5EF4-FFF2-40B4-BE49-F238E27FC236}">
                <a16:creationId xmlns:a16="http://schemas.microsoft.com/office/drawing/2014/main" id="{E1858BF9-1692-29A2-BB36-2593E5191808}"/>
              </a:ext>
            </a:extLst>
          </p:cNvPr>
          <p:cNvSpPr txBox="1"/>
          <p:nvPr/>
        </p:nvSpPr>
        <p:spPr>
          <a:xfrm>
            <a:off x="5300302" y="5089371"/>
            <a:ext cx="2205632" cy="461665"/>
          </a:xfrm>
          <a:prstGeom prst="rect">
            <a:avLst/>
          </a:prstGeom>
          <a:noFill/>
        </p:spPr>
        <p:txBody>
          <a:bodyPr wrap="square" rtlCol="0">
            <a:spAutoFit/>
          </a:bodyPr>
          <a:lstStyle/>
          <a:p>
            <a:r>
              <a:rPr lang="en-US" sz="2400" b="1"/>
              <a:t>Chuyển đoạn</a:t>
            </a:r>
          </a:p>
        </p:txBody>
      </p:sp>
      <p:sp>
        <p:nvSpPr>
          <p:cNvPr id="54" name="TextBox 53">
            <a:extLst>
              <a:ext uri="{FF2B5EF4-FFF2-40B4-BE49-F238E27FC236}">
                <a16:creationId xmlns:a16="http://schemas.microsoft.com/office/drawing/2014/main" id="{3844264C-9180-61C8-7F6F-B3CDA65029F9}"/>
              </a:ext>
            </a:extLst>
          </p:cNvPr>
          <p:cNvSpPr txBox="1"/>
          <p:nvPr/>
        </p:nvSpPr>
        <p:spPr>
          <a:xfrm>
            <a:off x="1355706" y="4371183"/>
            <a:ext cx="1768962" cy="461665"/>
          </a:xfrm>
          <a:prstGeom prst="rect">
            <a:avLst/>
          </a:prstGeom>
          <a:noFill/>
        </p:spPr>
        <p:txBody>
          <a:bodyPr wrap="square" rtlCol="0">
            <a:spAutoFit/>
          </a:bodyPr>
          <a:lstStyle/>
          <a:p>
            <a:r>
              <a:rPr lang="en-US" sz="2400" b="1"/>
              <a:t>NST gốc</a:t>
            </a:r>
          </a:p>
        </p:txBody>
      </p:sp>
    </p:spTree>
    <p:extLst>
      <p:ext uri="{BB962C8B-B14F-4D97-AF65-F5344CB8AC3E}">
        <p14:creationId xmlns:p14="http://schemas.microsoft.com/office/powerpoint/2010/main" val="199222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arn(inVertical)">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0804358" y="4582658"/>
            <a:ext cx="549442" cy="365125"/>
          </a:xfrm>
        </p:spPr>
        <p:txBody>
          <a:bodyPr/>
          <a:lstStyle/>
          <a:p>
            <a:fld id="{D495E168-DA5E-4888-8D8A-92B118324C14}" type="slidenum">
              <a:rPr lang="ru-RU" smtClean="0"/>
              <a:pPr/>
              <a:t>14</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6" name="Rectangle 5">
            <a:extLst>
              <a:ext uri="{FF2B5EF4-FFF2-40B4-BE49-F238E27FC236}">
                <a16:creationId xmlns:a16="http://schemas.microsoft.com/office/drawing/2014/main" id="{3749F528-EF0B-87F3-04AB-A3A43B2EF700}"/>
              </a:ext>
            </a:extLst>
          </p:cNvPr>
          <p:cNvSpPr/>
          <p:nvPr/>
        </p:nvSpPr>
        <p:spPr>
          <a:xfrm>
            <a:off x="914399" y="3322699"/>
            <a:ext cx="10692309" cy="2556388"/>
          </a:xfrm>
          <a:prstGeom prst="rect">
            <a:avLst/>
          </a:prstGeom>
          <a:solidFill>
            <a:schemeClr val="accent3">
              <a:lumMod val="20000"/>
              <a:lumOff val="80000"/>
            </a:schemeClr>
          </a:solidFill>
          <a:ln w="28575" cap="flat">
            <a:solidFill>
              <a:schemeClr val="accent3">
                <a:lumMod val="75000"/>
              </a:schemeClr>
            </a:solidFill>
            <a:prstDash val="solid"/>
            <a:miter/>
          </a:ln>
        </p:spPr>
        <p:txBody>
          <a:bodyPr rtlCol="0" anchor="ctr"/>
          <a:lstStyle/>
          <a:p>
            <a:pPr algn="l"/>
            <a:endParaRPr lang="en-US" dirty="0"/>
          </a:p>
        </p:txBody>
      </p:sp>
      <p:sp>
        <p:nvSpPr>
          <p:cNvPr id="7" name="Rectangle 6">
            <a:extLst>
              <a:ext uri="{FF2B5EF4-FFF2-40B4-BE49-F238E27FC236}">
                <a16:creationId xmlns:a16="http://schemas.microsoft.com/office/drawing/2014/main" id="{2F8AE341-53D3-AF28-E8AE-B8D981E8397D}"/>
              </a:ext>
            </a:extLst>
          </p:cNvPr>
          <p:cNvSpPr/>
          <p:nvPr/>
        </p:nvSpPr>
        <p:spPr>
          <a:xfrm>
            <a:off x="914399" y="3322698"/>
            <a:ext cx="2025143" cy="516103"/>
          </a:xfrm>
          <a:prstGeom prst="rect">
            <a:avLst/>
          </a:prstGeom>
          <a:solidFill>
            <a:schemeClr val="accent3">
              <a:lumMod val="60000"/>
              <a:lumOff val="40000"/>
            </a:schemeClr>
          </a:solidFill>
          <a:ln w="28575" cap="flat">
            <a:solidFill>
              <a:schemeClr val="accent3">
                <a:lumMod val="75000"/>
              </a:schemeClr>
            </a:solidFill>
            <a:prstDash val="solid"/>
            <a:miter/>
          </a:ln>
        </p:spPr>
        <p:txBody>
          <a:bodyPr rtlCol="0" anchor="ctr"/>
          <a:lstStyle/>
          <a:p>
            <a:pPr algn="ctr"/>
            <a:r>
              <a:rPr lang="en-US" sz="2800" b="1">
                <a:solidFill>
                  <a:schemeClr val="bg1"/>
                </a:solidFill>
              </a:rPr>
              <a:t>Yêu cầu 2</a:t>
            </a:r>
            <a:endParaRPr lang="en-US" sz="2800" b="1" dirty="0">
              <a:solidFill>
                <a:schemeClr val="bg1"/>
              </a:solidFill>
            </a:endParaRPr>
          </a:p>
        </p:txBody>
      </p:sp>
      <p:sp>
        <p:nvSpPr>
          <p:cNvPr id="8" name="Rectangle: Top Corners Rounded 7">
            <a:extLst>
              <a:ext uri="{FF2B5EF4-FFF2-40B4-BE49-F238E27FC236}">
                <a16:creationId xmlns:a16="http://schemas.microsoft.com/office/drawing/2014/main" id="{3B35F4C6-17E6-58F5-EBF8-4C6E4E7F2802}"/>
              </a:ext>
            </a:extLst>
          </p:cNvPr>
          <p:cNvSpPr/>
          <p:nvPr/>
        </p:nvSpPr>
        <p:spPr>
          <a:xfrm>
            <a:off x="3804388" y="2716943"/>
            <a:ext cx="4740295" cy="605755"/>
          </a:xfrm>
          <a:prstGeom prst="round2SameRect">
            <a:avLst/>
          </a:prstGeom>
          <a:solidFill>
            <a:schemeClr val="accent3">
              <a:lumMod val="50000"/>
            </a:schemeClr>
          </a:solidFill>
          <a:ln w="12700" cap="flat">
            <a:noFill/>
            <a:prstDash val="solid"/>
            <a:miter/>
          </a:ln>
        </p:spPr>
        <p:txBody>
          <a:bodyPr rtlCol="0" anchor="ctr"/>
          <a:lstStyle/>
          <a:p>
            <a:pPr algn="l"/>
            <a:endParaRPr lang="en-US" dirty="0"/>
          </a:p>
        </p:txBody>
      </p:sp>
      <p:sp>
        <p:nvSpPr>
          <p:cNvPr id="9" name="TextBox 8">
            <a:extLst>
              <a:ext uri="{FF2B5EF4-FFF2-40B4-BE49-F238E27FC236}">
                <a16:creationId xmlns:a16="http://schemas.microsoft.com/office/drawing/2014/main" id="{CEEBCC52-ADAB-6452-A87D-0E86588F420E}"/>
              </a:ext>
            </a:extLst>
          </p:cNvPr>
          <p:cNvSpPr txBox="1"/>
          <p:nvPr/>
        </p:nvSpPr>
        <p:spPr>
          <a:xfrm>
            <a:off x="4154534" y="2753735"/>
            <a:ext cx="4212038" cy="523220"/>
          </a:xfrm>
          <a:prstGeom prst="rect">
            <a:avLst/>
          </a:prstGeom>
          <a:noFill/>
        </p:spPr>
        <p:txBody>
          <a:bodyPr wrap="square" rtlCol="0">
            <a:spAutoFit/>
          </a:bodyPr>
          <a:lstStyle/>
          <a:p>
            <a:pPr algn="ctr"/>
            <a:r>
              <a:rPr lang="en-US" sz="2800" b="1">
                <a:solidFill>
                  <a:srgbClr val="FFFF00"/>
                </a:solidFill>
              </a:rPr>
              <a:t>PHIẾU HỌC TẬP SỐ 2</a:t>
            </a:r>
          </a:p>
        </p:txBody>
      </p:sp>
      <p:sp>
        <p:nvSpPr>
          <p:cNvPr id="11" name="TextBox 10">
            <a:extLst>
              <a:ext uri="{FF2B5EF4-FFF2-40B4-BE49-F238E27FC236}">
                <a16:creationId xmlns:a16="http://schemas.microsoft.com/office/drawing/2014/main" id="{FF20A063-E7FC-05BE-9D6B-83587F954CBA}"/>
              </a:ext>
            </a:extLst>
          </p:cNvPr>
          <p:cNvSpPr txBox="1"/>
          <p:nvPr/>
        </p:nvSpPr>
        <p:spPr>
          <a:xfrm>
            <a:off x="1117755" y="3838801"/>
            <a:ext cx="10315049" cy="1893595"/>
          </a:xfrm>
          <a:prstGeom prst="rect">
            <a:avLst/>
          </a:prstGeom>
          <a:noFill/>
        </p:spPr>
        <p:txBody>
          <a:bodyPr wrap="square">
            <a:spAutoFit/>
          </a:bodyPr>
          <a:lstStyle>
            <a:defPPr>
              <a:defRPr lang="ru-RU"/>
            </a:defPPr>
            <a:lvl1pPr algn="just">
              <a:lnSpc>
                <a:spcPct val="125000"/>
              </a:lnSpc>
              <a:defRPr sz="2400" b="1"/>
            </a:lvl1pPr>
          </a:lstStyle>
          <a:p>
            <a:r>
              <a:rPr lang="vi-VN"/>
              <a:t>Đọc thông tin mục II.2, trả lời câu hỏi:</a:t>
            </a:r>
          </a:p>
          <a:p>
            <a:r>
              <a:rPr lang="vi-VN" b="0"/>
              <a:t>–</a:t>
            </a:r>
            <a:r>
              <a:rPr lang="en-US" b="0"/>
              <a:t> </a:t>
            </a:r>
            <a:r>
              <a:rPr lang="vi-VN" b="0"/>
              <a:t>Dạng đột biến cấu trúc NST nào có thể được ứng dụng trong chọn giống để đem lại lợi ích cho con người?</a:t>
            </a:r>
          </a:p>
          <a:p>
            <a:r>
              <a:rPr lang="vi-VN" b="0"/>
              <a:t>–</a:t>
            </a:r>
            <a:r>
              <a:rPr lang="en-US" b="0"/>
              <a:t> </a:t>
            </a:r>
            <a:r>
              <a:rPr lang="vi-VN" b="0"/>
              <a:t>Dạng đột biến cấu trúc NST nào gây hại cho sinh vật? Giải thích.</a:t>
            </a:r>
          </a:p>
        </p:txBody>
      </p:sp>
    </p:spTree>
    <p:extLst>
      <p:ext uri="{BB962C8B-B14F-4D97-AF65-F5344CB8AC3E}">
        <p14:creationId xmlns:p14="http://schemas.microsoft.com/office/powerpoint/2010/main" val="173176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P spid="7" grpId="0" animBg="1"/>
      <p:bldP spid="8" grpId="0" animBg="1"/>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15</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5" name="TextBox 4">
            <a:extLst>
              <a:ext uri="{FF2B5EF4-FFF2-40B4-BE49-F238E27FC236}">
                <a16:creationId xmlns:a16="http://schemas.microsoft.com/office/drawing/2014/main" id="{7B71348F-4B31-0910-91D8-CD6E75D5689D}"/>
              </a:ext>
            </a:extLst>
          </p:cNvPr>
          <p:cNvSpPr txBox="1"/>
          <p:nvPr/>
        </p:nvSpPr>
        <p:spPr>
          <a:xfrm>
            <a:off x="1117756" y="2666862"/>
            <a:ext cx="10348708" cy="1584263"/>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ru-RU"/>
            </a:defPPr>
            <a:lvl1pPr>
              <a:lnSpc>
                <a:spcPct val="125000"/>
              </a:lnSpc>
              <a:defRPr sz="2400" b="1">
                <a:solidFill>
                  <a:schemeClr val="accent3"/>
                </a:solidFill>
              </a:defRPr>
            </a:lvl1pPr>
          </a:lstStyle>
          <a:p>
            <a:pPr algn="just"/>
            <a:r>
              <a:rPr lang="en-US" b="0">
                <a:solidFill>
                  <a:schemeClr val="tx1"/>
                </a:solidFill>
              </a:rPr>
              <a:t>Đột biến cấu trúc NST dẫn đến cấu trúc lại các gene trong hệ gene, có thể làm </a:t>
            </a:r>
            <a:r>
              <a:rPr lang="en-US">
                <a:solidFill>
                  <a:srgbClr val="FF0000"/>
                </a:solidFill>
              </a:rPr>
              <a:t>xuất hiện kiểu hình mới,</a:t>
            </a:r>
            <a:r>
              <a:rPr lang="en-US" b="0">
                <a:solidFill>
                  <a:schemeClr val="tx1"/>
                </a:solidFill>
              </a:rPr>
              <a:t> </a:t>
            </a:r>
            <a:r>
              <a:rPr lang="en-US">
                <a:solidFill>
                  <a:schemeClr val="tx2"/>
                </a:solidFill>
              </a:rPr>
              <a:t>cung cấp nguyên liệu cho tiến hoá và cho chọn giống.</a:t>
            </a:r>
          </a:p>
        </p:txBody>
      </p:sp>
    </p:spTree>
    <p:extLst>
      <p:ext uri="{BB962C8B-B14F-4D97-AF65-F5344CB8AC3E}">
        <p14:creationId xmlns:p14="http://schemas.microsoft.com/office/powerpoint/2010/main" val="7156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omosomal Rearrangements">
            <a:extLst>
              <a:ext uri="{FF2B5EF4-FFF2-40B4-BE49-F238E27FC236}">
                <a16:creationId xmlns:a16="http://schemas.microsoft.com/office/drawing/2014/main" id="{26BD830F-1A68-775E-8D79-F4554A3A1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55" y="0"/>
            <a:ext cx="8829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57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17</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13" name="TextBox 12">
            <a:extLst>
              <a:ext uri="{FF2B5EF4-FFF2-40B4-BE49-F238E27FC236}">
                <a16:creationId xmlns:a16="http://schemas.microsoft.com/office/drawing/2014/main" id="{583F7CBF-E689-E2A8-3966-D70B3DA149D9}"/>
              </a:ext>
            </a:extLst>
          </p:cNvPr>
          <p:cNvSpPr txBox="1"/>
          <p:nvPr/>
        </p:nvSpPr>
        <p:spPr>
          <a:xfrm>
            <a:off x="1056050" y="2685471"/>
            <a:ext cx="6135734" cy="2816925"/>
          </a:xfrm>
          <a:prstGeom prst="rect">
            <a:avLst/>
          </a:prstGeom>
          <a:noFill/>
        </p:spPr>
        <p:txBody>
          <a:bodyPr wrap="square">
            <a:spAutoFit/>
          </a:bodyPr>
          <a:lstStyle>
            <a:defPPr>
              <a:defRPr lang="ru-RU"/>
            </a:defPPr>
            <a:lvl1pPr algn="just">
              <a:lnSpc>
                <a:spcPct val="125000"/>
              </a:lnSpc>
              <a:defRPr sz="2400" b="0"/>
            </a:lvl1pPr>
          </a:lstStyle>
          <a:p>
            <a:r>
              <a:rPr lang="en-US" b="1"/>
              <a:t>a) </a:t>
            </a:r>
            <a:r>
              <a:rPr lang="vi-VN" b="1"/>
              <a:t>Một số dạng đột biến cấu trúc NST có thể được ứng dụng trong chọn giống để đem lại lợi ích cho con người:</a:t>
            </a:r>
          </a:p>
          <a:p>
            <a:pPr marL="342900" indent="-342900">
              <a:buFontTx/>
              <a:buChar char="-"/>
            </a:pPr>
            <a:r>
              <a:rPr lang="vi-VN"/>
              <a:t>Đột biến </a:t>
            </a:r>
            <a:r>
              <a:rPr lang="vi-VN" b="1">
                <a:solidFill>
                  <a:srgbClr val="FF0000"/>
                </a:solidFill>
              </a:rPr>
              <a:t>mất đoạn </a:t>
            </a:r>
            <a:r>
              <a:rPr lang="vi-VN"/>
              <a:t>NST có thể được ứng dụng để loại bỏ một gene có hại ra khỏi hệ gene ở thực vật.</a:t>
            </a:r>
            <a:endParaRPr lang="en-US"/>
          </a:p>
        </p:txBody>
      </p:sp>
      <p:pic>
        <p:nvPicPr>
          <p:cNvPr id="5" name="Picture 4" descr="A diagram of a deletion&#10;&#10;Description automatically generated">
            <a:extLst>
              <a:ext uri="{FF2B5EF4-FFF2-40B4-BE49-F238E27FC236}">
                <a16:creationId xmlns:a16="http://schemas.microsoft.com/office/drawing/2014/main" id="{589FE64C-C13F-457B-95EB-58558875BBCA}"/>
              </a:ext>
            </a:extLst>
          </p:cNvPr>
          <p:cNvPicPr>
            <a:picLocks noChangeAspect="1"/>
          </p:cNvPicPr>
          <p:nvPr/>
        </p:nvPicPr>
        <p:blipFill rotWithShape="1">
          <a:blip r:embed="rId2"/>
          <a:srcRect l="13507" t="14478" r="15482" b="9858"/>
          <a:stretch/>
        </p:blipFill>
        <p:spPr>
          <a:xfrm>
            <a:off x="7320954" y="1499431"/>
            <a:ext cx="4504683" cy="5189007"/>
          </a:xfrm>
          <a:prstGeom prst="rect">
            <a:avLst/>
          </a:prstGeom>
        </p:spPr>
      </p:pic>
    </p:spTree>
    <p:extLst>
      <p:ext uri="{BB962C8B-B14F-4D97-AF65-F5344CB8AC3E}">
        <p14:creationId xmlns:p14="http://schemas.microsoft.com/office/powerpoint/2010/main" val="18230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18</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13" name="TextBox 12">
            <a:extLst>
              <a:ext uri="{FF2B5EF4-FFF2-40B4-BE49-F238E27FC236}">
                <a16:creationId xmlns:a16="http://schemas.microsoft.com/office/drawing/2014/main" id="{583F7CBF-E689-E2A8-3966-D70B3DA149D9}"/>
              </a:ext>
            </a:extLst>
          </p:cNvPr>
          <p:cNvSpPr txBox="1"/>
          <p:nvPr/>
        </p:nvSpPr>
        <p:spPr>
          <a:xfrm>
            <a:off x="1072878" y="2686009"/>
            <a:ext cx="10668467" cy="2355260"/>
          </a:xfrm>
          <a:prstGeom prst="rect">
            <a:avLst/>
          </a:prstGeom>
          <a:noFill/>
        </p:spPr>
        <p:txBody>
          <a:bodyPr wrap="square">
            <a:spAutoFit/>
          </a:bodyPr>
          <a:lstStyle>
            <a:defPPr>
              <a:defRPr lang="ru-RU"/>
            </a:defPPr>
            <a:lvl1pPr algn="just">
              <a:lnSpc>
                <a:spcPct val="125000"/>
              </a:lnSpc>
              <a:defRPr sz="2400" b="0"/>
            </a:lvl1pPr>
          </a:lstStyle>
          <a:p>
            <a:pPr marL="342900" indent="-342900">
              <a:buFontTx/>
              <a:buChar char="-"/>
            </a:pPr>
            <a:r>
              <a:rPr lang="vi-VN"/>
              <a:t>Đột biến </a:t>
            </a:r>
            <a:r>
              <a:rPr lang="vi-VN" b="1">
                <a:solidFill>
                  <a:srgbClr val="FF0000"/>
                </a:solidFill>
              </a:rPr>
              <a:t>chuyển đoạn </a:t>
            </a:r>
            <a:r>
              <a:rPr lang="vi-VN"/>
              <a:t>NST có thể được ứng dụng để thay đổi vị trí của gene trên NST. </a:t>
            </a:r>
            <a:endParaRPr lang="en-US"/>
          </a:p>
          <a:p>
            <a:pPr marL="342900" indent="-342900">
              <a:buFontTx/>
              <a:buChar char="-"/>
            </a:pPr>
            <a:r>
              <a:rPr lang="vi-VN" b="1"/>
              <a:t>Ví dụ: </a:t>
            </a:r>
            <a:r>
              <a:rPr lang="vi-VN"/>
              <a:t>Các nhà khoa học đã sử dụng đột biến chuyển đoạn NST để chuyển gene quy định màu trứng của tằm dâu từ NST thường sang NST giới tính.</a:t>
            </a:r>
            <a:endParaRPr lang="en-US"/>
          </a:p>
        </p:txBody>
      </p:sp>
    </p:spTree>
    <p:extLst>
      <p:ext uri="{BB962C8B-B14F-4D97-AF65-F5344CB8AC3E}">
        <p14:creationId xmlns:p14="http://schemas.microsoft.com/office/powerpoint/2010/main" val="227477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19</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13" name="TextBox 12">
            <a:extLst>
              <a:ext uri="{FF2B5EF4-FFF2-40B4-BE49-F238E27FC236}">
                <a16:creationId xmlns:a16="http://schemas.microsoft.com/office/drawing/2014/main" id="{583F7CBF-E689-E2A8-3966-D70B3DA149D9}"/>
              </a:ext>
            </a:extLst>
          </p:cNvPr>
          <p:cNvSpPr txBox="1"/>
          <p:nvPr/>
        </p:nvSpPr>
        <p:spPr>
          <a:xfrm>
            <a:off x="1072878" y="2686009"/>
            <a:ext cx="10662857" cy="2355260"/>
          </a:xfrm>
          <a:prstGeom prst="rect">
            <a:avLst/>
          </a:prstGeom>
          <a:noFill/>
        </p:spPr>
        <p:txBody>
          <a:bodyPr wrap="square">
            <a:spAutoFit/>
          </a:bodyPr>
          <a:lstStyle>
            <a:defPPr>
              <a:defRPr lang="ru-RU"/>
            </a:defPPr>
            <a:lvl1pPr algn="just">
              <a:lnSpc>
                <a:spcPct val="125000"/>
              </a:lnSpc>
              <a:defRPr sz="2400" b="0"/>
            </a:lvl1pPr>
          </a:lstStyle>
          <a:p>
            <a:pPr marL="342900" indent="-342900">
              <a:buFontTx/>
              <a:buChar char="-"/>
            </a:pPr>
            <a:r>
              <a:rPr lang="vi-VN"/>
              <a:t>Đột biến </a:t>
            </a:r>
            <a:r>
              <a:rPr lang="vi-VN" b="1">
                <a:solidFill>
                  <a:srgbClr val="FF0000"/>
                </a:solidFill>
              </a:rPr>
              <a:t>lặp đoạn </a:t>
            </a:r>
            <a:r>
              <a:rPr lang="vi-VN"/>
              <a:t>NST được ứng dụng để tăng số lượng sản phẩm của gene. </a:t>
            </a:r>
            <a:r>
              <a:rPr lang="en-US"/>
              <a:t>C</a:t>
            </a:r>
            <a:r>
              <a:rPr lang="vi-VN"/>
              <a:t>ó thể làm cho gene có lợi có nhiều bản sao trong hệ gene, có lợi cho thể đột biến và cho con người.</a:t>
            </a:r>
            <a:r>
              <a:rPr lang="en-US"/>
              <a:t> </a:t>
            </a:r>
          </a:p>
          <a:p>
            <a:pPr marL="342900" indent="-342900">
              <a:buFontTx/>
              <a:buChar char="-"/>
            </a:pPr>
            <a:r>
              <a:rPr lang="vi-VN" b="1"/>
              <a:t>Ví dụ: </a:t>
            </a:r>
            <a:r>
              <a:rPr lang="vi-VN"/>
              <a:t>Ở đại mạch có đột biến lặp đoạn làm tăng hoạt tính của enz</a:t>
            </a:r>
            <a:r>
              <a:rPr lang="en-US"/>
              <a:t>y</a:t>
            </a:r>
            <a:r>
              <a:rPr lang="vi-VN"/>
              <a:t>m</a:t>
            </a:r>
            <a:r>
              <a:rPr lang="en-US"/>
              <a:t>e</a:t>
            </a:r>
            <a:r>
              <a:rPr lang="vi-VN"/>
              <a:t> am</a:t>
            </a:r>
            <a:r>
              <a:rPr lang="en-US"/>
              <a:t>y</a:t>
            </a:r>
            <a:r>
              <a:rPr lang="vi-VN"/>
              <a:t>la</a:t>
            </a:r>
            <a:r>
              <a:rPr lang="en-US"/>
              <a:t>se</a:t>
            </a:r>
            <a:r>
              <a:rPr lang="vi-VN"/>
              <a:t>, rất có ý nghĩa trong công nghiệp sản xuất bia.</a:t>
            </a:r>
            <a:endParaRPr lang="en-US"/>
          </a:p>
        </p:txBody>
      </p:sp>
    </p:spTree>
    <p:extLst>
      <p:ext uri="{BB962C8B-B14F-4D97-AF65-F5344CB8AC3E}">
        <p14:creationId xmlns:p14="http://schemas.microsoft.com/office/powerpoint/2010/main" val="333796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79D9B6FE-A90D-E2F9-BB73-076937B509AA}"/>
              </a:ext>
            </a:extLst>
          </p:cNvPr>
          <p:cNvSpPr/>
          <p:nvPr/>
        </p:nvSpPr>
        <p:spPr>
          <a:xfrm>
            <a:off x="6445678" y="1161231"/>
            <a:ext cx="5351765" cy="4308339"/>
          </a:xfrm>
          <a:prstGeom prst="roundRect">
            <a:avLst>
              <a:gd name="adj" fmla="val 7507"/>
            </a:avLst>
          </a:prstGeom>
          <a:noFill/>
          <a:ln w="38100" cap="flat">
            <a:solidFill>
              <a:schemeClr val="accent1"/>
            </a:solidFill>
            <a:prstDash val="solid"/>
            <a:miter/>
          </a:ln>
        </p:spPr>
        <p:txBody>
          <a:bodyPr rtlCol="0" anchor="ctr"/>
          <a:lstStyle/>
          <a:p>
            <a:pPr algn="l"/>
            <a:endParaRPr lang="en-US" dirty="0"/>
          </a:p>
        </p:txBody>
      </p:sp>
      <p:sp>
        <p:nvSpPr>
          <p:cNvPr id="19" name="Rectangle: Rounded Corners 18">
            <a:extLst>
              <a:ext uri="{FF2B5EF4-FFF2-40B4-BE49-F238E27FC236}">
                <a16:creationId xmlns:a16="http://schemas.microsoft.com/office/drawing/2014/main" id="{872F3ED1-A4C6-C502-962B-B5AA5DFFBD57}"/>
              </a:ext>
            </a:extLst>
          </p:cNvPr>
          <p:cNvSpPr/>
          <p:nvPr/>
        </p:nvSpPr>
        <p:spPr>
          <a:xfrm>
            <a:off x="6137138" y="949329"/>
            <a:ext cx="987328" cy="615810"/>
          </a:xfrm>
          <a:prstGeom prst="roundRect">
            <a:avLst/>
          </a:prstGeom>
          <a:solidFill>
            <a:schemeClr val="bg1"/>
          </a:solidFill>
          <a:ln w="12700" cap="flat">
            <a:noFill/>
            <a:prstDash val="solid"/>
            <a:miter/>
          </a:ln>
        </p:spPr>
        <p:txBody>
          <a:bodyPr rtlCol="0" anchor="ctr"/>
          <a:lstStyle/>
          <a:p>
            <a:pPr algn="l"/>
            <a:endParaRPr lang="en-US" dirty="0"/>
          </a:p>
        </p:txBody>
      </p:sp>
      <p:pic>
        <p:nvPicPr>
          <p:cNvPr id="22" name="Picture 2" descr="Play button click color icon Royalty Free Vector Image">
            <a:extLst>
              <a:ext uri="{FF2B5EF4-FFF2-40B4-BE49-F238E27FC236}">
                <a16:creationId xmlns:a16="http://schemas.microsoft.com/office/drawing/2014/main" id="{8EE0FCA9-5939-2729-9F2A-9132CFD969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67" t="9816" r="25500" b="17792"/>
          <a:stretch/>
        </p:blipFill>
        <p:spPr bwMode="auto">
          <a:xfrm>
            <a:off x="6578552" y="766687"/>
            <a:ext cx="686159" cy="1147922"/>
          </a:xfrm>
          <a:prstGeom prst="rect">
            <a:avLst/>
          </a:prstGeom>
          <a:noFill/>
          <a:extLst>
            <a:ext uri="{909E8E84-426E-40DD-AFC4-6F175D3DCCD1}">
              <a14:hiddenFill xmlns:a14="http://schemas.microsoft.com/office/drawing/2010/main">
                <a:solidFill>
                  <a:srgbClr val="FFFFFF"/>
                </a:solidFill>
              </a14:hiddenFill>
            </a:ext>
          </a:extLst>
        </p:spPr>
      </p:pic>
      <p:sp>
        <p:nvSpPr>
          <p:cNvPr id="23" name="Flowchart: Connector 22">
            <a:extLst>
              <a:ext uri="{FF2B5EF4-FFF2-40B4-BE49-F238E27FC236}">
                <a16:creationId xmlns:a16="http://schemas.microsoft.com/office/drawing/2014/main" id="{2ABEBB97-6DE5-D0E8-AEA6-E37C551FEA22}"/>
              </a:ext>
            </a:extLst>
          </p:cNvPr>
          <p:cNvSpPr/>
          <p:nvPr/>
        </p:nvSpPr>
        <p:spPr>
          <a:xfrm>
            <a:off x="7167584" y="1020986"/>
            <a:ext cx="280490" cy="280490"/>
          </a:xfrm>
          <a:prstGeom prst="flowChartConnec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4" name="Flowchart: Connector 23">
            <a:extLst>
              <a:ext uri="{FF2B5EF4-FFF2-40B4-BE49-F238E27FC236}">
                <a16:creationId xmlns:a16="http://schemas.microsoft.com/office/drawing/2014/main" id="{A20244DE-9306-643E-504E-84092A828971}"/>
              </a:ext>
            </a:extLst>
          </p:cNvPr>
          <p:cNvSpPr/>
          <p:nvPr/>
        </p:nvSpPr>
        <p:spPr>
          <a:xfrm>
            <a:off x="6305433" y="1445866"/>
            <a:ext cx="280490" cy="280490"/>
          </a:xfrm>
          <a:prstGeom prst="flowChartConnec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9" name="TextBox 28">
            <a:extLst>
              <a:ext uri="{FF2B5EF4-FFF2-40B4-BE49-F238E27FC236}">
                <a16:creationId xmlns:a16="http://schemas.microsoft.com/office/drawing/2014/main" id="{4C2081FA-E36F-5121-D09D-C22D17494F03}"/>
              </a:ext>
            </a:extLst>
          </p:cNvPr>
          <p:cNvSpPr txBox="1"/>
          <p:nvPr/>
        </p:nvSpPr>
        <p:spPr>
          <a:xfrm>
            <a:off x="6578552" y="1959683"/>
            <a:ext cx="5123524" cy="3403239"/>
          </a:xfrm>
          <a:prstGeom prst="rect">
            <a:avLst/>
          </a:prstGeom>
          <a:noFill/>
        </p:spPr>
        <p:txBody>
          <a:bodyPr wrap="square">
            <a:spAutoFit/>
          </a:bodyPr>
          <a:lstStyle/>
          <a:p>
            <a:pPr algn="just">
              <a:lnSpc>
                <a:spcPct val="130000"/>
              </a:lnSpc>
            </a:pPr>
            <a:r>
              <a:rPr lang="vi-VN" sz="2400" b="1"/>
              <a:t>Con người có thể tạo ra dưa hấu đột biến NST có đặc điểm: quả to, không có hạt, hàm lượng đường trong quả cao hơn so với dưa hấu thường trong tự nhiên. Đột biến NST là gì và có tác động như thế nào đến con người?</a:t>
            </a:r>
            <a:endParaRPr lang="en-US" sz="2400" b="1"/>
          </a:p>
        </p:txBody>
      </p:sp>
      <p:pic>
        <p:nvPicPr>
          <p:cNvPr id="1028" name="Picture 4" descr="Mini Seedless Watermelon 1ct – GroceriesToGo Aruba">
            <a:extLst>
              <a:ext uri="{FF2B5EF4-FFF2-40B4-BE49-F238E27FC236}">
                <a16:creationId xmlns:a16="http://schemas.microsoft.com/office/drawing/2014/main" id="{8D42C3D3-D21F-FB6F-3195-D6138DCB6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8" y="441772"/>
            <a:ext cx="5974455" cy="597445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8768AF0C-ED50-80DD-CE8D-C39BCCC3E174}"/>
              </a:ext>
            </a:extLst>
          </p:cNvPr>
          <p:cNvSpPr/>
          <p:nvPr/>
        </p:nvSpPr>
        <p:spPr>
          <a:xfrm>
            <a:off x="0" y="6541045"/>
            <a:ext cx="12192000" cy="316955"/>
          </a:xfrm>
          <a:prstGeom prst="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31" name="Arrow: Pentagon 30">
            <a:extLst>
              <a:ext uri="{FF2B5EF4-FFF2-40B4-BE49-F238E27FC236}">
                <a16:creationId xmlns:a16="http://schemas.microsoft.com/office/drawing/2014/main" id="{59FE16C0-CF0D-01AC-6F06-FAFA188E7B39}"/>
              </a:ext>
            </a:extLst>
          </p:cNvPr>
          <p:cNvSpPr/>
          <p:nvPr/>
        </p:nvSpPr>
        <p:spPr>
          <a:xfrm rot="5400000">
            <a:off x="388947" y="31790"/>
            <a:ext cx="860175" cy="796597"/>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34" name="Title 1">
            <a:extLst>
              <a:ext uri="{FF2B5EF4-FFF2-40B4-BE49-F238E27FC236}">
                <a16:creationId xmlns:a16="http://schemas.microsoft.com/office/drawing/2014/main" id="{1E38EE8B-1608-4FFC-96B5-595AB97B845A}"/>
              </a:ext>
            </a:extLst>
          </p:cNvPr>
          <p:cNvSpPr>
            <a:spLocks noGrp="1"/>
          </p:cNvSpPr>
          <p:nvPr>
            <p:ph type="title"/>
          </p:nvPr>
        </p:nvSpPr>
        <p:spPr>
          <a:xfrm>
            <a:off x="7308867" y="1301476"/>
            <a:ext cx="2626118" cy="692501"/>
          </a:xfrm>
        </p:spPr>
        <p:txBody>
          <a:bodyPr>
            <a:normAutofit/>
          </a:bodyPr>
          <a:lstStyle/>
          <a:p>
            <a:r>
              <a:rPr lang="en-US" sz="3600"/>
              <a:t>Mở đầu</a:t>
            </a:r>
            <a:endParaRPr lang="ru-RU" sz="3600" dirty="0"/>
          </a:p>
        </p:txBody>
      </p:sp>
    </p:spTree>
    <p:extLst>
      <p:ext uri="{BB962C8B-B14F-4D97-AF65-F5344CB8AC3E}">
        <p14:creationId xmlns:p14="http://schemas.microsoft.com/office/powerpoint/2010/main" val="3066898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7" name="TextBox 6">
            <a:extLst>
              <a:ext uri="{FF2B5EF4-FFF2-40B4-BE49-F238E27FC236}">
                <a16:creationId xmlns:a16="http://schemas.microsoft.com/office/drawing/2014/main" id="{34B9B403-EEA1-0B38-12C4-719C127A457B}"/>
              </a:ext>
            </a:extLst>
          </p:cNvPr>
          <p:cNvSpPr txBox="1"/>
          <p:nvPr/>
        </p:nvSpPr>
        <p:spPr>
          <a:xfrm>
            <a:off x="1308183" y="2658143"/>
            <a:ext cx="8144357" cy="461665"/>
          </a:xfrm>
          <a:prstGeom prst="rect">
            <a:avLst/>
          </a:prstGeom>
          <a:solidFill>
            <a:schemeClr val="accent3">
              <a:lumMod val="20000"/>
              <a:lumOff val="80000"/>
            </a:schemeClr>
          </a:solidFill>
        </p:spPr>
        <p:txBody>
          <a:bodyPr wrap="square">
            <a:spAutoFit/>
          </a:bodyPr>
          <a:lstStyle>
            <a:defPPr>
              <a:defRPr lang="ru-RU"/>
            </a:defPPr>
            <a:lvl1pPr marL="342900" indent="-342900" algn="just">
              <a:lnSpc>
                <a:spcPct val="125000"/>
              </a:lnSpc>
              <a:buFontTx/>
              <a:buChar char="-"/>
              <a:defRPr sz="2400" b="0"/>
            </a:lvl1pPr>
          </a:lstStyle>
          <a:p>
            <a:pPr marL="0" indent="0">
              <a:lnSpc>
                <a:spcPct val="100000"/>
              </a:lnSpc>
              <a:buNone/>
            </a:pPr>
            <a:r>
              <a:rPr lang="en-US" b="1">
                <a:solidFill>
                  <a:schemeClr val="accent3"/>
                </a:solidFill>
              </a:rPr>
              <a:t>Dạng đột biến cấu trúc NST nào gây hại cho sinh vật? </a:t>
            </a:r>
          </a:p>
        </p:txBody>
      </p:sp>
      <p:sp>
        <p:nvSpPr>
          <p:cNvPr id="10" name="Rectangle: Rounded Corners 9">
            <a:extLst>
              <a:ext uri="{FF2B5EF4-FFF2-40B4-BE49-F238E27FC236}">
                <a16:creationId xmlns:a16="http://schemas.microsoft.com/office/drawing/2014/main" id="{D524C73B-76A0-E7A4-BAF1-1AD4CD8DC9C4}"/>
              </a:ext>
            </a:extLst>
          </p:cNvPr>
          <p:cNvSpPr/>
          <p:nvPr/>
        </p:nvSpPr>
        <p:spPr>
          <a:xfrm>
            <a:off x="1414769" y="3516014"/>
            <a:ext cx="9312295" cy="2757224"/>
          </a:xfrm>
          <a:prstGeom prst="roundRect">
            <a:avLst>
              <a:gd name="adj" fmla="val 8936"/>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1" name="Rectangle: Rounded Corners 10">
            <a:extLst>
              <a:ext uri="{FF2B5EF4-FFF2-40B4-BE49-F238E27FC236}">
                <a16:creationId xmlns:a16="http://schemas.microsoft.com/office/drawing/2014/main" id="{B273E434-E2A3-18C8-7C76-39140BC0036A}"/>
              </a:ext>
            </a:extLst>
          </p:cNvPr>
          <p:cNvSpPr/>
          <p:nvPr/>
        </p:nvSpPr>
        <p:spPr>
          <a:xfrm>
            <a:off x="1308183" y="3421664"/>
            <a:ext cx="9312295" cy="2757224"/>
          </a:xfrm>
          <a:prstGeom prst="roundRect">
            <a:avLst>
              <a:gd name="adj" fmla="val 6291"/>
            </a:avLst>
          </a:prstGeom>
          <a:solidFill>
            <a:schemeClr val="bg1"/>
          </a:solidFill>
          <a:ln w="28575" cap="flat">
            <a:solidFill>
              <a:schemeClr val="accent4"/>
            </a:solidFill>
            <a:prstDash val="solid"/>
            <a:miter/>
          </a:ln>
        </p:spPr>
        <p:txBody>
          <a:bodyPr rtlCol="0" anchor="ctr"/>
          <a:lstStyle/>
          <a:p>
            <a:pPr algn="l"/>
            <a:endParaRPr lang="en-US" dirty="0"/>
          </a:p>
        </p:txBody>
      </p:sp>
      <p:sp>
        <p:nvSpPr>
          <p:cNvPr id="12" name="TextBox 11">
            <a:extLst>
              <a:ext uri="{FF2B5EF4-FFF2-40B4-BE49-F238E27FC236}">
                <a16:creationId xmlns:a16="http://schemas.microsoft.com/office/drawing/2014/main" id="{1EED2B36-35D8-56F1-7C8C-9B88BF90BE89}"/>
              </a:ext>
            </a:extLst>
          </p:cNvPr>
          <p:cNvSpPr txBox="1"/>
          <p:nvPr/>
        </p:nvSpPr>
        <p:spPr>
          <a:xfrm>
            <a:off x="1493306" y="3552092"/>
            <a:ext cx="8942048" cy="2432204"/>
          </a:xfrm>
          <a:prstGeom prst="rect">
            <a:avLst/>
          </a:prstGeom>
          <a:noFill/>
        </p:spPr>
        <p:txBody>
          <a:bodyPr wrap="square">
            <a:spAutoFit/>
          </a:bodyPr>
          <a:lstStyle>
            <a:defPPr>
              <a:defRPr lang="ru-RU"/>
            </a:defPPr>
            <a:lvl1pPr indent="0" algn="just">
              <a:lnSpc>
                <a:spcPct val="125000"/>
              </a:lnSpc>
              <a:buFontTx/>
              <a:buNone/>
              <a:defRPr sz="2400" b="1"/>
            </a:lvl1pPr>
          </a:lstStyle>
          <a:p>
            <a:pPr>
              <a:spcAft>
                <a:spcPts val="600"/>
              </a:spcAft>
            </a:pPr>
            <a:r>
              <a:rPr lang="en-US" b="0"/>
              <a:t>- </a:t>
            </a:r>
            <a:r>
              <a:rPr lang="vi-VN" b="0"/>
              <a:t>Đột biến cấu trúc NST dù dạng nào cũng có thể làm </a:t>
            </a:r>
            <a:r>
              <a:rPr lang="vi-VN">
                <a:solidFill>
                  <a:srgbClr val="FF0000"/>
                </a:solidFill>
              </a:rPr>
              <a:t>mất cân bằng hệ gene </a:t>
            </a:r>
            <a:r>
              <a:rPr lang="vi-VN" b="0"/>
              <a:t>và gây hại cho thể đột biến như </a:t>
            </a:r>
            <a:r>
              <a:rPr lang="vi-VN"/>
              <a:t>giảm sức sống, giảm khả năng sinh sản hoặc gây chết</a:t>
            </a:r>
            <a:r>
              <a:rPr lang="vi-VN" b="0"/>
              <a:t>. </a:t>
            </a:r>
            <a:endParaRPr lang="en-US" b="0"/>
          </a:p>
          <a:p>
            <a:pPr>
              <a:spcAft>
                <a:spcPts val="600"/>
              </a:spcAft>
            </a:pPr>
            <a:r>
              <a:rPr lang="en-US" b="0"/>
              <a:t>- </a:t>
            </a:r>
            <a:r>
              <a:rPr lang="vi-VN" b="0"/>
              <a:t>Trong đó, đột biến </a:t>
            </a:r>
            <a:r>
              <a:rPr lang="vi-VN">
                <a:solidFill>
                  <a:srgbClr val="FF0000"/>
                </a:solidFill>
              </a:rPr>
              <a:t>mất đoạn </a:t>
            </a:r>
            <a:r>
              <a:rPr lang="vi-VN" b="0"/>
              <a:t>NST dẫn tới </a:t>
            </a:r>
            <a:r>
              <a:rPr lang="vi-VN">
                <a:solidFill>
                  <a:schemeClr val="accent4"/>
                </a:solidFill>
              </a:rPr>
              <a:t>mất vật chất di truyền nên thường gây hại cho sinh vật. </a:t>
            </a:r>
            <a:endParaRPr lang="en-US">
              <a:solidFill>
                <a:schemeClr val="accent4"/>
              </a:solidFill>
            </a:endParaRPr>
          </a:p>
        </p:txBody>
      </p:sp>
    </p:spTree>
    <p:extLst>
      <p:ext uri="{BB962C8B-B14F-4D97-AF65-F5344CB8AC3E}">
        <p14:creationId xmlns:p14="http://schemas.microsoft.com/office/powerpoint/2010/main" val="201618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pic>
        <p:nvPicPr>
          <p:cNvPr id="8196" name="Picture 4" descr="46 Chromosomes Hi-res Stock Photography And Images Alamy, 55% OFF">
            <a:extLst>
              <a:ext uri="{FF2B5EF4-FFF2-40B4-BE49-F238E27FC236}">
                <a16:creationId xmlns:a16="http://schemas.microsoft.com/office/drawing/2014/main" id="{24B946EF-BE63-B192-B632-8825F6F1E1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40" t="4990" r="10230" b="11697"/>
          <a:stretch/>
        </p:blipFill>
        <p:spPr bwMode="auto">
          <a:xfrm>
            <a:off x="5829360" y="1448794"/>
            <a:ext cx="5872716" cy="527456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08503CB-84BD-2106-440D-BBAFDF5AA879}"/>
              </a:ext>
            </a:extLst>
          </p:cNvPr>
          <p:cNvGrpSpPr/>
          <p:nvPr/>
        </p:nvGrpSpPr>
        <p:grpSpPr>
          <a:xfrm>
            <a:off x="286101" y="2950761"/>
            <a:ext cx="5127372" cy="2120513"/>
            <a:chOff x="286101" y="2950761"/>
            <a:chExt cx="4826170" cy="1694167"/>
          </a:xfrm>
        </p:grpSpPr>
        <p:sp>
          <p:nvSpPr>
            <p:cNvPr id="13" name="Rectangle 12">
              <a:extLst>
                <a:ext uri="{FF2B5EF4-FFF2-40B4-BE49-F238E27FC236}">
                  <a16:creationId xmlns:a16="http://schemas.microsoft.com/office/drawing/2014/main" id="{DB3B16C6-A117-5A52-6B01-491B13608325}"/>
                </a:ext>
              </a:extLst>
            </p:cNvPr>
            <p:cNvSpPr/>
            <p:nvPr/>
          </p:nvSpPr>
          <p:spPr>
            <a:xfrm>
              <a:off x="286101" y="2950761"/>
              <a:ext cx="4826170" cy="1694167"/>
            </a:xfrm>
            <a:prstGeom prst="rect">
              <a:avLst/>
            </a:prstGeom>
            <a:solidFill>
              <a:schemeClr val="bg2">
                <a:lumMod val="20000"/>
                <a:lumOff val="80000"/>
              </a:schemeClr>
            </a:solidFill>
            <a:ln w="28575" cap="flat">
              <a:solidFill>
                <a:schemeClr val="bg2"/>
              </a:solidFill>
              <a:prstDash val="sysDash"/>
              <a:miter/>
            </a:ln>
          </p:spPr>
          <p:txBody>
            <a:bodyPr rtlCol="0" anchor="ctr"/>
            <a:lstStyle/>
            <a:p>
              <a:pPr algn="l"/>
              <a:endParaRPr lang="en-US" dirty="0"/>
            </a:p>
          </p:txBody>
        </p:sp>
        <p:sp>
          <p:nvSpPr>
            <p:cNvPr id="14" name="TextBox 13">
              <a:extLst>
                <a:ext uri="{FF2B5EF4-FFF2-40B4-BE49-F238E27FC236}">
                  <a16:creationId xmlns:a16="http://schemas.microsoft.com/office/drawing/2014/main" id="{F37DFDF3-C0D4-44B4-E31A-4E4F0CA2BFC0}"/>
                </a:ext>
              </a:extLst>
            </p:cNvPr>
            <p:cNvSpPr txBox="1"/>
            <p:nvPr/>
          </p:nvSpPr>
          <p:spPr>
            <a:xfrm>
              <a:off x="399161" y="3031949"/>
              <a:ext cx="4600049" cy="1431930"/>
            </a:xfrm>
            <a:prstGeom prst="rect">
              <a:avLst/>
            </a:prstGeom>
            <a:noFill/>
          </p:spPr>
          <p:txBody>
            <a:bodyPr wrap="square">
              <a:spAutoFit/>
            </a:bodyPr>
            <a:lstStyle>
              <a:defPPr>
                <a:defRPr lang="ru-RU"/>
              </a:defPPr>
              <a:lvl1pPr indent="0" algn="just">
                <a:lnSpc>
                  <a:spcPct val="125000"/>
                </a:lnSpc>
                <a:spcAft>
                  <a:spcPts val="600"/>
                </a:spcAft>
                <a:buFontTx/>
                <a:buNone/>
                <a:defRPr sz="2400" b="0"/>
              </a:lvl1pPr>
            </a:lstStyle>
            <a:p>
              <a:r>
                <a:rPr lang="vi-VN" b="1"/>
                <a:t>Ví dụ: </a:t>
              </a:r>
              <a:r>
                <a:rPr lang="vi-VN"/>
                <a:t>Ở người, đột biến chuyển đoạn giữa NST </a:t>
              </a:r>
              <a:r>
                <a:rPr lang="vi-VN" b="1">
                  <a:solidFill>
                    <a:schemeClr val="accent3"/>
                  </a:solidFill>
                </a:rPr>
                <a:t>số 9 và số 22 </a:t>
              </a:r>
              <a:r>
                <a:rPr lang="vi-VN"/>
                <a:t>dẫn đến </a:t>
              </a:r>
              <a:r>
                <a:rPr lang="vi-VN" b="1">
                  <a:solidFill>
                    <a:schemeClr val="accent4"/>
                  </a:solidFill>
                </a:rPr>
                <a:t>bệnh ung thư bạch cầu tuỷ cấp tính</a:t>
              </a:r>
              <a:r>
                <a:rPr lang="vi-VN"/>
                <a:t>; </a:t>
              </a:r>
              <a:endParaRPr lang="en-US"/>
            </a:p>
          </p:txBody>
        </p:sp>
      </p:grpSp>
    </p:spTree>
    <p:extLst>
      <p:ext uri="{BB962C8B-B14F-4D97-AF65-F5344CB8AC3E}">
        <p14:creationId xmlns:p14="http://schemas.microsoft.com/office/powerpoint/2010/main" val="30474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3EDE1"/>
        </a:solidFill>
        <a:effectLst/>
      </p:bgPr>
    </p:bg>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pic>
        <p:nvPicPr>
          <p:cNvPr id="7" name="Picture 2" descr="Philadelphia Chromosome - Fairman Studios">
            <a:extLst>
              <a:ext uri="{FF2B5EF4-FFF2-40B4-BE49-F238E27FC236}">
                <a16:creationId xmlns:a16="http://schemas.microsoft.com/office/drawing/2014/main" id="{47525C24-387B-0C34-4488-ABB161B484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5" b="56108"/>
          <a:stretch/>
        </p:blipFill>
        <p:spPr bwMode="auto">
          <a:xfrm rot="16200000">
            <a:off x="4579791" y="2852902"/>
            <a:ext cx="5080000" cy="29301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hiladelphia Chromosome - Fairman Studios">
            <a:extLst>
              <a:ext uri="{FF2B5EF4-FFF2-40B4-BE49-F238E27FC236}">
                <a16:creationId xmlns:a16="http://schemas.microsoft.com/office/drawing/2014/main" id="{6E2DCD94-F2D7-2B36-5EA5-2F4422599F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863" b="4540"/>
          <a:stretch/>
        </p:blipFill>
        <p:spPr bwMode="auto">
          <a:xfrm rot="16200000">
            <a:off x="7848445" y="2514444"/>
            <a:ext cx="5080000" cy="36071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218C6BF-E84F-5508-84CC-E2A951352653}"/>
              </a:ext>
            </a:extLst>
          </p:cNvPr>
          <p:cNvGrpSpPr/>
          <p:nvPr/>
        </p:nvGrpSpPr>
        <p:grpSpPr>
          <a:xfrm>
            <a:off x="286101" y="2950761"/>
            <a:ext cx="5127372" cy="2120513"/>
            <a:chOff x="286101" y="2950761"/>
            <a:chExt cx="4826170" cy="1694167"/>
          </a:xfrm>
        </p:grpSpPr>
        <p:sp>
          <p:nvSpPr>
            <p:cNvPr id="11" name="Rectangle 10">
              <a:extLst>
                <a:ext uri="{FF2B5EF4-FFF2-40B4-BE49-F238E27FC236}">
                  <a16:creationId xmlns:a16="http://schemas.microsoft.com/office/drawing/2014/main" id="{37750D8C-611A-76A0-0B73-9C9548A20BE8}"/>
                </a:ext>
              </a:extLst>
            </p:cNvPr>
            <p:cNvSpPr/>
            <p:nvPr/>
          </p:nvSpPr>
          <p:spPr>
            <a:xfrm>
              <a:off x="286101" y="2950761"/>
              <a:ext cx="4826170" cy="1694167"/>
            </a:xfrm>
            <a:prstGeom prst="rect">
              <a:avLst/>
            </a:prstGeom>
            <a:solidFill>
              <a:schemeClr val="bg2">
                <a:lumMod val="20000"/>
                <a:lumOff val="80000"/>
              </a:schemeClr>
            </a:solidFill>
            <a:ln w="28575" cap="flat">
              <a:solidFill>
                <a:schemeClr val="bg2"/>
              </a:solidFill>
              <a:prstDash val="sysDash"/>
              <a:miter/>
            </a:ln>
          </p:spPr>
          <p:txBody>
            <a:bodyPr rtlCol="0" anchor="ctr"/>
            <a:lstStyle/>
            <a:p>
              <a:pPr algn="l"/>
              <a:endParaRPr lang="en-US" dirty="0"/>
            </a:p>
          </p:txBody>
        </p:sp>
        <p:sp>
          <p:nvSpPr>
            <p:cNvPr id="12" name="TextBox 11">
              <a:extLst>
                <a:ext uri="{FF2B5EF4-FFF2-40B4-BE49-F238E27FC236}">
                  <a16:creationId xmlns:a16="http://schemas.microsoft.com/office/drawing/2014/main" id="{1D10BD08-C47F-A226-85A3-E26FA8FFCB3F}"/>
                </a:ext>
              </a:extLst>
            </p:cNvPr>
            <p:cNvSpPr txBox="1"/>
            <p:nvPr/>
          </p:nvSpPr>
          <p:spPr>
            <a:xfrm>
              <a:off x="399161" y="3031949"/>
              <a:ext cx="4600049" cy="1431930"/>
            </a:xfrm>
            <a:prstGeom prst="rect">
              <a:avLst/>
            </a:prstGeom>
            <a:noFill/>
          </p:spPr>
          <p:txBody>
            <a:bodyPr wrap="square">
              <a:spAutoFit/>
            </a:bodyPr>
            <a:lstStyle>
              <a:defPPr>
                <a:defRPr lang="ru-RU"/>
              </a:defPPr>
              <a:lvl1pPr indent="0" algn="just">
                <a:lnSpc>
                  <a:spcPct val="125000"/>
                </a:lnSpc>
                <a:spcAft>
                  <a:spcPts val="600"/>
                </a:spcAft>
                <a:buFontTx/>
                <a:buNone/>
                <a:defRPr sz="2400" b="0"/>
              </a:lvl1pPr>
            </a:lstStyle>
            <a:p>
              <a:r>
                <a:rPr lang="vi-VN" b="1"/>
                <a:t>Ví dụ: </a:t>
              </a:r>
              <a:r>
                <a:rPr lang="vi-VN"/>
                <a:t>Ở người, đột biến chuyển đoạn giữa NST </a:t>
              </a:r>
              <a:r>
                <a:rPr lang="vi-VN" b="1">
                  <a:solidFill>
                    <a:schemeClr val="accent3"/>
                  </a:solidFill>
                </a:rPr>
                <a:t>số 9 và số 22 </a:t>
              </a:r>
              <a:r>
                <a:rPr lang="vi-VN"/>
                <a:t>dẫn đến </a:t>
              </a:r>
              <a:r>
                <a:rPr lang="vi-VN" b="1">
                  <a:solidFill>
                    <a:schemeClr val="accent4"/>
                  </a:solidFill>
                </a:rPr>
                <a:t>bệnh ung thư bạch cầu tuỷ cấp tính</a:t>
              </a:r>
              <a:r>
                <a:rPr lang="vi-VN"/>
                <a:t>; </a:t>
              </a:r>
              <a:endParaRPr lang="en-US"/>
            </a:p>
          </p:txBody>
        </p:sp>
      </p:grpSp>
    </p:spTree>
    <p:extLst>
      <p:ext uri="{BB962C8B-B14F-4D97-AF65-F5344CB8AC3E}">
        <p14:creationId xmlns:p14="http://schemas.microsoft.com/office/powerpoint/2010/main" val="1745414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grpSp>
        <p:nvGrpSpPr>
          <p:cNvPr id="9" name="Group 8">
            <a:extLst>
              <a:ext uri="{FF2B5EF4-FFF2-40B4-BE49-F238E27FC236}">
                <a16:creationId xmlns:a16="http://schemas.microsoft.com/office/drawing/2014/main" id="{908503CB-84BD-2106-440D-BBAFDF5AA879}"/>
              </a:ext>
            </a:extLst>
          </p:cNvPr>
          <p:cNvGrpSpPr/>
          <p:nvPr/>
        </p:nvGrpSpPr>
        <p:grpSpPr>
          <a:xfrm>
            <a:off x="286100" y="2950761"/>
            <a:ext cx="5447131" cy="3051742"/>
            <a:chOff x="286101" y="2950761"/>
            <a:chExt cx="4826170" cy="2438165"/>
          </a:xfrm>
        </p:grpSpPr>
        <p:sp>
          <p:nvSpPr>
            <p:cNvPr id="13" name="Rectangle 12">
              <a:extLst>
                <a:ext uri="{FF2B5EF4-FFF2-40B4-BE49-F238E27FC236}">
                  <a16:creationId xmlns:a16="http://schemas.microsoft.com/office/drawing/2014/main" id="{DB3B16C6-A117-5A52-6B01-491B13608325}"/>
                </a:ext>
              </a:extLst>
            </p:cNvPr>
            <p:cNvSpPr/>
            <p:nvPr/>
          </p:nvSpPr>
          <p:spPr>
            <a:xfrm>
              <a:off x="286101" y="2950761"/>
              <a:ext cx="4826170" cy="2438165"/>
            </a:xfrm>
            <a:prstGeom prst="rect">
              <a:avLst/>
            </a:prstGeom>
            <a:solidFill>
              <a:schemeClr val="accent6">
                <a:lumMod val="20000"/>
                <a:lumOff val="80000"/>
              </a:schemeClr>
            </a:solidFill>
            <a:ln w="28575" cap="flat">
              <a:solidFill>
                <a:schemeClr val="accent6">
                  <a:lumMod val="75000"/>
                </a:schemeClr>
              </a:solidFill>
              <a:prstDash val="sysDash"/>
              <a:miter/>
            </a:ln>
          </p:spPr>
          <p:txBody>
            <a:bodyPr rtlCol="0" anchor="ctr"/>
            <a:lstStyle/>
            <a:p>
              <a:pPr algn="l"/>
              <a:endParaRPr lang="en-US" dirty="0"/>
            </a:p>
          </p:txBody>
        </p:sp>
        <p:sp>
          <p:nvSpPr>
            <p:cNvPr id="14" name="TextBox 13">
              <a:extLst>
                <a:ext uri="{FF2B5EF4-FFF2-40B4-BE49-F238E27FC236}">
                  <a16:creationId xmlns:a16="http://schemas.microsoft.com/office/drawing/2014/main" id="{F37DFDF3-C0D4-44B4-E31A-4E4F0CA2BFC0}"/>
                </a:ext>
              </a:extLst>
            </p:cNvPr>
            <p:cNvSpPr txBox="1"/>
            <p:nvPr/>
          </p:nvSpPr>
          <p:spPr>
            <a:xfrm>
              <a:off x="399161" y="3031949"/>
              <a:ext cx="4600049" cy="2250560"/>
            </a:xfrm>
            <a:prstGeom prst="rect">
              <a:avLst/>
            </a:prstGeom>
            <a:noFill/>
          </p:spPr>
          <p:txBody>
            <a:bodyPr wrap="square">
              <a:spAutoFit/>
            </a:bodyPr>
            <a:lstStyle>
              <a:defPPr>
                <a:defRPr lang="ru-RU"/>
              </a:defPPr>
              <a:lvl1pPr indent="0" algn="just">
                <a:lnSpc>
                  <a:spcPct val="125000"/>
                </a:lnSpc>
                <a:spcAft>
                  <a:spcPts val="600"/>
                </a:spcAft>
                <a:buFontTx/>
                <a:buNone/>
                <a:defRPr sz="2400" b="0"/>
              </a:lvl1pPr>
            </a:lstStyle>
            <a:p>
              <a:r>
                <a:rPr lang="vi-VN" b="1"/>
                <a:t>Ví dụ: </a:t>
              </a:r>
              <a:r>
                <a:rPr lang="vi-VN"/>
                <a:t>đột biến làm mất một đoạn trên cánh ngắn của </a:t>
              </a:r>
              <a:r>
                <a:rPr lang="vi-VN" b="1">
                  <a:solidFill>
                    <a:schemeClr val="accent3"/>
                  </a:solidFill>
                </a:rPr>
                <a:t>NST số 5 gây ra hội chứng cri-du-chat </a:t>
              </a:r>
              <a:r>
                <a:rPr lang="vi-VN" b="1"/>
                <a:t>(hội chứng mèo kêu)</a:t>
              </a:r>
              <a:r>
                <a:rPr lang="vi-VN"/>
                <a:t>, trẻ mang đột biến này có tiếng khóc giống mèo kêu và thường tử vong trong năm đầu đời sau sinh.</a:t>
              </a:r>
              <a:endParaRPr lang="en-US"/>
            </a:p>
          </p:txBody>
        </p:sp>
      </p:grpSp>
      <p:pic>
        <p:nvPicPr>
          <p:cNvPr id="3" name="Picture 2" descr="Cri du chat syndrome karyotype Cut Out Stock Images &amp; Pictures - Alamy">
            <a:extLst>
              <a:ext uri="{FF2B5EF4-FFF2-40B4-BE49-F238E27FC236}">
                <a16:creationId xmlns:a16="http://schemas.microsoft.com/office/drawing/2014/main" id="{F7C667B4-8AA8-81FD-7882-2EC25B278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94" t="5379" r="7387" b="11839"/>
          <a:stretch/>
        </p:blipFill>
        <p:spPr bwMode="auto">
          <a:xfrm>
            <a:off x="5926186" y="1448794"/>
            <a:ext cx="6096000" cy="530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65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grpSp>
        <p:nvGrpSpPr>
          <p:cNvPr id="9" name="Group 8">
            <a:extLst>
              <a:ext uri="{FF2B5EF4-FFF2-40B4-BE49-F238E27FC236}">
                <a16:creationId xmlns:a16="http://schemas.microsoft.com/office/drawing/2014/main" id="{908503CB-84BD-2106-440D-BBAFDF5AA879}"/>
              </a:ext>
            </a:extLst>
          </p:cNvPr>
          <p:cNvGrpSpPr/>
          <p:nvPr/>
        </p:nvGrpSpPr>
        <p:grpSpPr>
          <a:xfrm>
            <a:off x="286100" y="2950761"/>
            <a:ext cx="5447131" cy="3051742"/>
            <a:chOff x="286101" y="2950761"/>
            <a:chExt cx="4826170" cy="2438165"/>
          </a:xfrm>
        </p:grpSpPr>
        <p:sp>
          <p:nvSpPr>
            <p:cNvPr id="13" name="Rectangle 12">
              <a:extLst>
                <a:ext uri="{FF2B5EF4-FFF2-40B4-BE49-F238E27FC236}">
                  <a16:creationId xmlns:a16="http://schemas.microsoft.com/office/drawing/2014/main" id="{DB3B16C6-A117-5A52-6B01-491B13608325}"/>
                </a:ext>
              </a:extLst>
            </p:cNvPr>
            <p:cNvSpPr/>
            <p:nvPr/>
          </p:nvSpPr>
          <p:spPr>
            <a:xfrm>
              <a:off x="286101" y="2950761"/>
              <a:ext cx="4826170" cy="2438165"/>
            </a:xfrm>
            <a:prstGeom prst="rect">
              <a:avLst/>
            </a:prstGeom>
            <a:solidFill>
              <a:schemeClr val="accent6">
                <a:lumMod val="20000"/>
                <a:lumOff val="80000"/>
              </a:schemeClr>
            </a:solidFill>
            <a:ln w="28575" cap="flat">
              <a:solidFill>
                <a:schemeClr val="accent6">
                  <a:lumMod val="75000"/>
                </a:schemeClr>
              </a:solidFill>
              <a:prstDash val="sysDash"/>
              <a:miter/>
            </a:ln>
          </p:spPr>
          <p:txBody>
            <a:bodyPr rtlCol="0" anchor="ctr"/>
            <a:lstStyle/>
            <a:p>
              <a:pPr algn="l"/>
              <a:endParaRPr lang="en-US" dirty="0"/>
            </a:p>
          </p:txBody>
        </p:sp>
        <p:sp>
          <p:nvSpPr>
            <p:cNvPr id="14" name="TextBox 13">
              <a:extLst>
                <a:ext uri="{FF2B5EF4-FFF2-40B4-BE49-F238E27FC236}">
                  <a16:creationId xmlns:a16="http://schemas.microsoft.com/office/drawing/2014/main" id="{F37DFDF3-C0D4-44B4-E31A-4E4F0CA2BFC0}"/>
                </a:ext>
              </a:extLst>
            </p:cNvPr>
            <p:cNvSpPr txBox="1"/>
            <p:nvPr/>
          </p:nvSpPr>
          <p:spPr>
            <a:xfrm>
              <a:off x="399161" y="3031949"/>
              <a:ext cx="4600049" cy="2250560"/>
            </a:xfrm>
            <a:prstGeom prst="rect">
              <a:avLst/>
            </a:prstGeom>
            <a:noFill/>
          </p:spPr>
          <p:txBody>
            <a:bodyPr wrap="square">
              <a:spAutoFit/>
            </a:bodyPr>
            <a:lstStyle>
              <a:defPPr>
                <a:defRPr lang="ru-RU"/>
              </a:defPPr>
              <a:lvl1pPr indent="0" algn="just">
                <a:lnSpc>
                  <a:spcPct val="125000"/>
                </a:lnSpc>
                <a:spcAft>
                  <a:spcPts val="600"/>
                </a:spcAft>
                <a:buFontTx/>
                <a:buNone/>
                <a:defRPr sz="2400" b="0"/>
              </a:lvl1pPr>
            </a:lstStyle>
            <a:p>
              <a:r>
                <a:rPr lang="vi-VN" b="1"/>
                <a:t>Ví dụ: </a:t>
              </a:r>
              <a:r>
                <a:rPr lang="vi-VN"/>
                <a:t>đột biến làm mất một đoạn trên cánh ngắn của </a:t>
              </a:r>
              <a:r>
                <a:rPr lang="vi-VN" b="1">
                  <a:solidFill>
                    <a:schemeClr val="accent3"/>
                  </a:solidFill>
                </a:rPr>
                <a:t>NST số 5 gây ra hội chứng cri-du-chat </a:t>
              </a:r>
              <a:r>
                <a:rPr lang="vi-VN" b="1"/>
                <a:t>(hội chứng mèo kêu)</a:t>
              </a:r>
              <a:r>
                <a:rPr lang="vi-VN"/>
                <a:t>, trẻ mang đột biến này có tiếng khóc giống mèo kêu và thường tử vong trong năm đầu đời sau sinh.</a:t>
              </a:r>
              <a:endParaRPr lang="en-US"/>
            </a:p>
          </p:txBody>
        </p:sp>
      </p:grpSp>
      <p:pic>
        <p:nvPicPr>
          <p:cNvPr id="9218" name="Picture 2" descr="Motherhood">
            <a:extLst>
              <a:ext uri="{FF2B5EF4-FFF2-40B4-BE49-F238E27FC236}">
                <a16:creationId xmlns:a16="http://schemas.microsoft.com/office/drawing/2014/main" id="{7027803D-5292-167A-4758-A9A1ADC19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838" y="2287140"/>
            <a:ext cx="6201224" cy="4080001"/>
          </a:xfrm>
          <a:prstGeom prst="rect">
            <a:avLst/>
          </a:prstGeom>
          <a:noFill/>
          <a:ln w="28575">
            <a:solidFill>
              <a:schemeClr val="accent6">
                <a:lumMod val="75000"/>
              </a:schemeClr>
            </a:solidFill>
            <a:prstDash val="soli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15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Rare inherited syndromes - Knowledge @ AMBOSS">
            <a:extLst>
              <a:ext uri="{FF2B5EF4-FFF2-40B4-BE49-F238E27FC236}">
                <a16:creationId xmlns:a16="http://schemas.microsoft.com/office/drawing/2014/main" id="{4F81251C-ADC3-B306-7D5A-FF12268F3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0"/>
            <a:ext cx="9696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002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3" name="Slide Number Placeholder 3">
            <a:extLst>
              <a:ext uri="{FF2B5EF4-FFF2-40B4-BE49-F238E27FC236}">
                <a16:creationId xmlns:a16="http://schemas.microsoft.com/office/drawing/2014/main" id="{7060D5C3-7091-5AF7-9A08-24A199E4B8D9}"/>
              </a:ext>
            </a:extLst>
          </p:cNvPr>
          <p:cNvSpPr>
            <a:spLocks noGrp="1"/>
          </p:cNvSpPr>
          <p:nvPr>
            <p:ph type="sldNum" sz="quarter" idx="12"/>
          </p:nvPr>
        </p:nvSpPr>
        <p:spPr>
          <a:xfrm>
            <a:off x="10804358" y="4582658"/>
            <a:ext cx="549442" cy="365125"/>
          </a:xfrm>
        </p:spPr>
        <p:txBody>
          <a:bodyPr/>
          <a:lstStyle/>
          <a:p>
            <a:fld id="{D495E168-DA5E-4888-8D8A-92B118324C14}" type="slidenum">
              <a:rPr lang="ru-RU" smtClean="0"/>
              <a:pPr/>
              <a:t>26</a:t>
            </a:fld>
            <a:endParaRPr lang="ru-RU" dirty="0"/>
          </a:p>
        </p:txBody>
      </p:sp>
      <p:sp>
        <p:nvSpPr>
          <p:cNvPr id="4" name="Rectangle 3">
            <a:extLst>
              <a:ext uri="{FF2B5EF4-FFF2-40B4-BE49-F238E27FC236}">
                <a16:creationId xmlns:a16="http://schemas.microsoft.com/office/drawing/2014/main" id="{FF190908-A01A-697B-6906-B772D9CB0B9D}"/>
              </a:ext>
            </a:extLst>
          </p:cNvPr>
          <p:cNvSpPr/>
          <p:nvPr/>
        </p:nvSpPr>
        <p:spPr>
          <a:xfrm>
            <a:off x="914399" y="3322698"/>
            <a:ext cx="10692309" cy="2943465"/>
          </a:xfrm>
          <a:prstGeom prst="rect">
            <a:avLst/>
          </a:prstGeom>
          <a:solidFill>
            <a:schemeClr val="accent4">
              <a:lumMod val="20000"/>
              <a:lumOff val="80000"/>
            </a:schemeClr>
          </a:solidFill>
          <a:ln w="28575" cap="flat">
            <a:solidFill>
              <a:schemeClr val="accent4">
                <a:lumMod val="75000"/>
              </a:schemeClr>
            </a:solidFill>
            <a:prstDash val="solid"/>
            <a:miter/>
          </a:ln>
        </p:spPr>
        <p:txBody>
          <a:bodyPr rtlCol="0" anchor="ctr"/>
          <a:lstStyle/>
          <a:p>
            <a:pPr algn="l"/>
            <a:endParaRPr lang="en-US" dirty="0"/>
          </a:p>
        </p:txBody>
      </p:sp>
      <p:sp>
        <p:nvSpPr>
          <p:cNvPr id="5" name="Rectangle 4">
            <a:extLst>
              <a:ext uri="{FF2B5EF4-FFF2-40B4-BE49-F238E27FC236}">
                <a16:creationId xmlns:a16="http://schemas.microsoft.com/office/drawing/2014/main" id="{620A4DFF-33F9-977C-6ABE-C12280D9F7CB}"/>
              </a:ext>
            </a:extLst>
          </p:cNvPr>
          <p:cNvSpPr/>
          <p:nvPr/>
        </p:nvSpPr>
        <p:spPr>
          <a:xfrm>
            <a:off x="914399" y="3322698"/>
            <a:ext cx="2025143" cy="516103"/>
          </a:xfrm>
          <a:prstGeom prst="rect">
            <a:avLst/>
          </a:prstGeom>
          <a:solidFill>
            <a:schemeClr val="accent4">
              <a:lumMod val="60000"/>
              <a:lumOff val="40000"/>
            </a:schemeClr>
          </a:solidFill>
          <a:ln w="28575" cap="flat">
            <a:solidFill>
              <a:schemeClr val="accent4">
                <a:lumMod val="75000"/>
              </a:schemeClr>
            </a:solidFill>
            <a:prstDash val="solid"/>
            <a:miter/>
          </a:ln>
        </p:spPr>
        <p:txBody>
          <a:bodyPr rtlCol="0" anchor="ctr"/>
          <a:lstStyle/>
          <a:p>
            <a:pPr algn="ctr"/>
            <a:r>
              <a:rPr lang="en-US" sz="2800" b="1">
                <a:solidFill>
                  <a:schemeClr val="bg1"/>
                </a:solidFill>
              </a:rPr>
              <a:t>Yêu cầu 3</a:t>
            </a:r>
            <a:endParaRPr lang="en-US" sz="2800" b="1" dirty="0">
              <a:solidFill>
                <a:schemeClr val="bg1"/>
              </a:solidFill>
            </a:endParaRPr>
          </a:p>
        </p:txBody>
      </p:sp>
      <p:sp>
        <p:nvSpPr>
          <p:cNvPr id="6" name="Rectangle: Top Corners Rounded 5">
            <a:extLst>
              <a:ext uri="{FF2B5EF4-FFF2-40B4-BE49-F238E27FC236}">
                <a16:creationId xmlns:a16="http://schemas.microsoft.com/office/drawing/2014/main" id="{365AB92C-7820-08A7-3886-BEAB278C79FB}"/>
              </a:ext>
            </a:extLst>
          </p:cNvPr>
          <p:cNvSpPr/>
          <p:nvPr/>
        </p:nvSpPr>
        <p:spPr>
          <a:xfrm>
            <a:off x="3804388" y="2716943"/>
            <a:ext cx="4740295" cy="605755"/>
          </a:xfrm>
          <a:prstGeom prst="round2SameRect">
            <a:avLst/>
          </a:prstGeom>
          <a:solidFill>
            <a:schemeClr val="accent4">
              <a:lumMod val="75000"/>
            </a:schemeClr>
          </a:solidFill>
          <a:ln w="12700" cap="flat">
            <a:noFill/>
            <a:prstDash val="solid"/>
            <a:miter/>
          </a:ln>
        </p:spPr>
        <p:txBody>
          <a:bodyPr rtlCol="0" anchor="ctr"/>
          <a:lstStyle/>
          <a:p>
            <a:pPr algn="l"/>
            <a:endParaRPr lang="en-US" dirty="0"/>
          </a:p>
        </p:txBody>
      </p:sp>
      <p:sp>
        <p:nvSpPr>
          <p:cNvPr id="7" name="TextBox 6">
            <a:extLst>
              <a:ext uri="{FF2B5EF4-FFF2-40B4-BE49-F238E27FC236}">
                <a16:creationId xmlns:a16="http://schemas.microsoft.com/office/drawing/2014/main" id="{0878A45D-CACB-7957-4EFD-3E2F76D0E453}"/>
              </a:ext>
            </a:extLst>
          </p:cNvPr>
          <p:cNvSpPr txBox="1"/>
          <p:nvPr/>
        </p:nvSpPr>
        <p:spPr>
          <a:xfrm>
            <a:off x="4154534" y="2753735"/>
            <a:ext cx="4212038" cy="523220"/>
          </a:xfrm>
          <a:prstGeom prst="rect">
            <a:avLst/>
          </a:prstGeom>
          <a:noFill/>
        </p:spPr>
        <p:txBody>
          <a:bodyPr wrap="square" rtlCol="0">
            <a:spAutoFit/>
          </a:bodyPr>
          <a:lstStyle/>
          <a:p>
            <a:pPr algn="ctr"/>
            <a:r>
              <a:rPr lang="en-US" sz="2800" b="1">
                <a:solidFill>
                  <a:srgbClr val="FFFF00"/>
                </a:solidFill>
              </a:rPr>
              <a:t>PHIẾU HỌC TẬP SỐ 3</a:t>
            </a:r>
          </a:p>
        </p:txBody>
      </p:sp>
      <p:sp>
        <p:nvSpPr>
          <p:cNvPr id="8" name="TextBox 7">
            <a:extLst>
              <a:ext uri="{FF2B5EF4-FFF2-40B4-BE49-F238E27FC236}">
                <a16:creationId xmlns:a16="http://schemas.microsoft.com/office/drawing/2014/main" id="{A8ADAE7E-F1A0-DAC6-3642-7F77AC387C5D}"/>
              </a:ext>
            </a:extLst>
          </p:cNvPr>
          <p:cNvSpPr txBox="1"/>
          <p:nvPr/>
        </p:nvSpPr>
        <p:spPr>
          <a:xfrm>
            <a:off x="1117755" y="3838801"/>
            <a:ext cx="10315049" cy="2355260"/>
          </a:xfrm>
          <a:prstGeom prst="rect">
            <a:avLst/>
          </a:prstGeom>
          <a:noFill/>
        </p:spPr>
        <p:txBody>
          <a:bodyPr wrap="square">
            <a:spAutoFit/>
          </a:bodyPr>
          <a:lstStyle>
            <a:defPPr>
              <a:defRPr lang="ru-RU"/>
            </a:defPPr>
            <a:lvl1pPr algn="just">
              <a:lnSpc>
                <a:spcPct val="125000"/>
              </a:lnSpc>
              <a:defRPr sz="2400" b="1"/>
            </a:lvl1pPr>
          </a:lstStyle>
          <a:p>
            <a:r>
              <a:rPr lang="vi-VN"/>
              <a:t>Cá nhân quan sát Hình 46.2, thảo luận nhóm thực hiện các yêu cầu: </a:t>
            </a:r>
            <a:endParaRPr lang="en-US"/>
          </a:p>
          <a:p>
            <a:r>
              <a:rPr lang="vi-VN" b="0"/>
              <a:t>– Nêu nhận xét sự thay đổi số lượng NST trong mỗi tế bào đột biến so với tế bào lưỡng bội.</a:t>
            </a:r>
          </a:p>
          <a:p>
            <a:r>
              <a:rPr lang="vi-VN" b="0"/>
              <a:t>–</a:t>
            </a:r>
            <a:r>
              <a:rPr lang="en-US" b="0"/>
              <a:t> </a:t>
            </a:r>
            <a:r>
              <a:rPr lang="vi-VN" b="0"/>
              <a:t>Nêu khái niệm đột biết số lượng NST và gọi tên các dạng đột biến số lượng NST.</a:t>
            </a:r>
          </a:p>
        </p:txBody>
      </p:sp>
    </p:spTree>
    <p:extLst>
      <p:ext uri="{BB962C8B-B14F-4D97-AF65-F5344CB8AC3E}">
        <p14:creationId xmlns:p14="http://schemas.microsoft.com/office/powerpoint/2010/main" val="271029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3" grpId="0"/>
      <p:bldP spid="4" grpId="0" animBg="1"/>
      <p:bldP spid="5" grpId="0" animBg="1"/>
      <p:bldP spid="6" grpId="0" animBg="1"/>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graphicFrame>
        <p:nvGraphicFramePr>
          <p:cNvPr id="21" name="Table 20">
            <a:extLst>
              <a:ext uri="{FF2B5EF4-FFF2-40B4-BE49-F238E27FC236}">
                <a16:creationId xmlns:a16="http://schemas.microsoft.com/office/drawing/2014/main" id="{38CC04D9-BBBC-623A-E505-A2ACEB88821A}"/>
              </a:ext>
            </a:extLst>
          </p:cNvPr>
          <p:cNvGraphicFramePr>
            <a:graphicFrameLocks noGrp="1"/>
          </p:cNvGraphicFramePr>
          <p:nvPr>
            <p:extLst>
              <p:ext uri="{D42A27DB-BD31-4B8C-83A1-F6EECF244321}">
                <p14:modId xmlns:p14="http://schemas.microsoft.com/office/powerpoint/2010/main" val="2976563045"/>
              </p:ext>
            </p:extLst>
          </p:nvPr>
        </p:nvGraphicFramePr>
        <p:xfrm>
          <a:off x="443175" y="2835297"/>
          <a:ext cx="11432804" cy="2586978"/>
        </p:xfrm>
        <a:graphic>
          <a:graphicData uri="http://schemas.openxmlformats.org/drawingml/2006/table">
            <a:tbl>
              <a:tblPr firstRow="1" bandRow="1">
                <a:tableStyleId>{5940675A-B579-460E-94D1-54222C63F5DA}</a:tableStyleId>
              </a:tblPr>
              <a:tblGrid>
                <a:gridCol w="3450037">
                  <a:extLst>
                    <a:ext uri="{9D8B030D-6E8A-4147-A177-3AD203B41FA5}">
                      <a16:colId xmlns:a16="http://schemas.microsoft.com/office/drawing/2014/main" val="1735388945"/>
                    </a:ext>
                  </a:extLst>
                </a:gridCol>
                <a:gridCol w="2075525">
                  <a:extLst>
                    <a:ext uri="{9D8B030D-6E8A-4147-A177-3AD203B41FA5}">
                      <a16:colId xmlns:a16="http://schemas.microsoft.com/office/drawing/2014/main" val="4163867937"/>
                    </a:ext>
                  </a:extLst>
                </a:gridCol>
                <a:gridCol w="2137412">
                  <a:extLst>
                    <a:ext uri="{9D8B030D-6E8A-4147-A177-3AD203B41FA5}">
                      <a16:colId xmlns:a16="http://schemas.microsoft.com/office/drawing/2014/main" val="611210712"/>
                    </a:ext>
                  </a:extLst>
                </a:gridCol>
                <a:gridCol w="1949508">
                  <a:extLst>
                    <a:ext uri="{9D8B030D-6E8A-4147-A177-3AD203B41FA5}">
                      <a16:colId xmlns:a16="http://schemas.microsoft.com/office/drawing/2014/main" val="4276710217"/>
                    </a:ext>
                  </a:extLst>
                </a:gridCol>
                <a:gridCol w="1820322">
                  <a:extLst>
                    <a:ext uri="{9D8B030D-6E8A-4147-A177-3AD203B41FA5}">
                      <a16:colId xmlns:a16="http://schemas.microsoft.com/office/drawing/2014/main" val="3421087103"/>
                    </a:ext>
                  </a:extLst>
                </a:gridCol>
              </a:tblGrid>
              <a:tr h="370840">
                <a:tc>
                  <a:txBody>
                    <a:bodyPr/>
                    <a:lstStyle/>
                    <a:p>
                      <a:pPr algn="ctr"/>
                      <a:r>
                        <a:rPr lang="en-US" sz="2400" b="1"/>
                        <a:t>Tế bào lưỡng bội (2n)</a:t>
                      </a:r>
                    </a:p>
                  </a:txBody>
                  <a:tcPr anchor="ctr">
                    <a:solidFill>
                      <a:schemeClr val="bg2">
                        <a:lumMod val="20000"/>
                        <a:lumOff val="80000"/>
                      </a:schemeClr>
                    </a:solidFill>
                  </a:tcPr>
                </a:tc>
                <a:tc gridSpan="4">
                  <a:txBody>
                    <a:bodyPr/>
                    <a:lstStyle/>
                    <a:p>
                      <a:pPr algn="ctr"/>
                      <a:r>
                        <a:rPr lang="en-US" sz="2400" b="1"/>
                        <a:t>Tế bào đột biến số lượng NST</a:t>
                      </a:r>
                    </a:p>
                  </a:txBody>
                  <a:tcPr anchor="ctr">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9769696"/>
                  </a:ext>
                </a:extLst>
              </a:tr>
              <a:tr h="2129778">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extLst>
                  <a:ext uri="{0D108BD9-81ED-4DB2-BD59-A6C34878D82A}">
                    <a16:rowId xmlns:a16="http://schemas.microsoft.com/office/drawing/2014/main" val="2355979789"/>
                  </a:ext>
                </a:extLst>
              </a:tr>
            </a:tbl>
          </a:graphicData>
        </a:graphic>
      </p:graphicFrame>
      <p:grpSp>
        <p:nvGrpSpPr>
          <p:cNvPr id="23" name="Group 22">
            <a:extLst>
              <a:ext uri="{FF2B5EF4-FFF2-40B4-BE49-F238E27FC236}">
                <a16:creationId xmlns:a16="http://schemas.microsoft.com/office/drawing/2014/main" id="{E7A1BDB4-DA64-A289-7A52-CC27B9760452}"/>
              </a:ext>
            </a:extLst>
          </p:cNvPr>
          <p:cNvGrpSpPr/>
          <p:nvPr/>
        </p:nvGrpSpPr>
        <p:grpSpPr>
          <a:xfrm>
            <a:off x="1381418" y="3539064"/>
            <a:ext cx="1640870" cy="1640870"/>
            <a:chOff x="485250" y="3166741"/>
            <a:chExt cx="1640870" cy="1640870"/>
          </a:xfrm>
        </p:grpSpPr>
        <p:sp>
          <p:nvSpPr>
            <p:cNvPr id="24" name="Flowchart: Connector 23">
              <a:extLst>
                <a:ext uri="{FF2B5EF4-FFF2-40B4-BE49-F238E27FC236}">
                  <a16:creationId xmlns:a16="http://schemas.microsoft.com/office/drawing/2014/main" id="{BBD59117-4B19-5727-072C-C1B521374548}"/>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25" name="Picture 2" descr="Meiosis | Concise Medical Knowledge">
              <a:extLst>
                <a:ext uri="{FF2B5EF4-FFF2-40B4-BE49-F238E27FC236}">
                  <a16:creationId xmlns:a16="http://schemas.microsoft.com/office/drawing/2014/main" id="{C1DF8938-8A3F-831C-7369-09A2AF3EB3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Meiosis | Concise Medical Knowledge">
              <a:extLst>
                <a:ext uri="{FF2B5EF4-FFF2-40B4-BE49-F238E27FC236}">
                  <a16:creationId xmlns:a16="http://schemas.microsoft.com/office/drawing/2014/main" id="{B8C1148C-EC07-00BA-7A19-B20C2F0EE3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Meiosis | Concise Medical Knowledge">
              <a:extLst>
                <a:ext uri="{FF2B5EF4-FFF2-40B4-BE49-F238E27FC236}">
                  <a16:creationId xmlns:a16="http://schemas.microsoft.com/office/drawing/2014/main" id="{13AE6A9C-7F09-362B-4498-504BF2081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Meiosis | Concise Medical Knowledge">
              <a:extLst>
                <a:ext uri="{FF2B5EF4-FFF2-40B4-BE49-F238E27FC236}">
                  <a16:creationId xmlns:a16="http://schemas.microsoft.com/office/drawing/2014/main" id="{6EBAC11C-3B8B-376E-A196-6A3A4D61F4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ED1BE86E-F073-716D-1931-6202E0EB5174}"/>
              </a:ext>
            </a:extLst>
          </p:cNvPr>
          <p:cNvGrpSpPr/>
          <p:nvPr/>
        </p:nvGrpSpPr>
        <p:grpSpPr>
          <a:xfrm>
            <a:off x="4130736" y="3539064"/>
            <a:ext cx="1640870" cy="1640870"/>
            <a:chOff x="485250" y="3166741"/>
            <a:chExt cx="1640870" cy="1640870"/>
          </a:xfrm>
        </p:grpSpPr>
        <p:sp>
          <p:nvSpPr>
            <p:cNvPr id="30" name="Flowchart: Connector 29">
              <a:extLst>
                <a:ext uri="{FF2B5EF4-FFF2-40B4-BE49-F238E27FC236}">
                  <a16:creationId xmlns:a16="http://schemas.microsoft.com/office/drawing/2014/main" id="{1FB58E61-7497-32FE-AE50-A8CECB3511BE}"/>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1" name="Picture 2" descr="Meiosis | Concise Medical Knowledge">
              <a:extLst>
                <a:ext uri="{FF2B5EF4-FFF2-40B4-BE49-F238E27FC236}">
                  <a16:creationId xmlns:a16="http://schemas.microsoft.com/office/drawing/2014/main" id="{0CE9DC73-190B-6DA1-6E79-2485405417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Meiosis | Concise Medical Knowledge">
              <a:extLst>
                <a:ext uri="{FF2B5EF4-FFF2-40B4-BE49-F238E27FC236}">
                  <a16:creationId xmlns:a16="http://schemas.microsoft.com/office/drawing/2014/main" id="{7D9A760C-C579-6BFD-715E-DFD56EBDC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Meiosis | Concise Medical Knowledge">
              <a:extLst>
                <a:ext uri="{FF2B5EF4-FFF2-40B4-BE49-F238E27FC236}">
                  <a16:creationId xmlns:a16="http://schemas.microsoft.com/office/drawing/2014/main" id="{6DAFE9DE-4582-1770-D5B7-45115F4904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Meiosis | Concise Medical Knowledge">
              <a:extLst>
                <a:ext uri="{FF2B5EF4-FFF2-40B4-BE49-F238E27FC236}">
                  <a16:creationId xmlns:a16="http://schemas.microsoft.com/office/drawing/2014/main" id="{7C9B360E-8C7F-83E2-42DE-4703F88ADE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Meiosis | Concise Medical Knowledge">
              <a:extLst>
                <a:ext uri="{FF2B5EF4-FFF2-40B4-BE49-F238E27FC236}">
                  <a16:creationId xmlns:a16="http://schemas.microsoft.com/office/drawing/2014/main" id="{E18F07B8-A442-DD8A-B096-77995BE961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18C6D1C5-E4FE-53FC-B9AB-03AD94B696C0}"/>
              </a:ext>
            </a:extLst>
          </p:cNvPr>
          <p:cNvGrpSpPr/>
          <p:nvPr/>
        </p:nvGrpSpPr>
        <p:grpSpPr>
          <a:xfrm>
            <a:off x="6250739" y="3539064"/>
            <a:ext cx="1640870" cy="1640870"/>
            <a:chOff x="485250" y="3166741"/>
            <a:chExt cx="1640870" cy="1640870"/>
          </a:xfrm>
        </p:grpSpPr>
        <p:sp>
          <p:nvSpPr>
            <p:cNvPr id="37" name="Flowchart: Connector 36">
              <a:extLst>
                <a:ext uri="{FF2B5EF4-FFF2-40B4-BE49-F238E27FC236}">
                  <a16:creationId xmlns:a16="http://schemas.microsoft.com/office/drawing/2014/main" id="{26A8DF15-3734-A5B7-C154-CC6698B35DD5}"/>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8" name="Picture 2" descr="Meiosis | Concise Medical Knowledge">
              <a:extLst>
                <a:ext uri="{FF2B5EF4-FFF2-40B4-BE49-F238E27FC236}">
                  <a16:creationId xmlns:a16="http://schemas.microsoft.com/office/drawing/2014/main" id="{75C7E684-ABEF-F645-D865-DFA69EE7AC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eiosis | Concise Medical Knowledge">
              <a:extLst>
                <a:ext uri="{FF2B5EF4-FFF2-40B4-BE49-F238E27FC236}">
                  <a16:creationId xmlns:a16="http://schemas.microsoft.com/office/drawing/2014/main" id="{CAEF5352-C1B8-6BD4-BDF8-D793F7AF9F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eiosis | Concise Medical Knowledge">
              <a:extLst>
                <a:ext uri="{FF2B5EF4-FFF2-40B4-BE49-F238E27FC236}">
                  <a16:creationId xmlns:a16="http://schemas.microsoft.com/office/drawing/2014/main" id="{00177D18-48BF-E258-E4D4-BA90FF2DE4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1C6DDD81-C65D-91C3-344A-A8CD6F746597}"/>
              </a:ext>
            </a:extLst>
          </p:cNvPr>
          <p:cNvGrpSpPr/>
          <p:nvPr/>
        </p:nvGrpSpPr>
        <p:grpSpPr>
          <a:xfrm>
            <a:off x="8273675" y="3539064"/>
            <a:ext cx="1640870" cy="1640870"/>
            <a:chOff x="485250" y="3166741"/>
            <a:chExt cx="1640870" cy="1640870"/>
          </a:xfrm>
        </p:grpSpPr>
        <p:sp>
          <p:nvSpPr>
            <p:cNvPr id="44" name="Flowchart: Connector 43">
              <a:extLst>
                <a:ext uri="{FF2B5EF4-FFF2-40B4-BE49-F238E27FC236}">
                  <a16:creationId xmlns:a16="http://schemas.microsoft.com/office/drawing/2014/main" id="{AB313845-5291-4054-E3CC-70224D9CBCEB}"/>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45" name="Picture 2" descr="Meiosis | Concise Medical Knowledge">
              <a:extLst>
                <a:ext uri="{FF2B5EF4-FFF2-40B4-BE49-F238E27FC236}">
                  <a16:creationId xmlns:a16="http://schemas.microsoft.com/office/drawing/2014/main" id="{C89C46A7-E398-6A65-4A52-270E831D31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Meiosis | Concise Medical Knowledge">
              <a:extLst>
                <a:ext uri="{FF2B5EF4-FFF2-40B4-BE49-F238E27FC236}">
                  <a16:creationId xmlns:a16="http://schemas.microsoft.com/office/drawing/2014/main" id="{6C70D9BE-5186-DDE0-A9DF-538165C0B7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Meiosis | Concise Medical Knowledge">
              <a:extLst>
                <a:ext uri="{FF2B5EF4-FFF2-40B4-BE49-F238E27FC236}">
                  <a16:creationId xmlns:a16="http://schemas.microsoft.com/office/drawing/2014/main" id="{6B1187B0-7395-9DA5-9112-92BD13A81B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eiosis | Concise Medical Knowledge">
              <a:extLst>
                <a:ext uri="{FF2B5EF4-FFF2-40B4-BE49-F238E27FC236}">
                  <a16:creationId xmlns:a16="http://schemas.microsoft.com/office/drawing/2014/main" id="{1E5ADC90-E8F8-B234-CB89-C5AF368D10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Meiosis | Concise Medical Knowledge">
              <a:extLst>
                <a:ext uri="{FF2B5EF4-FFF2-40B4-BE49-F238E27FC236}">
                  <a16:creationId xmlns:a16="http://schemas.microsoft.com/office/drawing/2014/main" id="{5C537FFD-33BA-27C8-7CFE-665D2F8415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Meiosis | Concise Medical Knowledge">
              <a:extLst>
                <a:ext uri="{FF2B5EF4-FFF2-40B4-BE49-F238E27FC236}">
                  <a16:creationId xmlns:a16="http://schemas.microsoft.com/office/drawing/2014/main" id="{1D4374EF-56ED-F544-59A2-E47B9C9628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C68D5EE1-8EB0-9358-6086-AC631718C8F1}"/>
              </a:ext>
            </a:extLst>
          </p:cNvPr>
          <p:cNvGrpSpPr/>
          <p:nvPr/>
        </p:nvGrpSpPr>
        <p:grpSpPr>
          <a:xfrm>
            <a:off x="10175402" y="3539064"/>
            <a:ext cx="1640870" cy="1640870"/>
            <a:chOff x="485250" y="3166741"/>
            <a:chExt cx="1640870" cy="1640870"/>
          </a:xfrm>
        </p:grpSpPr>
        <p:sp>
          <p:nvSpPr>
            <p:cNvPr id="52" name="Flowchart: Connector 51">
              <a:extLst>
                <a:ext uri="{FF2B5EF4-FFF2-40B4-BE49-F238E27FC236}">
                  <a16:creationId xmlns:a16="http://schemas.microsoft.com/office/drawing/2014/main" id="{51F6EEA5-DDD1-36AC-A8EC-FD59A77DF2ED}"/>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53" name="Picture 2" descr="Meiosis | Concise Medical Knowledge">
              <a:extLst>
                <a:ext uri="{FF2B5EF4-FFF2-40B4-BE49-F238E27FC236}">
                  <a16:creationId xmlns:a16="http://schemas.microsoft.com/office/drawing/2014/main" id="{822FCD8E-1597-4B61-F33B-0E42B1F296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Meiosis | Concise Medical Knowledge">
              <a:extLst>
                <a:ext uri="{FF2B5EF4-FFF2-40B4-BE49-F238E27FC236}">
                  <a16:creationId xmlns:a16="http://schemas.microsoft.com/office/drawing/2014/main" id="{83E6164E-5D69-C099-F207-3417B118E0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Meiosis | Concise Medical Knowledge">
              <a:extLst>
                <a:ext uri="{FF2B5EF4-FFF2-40B4-BE49-F238E27FC236}">
                  <a16:creationId xmlns:a16="http://schemas.microsoft.com/office/drawing/2014/main" id="{C85AA26C-9A89-2583-2E06-07EED4AD8B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200128" y="4252714"/>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Meiosis | Concise Medical Knowledge">
              <a:extLst>
                <a:ext uri="{FF2B5EF4-FFF2-40B4-BE49-F238E27FC236}">
                  <a16:creationId xmlns:a16="http://schemas.microsoft.com/office/drawing/2014/main" id="{6AAA7E76-1A9E-024E-E11D-4F2AB56604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586649" y="4004756"/>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Meiosis | Concise Medical Knowledge">
              <a:extLst>
                <a:ext uri="{FF2B5EF4-FFF2-40B4-BE49-F238E27FC236}">
                  <a16:creationId xmlns:a16="http://schemas.microsoft.com/office/drawing/2014/main" id="{2B2EEE62-5BB3-6D27-E232-95AD528B2A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Meiosis | Concise Medical Knowledge">
              <a:extLst>
                <a:ext uri="{FF2B5EF4-FFF2-40B4-BE49-F238E27FC236}">
                  <a16:creationId xmlns:a16="http://schemas.microsoft.com/office/drawing/2014/main" id="{BF2AD745-45A1-4A34-7113-65A783809A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Meiosis | Concise Medical Knowledge">
              <a:extLst>
                <a:ext uri="{FF2B5EF4-FFF2-40B4-BE49-F238E27FC236}">
                  <a16:creationId xmlns:a16="http://schemas.microsoft.com/office/drawing/2014/main" id="{14369CFD-B9DF-CAAE-A7A7-ED21373AE6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571495" y="3522874"/>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Meiosis | Concise Medical Knowledge">
              <a:extLst>
                <a:ext uri="{FF2B5EF4-FFF2-40B4-BE49-F238E27FC236}">
                  <a16:creationId xmlns:a16="http://schemas.microsoft.com/office/drawing/2014/main" id="{34F702C8-DE44-085A-40F3-17BF183B6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114280" y="3981818"/>
              <a:ext cx="185869" cy="496619"/>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TextBox 60">
            <a:extLst>
              <a:ext uri="{FF2B5EF4-FFF2-40B4-BE49-F238E27FC236}">
                <a16:creationId xmlns:a16="http://schemas.microsoft.com/office/drawing/2014/main" id="{2382B270-99A5-2569-DA30-45C0F90C2A27}"/>
              </a:ext>
            </a:extLst>
          </p:cNvPr>
          <p:cNvSpPr txBox="1"/>
          <p:nvPr/>
        </p:nvSpPr>
        <p:spPr>
          <a:xfrm>
            <a:off x="4583891" y="5468149"/>
            <a:ext cx="914662" cy="461665"/>
          </a:xfrm>
          <a:prstGeom prst="rect">
            <a:avLst/>
          </a:prstGeom>
          <a:noFill/>
        </p:spPr>
        <p:txBody>
          <a:bodyPr wrap="square" rtlCol="0">
            <a:spAutoFit/>
          </a:bodyPr>
          <a:lstStyle/>
          <a:p>
            <a:pPr algn="ctr"/>
            <a:r>
              <a:rPr lang="en-US" sz="2400" b="1"/>
              <a:t>a) </a:t>
            </a:r>
          </a:p>
        </p:txBody>
      </p:sp>
      <p:sp>
        <p:nvSpPr>
          <p:cNvPr id="62" name="TextBox 61">
            <a:extLst>
              <a:ext uri="{FF2B5EF4-FFF2-40B4-BE49-F238E27FC236}">
                <a16:creationId xmlns:a16="http://schemas.microsoft.com/office/drawing/2014/main" id="{31014731-CC99-B163-1739-D3F70489871E}"/>
              </a:ext>
            </a:extLst>
          </p:cNvPr>
          <p:cNvSpPr txBox="1"/>
          <p:nvPr/>
        </p:nvSpPr>
        <p:spPr>
          <a:xfrm>
            <a:off x="6693449" y="5488139"/>
            <a:ext cx="1019499" cy="461665"/>
          </a:xfrm>
          <a:prstGeom prst="rect">
            <a:avLst/>
          </a:prstGeom>
          <a:noFill/>
        </p:spPr>
        <p:txBody>
          <a:bodyPr wrap="square" rtlCol="0">
            <a:spAutoFit/>
          </a:bodyPr>
          <a:lstStyle/>
          <a:p>
            <a:pPr algn="ctr"/>
            <a:r>
              <a:rPr lang="en-US" sz="2400" b="1"/>
              <a:t>b) </a:t>
            </a:r>
          </a:p>
        </p:txBody>
      </p:sp>
      <p:sp>
        <p:nvSpPr>
          <p:cNvPr id="63" name="TextBox 62">
            <a:extLst>
              <a:ext uri="{FF2B5EF4-FFF2-40B4-BE49-F238E27FC236}">
                <a16:creationId xmlns:a16="http://schemas.microsoft.com/office/drawing/2014/main" id="{CC6341EF-1F58-173F-3B98-EDECC5B24693}"/>
              </a:ext>
            </a:extLst>
          </p:cNvPr>
          <p:cNvSpPr txBox="1"/>
          <p:nvPr/>
        </p:nvSpPr>
        <p:spPr>
          <a:xfrm>
            <a:off x="8682420" y="5491538"/>
            <a:ext cx="1019499" cy="461665"/>
          </a:xfrm>
          <a:prstGeom prst="rect">
            <a:avLst/>
          </a:prstGeom>
          <a:noFill/>
        </p:spPr>
        <p:txBody>
          <a:bodyPr wrap="square" rtlCol="0">
            <a:spAutoFit/>
          </a:bodyPr>
          <a:lstStyle/>
          <a:p>
            <a:pPr algn="ctr"/>
            <a:r>
              <a:rPr lang="en-US" sz="2400" b="1"/>
              <a:t>c) </a:t>
            </a:r>
          </a:p>
        </p:txBody>
      </p:sp>
      <p:sp>
        <p:nvSpPr>
          <p:cNvPr id="64" name="TextBox 63">
            <a:extLst>
              <a:ext uri="{FF2B5EF4-FFF2-40B4-BE49-F238E27FC236}">
                <a16:creationId xmlns:a16="http://schemas.microsoft.com/office/drawing/2014/main" id="{5EA9B4F3-BA43-3F94-5C30-7E4B43545F49}"/>
              </a:ext>
            </a:extLst>
          </p:cNvPr>
          <p:cNvSpPr txBox="1"/>
          <p:nvPr/>
        </p:nvSpPr>
        <p:spPr>
          <a:xfrm>
            <a:off x="10584147" y="5488139"/>
            <a:ext cx="1019499" cy="461665"/>
          </a:xfrm>
          <a:prstGeom prst="rect">
            <a:avLst/>
          </a:prstGeom>
          <a:noFill/>
        </p:spPr>
        <p:txBody>
          <a:bodyPr wrap="square" rtlCol="0">
            <a:spAutoFit/>
          </a:bodyPr>
          <a:lstStyle/>
          <a:p>
            <a:pPr algn="ctr"/>
            <a:r>
              <a:rPr lang="en-US" sz="2400" b="1"/>
              <a:t>d) </a:t>
            </a:r>
          </a:p>
        </p:txBody>
      </p:sp>
      <p:sp>
        <p:nvSpPr>
          <p:cNvPr id="66" name="TextBox 65">
            <a:extLst>
              <a:ext uri="{FF2B5EF4-FFF2-40B4-BE49-F238E27FC236}">
                <a16:creationId xmlns:a16="http://schemas.microsoft.com/office/drawing/2014/main" id="{0C8BED28-FA0A-6487-278B-00B1B3BC5580}"/>
              </a:ext>
            </a:extLst>
          </p:cNvPr>
          <p:cNvSpPr txBox="1"/>
          <p:nvPr/>
        </p:nvSpPr>
        <p:spPr>
          <a:xfrm>
            <a:off x="781986" y="6059814"/>
            <a:ext cx="10769815" cy="461665"/>
          </a:xfrm>
          <a:prstGeom prst="rect">
            <a:avLst/>
          </a:prstGeom>
          <a:noFill/>
        </p:spPr>
        <p:txBody>
          <a:bodyPr wrap="square">
            <a:spAutoFit/>
          </a:bodyPr>
          <a:lstStyle/>
          <a:p>
            <a:r>
              <a:rPr lang="vi-VN" sz="2400" b="1" i="1"/>
              <a:t>Tế bào bình thường và các tế bào mang đột biến số lượng nhiễm sắc thể</a:t>
            </a:r>
            <a:endParaRPr lang="en-US" sz="2400" b="1" i="1"/>
          </a:p>
        </p:txBody>
      </p:sp>
    </p:spTree>
    <p:extLst>
      <p:ext uri="{BB962C8B-B14F-4D97-AF65-F5344CB8AC3E}">
        <p14:creationId xmlns:p14="http://schemas.microsoft.com/office/powerpoint/2010/main" val="2170754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75" name="Rectangle: Rounded Corners 74">
            <a:extLst>
              <a:ext uri="{FF2B5EF4-FFF2-40B4-BE49-F238E27FC236}">
                <a16:creationId xmlns:a16="http://schemas.microsoft.com/office/drawing/2014/main" id="{5321A77B-26C8-578F-8459-6DC70453EF4B}"/>
              </a:ext>
            </a:extLst>
          </p:cNvPr>
          <p:cNvSpPr/>
          <p:nvPr/>
        </p:nvSpPr>
        <p:spPr>
          <a:xfrm>
            <a:off x="1307088" y="2707931"/>
            <a:ext cx="10164987" cy="3462867"/>
          </a:xfrm>
          <a:custGeom>
            <a:avLst/>
            <a:gdLst>
              <a:gd name="connsiteX0" fmla="*/ 0 w 10164987"/>
              <a:gd name="connsiteY0" fmla="*/ 300438 h 3462867"/>
              <a:gd name="connsiteX1" fmla="*/ 300438 w 10164987"/>
              <a:gd name="connsiteY1" fmla="*/ 0 h 3462867"/>
              <a:gd name="connsiteX2" fmla="*/ 993836 w 10164987"/>
              <a:gd name="connsiteY2" fmla="*/ 0 h 3462867"/>
              <a:gd name="connsiteX3" fmla="*/ 1304670 w 10164987"/>
              <a:gd name="connsiteY3" fmla="*/ 0 h 3462867"/>
              <a:gd name="connsiteX4" fmla="*/ 1615503 w 10164987"/>
              <a:gd name="connsiteY4" fmla="*/ 0 h 3462867"/>
              <a:gd name="connsiteX5" fmla="*/ 2404542 w 10164987"/>
              <a:gd name="connsiteY5" fmla="*/ 0 h 3462867"/>
              <a:gd name="connsiteX6" fmla="*/ 3002299 w 10164987"/>
              <a:gd name="connsiteY6" fmla="*/ 0 h 3462867"/>
              <a:gd name="connsiteX7" fmla="*/ 3313133 w 10164987"/>
              <a:gd name="connsiteY7" fmla="*/ 0 h 3462867"/>
              <a:gd name="connsiteX8" fmla="*/ 4102172 w 10164987"/>
              <a:gd name="connsiteY8" fmla="*/ 0 h 3462867"/>
              <a:gd name="connsiteX9" fmla="*/ 4795570 w 10164987"/>
              <a:gd name="connsiteY9" fmla="*/ 0 h 3462867"/>
              <a:gd name="connsiteX10" fmla="*/ 5584609 w 10164987"/>
              <a:gd name="connsiteY10" fmla="*/ 0 h 3462867"/>
              <a:gd name="connsiteX11" fmla="*/ 5895443 w 10164987"/>
              <a:gd name="connsiteY11" fmla="*/ 0 h 3462867"/>
              <a:gd name="connsiteX12" fmla="*/ 6493200 w 10164987"/>
              <a:gd name="connsiteY12" fmla="*/ 0 h 3462867"/>
              <a:gd name="connsiteX13" fmla="*/ 7282239 w 10164987"/>
              <a:gd name="connsiteY13" fmla="*/ 0 h 3462867"/>
              <a:gd name="connsiteX14" fmla="*/ 8071278 w 10164987"/>
              <a:gd name="connsiteY14" fmla="*/ 0 h 3462867"/>
              <a:gd name="connsiteX15" fmla="*/ 8669035 w 10164987"/>
              <a:gd name="connsiteY15" fmla="*/ 0 h 3462867"/>
              <a:gd name="connsiteX16" fmla="*/ 8979869 w 10164987"/>
              <a:gd name="connsiteY16" fmla="*/ 0 h 3462867"/>
              <a:gd name="connsiteX17" fmla="*/ 9864549 w 10164987"/>
              <a:gd name="connsiteY17" fmla="*/ 0 h 3462867"/>
              <a:gd name="connsiteX18" fmla="*/ 10164987 w 10164987"/>
              <a:gd name="connsiteY18" fmla="*/ 300438 h 3462867"/>
              <a:gd name="connsiteX19" fmla="*/ 10164987 w 10164987"/>
              <a:gd name="connsiteY19" fmla="*/ 815596 h 3462867"/>
              <a:gd name="connsiteX20" fmla="*/ 10164987 w 10164987"/>
              <a:gd name="connsiteY20" fmla="*/ 1302135 h 3462867"/>
              <a:gd name="connsiteX21" fmla="*/ 10164987 w 10164987"/>
              <a:gd name="connsiteY21" fmla="*/ 1817293 h 3462867"/>
              <a:gd name="connsiteX22" fmla="*/ 10164987 w 10164987"/>
              <a:gd name="connsiteY22" fmla="*/ 2361072 h 3462867"/>
              <a:gd name="connsiteX23" fmla="*/ 10164987 w 10164987"/>
              <a:gd name="connsiteY23" fmla="*/ 3162429 h 3462867"/>
              <a:gd name="connsiteX24" fmla="*/ 9864549 w 10164987"/>
              <a:gd name="connsiteY24" fmla="*/ 3462867 h 3462867"/>
              <a:gd name="connsiteX25" fmla="*/ 9266792 w 10164987"/>
              <a:gd name="connsiteY25" fmla="*/ 3462867 h 3462867"/>
              <a:gd name="connsiteX26" fmla="*/ 8955958 w 10164987"/>
              <a:gd name="connsiteY26" fmla="*/ 3462867 h 3462867"/>
              <a:gd name="connsiteX27" fmla="*/ 8549484 w 10164987"/>
              <a:gd name="connsiteY27" fmla="*/ 3462867 h 3462867"/>
              <a:gd name="connsiteX28" fmla="*/ 7760445 w 10164987"/>
              <a:gd name="connsiteY28" fmla="*/ 3462867 h 3462867"/>
              <a:gd name="connsiteX29" fmla="*/ 7067047 w 10164987"/>
              <a:gd name="connsiteY29" fmla="*/ 3462867 h 3462867"/>
              <a:gd name="connsiteX30" fmla="*/ 6756213 w 10164987"/>
              <a:gd name="connsiteY30" fmla="*/ 3462867 h 3462867"/>
              <a:gd name="connsiteX31" fmla="*/ 6349738 w 10164987"/>
              <a:gd name="connsiteY31" fmla="*/ 3462867 h 3462867"/>
              <a:gd name="connsiteX32" fmla="*/ 5847622 w 10164987"/>
              <a:gd name="connsiteY32" fmla="*/ 3462867 h 3462867"/>
              <a:gd name="connsiteX33" fmla="*/ 5345507 w 10164987"/>
              <a:gd name="connsiteY33" fmla="*/ 3462867 h 3462867"/>
              <a:gd name="connsiteX34" fmla="*/ 4843391 w 10164987"/>
              <a:gd name="connsiteY34" fmla="*/ 3462867 h 3462867"/>
              <a:gd name="connsiteX35" fmla="*/ 4436916 w 10164987"/>
              <a:gd name="connsiteY35" fmla="*/ 3462867 h 3462867"/>
              <a:gd name="connsiteX36" fmla="*/ 3743518 w 10164987"/>
              <a:gd name="connsiteY36" fmla="*/ 3462867 h 3462867"/>
              <a:gd name="connsiteX37" fmla="*/ 2954479 w 10164987"/>
              <a:gd name="connsiteY37" fmla="*/ 3462867 h 3462867"/>
              <a:gd name="connsiteX38" fmla="*/ 2643645 w 10164987"/>
              <a:gd name="connsiteY38" fmla="*/ 3462867 h 3462867"/>
              <a:gd name="connsiteX39" fmla="*/ 1950247 w 10164987"/>
              <a:gd name="connsiteY39" fmla="*/ 3462867 h 3462867"/>
              <a:gd name="connsiteX40" fmla="*/ 1256849 w 10164987"/>
              <a:gd name="connsiteY40" fmla="*/ 3462867 h 3462867"/>
              <a:gd name="connsiteX41" fmla="*/ 300438 w 10164987"/>
              <a:gd name="connsiteY41" fmla="*/ 3462867 h 3462867"/>
              <a:gd name="connsiteX42" fmla="*/ 0 w 10164987"/>
              <a:gd name="connsiteY42" fmla="*/ 3162429 h 3462867"/>
              <a:gd name="connsiteX43" fmla="*/ 0 w 10164987"/>
              <a:gd name="connsiteY43" fmla="*/ 2590031 h 3462867"/>
              <a:gd name="connsiteX44" fmla="*/ 0 w 10164987"/>
              <a:gd name="connsiteY44" fmla="*/ 2017633 h 3462867"/>
              <a:gd name="connsiteX45" fmla="*/ 0 w 10164987"/>
              <a:gd name="connsiteY45" fmla="*/ 1445234 h 3462867"/>
              <a:gd name="connsiteX46" fmla="*/ 0 w 10164987"/>
              <a:gd name="connsiteY46" fmla="*/ 958696 h 3462867"/>
              <a:gd name="connsiteX47" fmla="*/ 0 w 10164987"/>
              <a:gd name="connsiteY47" fmla="*/ 30043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164987" h="3462867" fill="none" extrusionOk="0">
                <a:moveTo>
                  <a:pt x="0" y="300438"/>
                </a:moveTo>
                <a:cubicBezTo>
                  <a:pt x="31888" y="106106"/>
                  <a:pt x="118154" y="17724"/>
                  <a:pt x="300438" y="0"/>
                </a:cubicBezTo>
                <a:cubicBezTo>
                  <a:pt x="506041" y="-71307"/>
                  <a:pt x="830619" y="14259"/>
                  <a:pt x="993836" y="0"/>
                </a:cubicBezTo>
                <a:cubicBezTo>
                  <a:pt x="1157053" y="-14259"/>
                  <a:pt x="1238139" y="1735"/>
                  <a:pt x="1304670" y="0"/>
                </a:cubicBezTo>
                <a:cubicBezTo>
                  <a:pt x="1371201" y="-1735"/>
                  <a:pt x="1520204" y="411"/>
                  <a:pt x="1615503" y="0"/>
                </a:cubicBezTo>
                <a:cubicBezTo>
                  <a:pt x="1710802" y="-411"/>
                  <a:pt x="2148694" y="58733"/>
                  <a:pt x="2404542" y="0"/>
                </a:cubicBezTo>
                <a:cubicBezTo>
                  <a:pt x="2660390" y="-58733"/>
                  <a:pt x="2781407" y="57286"/>
                  <a:pt x="3002299" y="0"/>
                </a:cubicBezTo>
                <a:cubicBezTo>
                  <a:pt x="3223191" y="-57286"/>
                  <a:pt x="3167310" y="35297"/>
                  <a:pt x="3313133" y="0"/>
                </a:cubicBezTo>
                <a:cubicBezTo>
                  <a:pt x="3458956" y="-35297"/>
                  <a:pt x="3759091" y="9578"/>
                  <a:pt x="4102172" y="0"/>
                </a:cubicBezTo>
                <a:cubicBezTo>
                  <a:pt x="4445253" y="-9578"/>
                  <a:pt x="4530485" y="44862"/>
                  <a:pt x="4795570" y="0"/>
                </a:cubicBezTo>
                <a:cubicBezTo>
                  <a:pt x="5060655" y="-44862"/>
                  <a:pt x="5364906" y="62379"/>
                  <a:pt x="5584609" y="0"/>
                </a:cubicBezTo>
                <a:cubicBezTo>
                  <a:pt x="5804312" y="-62379"/>
                  <a:pt x="5745947" y="32783"/>
                  <a:pt x="5895443" y="0"/>
                </a:cubicBezTo>
                <a:cubicBezTo>
                  <a:pt x="6044939" y="-32783"/>
                  <a:pt x="6205656" y="50574"/>
                  <a:pt x="6493200" y="0"/>
                </a:cubicBezTo>
                <a:cubicBezTo>
                  <a:pt x="6780744" y="-50574"/>
                  <a:pt x="7000684" y="45592"/>
                  <a:pt x="7282239" y="0"/>
                </a:cubicBezTo>
                <a:cubicBezTo>
                  <a:pt x="7563794" y="-45592"/>
                  <a:pt x="7875696" y="83092"/>
                  <a:pt x="8071278" y="0"/>
                </a:cubicBezTo>
                <a:cubicBezTo>
                  <a:pt x="8266860" y="-83092"/>
                  <a:pt x="8473196" y="45221"/>
                  <a:pt x="8669035" y="0"/>
                </a:cubicBezTo>
                <a:cubicBezTo>
                  <a:pt x="8864874" y="-45221"/>
                  <a:pt x="8910454" y="28938"/>
                  <a:pt x="8979869" y="0"/>
                </a:cubicBezTo>
                <a:cubicBezTo>
                  <a:pt x="9049284" y="-28938"/>
                  <a:pt x="9540168" y="53083"/>
                  <a:pt x="9864549" y="0"/>
                </a:cubicBezTo>
                <a:cubicBezTo>
                  <a:pt x="10027787" y="7089"/>
                  <a:pt x="10152134" y="153886"/>
                  <a:pt x="10164987" y="300438"/>
                </a:cubicBezTo>
                <a:cubicBezTo>
                  <a:pt x="10177114" y="469951"/>
                  <a:pt x="10157327" y="664334"/>
                  <a:pt x="10164987" y="815596"/>
                </a:cubicBezTo>
                <a:cubicBezTo>
                  <a:pt x="10172647" y="966858"/>
                  <a:pt x="10145418" y="1061259"/>
                  <a:pt x="10164987" y="1302135"/>
                </a:cubicBezTo>
                <a:cubicBezTo>
                  <a:pt x="10184556" y="1543011"/>
                  <a:pt x="10134840" y="1654085"/>
                  <a:pt x="10164987" y="1817293"/>
                </a:cubicBezTo>
                <a:cubicBezTo>
                  <a:pt x="10195134" y="1980501"/>
                  <a:pt x="10156088" y="2162840"/>
                  <a:pt x="10164987" y="2361072"/>
                </a:cubicBezTo>
                <a:cubicBezTo>
                  <a:pt x="10173886" y="2559304"/>
                  <a:pt x="10143459" y="2920225"/>
                  <a:pt x="10164987" y="3162429"/>
                </a:cubicBezTo>
                <a:cubicBezTo>
                  <a:pt x="10157120" y="3328909"/>
                  <a:pt x="10032802" y="3414796"/>
                  <a:pt x="9864549" y="3462867"/>
                </a:cubicBezTo>
                <a:cubicBezTo>
                  <a:pt x="9659893" y="3491495"/>
                  <a:pt x="9549402" y="3417537"/>
                  <a:pt x="9266792" y="3462867"/>
                </a:cubicBezTo>
                <a:cubicBezTo>
                  <a:pt x="8984182" y="3508197"/>
                  <a:pt x="9083155" y="3435249"/>
                  <a:pt x="8955958" y="3462867"/>
                </a:cubicBezTo>
                <a:cubicBezTo>
                  <a:pt x="8828761" y="3490485"/>
                  <a:pt x="8719068" y="3456905"/>
                  <a:pt x="8549484" y="3462867"/>
                </a:cubicBezTo>
                <a:cubicBezTo>
                  <a:pt x="8379900" y="3468829"/>
                  <a:pt x="8146665" y="3391971"/>
                  <a:pt x="7760445" y="3462867"/>
                </a:cubicBezTo>
                <a:cubicBezTo>
                  <a:pt x="7374225" y="3533763"/>
                  <a:pt x="7316094" y="3449769"/>
                  <a:pt x="7067047" y="3462867"/>
                </a:cubicBezTo>
                <a:cubicBezTo>
                  <a:pt x="6818000" y="3475965"/>
                  <a:pt x="6836841" y="3428057"/>
                  <a:pt x="6756213" y="3462867"/>
                </a:cubicBezTo>
                <a:cubicBezTo>
                  <a:pt x="6675585" y="3497677"/>
                  <a:pt x="6541707" y="3423225"/>
                  <a:pt x="6349738" y="3462867"/>
                </a:cubicBezTo>
                <a:cubicBezTo>
                  <a:pt x="6157769" y="3502509"/>
                  <a:pt x="6037300" y="3438677"/>
                  <a:pt x="5847622" y="3462867"/>
                </a:cubicBezTo>
                <a:cubicBezTo>
                  <a:pt x="5657944" y="3487057"/>
                  <a:pt x="5558090" y="3414935"/>
                  <a:pt x="5345507" y="3462867"/>
                </a:cubicBezTo>
                <a:cubicBezTo>
                  <a:pt x="5132925" y="3510799"/>
                  <a:pt x="5029659" y="3430021"/>
                  <a:pt x="4843391" y="3462867"/>
                </a:cubicBezTo>
                <a:cubicBezTo>
                  <a:pt x="4657123" y="3495713"/>
                  <a:pt x="4631431" y="3439234"/>
                  <a:pt x="4436916" y="3462867"/>
                </a:cubicBezTo>
                <a:cubicBezTo>
                  <a:pt x="4242401" y="3486500"/>
                  <a:pt x="4039450" y="3402386"/>
                  <a:pt x="3743518" y="3462867"/>
                </a:cubicBezTo>
                <a:cubicBezTo>
                  <a:pt x="3447586" y="3523348"/>
                  <a:pt x="3172102" y="3446417"/>
                  <a:pt x="2954479" y="3462867"/>
                </a:cubicBezTo>
                <a:cubicBezTo>
                  <a:pt x="2736856" y="3479317"/>
                  <a:pt x="2727068" y="3434178"/>
                  <a:pt x="2643645" y="3462867"/>
                </a:cubicBezTo>
                <a:cubicBezTo>
                  <a:pt x="2560222" y="3491556"/>
                  <a:pt x="2164629" y="3386987"/>
                  <a:pt x="1950247" y="3462867"/>
                </a:cubicBezTo>
                <a:cubicBezTo>
                  <a:pt x="1735865" y="3538747"/>
                  <a:pt x="1540942" y="3461672"/>
                  <a:pt x="1256849" y="3462867"/>
                </a:cubicBezTo>
                <a:cubicBezTo>
                  <a:pt x="972756" y="3464062"/>
                  <a:pt x="742502" y="3405515"/>
                  <a:pt x="300438" y="3462867"/>
                </a:cubicBezTo>
                <a:cubicBezTo>
                  <a:pt x="137332" y="3459640"/>
                  <a:pt x="-16620" y="3323053"/>
                  <a:pt x="0" y="3162429"/>
                </a:cubicBezTo>
                <a:cubicBezTo>
                  <a:pt x="-32353" y="2973428"/>
                  <a:pt x="51202" y="2858633"/>
                  <a:pt x="0" y="2590031"/>
                </a:cubicBezTo>
                <a:cubicBezTo>
                  <a:pt x="-51202" y="2321429"/>
                  <a:pt x="16256" y="2186773"/>
                  <a:pt x="0" y="2017633"/>
                </a:cubicBezTo>
                <a:cubicBezTo>
                  <a:pt x="-16256" y="1848493"/>
                  <a:pt x="48597" y="1653190"/>
                  <a:pt x="0" y="1445234"/>
                </a:cubicBezTo>
                <a:cubicBezTo>
                  <a:pt x="-48597" y="1237278"/>
                  <a:pt x="30218" y="1105521"/>
                  <a:pt x="0" y="958696"/>
                </a:cubicBezTo>
                <a:cubicBezTo>
                  <a:pt x="-30218" y="811871"/>
                  <a:pt x="56459" y="535526"/>
                  <a:pt x="0" y="300438"/>
                </a:cubicBezTo>
                <a:close/>
              </a:path>
              <a:path w="10164987" h="3462867" stroke="0" extrusionOk="0">
                <a:moveTo>
                  <a:pt x="0" y="300438"/>
                </a:moveTo>
                <a:cubicBezTo>
                  <a:pt x="22797" y="154975"/>
                  <a:pt x="144861" y="5906"/>
                  <a:pt x="300438" y="0"/>
                </a:cubicBezTo>
                <a:cubicBezTo>
                  <a:pt x="690443" y="-21134"/>
                  <a:pt x="726560" y="8924"/>
                  <a:pt x="1089477" y="0"/>
                </a:cubicBezTo>
                <a:cubicBezTo>
                  <a:pt x="1452394" y="-8924"/>
                  <a:pt x="1545156" y="28551"/>
                  <a:pt x="1782875" y="0"/>
                </a:cubicBezTo>
                <a:cubicBezTo>
                  <a:pt x="2020594" y="-28551"/>
                  <a:pt x="1985158" y="11773"/>
                  <a:pt x="2093709" y="0"/>
                </a:cubicBezTo>
                <a:cubicBezTo>
                  <a:pt x="2202260" y="-11773"/>
                  <a:pt x="2598525" y="44311"/>
                  <a:pt x="2882748" y="0"/>
                </a:cubicBezTo>
                <a:cubicBezTo>
                  <a:pt x="3166971" y="-44311"/>
                  <a:pt x="3206301" y="41820"/>
                  <a:pt x="3384864" y="0"/>
                </a:cubicBezTo>
                <a:cubicBezTo>
                  <a:pt x="3563427" y="-41820"/>
                  <a:pt x="3832400" y="9829"/>
                  <a:pt x="4173903" y="0"/>
                </a:cubicBezTo>
                <a:cubicBezTo>
                  <a:pt x="4515406" y="-9829"/>
                  <a:pt x="4448558" y="51993"/>
                  <a:pt x="4676019" y="0"/>
                </a:cubicBezTo>
                <a:cubicBezTo>
                  <a:pt x="4903480" y="-51993"/>
                  <a:pt x="4894440" y="297"/>
                  <a:pt x="4986852" y="0"/>
                </a:cubicBezTo>
                <a:cubicBezTo>
                  <a:pt x="5079264" y="-297"/>
                  <a:pt x="5234412" y="497"/>
                  <a:pt x="5297686" y="0"/>
                </a:cubicBezTo>
                <a:cubicBezTo>
                  <a:pt x="5360960" y="-497"/>
                  <a:pt x="5840786" y="44636"/>
                  <a:pt x="5991084" y="0"/>
                </a:cubicBezTo>
                <a:cubicBezTo>
                  <a:pt x="6141382" y="-44636"/>
                  <a:pt x="6369708" y="25270"/>
                  <a:pt x="6493200" y="0"/>
                </a:cubicBezTo>
                <a:cubicBezTo>
                  <a:pt x="6616692" y="-25270"/>
                  <a:pt x="6808230" y="46145"/>
                  <a:pt x="7090957" y="0"/>
                </a:cubicBezTo>
                <a:cubicBezTo>
                  <a:pt x="7373684" y="-46145"/>
                  <a:pt x="7566963" y="53485"/>
                  <a:pt x="7688714" y="0"/>
                </a:cubicBezTo>
                <a:cubicBezTo>
                  <a:pt x="7810465" y="-53485"/>
                  <a:pt x="8140640" y="55941"/>
                  <a:pt x="8286471" y="0"/>
                </a:cubicBezTo>
                <a:cubicBezTo>
                  <a:pt x="8432302" y="-55941"/>
                  <a:pt x="8826256" y="38122"/>
                  <a:pt x="8979869" y="0"/>
                </a:cubicBezTo>
                <a:cubicBezTo>
                  <a:pt x="9133482" y="-38122"/>
                  <a:pt x="9675282" y="30"/>
                  <a:pt x="9864549" y="0"/>
                </a:cubicBezTo>
                <a:cubicBezTo>
                  <a:pt x="10021686" y="20307"/>
                  <a:pt x="10123980" y="109846"/>
                  <a:pt x="10164987" y="300438"/>
                </a:cubicBezTo>
                <a:cubicBezTo>
                  <a:pt x="10170228" y="497810"/>
                  <a:pt x="10124954" y="663560"/>
                  <a:pt x="10164987" y="815596"/>
                </a:cubicBezTo>
                <a:cubicBezTo>
                  <a:pt x="10205020" y="967632"/>
                  <a:pt x="10145452" y="1199917"/>
                  <a:pt x="10164987" y="1330755"/>
                </a:cubicBezTo>
                <a:cubicBezTo>
                  <a:pt x="10184522" y="1461593"/>
                  <a:pt x="10153903" y="1683271"/>
                  <a:pt x="10164987" y="1903153"/>
                </a:cubicBezTo>
                <a:cubicBezTo>
                  <a:pt x="10176071" y="2123035"/>
                  <a:pt x="10153180" y="2206003"/>
                  <a:pt x="10164987" y="2446931"/>
                </a:cubicBezTo>
                <a:cubicBezTo>
                  <a:pt x="10176794" y="2687859"/>
                  <a:pt x="10090676" y="2884323"/>
                  <a:pt x="10164987" y="3162429"/>
                </a:cubicBezTo>
                <a:cubicBezTo>
                  <a:pt x="10173441" y="3332358"/>
                  <a:pt x="10039281" y="3466378"/>
                  <a:pt x="9864549" y="3462867"/>
                </a:cubicBezTo>
                <a:cubicBezTo>
                  <a:pt x="9628851" y="3478594"/>
                  <a:pt x="9279348" y="3453632"/>
                  <a:pt x="9075510" y="3462867"/>
                </a:cubicBezTo>
                <a:cubicBezTo>
                  <a:pt x="8871672" y="3472102"/>
                  <a:pt x="8666096" y="3448504"/>
                  <a:pt x="8382112" y="3462867"/>
                </a:cubicBezTo>
                <a:cubicBezTo>
                  <a:pt x="8098128" y="3477230"/>
                  <a:pt x="8193549" y="3454823"/>
                  <a:pt x="8071278" y="3462867"/>
                </a:cubicBezTo>
                <a:cubicBezTo>
                  <a:pt x="7949007" y="3470911"/>
                  <a:pt x="7727753" y="3405819"/>
                  <a:pt x="7569162" y="3462867"/>
                </a:cubicBezTo>
                <a:cubicBezTo>
                  <a:pt x="7410571" y="3519915"/>
                  <a:pt x="7392758" y="3461563"/>
                  <a:pt x="7258329" y="3462867"/>
                </a:cubicBezTo>
                <a:cubicBezTo>
                  <a:pt x="7123900" y="3464171"/>
                  <a:pt x="6677831" y="3418282"/>
                  <a:pt x="6469290" y="3462867"/>
                </a:cubicBezTo>
                <a:cubicBezTo>
                  <a:pt x="6260749" y="3507452"/>
                  <a:pt x="5902219" y="3388788"/>
                  <a:pt x="5680250" y="3462867"/>
                </a:cubicBezTo>
                <a:cubicBezTo>
                  <a:pt x="5458281" y="3536946"/>
                  <a:pt x="5404727" y="3432191"/>
                  <a:pt x="5273776" y="3462867"/>
                </a:cubicBezTo>
                <a:cubicBezTo>
                  <a:pt x="5142825" y="3493543"/>
                  <a:pt x="4954691" y="3434276"/>
                  <a:pt x="4771660" y="3462867"/>
                </a:cubicBezTo>
                <a:cubicBezTo>
                  <a:pt x="4588629" y="3491458"/>
                  <a:pt x="4464863" y="3396861"/>
                  <a:pt x="4173903" y="3462867"/>
                </a:cubicBezTo>
                <a:cubicBezTo>
                  <a:pt x="3882943" y="3528873"/>
                  <a:pt x="3986636" y="3436838"/>
                  <a:pt x="3863069" y="3462867"/>
                </a:cubicBezTo>
                <a:cubicBezTo>
                  <a:pt x="3739502" y="3488896"/>
                  <a:pt x="3316339" y="3389985"/>
                  <a:pt x="3169671" y="3462867"/>
                </a:cubicBezTo>
                <a:cubicBezTo>
                  <a:pt x="3023003" y="3535749"/>
                  <a:pt x="2782288" y="3441488"/>
                  <a:pt x="2667555" y="3462867"/>
                </a:cubicBezTo>
                <a:cubicBezTo>
                  <a:pt x="2552822" y="3484246"/>
                  <a:pt x="2433493" y="3447705"/>
                  <a:pt x="2261081" y="3462867"/>
                </a:cubicBezTo>
                <a:cubicBezTo>
                  <a:pt x="2088669" y="3478029"/>
                  <a:pt x="2039924" y="3459741"/>
                  <a:pt x="1950247" y="3462867"/>
                </a:cubicBezTo>
                <a:cubicBezTo>
                  <a:pt x="1860570" y="3465993"/>
                  <a:pt x="1760063" y="3459341"/>
                  <a:pt x="1639414" y="3462867"/>
                </a:cubicBezTo>
                <a:cubicBezTo>
                  <a:pt x="1518765" y="3466393"/>
                  <a:pt x="1401147" y="3432077"/>
                  <a:pt x="1328580" y="3462867"/>
                </a:cubicBezTo>
                <a:cubicBezTo>
                  <a:pt x="1256013" y="3493657"/>
                  <a:pt x="1011392" y="3433058"/>
                  <a:pt x="922105" y="3462867"/>
                </a:cubicBezTo>
                <a:cubicBezTo>
                  <a:pt x="832819" y="3492676"/>
                  <a:pt x="448797" y="3394039"/>
                  <a:pt x="300438" y="3462867"/>
                </a:cubicBezTo>
                <a:cubicBezTo>
                  <a:pt x="152848" y="3465686"/>
                  <a:pt x="-20500" y="3372565"/>
                  <a:pt x="0" y="3162429"/>
                </a:cubicBezTo>
                <a:cubicBezTo>
                  <a:pt x="-32356" y="2975077"/>
                  <a:pt x="28718" y="2900024"/>
                  <a:pt x="0" y="2675891"/>
                </a:cubicBezTo>
                <a:cubicBezTo>
                  <a:pt x="-28718" y="2451758"/>
                  <a:pt x="27716" y="2347946"/>
                  <a:pt x="0" y="2074872"/>
                </a:cubicBezTo>
                <a:cubicBezTo>
                  <a:pt x="-27716" y="1801798"/>
                  <a:pt x="22856" y="1601772"/>
                  <a:pt x="0" y="1473854"/>
                </a:cubicBezTo>
                <a:cubicBezTo>
                  <a:pt x="-22856" y="1345936"/>
                  <a:pt x="50231" y="1201210"/>
                  <a:pt x="0" y="987316"/>
                </a:cubicBezTo>
                <a:cubicBezTo>
                  <a:pt x="-50231" y="773422"/>
                  <a:pt x="21158" y="495750"/>
                  <a:pt x="0" y="300438"/>
                </a:cubicBezTo>
                <a:close/>
              </a:path>
            </a:pathLst>
          </a:custGeom>
          <a:solidFill>
            <a:schemeClr val="accent1">
              <a:lumMod val="20000"/>
              <a:lumOff val="80000"/>
            </a:schemeClr>
          </a:solidFill>
          <a:ln w="12700" cap="flat">
            <a:noFill/>
            <a:prstDash val="solid"/>
            <a:miter/>
            <a:extLst>
              <a:ext uri="{C807C97D-BFC1-408E-A445-0C87EB9F89A2}">
                <ask:lineSketchStyleProps xmlns:ask="http://schemas.microsoft.com/office/drawing/2018/sketchyshapes" sd="738056932">
                  <a:prstGeom prst="roundRect">
                    <a:avLst>
                      <a:gd name="adj" fmla="val 8676"/>
                    </a:avLst>
                  </a:prstGeom>
                  <ask:type>
                    <ask:lineSketchScribble/>
                  </ask:type>
                </ask:lineSketchStyleProps>
              </a:ext>
            </a:extLst>
          </a:ln>
          <a:effectLst>
            <a:outerShdw blurRad="50800" dist="38100" algn="l" rotWithShape="0">
              <a:prstClr val="black">
                <a:alpha val="40000"/>
              </a:prstClr>
            </a:outerShdw>
          </a:effectLst>
        </p:spPr>
        <p:txBody>
          <a:bodyPr rtlCol="0" anchor="ctr"/>
          <a:lstStyle/>
          <a:p>
            <a:pPr algn="l"/>
            <a:endParaRPr lang="en-US" dirty="0"/>
          </a:p>
        </p:txBody>
      </p:sp>
      <p:sp>
        <p:nvSpPr>
          <p:cNvPr id="76" name="TextBox 75">
            <a:extLst>
              <a:ext uri="{FF2B5EF4-FFF2-40B4-BE49-F238E27FC236}">
                <a16:creationId xmlns:a16="http://schemas.microsoft.com/office/drawing/2014/main" id="{7EC5D11C-877A-3BF7-33B3-73A4A3D92268}"/>
              </a:ext>
            </a:extLst>
          </p:cNvPr>
          <p:cNvSpPr txBox="1"/>
          <p:nvPr/>
        </p:nvSpPr>
        <p:spPr>
          <a:xfrm>
            <a:off x="1493613" y="2811024"/>
            <a:ext cx="9826996" cy="3230884"/>
          </a:xfrm>
          <a:prstGeom prst="rect">
            <a:avLst/>
          </a:prstGeom>
          <a:noFill/>
        </p:spPr>
        <p:txBody>
          <a:bodyPr wrap="square">
            <a:spAutoFit/>
          </a:bodyPr>
          <a:lstStyle/>
          <a:p>
            <a:pPr algn="just">
              <a:lnSpc>
                <a:spcPct val="130000"/>
              </a:lnSpc>
              <a:spcAft>
                <a:spcPts val="600"/>
              </a:spcAft>
            </a:pPr>
            <a:r>
              <a:rPr lang="vi-VN" sz="2400" b="0"/>
              <a:t>– </a:t>
            </a:r>
            <a:r>
              <a:rPr lang="vi-VN" sz="2400" b="1"/>
              <a:t>Sự thay đổi số lượng NST trong mỗi tế bào đột biến (Hình 46.2 a, b, c, d) so với tế bào lưỡng bội như sau:</a:t>
            </a:r>
          </a:p>
          <a:p>
            <a:pPr lvl="1" algn="just">
              <a:lnSpc>
                <a:spcPct val="130000"/>
              </a:lnSpc>
              <a:spcAft>
                <a:spcPts val="600"/>
              </a:spcAft>
            </a:pPr>
            <a:r>
              <a:rPr lang="vi-VN" sz="2400"/>
              <a:t>46.2 a) Thêm một NST ở cặp NST hình que</a:t>
            </a:r>
          </a:p>
          <a:p>
            <a:pPr lvl="1" algn="just">
              <a:lnSpc>
                <a:spcPct val="130000"/>
              </a:lnSpc>
              <a:spcAft>
                <a:spcPts val="600"/>
              </a:spcAft>
            </a:pPr>
            <a:r>
              <a:rPr lang="vi-VN" sz="2400"/>
              <a:t>46.2 b) Mất một NST ở cặp NST hình chữ V</a:t>
            </a:r>
          </a:p>
          <a:p>
            <a:pPr lvl="1" algn="just">
              <a:lnSpc>
                <a:spcPct val="130000"/>
              </a:lnSpc>
              <a:spcAft>
                <a:spcPts val="600"/>
              </a:spcAft>
            </a:pPr>
            <a:r>
              <a:rPr lang="vi-VN" sz="2400"/>
              <a:t>46.2 c) Cả 2 cặp NST đều có thêm 1 chiếc</a:t>
            </a:r>
          </a:p>
          <a:p>
            <a:pPr lvl="1" algn="just">
              <a:lnSpc>
                <a:spcPct val="130000"/>
              </a:lnSpc>
              <a:spcAft>
                <a:spcPts val="600"/>
              </a:spcAft>
            </a:pPr>
            <a:r>
              <a:rPr lang="vi-VN" sz="2400"/>
              <a:t>46.2 d) Cả 2 cặp NST đều có thêm 2 chiếc</a:t>
            </a:r>
          </a:p>
        </p:txBody>
      </p:sp>
    </p:spTree>
    <p:extLst>
      <p:ext uri="{BB962C8B-B14F-4D97-AF65-F5344CB8AC3E}">
        <p14:creationId xmlns:p14="http://schemas.microsoft.com/office/powerpoint/2010/main" val="321571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 calcmode="lin" valueType="num">
                                      <p:cBhvr additive="base">
                                        <p:cTn id="7"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
                                            <p:txEl>
                                              <p:pRg st="1" end="1"/>
                                            </p:txEl>
                                          </p:spTgt>
                                        </p:tgtEl>
                                        <p:attrNameLst>
                                          <p:attrName>style.visibility</p:attrName>
                                        </p:attrNameLst>
                                      </p:cBhvr>
                                      <p:to>
                                        <p:strVal val="visible"/>
                                      </p:to>
                                    </p:set>
                                    <p:anim calcmode="lin" valueType="num">
                                      <p:cBhvr additive="base">
                                        <p:cTn id="13" dur="500" fill="hold"/>
                                        <p:tgtEl>
                                          <p:spTgt spid="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6">
                                            <p:txEl>
                                              <p:pRg st="2" end="2"/>
                                            </p:txEl>
                                          </p:spTgt>
                                        </p:tgtEl>
                                        <p:attrNameLst>
                                          <p:attrName>style.visibility</p:attrName>
                                        </p:attrNameLst>
                                      </p:cBhvr>
                                      <p:to>
                                        <p:strVal val="visible"/>
                                      </p:to>
                                    </p:set>
                                    <p:anim calcmode="lin" valueType="num">
                                      <p:cBhvr additive="base">
                                        <p:cTn id="17" dur="500" fill="hold"/>
                                        <p:tgtEl>
                                          <p:spTgt spid="7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6">
                                            <p:txEl>
                                              <p:pRg st="3" end="3"/>
                                            </p:txEl>
                                          </p:spTgt>
                                        </p:tgtEl>
                                        <p:attrNameLst>
                                          <p:attrName>style.visibility</p:attrName>
                                        </p:attrNameLst>
                                      </p:cBhvr>
                                      <p:to>
                                        <p:strVal val="visible"/>
                                      </p:to>
                                    </p:set>
                                    <p:anim calcmode="lin" valueType="num">
                                      <p:cBhvr additive="base">
                                        <p:cTn id="21" dur="500" fill="hold"/>
                                        <p:tgtEl>
                                          <p:spTgt spid="7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6">
                                            <p:txEl>
                                              <p:pRg st="4" end="4"/>
                                            </p:txEl>
                                          </p:spTgt>
                                        </p:tgtEl>
                                        <p:attrNameLst>
                                          <p:attrName>style.visibility</p:attrName>
                                        </p:attrNameLst>
                                      </p:cBhvr>
                                      <p:to>
                                        <p:strVal val="visible"/>
                                      </p:to>
                                    </p:set>
                                    <p:anim calcmode="lin" valueType="num">
                                      <p:cBhvr additive="base">
                                        <p:cTn id="25" dur="500" fill="hold"/>
                                        <p:tgtEl>
                                          <p:spTgt spid="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grpSp>
        <p:nvGrpSpPr>
          <p:cNvPr id="3" name="Group 2">
            <a:extLst>
              <a:ext uri="{FF2B5EF4-FFF2-40B4-BE49-F238E27FC236}">
                <a16:creationId xmlns:a16="http://schemas.microsoft.com/office/drawing/2014/main" id="{13B576CE-3E77-2A54-2E58-70B71B516F20}"/>
              </a:ext>
            </a:extLst>
          </p:cNvPr>
          <p:cNvGrpSpPr/>
          <p:nvPr/>
        </p:nvGrpSpPr>
        <p:grpSpPr>
          <a:xfrm>
            <a:off x="1307088" y="2707931"/>
            <a:ext cx="10164987" cy="1628457"/>
            <a:chOff x="1307088" y="2707931"/>
            <a:chExt cx="10164987" cy="1628457"/>
          </a:xfrm>
        </p:grpSpPr>
        <p:sp>
          <p:nvSpPr>
            <p:cNvPr id="75" name="Rectangle: Rounded Corners 74">
              <a:extLst>
                <a:ext uri="{FF2B5EF4-FFF2-40B4-BE49-F238E27FC236}">
                  <a16:creationId xmlns:a16="http://schemas.microsoft.com/office/drawing/2014/main" id="{5321A77B-26C8-578F-8459-6DC70453EF4B}"/>
                </a:ext>
              </a:extLst>
            </p:cNvPr>
            <p:cNvSpPr/>
            <p:nvPr/>
          </p:nvSpPr>
          <p:spPr>
            <a:xfrm>
              <a:off x="1307088" y="2707931"/>
              <a:ext cx="10164987" cy="1628457"/>
            </a:xfrm>
            <a:custGeom>
              <a:avLst/>
              <a:gdLst>
                <a:gd name="connsiteX0" fmla="*/ 0 w 10164987"/>
                <a:gd name="connsiteY0" fmla="*/ 141285 h 1628457"/>
                <a:gd name="connsiteX1" fmla="*/ 141285 w 10164987"/>
                <a:gd name="connsiteY1" fmla="*/ 0 h 1628457"/>
                <a:gd name="connsiteX2" fmla="*/ 722604 w 10164987"/>
                <a:gd name="connsiteY2" fmla="*/ 0 h 1628457"/>
                <a:gd name="connsiteX3" fmla="*/ 1007450 w 10164987"/>
                <a:gd name="connsiteY3" fmla="*/ 0 h 1628457"/>
                <a:gd name="connsiteX4" fmla="*/ 1786417 w 10164987"/>
                <a:gd name="connsiteY4" fmla="*/ 0 h 1628457"/>
                <a:gd name="connsiteX5" fmla="*/ 2071263 w 10164987"/>
                <a:gd name="connsiteY5" fmla="*/ 0 h 1628457"/>
                <a:gd name="connsiteX6" fmla="*/ 2356109 w 10164987"/>
                <a:gd name="connsiteY6" fmla="*/ 0 h 1628457"/>
                <a:gd name="connsiteX7" fmla="*/ 3135076 w 10164987"/>
                <a:gd name="connsiteY7" fmla="*/ 0 h 1628457"/>
                <a:gd name="connsiteX8" fmla="*/ 3716395 w 10164987"/>
                <a:gd name="connsiteY8" fmla="*/ 0 h 1628457"/>
                <a:gd name="connsiteX9" fmla="*/ 4001241 w 10164987"/>
                <a:gd name="connsiteY9" fmla="*/ 0 h 1628457"/>
                <a:gd name="connsiteX10" fmla="*/ 4780208 w 10164987"/>
                <a:gd name="connsiteY10" fmla="*/ 0 h 1628457"/>
                <a:gd name="connsiteX11" fmla="*/ 5460351 w 10164987"/>
                <a:gd name="connsiteY11" fmla="*/ 0 h 1628457"/>
                <a:gd name="connsiteX12" fmla="*/ 6239318 w 10164987"/>
                <a:gd name="connsiteY12" fmla="*/ 0 h 1628457"/>
                <a:gd name="connsiteX13" fmla="*/ 6524164 w 10164987"/>
                <a:gd name="connsiteY13" fmla="*/ 0 h 1628457"/>
                <a:gd name="connsiteX14" fmla="*/ 7105482 w 10164987"/>
                <a:gd name="connsiteY14" fmla="*/ 0 h 1628457"/>
                <a:gd name="connsiteX15" fmla="*/ 7884449 w 10164987"/>
                <a:gd name="connsiteY15" fmla="*/ 0 h 1628457"/>
                <a:gd name="connsiteX16" fmla="*/ 8663416 w 10164987"/>
                <a:gd name="connsiteY16" fmla="*/ 0 h 1628457"/>
                <a:gd name="connsiteX17" fmla="*/ 9244735 w 10164987"/>
                <a:gd name="connsiteY17" fmla="*/ 0 h 1628457"/>
                <a:gd name="connsiteX18" fmla="*/ 10023702 w 10164987"/>
                <a:gd name="connsiteY18" fmla="*/ 0 h 1628457"/>
                <a:gd name="connsiteX19" fmla="*/ 10164987 w 10164987"/>
                <a:gd name="connsiteY19" fmla="*/ 141285 h 1628457"/>
                <a:gd name="connsiteX20" fmla="*/ 10164987 w 10164987"/>
                <a:gd name="connsiteY20" fmla="*/ 549537 h 1628457"/>
                <a:gd name="connsiteX21" fmla="*/ 10164987 w 10164987"/>
                <a:gd name="connsiteY21" fmla="*/ 957790 h 1628457"/>
                <a:gd name="connsiteX22" fmla="*/ 10164987 w 10164987"/>
                <a:gd name="connsiteY22" fmla="*/ 1487172 h 1628457"/>
                <a:gd name="connsiteX23" fmla="*/ 10023702 w 10164987"/>
                <a:gd name="connsiteY23" fmla="*/ 1628457 h 1628457"/>
                <a:gd name="connsiteX24" fmla="*/ 9343559 w 10164987"/>
                <a:gd name="connsiteY24" fmla="*/ 1628457 h 1628457"/>
                <a:gd name="connsiteX25" fmla="*/ 9058713 w 10164987"/>
                <a:gd name="connsiteY25" fmla="*/ 1628457 h 1628457"/>
                <a:gd name="connsiteX26" fmla="*/ 8773867 w 10164987"/>
                <a:gd name="connsiteY26" fmla="*/ 1628457 h 1628457"/>
                <a:gd name="connsiteX27" fmla="*/ 8489021 w 10164987"/>
                <a:gd name="connsiteY27" fmla="*/ 1628457 h 1628457"/>
                <a:gd name="connsiteX28" fmla="*/ 8204175 w 10164987"/>
                <a:gd name="connsiteY28" fmla="*/ 1628457 h 1628457"/>
                <a:gd name="connsiteX29" fmla="*/ 7820504 w 10164987"/>
                <a:gd name="connsiteY29" fmla="*/ 1628457 h 1628457"/>
                <a:gd name="connsiteX30" fmla="*/ 7041537 w 10164987"/>
                <a:gd name="connsiteY30" fmla="*/ 1628457 h 1628457"/>
                <a:gd name="connsiteX31" fmla="*/ 6361395 w 10164987"/>
                <a:gd name="connsiteY31" fmla="*/ 1628457 h 1628457"/>
                <a:gd name="connsiteX32" fmla="*/ 6076548 w 10164987"/>
                <a:gd name="connsiteY32" fmla="*/ 1628457 h 1628457"/>
                <a:gd name="connsiteX33" fmla="*/ 5692878 w 10164987"/>
                <a:gd name="connsiteY33" fmla="*/ 1628457 h 1628457"/>
                <a:gd name="connsiteX34" fmla="*/ 5210384 w 10164987"/>
                <a:gd name="connsiteY34" fmla="*/ 1628457 h 1628457"/>
                <a:gd name="connsiteX35" fmla="*/ 4727889 w 10164987"/>
                <a:gd name="connsiteY35" fmla="*/ 1628457 h 1628457"/>
                <a:gd name="connsiteX36" fmla="*/ 4245395 w 10164987"/>
                <a:gd name="connsiteY36" fmla="*/ 1628457 h 1628457"/>
                <a:gd name="connsiteX37" fmla="*/ 3861724 w 10164987"/>
                <a:gd name="connsiteY37" fmla="*/ 1628457 h 1628457"/>
                <a:gd name="connsiteX38" fmla="*/ 3181582 w 10164987"/>
                <a:gd name="connsiteY38" fmla="*/ 1628457 h 1628457"/>
                <a:gd name="connsiteX39" fmla="*/ 2402615 w 10164987"/>
                <a:gd name="connsiteY39" fmla="*/ 1628457 h 1628457"/>
                <a:gd name="connsiteX40" fmla="*/ 2117768 w 10164987"/>
                <a:gd name="connsiteY40" fmla="*/ 1628457 h 1628457"/>
                <a:gd name="connsiteX41" fmla="*/ 1437626 w 10164987"/>
                <a:gd name="connsiteY41" fmla="*/ 1628457 h 1628457"/>
                <a:gd name="connsiteX42" fmla="*/ 757483 w 10164987"/>
                <a:gd name="connsiteY42" fmla="*/ 1628457 h 1628457"/>
                <a:gd name="connsiteX43" fmla="*/ 141285 w 10164987"/>
                <a:gd name="connsiteY43" fmla="*/ 1628457 h 1628457"/>
                <a:gd name="connsiteX44" fmla="*/ 0 w 10164987"/>
                <a:gd name="connsiteY44" fmla="*/ 1487172 h 1628457"/>
                <a:gd name="connsiteX45" fmla="*/ 0 w 10164987"/>
                <a:gd name="connsiteY45" fmla="*/ 1038543 h 1628457"/>
                <a:gd name="connsiteX46" fmla="*/ 0 w 10164987"/>
                <a:gd name="connsiteY46" fmla="*/ 589914 h 1628457"/>
                <a:gd name="connsiteX47" fmla="*/ 0 w 10164987"/>
                <a:gd name="connsiteY47" fmla="*/ 141285 h 162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164987" h="1628457" fill="none" extrusionOk="0">
                  <a:moveTo>
                    <a:pt x="0" y="141285"/>
                  </a:moveTo>
                  <a:cubicBezTo>
                    <a:pt x="10" y="80014"/>
                    <a:pt x="78562" y="1377"/>
                    <a:pt x="141285" y="0"/>
                  </a:cubicBezTo>
                  <a:cubicBezTo>
                    <a:pt x="400808" y="-22595"/>
                    <a:pt x="559521" y="56631"/>
                    <a:pt x="722604" y="0"/>
                  </a:cubicBezTo>
                  <a:cubicBezTo>
                    <a:pt x="885687" y="-56631"/>
                    <a:pt x="888266" y="31097"/>
                    <a:pt x="1007450" y="0"/>
                  </a:cubicBezTo>
                  <a:cubicBezTo>
                    <a:pt x="1126634" y="-31097"/>
                    <a:pt x="1423836" y="23459"/>
                    <a:pt x="1786417" y="0"/>
                  </a:cubicBezTo>
                  <a:cubicBezTo>
                    <a:pt x="2148998" y="-23459"/>
                    <a:pt x="1977149" y="8199"/>
                    <a:pt x="2071263" y="0"/>
                  </a:cubicBezTo>
                  <a:cubicBezTo>
                    <a:pt x="2165377" y="-8199"/>
                    <a:pt x="2254205" y="7807"/>
                    <a:pt x="2356109" y="0"/>
                  </a:cubicBezTo>
                  <a:cubicBezTo>
                    <a:pt x="2458013" y="-7807"/>
                    <a:pt x="2759205" y="70976"/>
                    <a:pt x="3135076" y="0"/>
                  </a:cubicBezTo>
                  <a:cubicBezTo>
                    <a:pt x="3510947" y="-70976"/>
                    <a:pt x="3568047" y="37400"/>
                    <a:pt x="3716395" y="0"/>
                  </a:cubicBezTo>
                  <a:cubicBezTo>
                    <a:pt x="3864743" y="-37400"/>
                    <a:pt x="3889971" y="2430"/>
                    <a:pt x="4001241" y="0"/>
                  </a:cubicBezTo>
                  <a:cubicBezTo>
                    <a:pt x="4112511" y="-2430"/>
                    <a:pt x="4560136" y="39439"/>
                    <a:pt x="4780208" y="0"/>
                  </a:cubicBezTo>
                  <a:cubicBezTo>
                    <a:pt x="5000280" y="-39439"/>
                    <a:pt x="5154012" y="52341"/>
                    <a:pt x="5460351" y="0"/>
                  </a:cubicBezTo>
                  <a:cubicBezTo>
                    <a:pt x="5766690" y="-52341"/>
                    <a:pt x="6070168" y="14778"/>
                    <a:pt x="6239318" y="0"/>
                  </a:cubicBezTo>
                  <a:cubicBezTo>
                    <a:pt x="6408468" y="-14778"/>
                    <a:pt x="6446680" y="9902"/>
                    <a:pt x="6524164" y="0"/>
                  </a:cubicBezTo>
                  <a:cubicBezTo>
                    <a:pt x="6601648" y="-9902"/>
                    <a:pt x="6864933" y="67409"/>
                    <a:pt x="7105482" y="0"/>
                  </a:cubicBezTo>
                  <a:cubicBezTo>
                    <a:pt x="7346031" y="-67409"/>
                    <a:pt x="7580680" y="58065"/>
                    <a:pt x="7884449" y="0"/>
                  </a:cubicBezTo>
                  <a:cubicBezTo>
                    <a:pt x="8188218" y="-58065"/>
                    <a:pt x="8417709" y="46097"/>
                    <a:pt x="8663416" y="0"/>
                  </a:cubicBezTo>
                  <a:cubicBezTo>
                    <a:pt x="8909123" y="-46097"/>
                    <a:pt x="9077961" y="41557"/>
                    <a:pt x="9244735" y="0"/>
                  </a:cubicBezTo>
                  <a:cubicBezTo>
                    <a:pt x="9411509" y="-41557"/>
                    <a:pt x="9794622" y="32476"/>
                    <a:pt x="10023702" y="0"/>
                  </a:cubicBezTo>
                  <a:cubicBezTo>
                    <a:pt x="10106382" y="-22116"/>
                    <a:pt x="10168249" y="66489"/>
                    <a:pt x="10164987" y="141285"/>
                  </a:cubicBezTo>
                  <a:cubicBezTo>
                    <a:pt x="10175791" y="321330"/>
                    <a:pt x="10128017" y="437357"/>
                    <a:pt x="10164987" y="549537"/>
                  </a:cubicBezTo>
                  <a:cubicBezTo>
                    <a:pt x="10201957" y="661717"/>
                    <a:pt x="10146048" y="800622"/>
                    <a:pt x="10164987" y="957790"/>
                  </a:cubicBezTo>
                  <a:cubicBezTo>
                    <a:pt x="10183926" y="1114958"/>
                    <a:pt x="10130807" y="1358091"/>
                    <a:pt x="10164987" y="1487172"/>
                  </a:cubicBezTo>
                  <a:cubicBezTo>
                    <a:pt x="10176388" y="1564432"/>
                    <a:pt x="10112921" y="1615873"/>
                    <a:pt x="10023702" y="1628457"/>
                  </a:cubicBezTo>
                  <a:cubicBezTo>
                    <a:pt x="9795575" y="1675919"/>
                    <a:pt x="9640597" y="1607367"/>
                    <a:pt x="9343559" y="1628457"/>
                  </a:cubicBezTo>
                  <a:cubicBezTo>
                    <a:pt x="9046521" y="1649547"/>
                    <a:pt x="9156781" y="1614212"/>
                    <a:pt x="9058713" y="1628457"/>
                  </a:cubicBezTo>
                  <a:cubicBezTo>
                    <a:pt x="8960645" y="1642702"/>
                    <a:pt x="8838562" y="1625556"/>
                    <a:pt x="8773867" y="1628457"/>
                  </a:cubicBezTo>
                  <a:cubicBezTo>
                    <a:pt x="8709172" y="1631358"/>
                    <a:pt x="8560607" y="1621671"/>
                    <a:pt x="8489021" y="1628457"/>
                  </a:cubicBezTo>
                  <a:cubicBezTo>
                    <a:pt x="8417435" y="1635243"/>
                    <a:pt x="8340029" y="1596231"/>
                    <a:pt x="8204175" y="1628457"/>
                  </a:cubicBezTo>
                  <a:cubicBezTo>
                    <a:pt x="8068321" y="1660683"/>
                    <a:pt x="7951400" y="1621398"/>
                    <a:pt x="7820504" y="1628457"/>
                  </a:cubicBezTo>
                  <a:cubicBezTo>
                    <a:pt x="7689608" y="1635516"/>
                    <a:pt x="7373121" y="1550300"/>
                    <a:pt x="7041537" y="1628457"/>
                  </a:cubicBezTo>
                  <a:cubicBezTo>
                    <a:pt x="6709953" y="1706614"/>
                    <a:pt x="6548403" y="1596353"/>
                    <a:pt x="6361395" y="1628457"/>
                  </a:cubicBezTo>
                  <a:cubicBezTo>
                    <a:pt x="6174387" y="1660561"/>
                    <a:pt x="6214898" y="1622606"/>
                    <a:pt x="6076548" y="1628457"/>
                  </a:cubicBezTo>
                  <a:cubicBezTo>
                    <a:pt x="5938198" y="1634308"/>
                    <a:pt x="5866729" y="1585636"/>
                    <a:pt x="5692878" y="1628457"/>
                  </a:cubicBezTo>
                  <a:cubicBezTo>
                    <a:pt x="5519027" y="1671278"/>
                    <a:pt x="5437175" y="1618090"/>
                    <a:pt x="5210384" y="1628457"/>
                  </a:cubicBezTo>
                  <a:cubicBezTo>
                    <a:pt x="4983593" y="1638824"/>
                    <a:pt x="4916190" y="1591157"/>
                    <a:pt x="4727889" y="1628457"/>
                  </a:cubicBezTo>
                  <a:cubicBezTo>
                    <a:pt x="4539589" y="1665757"/>
                    <a:pt x="4395476" y="1608278"/>
                    <a:pt x="4245395" y="1628457"/>
                  </a:cubicBezTo>
                  <a:cubicBezTo>
                    <a:pt x="4095314" y="1648636"/>
                    <a:pt x="3971058" y="1617691"/>
                    <a:pt x="3861724" y="1628457"/>
                  </a:cubicBezTo>
                  <a:cubicBezTo>
                    <a:pt x="3752390" y="1639223"/>
                    <a:pt x="3478767" y="1602250"/>
                    <a:pt x="3181582" y="1628457"/>
                  </a:cubicBezTo>
                  <a:cubicBezTo>
                    <a:pt x="2884397" y="1654664"/>
                    <a:pt x="2730893" y="1589102"/>
                    <a:pt x="2402615" y="1628457"/>
                  </a:cubicBezTo>
                  <a:cubicBezTo>
                    <a:pt x="2074337" y="1667812"/>
                    <a:pt x="2219072" y="1613316"/>
                    <a:pt x="2117768" y="1628457"/>
                  </a:cubicBezTo>
                  <a:cubicBezTo>
                    <a:pt x="2016464" y="1643598"/>
                    <a:pt x="1670987" y="1596762"/>
                    <a:pt x="1437626" y="1628457"/>
                  </a:cubicBezTo>
                  <a:cubicBezTo>
                    <a:pt x="1204265" y="1660152"/>
                    <a:pt x="935532" y="1623682"/>
                    <a:pt x="757483" y="1628457"/>
                  </a:cubicBezTo>
                  <a:cubicBezTo>
                    <a:pt x="579434" y="1633232"/>
                    <a:pt x="280602" y="1594777"/>
                    <a:pt x="141285" y="1628457"/>
                  </a:cubicBezTo>
                  <a:cubicBezTo>
                    <a:pt x="75753" y="1614161"/>
                    <a:pt x="-20479" y="1558667"/>
                    <a:pt x="0" y="1487172"/>
                  </a:cubicBezTo>
                  <a:cubicBezTo>
                    <a:pt x="-5335" y="1279751"/>
                    <a:pt x="29417" y="1233006"/>
                    <a:pt x="0" y="1038543"/>
                  </a:cubicBezTo>
                  <a:cubicBezTo>
                    <a:pt x="-29417" y="844080"/>
                    <a:pt x="51129" y="799205"/>
                    <a:pt x="0" y="589914"/>
                  </a:cubicBezTo>
                  <a:cubicBezTo>
                    <a:pt x="-51129" y="380623"/>
                    <a:pt x="4995" y="294078"/>
                    <a:pt x="0" y="141285"/>
                  </a:cubicBezTo>
                  <a:close/>
                </a:path>
                <a:path w="10164987" h="1628457" stroke="0" extrusionOk="0">
                  <a:moveTo>
                    <a:pt x="0" y="141285"/>
                  </a:moveTo>
                  <a:cubicBezTo>
                    <a:pt x="3289" y="66207"/>
                    <a:pt x="67383" y="2356"/>
                    <a:pt x="141285" y="0"/>
                  </a:cubicBezTo>
                  <a:cubicBezTo>
                    <a:pt x="366020" y="-67393"/>
                    <a:pt x="673342" y="24826"/>
                    <a:pt x="920252" y="0"/>
                  </a:cubicBezTo>
                  <a:cubicBezTo>
                    <a:pt x="1167162" y="-24826"/>
                    <a:pt x="1263242" y="78302"/>
                    <a:pt x="1600395" y="0"/>
                  </a:cubicBezTo>
                  <a:cubicBezTo>
                    <a:pt x="1937548" y="-78302"/>
                    <a:pt x="1794266" y="28907"/>
                    <a:pt x="1885241" y="0"/>
                  </a:cubicBezTo>
                  <a:cubicBezTo>
                    <a:pt x="1976216" y="-28907"/>
                    <a:pt x="2475145" y="32307"/>
                    <a:pt x="2664208" y="0"/>
                  </a:cubicBezTo>
                  <a:cubicBezTo>
                    <a:pt x="2853271" y="-32307"/>
                    <a:pt x="2959189" y="14165"/>
                    <a:pt x="3146702" y="0"/>
                  </a:cubicBezTo>
                  <a:cubicBezTo>
                    <a:pt x="3334215" y="-14165"/>
                    <a:pt x="3667990" y="62814"/>
                    <a:pt x="3925669" y="0"/>
                  </a:cubicBezTo>
                  <a:cubicBezTo>
                    <a:pt x="4183348" y="-62814"/>
                    <a:pt x="4186734" y="53523"/>
                    <a:pt x="4408164" y="0"/>
                  </a:cubicBezTo>
                  <a:cubicBezTo>
                    <a:pt x="4629595" y="-53523"/>
                    <a:pt x="4613417" y="24606"/>
                    <a:pt x="4693010" y="0"/>
                  </a:cubicBezTo>
                  <a:cubicBezTo>
                    <a:pt x="4772603" y="-24606"/>
                    <a:pt x="4881446" y="5841"/>
                    <a:pt x="4977856" y="0"/>
                  </a:cubicBezTo>
                  <a:cubicBezTo>
                    <a:pt x="5074266" y="-5841"/>
                    <a:pt x="5473652" y="41970"/>
                    <a:pt x="5657999" y="0"/>
                  </a:cubicBezTo>
                  <a:cubicBezTo>
                    <a:pt x="5842346" y="-41970"/>
                    <a:pt x="5935991" y="10931"/>
                    <a:pt x="6140493" y="0"/>
                  </a:cubicBezTo>
                  <a:cubicBezTo>
                    <a:pt x="6344995" y="-10931"/>
                    <a:pt x="6595983" y="49127"/>
                    <a:pt x="6721812" y="0"/>
                  </a:cubicBezTo>
                  <a:cubicBezTo>
                    <a:pt x="6847641" y="-49127"/>
                    <a:pt x="7134391" y="16304"/>
                    <a:pt x="7303131" y="0"/>
                  </a:cubicBezTo>
                  <a:cubicBezTo>
                    <a:pt x="7471871" y="-16304"/>
                    <a:pt x="7693279" y="36587"/>
                    <a:pt x="7884449" y="0"/>
                  </a:cubicBezTo>
                  <a:cubicBezTo>
                    <a:pt x="8075619" y="-36587"/>
                    <a:pt x="8334648" y="13095"/>
                    <a:pt x="8564592" y="0"/>
                  </a:cubicBezTo>
                  <a:cubicBezTo>
                    <a:pt x="8794536" y="-13095"/>
                    <a:pt x="8944516" y="33777"/>
                    <a:pt x="9145911" y="0"/>
                  </a:cubicBezTo>
                  <a:cubicBezTo>
                    <a:pt x="9347306" y="-33777"/>
                    <a:pt x="9829796" y="46375"/>
                    <a:pt x="10023702" y="0"/>
                  </a:cubicBezTo>
                  <a:cubicBezTo>
                    <a:pt x="10108083" y="-2947"/>
                    <a:pt x="10171283" y="64493"/>
                    <a:pt x="10164987" y="141285"/>
                  </a:cubicBezTo>
                  <a:cubicBezTo>
                    <a:pt x="10169246" y="298447"/>
                    <a:pt x="10130852" y="475910"/>
                    <a:pt x="10164987" y="576455"/>
                  </a:cubicBezTo>
                  <a:cubicBezTo>
                    <a:pt x="10199122" y="677000"/>
                    <a:pt x="10114174" y="904464"/>
                    <a:pt x="10164987" y="1025084"/>
                  </a:cubicBezTo>
                  <a:cubicBezTo>
                    <a:pt x="10215800" y="1145704"/>
                    <a:pt x="10113577" y="1336881"/>
                    <a:pt x="10164987" y="1487172"/>
                  </a:cubicBezTo>
                  <a:cubicBezTo>
                    <a:pt x="10166857" y="1573526"/>
                    <a:pt x="10101428" y="1631428"/>
                    <a:pt x="10023702" y="1628457"/>
                  </a:cubicBezTo>
                  <a:cubicBezTo>
                    <a:pt x="9914005" y="1670862"/>
                    <a:pt x="9828702" y="1582536"/>
                    <a:pt x="9640032" y="1628457"/>
                  </a:cubicBezTo>
                  <a:cubicBezTo>
                    <a:pt x="9451362" y="1674378"/>
                    <a:pt x="9248352" y="1612115"/>
                    <a:pt x="8861065" y="1628457"/>
                  </a:cubicBezTo>
                  <a:cubicBezTo>
                    <a:pt x="8473778" y="1644799"/>
                    <a:pt x="8471110" y="1547891"/>
                    <a:pt x="8180922" y="1628457"/>
                  </a:cubicBezTo>
                  <a:cubicBezTo>
                    <a:pt x="7890734" y="1709023"/>
                    <a:pt x="7980603" y="1596480"/>
                    <a:pt x="7896076" y="1628457"/>
                  </a:cubicBezTo>
                  <a:cubicBezTo>
                    <a:pt x="7811549" y="1660434"/>
                    <a:pt x="7615076" y="1576014"/>
                    <a:pt x="7413581" y="1628457"/>
                  </a:cubicBezTo>
                  <a:cubicBezTo>
                    <a:pt x="7212087" y="1680900"/>
                    <a:pt x="7219017" y="1623009"/>
                    <a:pt x="7128735" y="1628457"/>
                  </a:cubicBezTo>
                  <a:cubicBezTo>
                    <a:pt x="7038453" y="1633905"/>
                    <a:pt x="6588373" y="1618857"/>
                    <a:pt x="6349768" y="1628457"/>
                  </a:cubicBezTo>
                  <a:cubicBezTo>
                    <a:pt x="6111163" y="1638057"/>
                    <a:pt x="5732972" y="1590376"/>
                    <a:pt x="5570801" y="1628457"/>
                  </a:cubicBezTo>
                  <a:cubicBezTo>
                    <a:pt x="5408630" y="1666538"/>
                    <a:pt x="5270752" y="1608182"/>
                    <a:pt x="5187131" y="1628457"/>
                  </a:cubicBezTo>
                  <a:cubicBezTo>
                    <a:pt x="5103510" y="1648732"/>
                    <a:pt x="4885117" y="1585144"/>
                    <a:pt x="4704636" y="1628457"/>
                  </a:cubicBezTo>
                  <a:cubicBezTo>
                    <a:pt x="4524156" y="1671770"/>
                    <a:pt x="4298419" y="1605562"/>
                    <a:pt x="4123318" y="1628457"/>
                  </a:cubicBezTo>
                  <a:cubicBezTo>
                    <a:pt x="3948217" y="1651352"/>
                    <a:pt x="3957582" y="1608700"/>
                    <a:pt x="3838472" y="1628457"/>
                  </a:cubicBezTo>
                  <a:cubicBezTo>
                    <a:pt x="3719362" y="1648214"/>
                    <a:pt x="3359966" y="1551309"/>
                    <a:pt x="3158329" y="1628457"/>
                  </a:cubicBezTo>
                  <a:cubicBezTo>
                    <a:pt x="2956692" y="1705605"/>
                    <a:pt x="2799506" y="1597741"/>
                    <a:pt x="2675834" y="1628457"/>
                  </a:cubicBezTo>
                  <a:cubicBezTo>
                    <a:pt x="2552162" y="1659173"/>
                    <a:pt x="2478793" y="1623169"/>
                    <a:pt x="2292164" y="1628457"/>
                  </a:cubicBezTo>
                  <a:cubicBezTo>
                    <a:pt x="2105535" y="1633745"/>
                    <a:pt x="2089587" y="1619602"/>
                    <a:pt x="2007318" y="1628457"/>
                  </a:cubicBezTo>
                  <a:cubicBezTo>
                    <a:pt x="1925049" y="1637312"/>
                    <a:pt x="1825159" y="1596332"/>
                    <a:pt x="1722472" y="1628457"/>
                  </a:cubicBezTo>
                  <a:cubicBezTo>
                    <a:pt x="1619785" y="1660582"/>
                    <a:pt x="1562738" y="1610369"/>
                    <a:pt x="1437626" y="1628457"/>
                  </a:cubicBezTo>
                  <a:cubicBezTo>
                    <a:pt x="1312514" y="1646545"/>
                    <a:pt x="1131039" y="1627433"/>
                    <a:pt x="1053955" y="1628457"/>
                  </a:cubicBezTo>
                  <a:cubicBezTo>
                    <a:pt x="976871" y="1629481"/>
                    <a:pt x="415844" y="1557928"/>
                    <a:pt x="141285" y="1628457"/>
                  </a:cubicBezTo>
                  <a:cubicBezTo>
                    <a:pt x="83284" y="1631536"/>
                    <a:pt x="-9610" y="1585927"/>
                    <a:pt x="0" y="1487172"/>
                  </a:cubicBezTo>
                  <a:cubicBezTo>
                    <a:pt x="-16628" y="1380573"/>
                    <a:pt x="18803" y="1165694"/>
                    <a:pt x="0" y="1078920"/>
                  </a:cubicBezTo>
                  <a:cubicBezTo>
                    <a:pt x="-18803" y="992146"/>
                    <a:pt x="4304" y="770387"/>
                    <a:pt x="0" y="616832"/>
                  </a:cubicBezTo>
                  <a:cubicBezTo>
                    <a:pt x="-4304" y="463277"/>
                    <a:pt x="49971" y="305402"/>
                    <a:pt x="0" y="141285"/>
                  </a:cubicBezTo>
                  <a:close/>
                </a:path>
              </a:pathLst>
            </a:custGeom>
            <a:solidFill>
              <a:schemeClr val="bg1"/>
            </a:solidFill>
            <a:ln w="12700" cap="flat">
              <a:noFill/>
              <a:prstDash val="solid"/>
              <a:miter/>
              <a:extLst>
                <a:ext uri="{C807C97D-BFC1-408E-A445-0C87EB9F89A2}">
                  <ask:lineSketchStyleProps xmlns:ask="http://schemas.microsoft.com/office/drawing/2018/sketchyshapes" sd="738056932">
                    <a:prstGeom prst="roundRect">
                      <a:avLst>
                        <a:gd name="adj" fmla="val 8676"/>
                      </a:avLst>
                    </a:prstGeom>
                    <ask:type>
                      <ask:lineSketchScribble/>
                    </ask:type>
                  </ask:lineSketchStyleProps>
                </a:ext>
              </a:extLst>
            </a:ln>
            <a:effectLst>
              <a:outerShdw blurRad="50800" dist="38100" algn="l" rotWithShape="0">
                <a:prstClr val="black">
                  <a:alpha val="40000"/>
                </a:prstClr>
              </a:outerShdw>
            </a:effectLst>
          </p:spPr>
          <p:txBody>
            <a:bodyPr rtlCol="0" anchor="ctr"/>
            <a:lstStyle/>
            <a:p>
              <a:pPr algn="l"/>
              <a:endParaRPr lang="en-US" dirty="0"/>
            </a:p>
          </p:txBody>
        </p:sp>
        <p:sp>
          <p:nvSpPr>
            <p:cNvPr id="76" name="TextBox 75">
              <a:extLst>
                <a:ext uri="{FF2B5EF4-FFF2-40B4-BE49-F238E27FC236}">
                  <a16:creationId xmlns:a16="http://schemas.microsoft.com/office/drawing/2014/main" id="{7EC5D11C-877A-3BF7-33B3-73A4A3D92268}"/>
                </a:ext>
              </a:extLst>
            </p:cNvPr>
            <p:cNvSpPr txBox="1"/>
            <p:nvPr/>
          </p:nvSpPr>
          <p:spPr>
            <a:xfrm>
              <a:off x="1493613" y="2811024"/>
              <a:ext cx="9826996" cy="1482714"/>
            </a:xfrm>
            <a:prstGeom prst="rect">
              <a:avLst/>
            </a:prstGeom>
            <a:noFill/>
          </p:spPr>
          <p:txBody>
            <a:bodyPr wrap="square">
              <a:spAutoFit/>
            </a:bodyPr>
            <a:lstStyle/>
            <a:p>
              <a:pPr algn="just">
                <a:lnSpc>
                  <a:spcPct val="130000"/>
                </a:lnSpc>
                <a:spcAft>
                  <a:spcPts val="600"/>
                </a:spcAft>
              </a:pPr>
              <a:r>
                <a:rPr lang="vi-VN" sz="2400" b="0"/>
                <a:t>– </a:t>
              </a:r>
              <a:r>
                <a:rPr lang="vi-VN" sz="2400" b="1"/>
                <a:t>Khái niệm đột biến số lượng NST: </a:t>
              </a:r>
              <a:r>
                <a:rPr lang="vi-VN" sz="2400"/>
                <a:t>Đột biến số lượng NST là đột biến làm </a:t>
              </a:r>
              <a:r>
                <a:rPr lang="vi-VN" sz="2400" b="1">
                  <a:solidFill>
                    <a:srgbClr val="00B050"/>
                  </a:solidFill>
                </a:rPr>
                <a:t>tăng hoặc giảm</a:t>
              </a:r>
              <a:r>
                <a:rPr lang="vi-VN" sz="2400"/>
                <a:t> số lượng NST xảy ra ở </a:t>
              </a:r>
              <a:r>
                <a:rPr lang="vi-VN" sz="2400" b="1">
                  <a:solidFill>
                    <a:schemeClr val="accent2">
                      <a:lumMod val="60000"/>
                      <a:lumOff val="40000"/>
                    </a:schemeClr>
                  </a:solidFill>
                </a:rPr>
                <a:t>một cặp hay tất cả các cặp NST.</a:t>
              </a:r>
            </a:p>
          </p:txBody>
        </p:sp>
      </p:grpSp>
      <p:sp>
        <p:nvSpPr>
          <p:cNvPr id="4" name="AutoShape 5">
            <a:extLst>
              <a:ext uri="{FF2B5EF4-FFF2-40B4-BE49-F238E27FC236}">
                <a16:creationId xmlns:a16="http://schemas.microsoft.com/office/drawing/2014/main" id="{10F6D7BE-F7ED-919C-8E28-86C44E30E3BC}"/>
              </a:ext>
            </a:extLst>
          </p:cNvPr>
          <p:cNvSpPr>
            <a:spLocks noChangeArrowheads="1"/>
          </p:cNvSpPr>
          <p:nvPr/>
        </p:nvSpPr>
        <p:spPr bwMode="auto">
          <a:xfrm>
            <a:off x="2608564" y="5501340"/>
            <a:ext cx="2159681" cy="1108911"/>
          </a:xfrm>
          <a:prstGeom prst="roundRect">
            <a:avLst>
              <a:gd name="adj" fmla="val 16667"/>
            </a:avLst>
          </a:prstGeom>
          <a:solidFill>
            <a:srgbClr val="BDFFDB"/>
          </a:solidFill>
          <a:ln w="38100">
            <a:solidFill>
              <a:schemeClr val="tx1"/>
            </a:solidFill>
            <a:round/>
            <a:headEnd/>
            <a:tailEnd/>
          </a:ln>
          <a:effec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5" name="Text Box 6">
            <a:extLst>
              <a:ext uri="{FF2B5EF4-FFF2-40B4-BE49-F238E27FC236}">
                <a16:creationId xmlns:a16="http://schemas.microsoft.com/office/drawing/2014/main" id="{E132011B-CBE0-A2F3-4149-C7B1D0648D80}"/>
              </a:ext>
            </a:extLst>
          </p:cNvPr>
          <p:cNvSpPr txBox="1">
            <a:spLocks noChangeArrowheads="1"/>
          </p:cNvSpPr>
          <p:nvPr/>
        </p:nvSpPr>
        <p:spPr bwMode="auto">
          <a:xfrm>
            <a:off x="2670364" y="5591551"/>
            <a:ext cx="1994388"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ctr"/>
            <a:r>
              <a:rPr lang="en-US" altLang="en-US"/>
              <a:t>Đột biến lệch bội</a:t>
            </a:r>
          </a:p>
        </p:txBody>
      </p:sp>
      <p:sp>
        <p:nvSpPr>
          <p:cNvPr id="6" name="AutoShape 9">
            <a:extLst>
              <a:ext uri="{FF2B5EF4-FFF2-40B4-BE49-F238E27FC236}">
                <a16:creationId xmlns:a16="http://schemas.microsoft.com/office/drawing/2014/main" id="{A015B3FB-9640-CBD3-A9FC-00C08ECC375E}"/>
              </a:ext>
            </a:extLst>
          </p:cNvPr>
          <p:cNvSpPr>
            <a:spLocks noChangeAspect="1" noChangeArrowheads="1" noTextEdit="1"/>
          </p:cNvSpPr>
          <p:nvPr/>
        </p:nvSpPr>
        <p:spPr bwMode="gray">
          <a:xfrm flipH="1">
            <a:off x="6708883" y="4526011"/>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 name="Group 11">
            <a:extLst>
              <a:ext uri="{FF2B5EF4-FFF2-40B4-BE49-F238E27FC236}">
                <a16:creationId xmlns:a16="http://schemas.microsoft.com/office/drawing/2014/main" id="{2EAFC14A-35A5-11B0-1B1F-B9A6D4ECDB02}"/>
              </a:ext>
            </a:extLst>
          </p:cNvPr>
          <p:cNvGrpSpPr>
            <a:grpSpLocks/>
          </p:cNvGrpSpPr>
          <p:nvPr/>
        </p:nvGrpSpPr>
        <p:grpSpPr bwMode="auto">
          <a:xfrm>
            <a:off x="4857715" y="4169788"/>
            <a:ext cx="2816715" cy="1326507"/>
            <a:chOff x="1997" y="1314"/>
            <a:chExt cx="1889" cy="1009"/>
          </a:xfrm>
        </p:grpSpPr>
        <p:grpSp>
          <p:nvGrpSpPr>
            <p:cNvPr id="8" name="Group 12">
              <a:extLst>
                <a:ext uri="{FF2B5EF4-FFF2-40B4-BE49-F238E27FC236}">
                  <a16:creationId xmlns:a16="http://schemas.microsoft.com/office/drawing/2014/main" id="{A5A562C0-A1C7-A018-387C-067B472A2566}"/>
                </a:ext>
              </a:extLst>
            </p:cNvPr>
            <p:cNvGrpSpPr>
              <a:grpSpLocks/>
            </p:cNvGrpSpPr>
            <p:nvPr/>
          </p:nvGrpSpPr>
          <p:grpSpPr bwMode="auto">
            <a:xfrm>
              <a:off x="1997" y="1404"/>
              <a:ext cx="1889" cy="919"/>
              <a:chOff x="1973" y="1027"/>
              <a:chExt cx="1926" cy="937"/>
            </a:xfrm>
          </p:grpSpPr>
          <p:sp>
            <p:nvSpPr>
              <p:cNvPr id="13" name="Oval 13">
                <a:extLst>
                  <a:ext uri="{FF2B5EF4-FFF2-40B4-BE49-F238E27FC236}">
                    <a16:creationId xmlns:a16="http://schemas.microsoft.com/office/drawing/2014/main" id="{2CBD0820-4B17-581C-2C9B-2C4304080386}"/>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4" name="Oval 14">
                <a:extLst>
                  <a:ext uri="{FF2B5EF4-FFF2-40B4-BE49-F238E27FC236}">
                    <a16:creationId xmlns:a16="http://schemas.microsoft.com/office/drawing/2014/main" id="{CAC4607E-BE00-EB90-AE78-B4FB1A028D35}"/>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9" name="Oval 15">
              <a:extLst>
                <a:ext uri="{FF2B5EF4-FFF2-40B4-BE49-F238E27FC236}">
                  <a16:creationId xmlns:a16="http://schemas.microsoft.com/office/drawing/2014/main" id="{CED97659-3414-EBD8-EB5F-6EC766D2B6B1}"/>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0" name="Oval 16">
              <a:extLst>
                <a:ext uri="{FF2B5EF4-FFF2-40B4-BE49-F238E27FC236}">
                  <a16:creationId xmlns:a16="http://schemas.microsoft.com/office/drawing/2014/main" id="{EBB7E2BA-35A7-B2E2-C1C9-3F20C0D1754B}"/>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1" name="Oval 17">
              <a:extLst>
                <a:ext uri="{FF2B5EF4-FFF2-40B4-BE49-F238E27FC236}">
                  <a16:creationId xmlns:a16="http://schemas.microsoft.com/office/drawing/2014/main" id="{BE190BBB-7DC1-A888-03C5-E91587B36E5C}"/>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2" name="Oval 18">
              <a:extLst>
                <a:ext uri="{FF2B5EF4-FFF2-40B4-BE49-F238E27FC236}">
                  <a16:creationId xmlns:a16="http://schemas.microsoft.com/office/drawing/2014/main" id="{FA505056-C10C-3A04-0C27-84D6DA1C4FC4}"/>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grpSp>
      <p:sp>
        <p:nvSpPr>
          <p:cNvPr id="15" name="Text Box 19">
            <a:extLst>
              <a:ext uri="{FF2B5EF4-FFF2-40B4-BE49-F238E27FC236}">
                <a16:creationId xmlns:a16="http://schemas.microsoft.com/office/drawing/2014/main" id="{BE9DA6FC-0E63-DBF1-167B-59D0199CB344}"/>
              </a:ext>
            </a:extLst>
          </p:cNvPr>
          <p:cNvSpPr txBox="1">
            <a:spLocks noChangeArrowheads="1"/>
          </p:cNvSpPr>
          <p:nvPr/>
        </p:nvSpPr>
        <p:spPr bwMode="auto">
          <a:xfrm>
            <a:off x="5475504" y="4443516"/>
            <a:ext cx="15504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Phân loại</a:t>
            </a:r>
            <a:endParaRPr lang="en-US" altLang="en-US" sz="1400">
              <a:solidFill>
                <a:schemeClr val="bg1"/>
              </a:solidFill>
            </a:endParaRPr>
          </a:p>
        </p:txBody>
      </p:sp>
      <p:sp>
        <p:nvSpPr>
          <p:cNvPr id="16" name="AutoShape 5">
            <a:extLst>
              <a:ext uri="{FF2B5EF4-FFF2-40B4-BE49-F238E27FC236}">
                <a16:creationId xmlns:a16="http://schemas.microsoft.com/office/drawing/2014/main" id="{7D34E99A-F3C2-0E1D-4DCD-BF2917F77EF4}"/>
              </a:ext>
            </a:extLst>
          </p:cNvPr>
          <p:cNvSpPr>
            <a:spLocks noChangeArrowheads="1"/>
          </p:cNvSpPr>
          <p:nvPr/>
        </p:nvSpPr>
        <p:spPr bwMode="auto">
          <a:xfrm>
            <a:off x="7627929" y="5501340"/>
            <a:ext cx="2159681" cy="1108911"/>
          </a:xfrm>
          <a:prstGeom prst="roundRect">
            <a:avLst>
              <a:gd name="adj" fmla="val 16667"/>
            </a:avLst>
          </a:prstGeom>
          <a:solidFill>
            <a:schemeClr val="accent2">
              <a:lumMod val="20000"/>
              <a:lumOff val="80000"/>
            </a:schemeClr>
          </a:solidFill>
          <a:ln w="38100">
            <a:solidFill>
              <a:schemeClr val="tx1"/>
            </a:solidFill>
            <a:round/>
            <a:headEnd/>
            <a:tailEnd/>
          </a:ln>
          <a:effec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19" name="Text Box 6">
            <a:extLst>
              <a:ext uri="{FF2B5EF4-FFF2-40B4-BE49-F238E27FC236}">
                <a16:creationId xmlns:a16="http://schemas.microsoft.com/office/drawing/2014/main" id="{CCCAE6B9-3075-9680-8468-EBFDE65274E6}"/>
              </a:ext>
            </a:extLst>
          </p:cNvPr>
          <p:cNvSpPr txBox="1">
            <a:spLocks noChangeArrowheads="1"/>
          </p:cNvSpPr>
          <p:nvPr/>
        </p:nvSpPr>
        <p:spPr bwMode="auto">
          <a:xfrm>
            <a:off x="7791110" y="5586820"/>
            <a:ext cx="1730526"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ctr"/>
            <a:r>
              <a:rPr lang="en-US" altLang="en-US"/>
              <a:t>Đột biến đa bội</a:t>
            </a:r>
          </a:p>
        </p:txBody>
      </p:sp>
      <p:sp>
        <p:nvSpPr>
          <p:cNvPr id="20" name="Freeform 8">
            <a:extLst>
              <a:ext uri="{FF2B5EF4-FFF2-40B4-BE49-F238E27FC236}">
                <a16:creationId xmlns:a16="http://schemas.microsoft.com/office/drawing/2014/main" id="{02E80737-E382-7AF2-53A4-4E3F0D6DAEEC}"/>
              </a:ext>
            </a:extLst>
          </p:cNvPr>
          <p:cNvSpPr>
            <a:spLocks/>
          </p:cNvSpPr>
          <p:nvPr/>
        </p:nvSpPr>
        <p:spPr bwMode="gray">
          <a:xfrm>
            <a:off x="4664752" y="5259360"/>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p>
        </p:txBody>
      </p:sp>
      <p:sp>
        <p:nvSpPr>
          <p:cNvPr id="21" name="Freeform 10">
            <a:extLst>
              <a:ext uri="{FF2B5EF4-FFF2-40B4-BE49-F238E27FC236}">
                <a16:creationId xmlns:a16="http://schemas.microsoft.com/office/drawing/2014/main" id="{ED1C43FB-98FD-2E1A-AC78-476DB982FCD2}"/>
              </a:ext>
            </a:extLst>
          </p:cNvPr>
          <p:cNvSpPr>
            <a:spLocks/>
          </p:cNvSpPr>
          <p:nvPr/>
        </p:nvSpPr>
        <p:spPr bwMode="gray">
          <a:xfrm flipH="1">
            <a:off x="6798353" y="5307061"/>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p>
        </p:txBody>
      </p:sp>
    </p:spTree>
    <p:extLst>
      <p:ext uri="{BB962C8B-B14F-4D97-AF65-F5344CB8AC3E}">
        <p14:creationId xmlns:p14="http://schemas.microsoft.com/office/powerpoint/2010/main" val="157521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nodePh="1">
                                  <p:stCondLst>
                                    <p:cond delay="0"/>
                                  </p:stCondLst>
                                  <p:endCondLst>
                                    <p:cond evt="begin" delay="0">
                                      <p:tn val="16"/>
                                    </p:cond>
                                  </p:end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ircle(in)">
                                      <p:cBhvr>
                                        <p:cTn id="33" dur="2000"/>
                                        <p:tgtEl>
                                          <p:spTgt spid="20"/>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in)">
                                      <p:cBhvr>
                                        <p:cTn id="3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5" grpId="0"/>
      <p:bldP spid="16" grpId="0" animBg="1"/>
      <p:bldP spid="19" grpId="0"/>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3</a:t>
            </a:fld>
            <a:endParaRPr lang="ru-RU" dirty="0"/>
          </a:p>
        </p:txBody>
      </p:sp>
      <p:pic>
        <p:nvPicPr>
          <p:cNvPr id="18" name="Picture Placeholder 17" descr="A close-up of a cross-section&#10;&#10;Description automatically generated">
            <a:extLst>
              <a:ext uri="{FF2B5EF4-FFF2-40B4-BE49-F238E27FC236}">
                <a16:creationId xmlns:a16="http://schemas.microsoft.com/office/drawing/2014/main" id="{5285635B-C7D1-7802-9EED-34A8EE75BB34}"/>
              </a:ext>
            </a:extLst>
          </p:cNvPr>
          <p:cNvPicPr>
            <a:picLocks noGrp="1" noChangeAspect="1"/>
          </p:cNvPicPr>
          <p:nvPr>
            <p:ph type="pic" sz="quarter" idx="13"/>
          </p:nvPr>
        </p:nvPicPr>
        <p:blipFill rotWithShape="1">
          <a:blip r:embed="rId2"/>
          <a:srcRect l="299" t="39930" r="-299" b="19858"/>
          <a:stretch/>
        </p:blipFill>
        <p:spPr>
          <a:xfrm>
            <a:off x="912412" y="2373273"/>
            <a:ext cx="11271651" cy="2549580"/>
          </a:xfrm>
        </p:spPr>
      </p:pic>
    </p:spTree>
    <p:extLst>
      <p:ext uri="{BB962C8B-B14F-4D97-AF65-F5344CB8AC3E}">
        <p14:creationId xmlns:p14="http://schemas.microsoft.com/office/powerpoint/2010/main" val="2287211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28" name="Rectangle 27">
            <a:extLst>
              <a:ext uri="{FF2B5EF4-FFF2-40B4-BE49-F238E27FC236}">
                <a16:creationId xmlns:a16="http://schemas.microsoft.com/office/drawing/2014/main" id="{CC4ED913-B2E3-819A-F2C4-83BFDF5B083B}"/>
              </a:ext>
            </a:extLst>
          </p:cNvPr>
          <p:cNvSpPr/>
          <p:nvPr/>
        </p:nvSpPr>
        <p:spPr>
          <a:xfrm>
            <a:off x="1019820" y="3311579"/>
            <a:ext cx="10575670" cy="2702144"/>
          </a:xfrm>
          <a:prstGeom prst="rect">
            <a:avLst/>
          </a:prstGeom>
          <a:solidFill>
            <a:schemeClr val="bg1"/>
          </a:solidFill>
          <a:ln w="28575" cap="flat">
            <a:solidFill>
              <a:srgbClr val="008965"/>
            </a:solidFill>
            <a:prstDash val="solid"/>
            <a:miter/>
          </a:ln>
        </p:spPr>
        <p:txBody>
          <a:bodyPr rtlCol="0" anchor="ctr"/>
          <a:lstStyle/>
          <a:p>
            <a:pPr algn="l"/>
            <a:endParaRPr lang="en-US" dirty="0"/>
          </a:p>
        </p:txBody>
      </p:sp>
      <p:sp>
        <p:nvSpPr>
          <p:cNvPr id="29" name="Freeform 5">
            <a:extLst>
              <a:ext uri="{FF2B5EF4-FFF2-40B4-BE49-F238E27FC236}">
                <a16:creationId xmlns:a16="http://schemas.microsoft.com/office/drawing/2014/main" id="{62EC737E-7A50-66BD-255D-C78618B5AB1F}"/>
              </a:ext>
            </a:extLst>
          </p:cNvPr>
          <p:cNvSpPr>
            <a:spLocks/>
          </p:cNvSpPr>
          <p:nvPr/>
        </p:nvSpPr>
        <p:spPr bwMode="gray">
          <a:xfrm>
            <a:off x="1012363" y="2959427"/>
            <a:ext cx="3560572" cy="352152"/>
          </a:xfrm>
          <a:custGeom>
            <a:avLst/>
            <a:gdLst>
              <a:gd name="T0" fmla="*/ 3035 w 1786"/>
              <a:gd name="T1" fmla="*/ 716 h 284"/>
              <a:gd name="T2" fmla="*/ 0 w 1786"/>
              <a:gd name="T3" fmla="*/ 716 h 284"/>
              <a:gd name="T4" fmla="*/ 916 w 1786"/>
              <a:gd name="T5" fmla="*/ 0 h 284"/>
              <a:gd name="T6" fmla="*/ 3667 w 1786"/>
              <a:gd name="T7" fmla="*/ 0 h 284"/>
              <a:gd name="T8" fmla="*/ 3035 w 1786"/>
              <a:gd name="T9" fmla="*/ 716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6" h="284">
                <a:moveTo>
                  <a:pt x="1478" y="284"/>
                </a:moveTo>
                <a:lnTo>
                  <a:pt x="0" y="284"/>
                </a:lnTo>
                <a:lnTo>
                  <a:pt x="446" y="0"/>
                </a:lnTo>
                <a:lnTo>
                  <a:pt x="1786" y="0"/>
                </a:lnTo>
                <a:lnTo>
                  <a:pt x="1478" y="284"/>
                </a:lnTo>
                <a:close/>
              </a:path>
            </a:pathLst>
          </a:custGeom>
          <a:solidFill>
            <a:srgbClr val="00CC99"/>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sp>
        <p:nvSpPr>
          <p:cNvPr id="30" name="Rectangle 21">
            <a:extLst>
              <a:ext uri="{FF2B5EF4-FFF2-40B4-BE49-F238E27FC236}">
                <a16:creationId xmlns:a16="http://schemas.microsoft.com/office/drawing/2014/main" id="{C8659824-AA64-863C-8756-65845C33F0F0}"/>
              </a:ext>
            </a:extLst>
          </p:cNvPr>
          <p:cNvSpPr>
            <a:spLocks noChangeArrowheads="1"/>
          </p:cNvSpPr>
          <p:nvPr/>
        </p:nvSpPr>
        <p:spPr bwMode="gray">
          <a:xfrm>
            <a:off x="1017929" y="3311579"/>
            <a:ext cx="2948359" cy="435778"/>
          </a:xfrm>
          <a:prstGeom prst="rect">
            <a:avLst/>
          </a:prstGeom>
          <a:gradFill rotWithShape="1">
            <a:gsLst>
              <a:gs pos="0">
                <a:srgbClr val="00684D"/>
              </a:gs>
              <a:gs pos="50000">
                <a:srgbClr val="00906A"/>
              </a:gs>
              <a:gs pos="100000">
                <a:srgbClr val="00684D"/>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latin typeface="+mj-lt"/>
              </a:rPr>
              <a:t>Đột biến lệch bội</a:t>
            </a:r>
          </a:p>
        </p:txBody>
      </p:sp>
      <p:sp>
        <p:nvSpPr>
          <p:cNvPr id="33" name="TextBox 32">
            <a:extLst>
              <a:ext uri="{FF2B5EF4-FFF2-40B4-BE49-F238E27FC236}">
                <a16:creationId xmlns:a16="http://schemas.microsoft.com/office/drawing/2014/main" id="{59038DFA-592B-37EA-EC9D-3ACDD2A13F25}"/>
              </a:ext>
            </a:extLst>
          </p:cNvPr>
          <p:cNvSpPr txBox="1"/>
          <p:nvPr/>
        </p:nvSpPr>
        <p:spPr>
          <a:xfrm>
            <a:off x="1266647" y="3747357"/>
            <a:ext cx="10115669" cy="2116733"/>
          </a:xfrm>
          <a:prstGeom prst="rect">
            <a:avLst/>
          </a:prstGeom>
          <a:noFill/>
        </p:spPr>
        <p:txBody>
          <a:bodyPr wrap="square">
            <a:spAutoFit/>
          </a:bodyPr>
          <a:lstStyle/>
          <a:p>
            <a:pPr marL="342900" indent="-342900" algn="just">
              <a:lnSpc>
                <a:spcPct val="130000"/>
              </a:lnSpc>
              <a:spcBef>
                <a:spcPts val="1200"/>
              </a:spcBef>
              <a:buFont typeface="Wingdings" panose="05000000000000000000" pitchFamily="2" charset="2"/>
              <a:buChar char="v"/>
            </a:pPr>
            <a:r>
              <a:rPr lang="en-US" sz="2400"/>
              <a:t>Đ</a:t>
            </a:r>
            <a:r>
              <a:rPr lang="vi-VN" sz="2400"/>
              <a:t>ột biến làm </a:t>
            </a:r>
            <a:r>
              <a:rPr lang="vi-VN" sz="2400" b="1">
                <a:solidFill>
                  <a:srgbClr val="008965"/>
                </a:solidFill>
              </a:rPr>
              <a:t>tăng hoặc giảm </a:t>
            </a:r>
            <a:r>
              <a:rPr lang="vi-VN" sz="2400"/>
              <a:t>số lượng NST ở một hoặc một số cặp NST tương đồng. </a:t>
            </a:r>
            <a:endParaRPr lang="en-US" sz="2400"/>
          </a:p>
          <a:p>
            <a:pPr marL="342900" indent="-342900" algn="just">
              <a:lnSpc>
                <a:spcPct val="130000"/>
              </a:lnSpc>
              <a:spcBef>
                <a:spcPts val="1200"/>
              </a:spcBef>
              <a:buFont typeface="Wingdings" panose="05000000000000000000" pitchFamily="2" charset="2"/>
              <a:buChar char="v"/>
            </a:pPr>
            <a:r>
              <a:rPr lang="vi-VN" sz="2400" b="1"/>
              <a:t>Ví dụ: </a:t>
            </a:r>
            <a:r>
              <a:rPr lang="vi-VN" sz="2400"/>
              <a:t>Ở người, bộ NST lưỡng bội là 2n = 46 người mắc hội chứng </a:t>
            </a:r>
            <a:r>
              <a:rPr lang="vi-VN" sz="2400" b="1"/>
              <a:t>Edward </a:t>
            </a:r>
            <a:r>
              <a:rPr lang="vi-VN" sz="2400"/>
              <a:t>(Ét-uốt) mang đột biến lệch bội có 3 NST số 18, </a:t>
            </a:r>
            <a:r>
              <a:rPr lang="vi-VN" sz="2400" b="1"/>
              <a:t>2n + 1 = 47</a:t>
            </a:r>
            <a:endParaRPr lang="en-US" sz="2400" b="1"/>
          </a:p>
        </p:txBody>
      </p:sp>
    </p:spTree>
    <p:extLst>
      <p:ext uri="{BB962C8B-B14F-4D97-AF65-F5344CB8AC3E}">
        <p14:creationId xmlns:p14="http://schemas.microsoft.com/office/powerpoint/2010/main" val="297128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additive="base">
                                        <p:cTn id="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xEl>
                                              <p:pRg st="1" end="1"/>
                                            </p:txEl>
                                          </p:spTgt>
                                        </p:tgtEl>
                                        <p:attrNameLst>
                                          <p:attrName>style.visibility</p:attrName>
                                        </p:attrNameLst>
                                      </p:cBhvr>
                                      <p:to>
                                        <p:strVal val="visible"/>
                                      </p:to>
                                    </p:set>
                                    <p:anim calcmode="lin" valueType="num">
                                      <p:cBhvr additive="base">
                                        <p:cTn id="1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grpSp>
        <p:nvGrpSpPr>
          <p:cNvPr id="3" name="Group 2">
            <a:extLst>
              <a:ext uri="{FF2B5EF4-FFF2-40B4-BE49-F238E27FC236}">
                <a16:creationId xmlns:a16="http://schemas.microsoft.com/office/drawing/2014/main" id="{64109371-20F1-3A1A-BF3C-2B3C1E92D74F}"/>
              </a:ext>
            </a:extLst>
          </p:cNvPr>
          <p:cNvGrpSpPr/>
          <p:nvPr/>
        </p:nvGrpSpPr>
        <p:grpSpPr>
          <a:xfrm>
            <a:off x="696727" y="1510502"/>
            <a:ext cx="11264511" cy="5242373"/>
            <a:chOff x="1127573" y="1037816"/>
            <a:chExt cx="11264511" cy="5242373"/>
          </a:xfrm>
        </p:grpSpPr>
        <p:pic>
          <p:nvPicPr>
            <p:cNvPr id="4" name="Picture 2" descr="Edward Syndrome | Symptoms of Edward Syndrome | Cause of Edward Syndrome |  Trisomy 18 | USMLE">
              <a:extLst>
                <a:ext uri="{FF2B5EF4-FFF2-40B4-BE49-F238E27FC236}">
                  <a16:creationId xmlns:a16="http://schemas.microsoft.com/office/drawing/2014/main" id="{5ECFBCEC-C761-B022-26C2-B586ED4904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6" t="19304" r="5032" b="7485"/>
            <a:stretch/>
          </p:blipFill>
          <p:spPr bwMode="auto">
            <a:xfrm>
              <a:off x="1660505" y="1194891"/>
              <a:ext cx="9660103" cy="50207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9D34D24-EDD8-D2CC-D380-B02EDC25BBD6}"/>
                </a:ext>
              </a:extLst>
            </p:cNvPr>
            <p:cNvSpPr/>
            <p:nvPr/>
          </p:nvSpPr>
          <p:spPr>
            <a:xfrm>
              <a:off x="1194891" y="1037816"/>
              <a:ext cx="5076883" cy="920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2E45314-EE30-5ED1-1002-B035104A39BF}"/>
                </a:ext>
              </a:extLst>
            </p:cNvPr>
            <p:cNvSpPr/>
            <p:nvPr/>
          </p:nvSpPr>
          <p:spPr>
            <a:xfrm>
              <a:off x="1127573" y="5360179"/>
              <a:ext cx="5076883" cy="920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EFF22E-EF35-6422-6E20-96B71172D7CF}"/>
                </a:ext>
              </a:extLst>
            </p:cNvPr>
            <p:cNvSpPr/>
            <p:nvPr/>
          </p:nvSpPr>
          <p:spPr>
            <a:xfrm>
              <a:off x="8313747" y="5870673"/>
              <a:ext cx="925619" cy="345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2EC179-451F-4DFD-2C3D-1E747D659DBD}"/>
                </a:ext>
              </a:extLst>
            </p:cNvPr>
            <p:cNvSpPr/>
            <p:nvPr/>
          </p:nvSpPr>
          <p:spPr>
            <a:xfrm>
              <a:off x="10114498" y="4406511"/>
              <a:ext cx="1301478" cy="6311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E8A4F3-47F1-CF16-0606-280A989FE124}"/>
                </a:ext>
              </a:extLst>
            </p:cNvPr>
            <p:cNvSpPr/>
            <p:nvPr/>
          </p:nvSpPr>
          <p:spPr>
            <a:xfrm>
              <a:off x="9463758" y="3553819"/>
              <a:ext cx="1458553" cy="7376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007B4B-F641-914B-3FFA-4B87536250C0}"/>
                </a:ext>
              </a:extLst>
            </p:cNvPr>
            <p:cNvSpPr/>
            <p:nvPr/>
          </p:nvSpPr>
          <p:spPr>
            <a:xfrm>
              <a:off x="9693760" y="2213073"/>
              <a:ext cx="1458553" cy="7376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281D50-BB69-0838-CFC1-1B4C0C990292}"/>
                </a:ext>
              </a:extLst>
            </p:cNvPr>
            <p:cNvSpPr/>
            <p:nvPr/>
          </p:nvSpPr>
          <p:spPr>
            <a:xfrm>
              <a:off x="6563485" y="2260755"/>
              <a:ext cx="807812" cy="330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68BF9E-E2DB-F86F-B162-D56AC995F190}"/>
                </a:ext>
              </a:extLst>
            </p:cNvPr>
            <p:cNvSpPr/>
            <p:nvPr/>
          </p:nvSpPr>
          <p:spPr>
            <a:xfrm>
              <a:off x="6386775" y="2458501"/>
              <a:ext cx="807812" cy="330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13D481-10F2-5ECC-A929-CCCDD071DF65}"/>
                </a:ext>
              </a:extLst>
            </p:cNvPr>
            <p:cNvSpPr/>
            <p:nvPr/>
          </p:nvSpPr>
          <p:spPr>
            <a:xfrm>
              <a:off x="5932380" y="3270130"/>
              <a:ext cx="908790" cy="5034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D047E13-890C-2D49-E3ED-233BF3D6E63A}"/>
                </a:ext>
              </a:extLst>
            </p:cNvPr>
            <p:cNvSpPr txBox="1"/>
            <p:nvPr/>
          </p:nvSpPr>
          <p:spPr>
            <a:xfrm>
              <a:off x="9606806" y="2426244"/>
              <a:ext cx="2785278" cy="461217"/>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Giảm trương lực cơ</a:t>
              </a:r>
            </a:p>
          </p:txBody>
        </p:sp>
        <p:sp>
          <p:nvSpPr>
            <p:cNvPr id="15" name="TextBox 14">
              <a:extLst>
                <a:ext uri="{FF2B5EF4-FFF2-40B4-BE49-F238E27FC236}">
                  <a16:creationId xmlns:a16="http://schemas.microsoft.com/office/drawing/2014/main" id="{C8803A4A-2BDA-730C-D572-37577B867BC4}"/>
                </a:ext>
              </a:extLst>
            </p:cNvPr>
            <p:cNvSpPr txBox="1"/>
            <p:nvPr/>
          </p:nvSpPr>
          <p:spPr>
            <a:xfrm>
              <a:off x="9489000" y="3553819"/>
              <a:ext cx="2903084" cy="461217"/>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Tim/phổi bất thường</a:t>
              </a:r>
            </a:p>
          </p:txBody>
        </p:sp>
        <p:sp>
          <p:nvSpPr>
            <p:cNvPr id="16" name="TextBox 15">
              <a:extLst>
                <a:ext uri="{FF2B5EF4-FFF2-40B4-BE49-F238E27FC236}">
                  <a16:creationId xmlns:a16="http://schemas.microsoft.com/office/drawing/2014/main" id="{8757C227-0022-E6D1-5DDF-1DE5C5C60259}"/>
                </a:ext>
              </a:extLst>
            </p:cNvPr>
            <p:cNvSpPr txBox="1"/>
            <p:nvPr/>
          </p:nvSpPr>
          <p:spPr>
            <a:xfrm>
              <a:off x="10041570" y="4398192"/>
              <a:ext cx="2288805" cy="867482"/>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Ngón tay chồng chéo lên nhau</a:t>
              </a:r>
            </a:p>
          </p:txBody>
        </p:sp>
        <p:sp>
          <p:nvSpPr>
            <p:cNvPr id="19" name="TextBox 18">
              <a:extLst>
                <a:ext uri="{FF2B5EF4-FFF2-40B4-BE49-F238E27FC236}">
                  <a16:creationId xmlns:a16="http://schemas.microsoft.com/office/drawing/2014/main" id="{3EB001D4-D5FE-B8CF-4637-B6340E0B9C5E}"/>
                </a:ext>
              </a:extLst>
            </p:cNvPr>
            <p:cNvSpPr txBox="1"/>
            <p:nvPr/>
          </p:nvSpPr>
          <p:spPr>
            <a:xfrm>
              <a:off x="5314223" y="5258626"/>
              <a:ext cx="2013922" cy="867482"/>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Bàn chân khập khiểng</a:t>
              </a:r>
            </a:p>
          </p:txBody>
        </p:sp>
        <p:sp>
          <p:nvSpPr>
            <p:cNvPr id="20" name="TextBox 19">
              <a:extLst>
                <a:ext uri="{FF2B5EF4-FFF2-40B4-BE49-F238E27FC236}">
                  <a16:creationId xmlns:a16="http://schemas.microsoft.com/office/drawing/2014/main" id="{A992A44E-9B27-4721-DC69-4CDFB9E76471}"/>
                </a:ext>
              </a:extLst>
            </p:cNvPr>
            <p:cNvSpPr txBox="1"/>
            <p:nvPr/>
          </p:nvSpPr>
          <p:spPr>
            <a:xfrm>
              <a:off x="6204456" y="1828797"/>
              <a:ext cx="1306386" cy="461217"/>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Tai thấp</a:t>
              </a:r>
            </a:p>
          </p:txBody>
        </p:sp>
        <p:sp>
          <p:nvSpPr>
            <p:cNvPr id="21" name="Rectangle 20">
              <a:extLst>
                <a:ext uri="{FF2B5EF4-FFF2-40B4-BE49-F238E27FC236}">
                  <a16:creationId xmlns:a16="http://schemas.microsoft.com/office/drawing/2014/main" id="{43B66D39-D3AA-C71E-AF0F-B9C8569949F2}"/>
                </a:ext>
              </a:extLst>
            </p:cNvPr>
            <p:cNvSpPr/>
            <p:nvPr/>
          </p:nvSpPr>
          <p:spPr>
            <a:xfrm>
              <a:off x="6028275" y="3701043"/>
              <a:ext cx="660906" cy="2874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1A7B16E-51AC-4816-44DB-9C5F7EF14A82}"/>
                </a:ext>
              </a:extLst>
            </p:cNvPr>
            <p:cNvSpPr txBox="1"/>
            <p:nvPr/>
          </p:nvSpPr>
          <p:spPr>
            <a:xfrm>
              <a:off x="5961773" y="3629877"/>
              <a:ext cx="752649" cy="494751"/>
            </a:xfrm>
            <a:prstGeom prst="rect">
              <a:avLst/>
            </a:prstGeom>
            <a:noFill/>
          </p:spPr>
          <p:txBody>
            <a:bodyPr wrap="square" rtlCol="0">
              <a:spAutoFit/>
            </a:bodyPr>
            <a:lstStyle/>
            <a:p>
              <a:pPr>
                <a:lnSpc>
                  <a:spcPct val="120000"/>
                </a:lnSpc>
              </a:pPr>
              <a:r>
                <a:rPr lang="en-US" sz="2400" b="1">
                  <a:solidFill>
                    <a:srgbClr val="008965"/>
                  </a:solidFill>
                  <a:latin typeface="+mj-lt"/>
                  <a:cs typeface="Times New Roman" panose="02020603050405020304" pitchFamily="18" charset="0"/>
                </a:rPr>
                <a:t>18</a:t>
              </a:r>
            </a:p>
          </p:txBody>
        </p:sp>
      </p:grpSp>
      <p:sp>
        <p:nvSpPr>
          <p:cNvPr id="23" name="Rectangle: Rounded Corners 22">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4" name="Rectangle: Rounded Corners 23">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27" name="TextBox 26">
            <a:extLst>
              <a:ext uri="{FF2B5EF4-FFF2-40B4-BE49-F238E27FC236}">
                <a16:creationId xmlns:a16="http://schemas.microsoft.com/office/drawing/2014/main" id="{8812868A-C9D9-D57F-4CD9-BC6F92FE15F1}"/>
              </a:ext>
            </a:extLst>
          </p:cNvPr>
          <p:cNvSpPr txBox="1"/>
          <p:nvPr/>
        </p:nvSpPr>
        <p:spPr>
          <a:xfrm>
            <a:off x="8461820" y="1954537"/>
            <a:ext cx="3454538" cy="523220"/>
          </a:xfrm>
          <a:prstGeom prst="rect">
            <a:avLst/>
          </a:prstGeom>
          <a:noFill/>
        </p:spPr>
        <p:txBody>
          <a:bodyPr wrap="square">
            <a:spAutoFit/>
          </a:bodyPr>
          <a:lstStyle/>
          <a:p>
            <a:r>
              <a:rPr lang="en-US" sz="2800" b="1">
                <a:solidFill>
                  <a:schemeClr val="accent4"/>
                </a:solidFill>
              </a:rPr>
              <a:t>Hội chứng </a:t>
            </a:r>
            <a:r>
              <a:rPr lang="vi-VN" sz="2800" b="1">
                <a:solidFill>
                  <a:schemeClr val="accent4"/>
                </a:solidFill>
              </a:rPr>
              <a:t>Edward</a:t>
            </a:r>
            <a:endParaRPr lang="en-US" sz="2800">
              <a:solidFill>
                <a:schemeClr val="accent4"/>
              </a:solidFill>
            </a:endParaRPr>
          </a:p>
        </p:txBody>
      </p:sp>
    </p:spTree>
    <p:extLst>
      <p:ext uri="{BB962C8B-B14F-4D97-AF65-F5344CB8AC3E}">
        <p14:creationId xmlns:p14="http://schemas.microsoft.com/office/powerpoint/2010/main" val="2738814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28" name="Rectangle 27">
            <a:extLst>
              <a:ext uri="{FF2B5EF4-FFF2-40B4-BE49-F238E27FC236}">
                <a16:creationId xmlns:a16="http://schemas.microsoft.com/office/drawing/2014/main" id="{CC4ED913-B2E3-819A-F2C4-83BFDF5B083B}"/>
              </a:ext>
            </a:extLst>
          </p:cNvPr>
          <p:cNvSpPr/>
          <p:nvPr/>
        </p:nvSpPr>
        <p:spPr>
          <a:xfrm>
            <a:off x="1019820" y="3311579"/>
            <a:ext cx="10250300" cy="2702144"/>
          </a:xfrm>
          <a:prstGeom prst="rect">
            <a:avLst/>
          </a:prstGeom>
          <a:solidFill>
            <a:schemeClr val="bg1"/>
          </a:solidFill>
          <a:ln w="28575" cap="flat">
            <a:solidFill>
              <a:srgbClr val="763CEB"/>
            </a:solidFill>
            <a:prstDash val="solid"/>
            <a:miter/>
          </a:ln>
        </p:spPr>
        <p:txBody>
          <a:bodyPr rtlCol="0" anchor="ctr"/>
          <a:lstStyle/>
          <a:p>
            <a:pPr algn="l"/>
            <a:endParaRPr lang="en-US" dirty="0"/>
          </a:p>
        </p:txBody>
      </p:sp>
      <p:sp>
        <p:nvSpPr>
          <p:cNvPr id="3" name="Freeform 7">
            <a:extLst>
              <a:ext uri="{FF2B5EF4-FFF2-40B4-BE49-F238E27FC236}">
                <a16:creationId xmlns:a16="http://schemas.microsoft.com/office/drawing/2014/main" id="{C43D004C-E77B-CB91-0A8A-A2D256A78DED}"/>
              </a:ext>
            </a:extLst>
          </p:cNvPr>
          <p:cNvSpPr>
            <a:spLocks/>
          </p:cNvSpPr>
          <p:nvPr/>
        </p:nvSpPr>
        <p:spPr bwMode="gray">
          <a:xfrm>
            <a:off x="1019820" y="2959427"/>
            <a:ext cx="3827719" cy="352152"/>
          </a:xfrm>
          <a:custGeom>
            <a:avLst/>
            <a:gdLst>
              <a:gd name="T0" fmla="*/ 3310 w 1920"/>
              <a:gd name="T1" fmla="*/ 713 h 284"/>
              <a:gd name="T2" fmla="*/ 0 w 1920"/>
              <a:gd name="T3" fmla="*/ 713 h 284"/>
              <a:gd name="T4" fmla="*/ 916 w 1920"/>
              <a:gd name="T5" fmla="*/ 0 h 284"/>
              <a:gd name="T6" fmla="*/ 3942 w 1920"/>
              <a:gd name="T7" fmla="*/ 0 h 284"/>
              <a:gd name="T8" fmla="*/ 3310 w 1920"/>
              <a:gd name="T9" fmla="*/ 713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0" h="284">
                <a:moveTo>
                  <a:pt x="1612" y="284"/>
                </a:moveTo>
                <a:lnTo>
                  <a:pt x="0" y="284"/>
                </a:lnTo>
                <a:lnTo>
                  <a:pt x="446" y="0"/>
                </a:lnTo>
                <a:lnTo>
                  <a:pt x="1920" y="0"/>
                </a:lnTo>
                <a:lnTo>
                  <a:pt x="1612" y="284"/>
                </a:lnTo>
                <a:close/>
              </a:path>
            </a:pathLst>
          </a:custGeom>
          <a:solidFill>
            <a:srgbClr val="A77BFF"/>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sp>
        <p:nvSpPr>
          <p:cNvPr id="4" name="Rectangle 22">
            <a:extLst>
              <a:ext uri="{FF2B5EF4-FFF2-40B4-BE49-F238E27FC236}">
                <a16:creationId xmlns:a16="http://schemas.microsoft.com/office/drawing/2014/main" id="{B8D88685-7244-5C14-1BB8-60C6FD70BB78}"/>
              </a:ext>
            </a:extLst>
          </p:cNvPr>
          <p:cNvSpPr>
            <a:spLocks noChangeArrowheads="1"/>
          </p:cNvSpPr>
          <p:nvPr/>
        </p:nvSpPr>
        <p:spPr bwMode="gray">
          <a:xfrm>
            <a:off x="1021211" y="3311579"/>
            <a:ext cx="3212724" cy="458217"/>
          </a:xfrm>
          <a:prstGeom prst="rect">
            <a:avLst/>
          </a:prstGeom>
          <a:gradFill rotWithShape="1">
            <a:gsLst>
              <a:gs pos="0">
                <a:srgbClr val="5D2FB9"/>
              </a:gs>
              <a:gs pos="50000">
                <a:srgbClr val="8041FF"/>
              </a:gs>
              <a:gs pos="100000">
                <a:srgbClr val="5D2FB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altLang="en-US" sz="2400" b="1">
                <a:solidFill>
                  <a:schemeClr val="bg1"/>
                </a:solidFill>
                <a:latin typeface="+mj-lt"/>
              </a:rPr>
              <a:t>Đột biến đa bội</a:t>
            </a:r>
          </a:p>
        </p:txBody>
      </p:sp>
      <p:sp>
        <p:nvSpPr>
          <p:cNvPr id="6" name="TextBox 5">
            <a:extLst>
              <a:ext uri="{FF2B5EF4-FFF2-40B4-BE49-F238E27FC236}">
                <a16:creationId xmlns:a16="http://schemas.microsoft.com/office/drawing/2014/main" id="{A64BD408-1D2E-7843-B803-F5C578DBBB55}"/>
              </a:ext>
            </a:extLst>
          </p:cNvPr>
          <p:cNvSpPr txBox="1"/>
          <p:nvPr/>
        </p:nvSpPr>
        <p:spPr>
          <a:xfrm>
            <a:off x="1227379" y="3839508"/>
            <a:ext cx="9944801" cy="2116733"/>
          </a:xfrm>
          <a:prstGeom prst="rect">
            <a:avLst/>
          </a:prstGeom>
          <a:noFill/>
        </p:spPr>
        <p:txBody>
          <a:bodyPr wrap="square">
            <a:spAutoFit/>
          </a:bodyPr>
          <a:lstStyle>
            <a:defPPr>
              <a:defRPr lang="ru-RU"/>
            </a:defPPr>
            <a:lvl1pPr marL="342900" indent="-342900" algn="just">
              <a:lnSpc>
                <a:spcPct val="130000"/>
              </a:lnSpc>
              <a:spcBef>
                <a:spcPts val="1200"/>
              </a:spcBef>
              <a:buFont typeface="Wingdings" panose="05000000000000000000" pitchFamily="2" charset="2"/>
              <a:buChar char="v"/>
              <a:defRPr sz="2400"/>
            </a:lvl1pPr>
          </a:lstStyle>
          <a:p>
            <a:r>
              <a:rPr lang="en-US"/>
              <a:t>Đ</a:t>
            </a:r>
            <a:r>
              <a:rPr lang="vi-VN"/>
              <a:t>ột biến làm </a:t>
            </a:r>
            <a:r>
              <a:rPr lang="vi-VN" b="1">
                <a:solidFill>
                  <a:srgbClr val="763CEB"/>
                </a:solidFill>
              </a:rPr>
              <a:t>tăng đều</a:t>
            </a:r>
            <a:r>
              <a:rPr lang="vi-VN"/>
              <a:t> số lượng NST ở tất cả các cặp NST tương đồng (bộ NST </a:t>
            </a:r>
            <a:r>
              <a:rPr lang="vi-VN" b="1">
                <a:solidFill>
                  <a:srgbClr val="763CEB"/>
                </a:solidFill>
              </a:rPr>
              <a:t>lớn hơn 2n</a:t>
            </a:r>
            <a:r>
              <a:rPr lang="vi-VN"/>
              <a:t>). </a:t>
            </a:r>
            <a:endParaRPr lang="en-US"/>
          </a:p>
          <a:p>
            <a:r>
              <a:rPr lang="vi-VN" b="1"/>
              <a:t>Ví dụ: </a:t>
            </a:r>
            <a:r>
              <a:rPr lang="vi-VN"/>
              <a:t>Củ cải đường lưỡng bội có 2n = 18 củ cải đường tam bội có 3n = 27</a:t>
            </a:r>
            <a:endParaRPr lang="en-US"/>
          </a:p>
        </p:txBody>
      </p:sp>
    </p:spTree>
    <p:extLst>
      <p:ext uri="{BB962C8B-B14F-4D97-AF65-F5344CB8AC3E}">
        <p14:creationId xmlns:p14="http://schemas.microsoft.com/office/powerpoint/2010/main" val="323586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grpSp>
        <p:nvGrpSpPr>
          <p:cNvPr id="9" name="Group 8">
            <a:extLst>
              <a:ext uri="{FF2B5EF4-FFF2-40B4-BE49-F238E27FC236}">
                <a16:creationId xmlns:a16="http://schemas.microsoft.com/office/drawing/2014/main" id="{4A02CAE4-DDCE-0016-14E1-81B4C76AACF9}"/>
              </a:ext>
            </a:extLst>
          </p:cNvPr>
          <p:cNvGrpSpPr/>
          <p:nvPr/>
        </p:nvGrpSpPr>
        <p:grpSpPr>
          <a:xfrm>
            <a:off x="914399" y="2565463"/>
            <a:ext cx="10092059" cy="1194891"/>
            <a:chOff x="1093913" y="2788078"/>
            <a:chExt cx="10092059" cy="1194891"/>
          </a:xfrm>
        </p:grpSpPr>
        <p:sp>
          <p:nvSpPr>
            <p:cNvPr id="5" name="Rectangle: Rounded Corners 4">
              <a:extLst>
                <a:ext uri="{FF2B5EF4-FFF2-40B4-BE49-F238E27FC236}">
                  <a16:creationId xmlns:a16="http://schemas.microsoft.com/office/drawing/2014/main" id="{4CE275F6-6618-73EE-92BE-6B51C637EA7D}"/>
                </a:ext>
              </a:extLst>
            </p:cNvPr>
            <p:cNvSpPr/>
            <p:nvPr/>
          </p:nvSpPr>
          <p:spPr>
            <a:xfrm>
              <a:off x="1093913" y="2788078"/>
              <a:ext cx="10092059" cy="119489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43598AE7-BD34-EF80-D9DF-CC596DFB405E}"/>
                </a:ext>
              </a:extLst>
            </p:cNvPr>
            <p:cNvSpPr txBox="1"/>
            <p:nvPr/>
          </p:nvSpPr>
          <p:spPr>
            <a:xfrm>
              <a:off x="1242573" y="2884232"/>
              <a:ext cx="9794738" cy="1002582"/>
            </a:xfrm>
            <a:prstGeom prst="rect">
              <a:avLst/>
            </a:prstGeom>
            <a:noFill/>
          </p:spPr>
          <p:txBody>
            <a:bodyPr wrap="square">
              <a:spAutoFit/>
            </a:bodyPr>
            <a:lstStyle>
              <a:defPPr>
                <a:defRPr lang="ru-RU"/>
              </a:defPPr>
              <a:lvl1pPr marL="342900" indent="-342900" algn="just">
                <a:lnSpc>
                  <a:spcPct val="130000"/>
                </a:lnSpc>
                <a:spcBef>
                  <a:spcPts val="1200"/>
                </a:spcBef>
                <a:buFont typeface="Wingdings" panose="05000000000000000000" pitchFamily="2" charset="2"/>
                <a:buChar char="v"/>
                <a:defRPr sz="2400"/>
              </a:lvl1pPr>
            </a:lstStyle>
            <a:p>
              <a:pPr marL="0" indent="0">
                <a:buNone/>
              </a:pPr>
              <a:r>
                <a:rPr lang="en-US" b="1">
                  <a:solidFill>
                    <a:schemeClr val="bg1"/>
                  </a:solidFill>
                </a:rPr>
                <a:t>Cho biết tế bào nào trong Hình 46.2 mang đột biến lệch bội, tế bào mang đột biến đa bội?</a:t>
              </a:r>
            </a:p>
          </p:txBody>
        </p:sp>
      </p:grpSp>
      <p:graphicFrame>
        <p:nvGraphicFramePr>
          <p:cNvPr id="10" name="Table 9">
            <a:extLst>
              <a:ext uri="{FF2B5EF4-FFF2-40B4-BE49-F238E27FC236}">
                <a16:creationId xmlns:a16="http://schemas.microsoft.com/office/drawing/2014/main" id="{DF5920FA-FFD3-A6D3-C3F6-AE079799ABF1}"/>
              </a:ext>
            </a:extLst>
          </p:cNvPr>
          <p:cNvGraphicFramePr>
            <a:graphicFrameLocks noGrp="1"/>
          </p:cNvGraphicFramePr>
          <p:nvPr>
            <p:extLst>
              <p:ext uri="{D42A27DB-BD31-4B8C-83A1-F6EECF244321}">
                <p14:modId xmlns:p14="http://schemas.microsoft.com/office/powerpoint/2010/main" val="69781720"/>
              </p:ext>
            </p:extLst>
          </p:nvPr>
        </p:nvGraphicFramePr>
        <p:xfrm>
          <a:off x="443176" y="3839229"/>
          <a:ext cx="11432804" cy="2432545"/>
        </p:xfrm>
        <a:graphic>
          <a:graphicData uri="http://schemas.openxmlformats.org/drawingml/2006/table">
            <a:tbl>
              <a:tblPr firstRow="1" bandRow="1">
                <a:tableStyleId>{5940675A-B579-460E-94D1-54222C63F5DA}</a:tableStyleId>
              </a:tblPr>
              <a:tblGrid>
                <a:gridCol w="3450037">
                  <a:extLst>
                    <a:ext uri="{9D8B030D-6E8A-4147-A177-3AD203B41FA5}">
                      <a16:colId xmlns:a16="http://schemas.microsoft.com/office/drawing/2014/main" val="1735388945"/>
                    </a:ext>
                  </a:extLst>
                </a:gridCol>
                <a:gridCol w="2075525">
                  <a:extLst>
                    <a:ext uri="{9D8B030D-6E8A-4147-A177-3AD203B41FA5}">
                      <a16:colId xmlns:a16="http://schemas.microsoft.com/office/drawing/2014/main" val="4163867937"/>
                    </a:ext>
                  </a:extLst>
                </a:gridCol>
                <a:gridCol w="2137412">
                  <a:extLst>
                    <a:ext uri="{9D8B030D-6E8A-4147-A177-3AD203B41FA5}">
                      <a16:colId xmlns:a16="http://schemas.microsoft.com/office/drawing/2014/main" val="611210712"/>
                    </a:ext>
                  </a:extLst>
                </a:gridCol>
                <a:gridCol w="1949508">
                  <a:extLst>
                    <a:ext uri="{9D8B030D-6E8A-4147-A177-3AD203B41FA5}">
                      <a16:colId xmlns:a16="http://schemas.microsoft.com/office/drawing/2014/main" val="4276710217"/>
                    </a:ext>
                  </a:extLst>
                </a:gridCol>
                <a:gridCol w="1820322">
                  <a:extLst>
                    <a:ext uri="{9D8B030D-6E8A-4147-A177-3AD203B41FA5}">
                      <a16:colId xmlns:a16="http://schemas.microsoft.com/office/drawing/2014/main" val="3421087103"/>
                    </a:ext>
                  </a:extLst>
                </a:gridCol>
              </a:tblGrid>
              <a:tr h="370840">
                <a:tc>
                  <a:txBody>
                    <a:bodyPr/>
                    <a:lstStyle/>
                    <a:p>
                      <a:pPr algn="ctr"/>
                      <a:r>
                        <a:rPr lang="en-US" sz="2400" b="1"/>
                        <a:t>Tế bào lưỡng bội (2n)</a:t>
                      </a:r>
                    </a:p>
                  </a:txBody>
                  <a:tcPr anchor="ctr">
                    <a:solidFill>
                      <a:schemeClr val="bg2">
                        <a:lumMod val="20000"/>
                        <a:lumOff val="80000"/>
                      </a:schemeClr>
                    </a:solidFill>
                  </a:tcPr>
                </a:tc>
                <a:tc gridSpan="4">
                  <a:txBody>
                    <a:bodyPr/>
                    <a:lstStyle/>
                    <a:p>
                      <a:pPr algn="ctr"/>
                      <a:r>
                        <a:rPr lang="en-US" sz="2400" b="1"/>
                        <a:t>Tế bào đột biến số lượng NST</a:t>
                      </a:r>
                    </a:p>
                  </a:txBody>
                  <a:tcPr anchor="ctr">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9769696"/>
                  </a:ext>
                </a:extLst>
              </a:tr>
              <a:tr h="1975345">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extLst>
                  <a:ext uri="{0D108BD9-81ED-4DB2-BD59-A6C34878D82A}">
                    <a16:rowId xmlns:a16="http://schemas.microsoft.com/office/drawing/2014/main" val="2355979789"/>
                  </a:ext>
                </a:extLst>
              </a:tr>
            </a:tbl>
          </a:graphicData>
        </a:graphic>
      </p:graphicFrame>
      <p:grpSp>
        <p:nvGrpSpPr>
          <p:cNvPr id="11" name="Group 10">
            <a:extLst>
              <a:ext uri="{FF2B5EF4-FFF2-40B4-BE49-F238E27FC236}">
                <a16:creationId xmlns:a16="http://schemas.microsoft.com/office/drawing/2014/main" id="{12440B2D-E26B-A28D-9973-5E22E770AC50}"/>
              </a:ext>
            </a:extLst>
          </p:cNvPr>
          <p:cNvGrpSpPr/>
          <p:nvPr/>
        </p:nvGrpSpPr>
        <p:grpSpPr>
          <a:xfrm>
            <a:off x="1381419" y="4542996"/>
            <a:ext cx="1640870" cy="1640870"/>
            <a:chOff x="485250" y="3166741"/>
            <a:chExt cx="1640870" cy="1640870"/>
          </a:xfrm>
        </p:grpSpPr>
        <p:sp>
          <p:nvSpPr>
            <p:cNvPr id="12" name="Flowchart: Connector 11">
              <a:extLst>
                <a:ext uri="{FF2B5EF4-FFF2-40B4-BE49-F238E27FC236}">
                  <a16:creationId xmlns:a16="http://schemas.microsoft.com/office/drawing/2014/main" id="{B85ABB13-961D-0529-2A88-7A29A04073A9}"/>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13" name="Picture 2" descr="Meiosis | Concise Medical Knowledge">
              <a:extLst>
                <a:ext uri="{FF2B5EF4-FFF2-40B4-BE49-F238E27FC236}">
                  <a16:creationId xmlns:a16="http://schemas.microsoft.com/office/drawing/2014/main" id="{A423362A-DDCF-4C76-4574-9A6E39AB4A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eiosis | Concise Medical Knowledge">
              <a:extLst>
                <a:ext uri="{FF2B5EF4-FFF2-40B4-BE49-F238E27FC236}">
                  <a16:creationId xmlns:a16="http://schemas.microsoft.com/office/drawing/2014/main" id="{A7DB3D7F-1075-66A3-584A-AAA817FB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eiosis | Concise Medical Knowledge">
              <a:extLst>
                <a:ext uri="{FF2B5EF4-FFF2-40B4-BE49-F238E27FC236}">
                  <a16:creationId xmlns:a16="http://schemas.microsoft.com/office/drawing/2014/main" id="{161BBA4A-8CAA-274A-786C-442206F901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eiosis | Concise Medical Knowledge">
              <a:extLst>
                <a:ext uri="{FF2B5EF4-FFF2-40B4-BE49-F238E27FC236}">
                  <a16:creationId xmlns:a16="http://schemas.microsoft.com/office/drawing/2014/main" id="{374F32D9-B1BF-CFF4-4684-094280D78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C5048770-0464-59D3-8E98-1746FAA802AB}"/>
              </a:ext>
            </a:extLst>
          </p:cNvPr>
          <p:cNvGrpSpPr/>
          <p:nvPr/>
        </p:nvGrpSpPr>
        <p:grpSpPr>
          <a:xfrm>
            <a:off x="4130737" y="4542996"/>
            <a:ext cx="1640870" cy="1640870"/>
            <a:chOff x="485250" y="3166741"/>
            <a:chExt cx="1640870" cy="1640870"/>
          </a:xfrm>
        </p:grpSpPr>
        <p:sp>
          <p:nvSpPr>
            <p:cNvPr id="20" name="Flowchart: Connector 19">
              <a:extLst>
                <a:ext uri="{FF2B5EF4-FFF2-40B4-BE49-F238E27FC236}">
                  <a16:creationId xmlns:a16="http://schemas.microsoft.com/office/drawing/2014/main" id="{6C66842F-C6A9-906E-BE9E-F1B0736D299B}"/>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21" name="Picture 2" descr="Meiosis | Concise Medical Knowledge">
              <a:extLst>
                <a:ext uri="{FF2B5EF4-FFF2-40B4-BE49-F238E27FC236}">
                  <a16:creationId xmlns:a16="http://schemas.microsoft.com/office/drawing/2014/main" id="{1474A96B-B72D-42A0-5A6C-CA3073C73B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Meiosis | Concise Medical Knowledge">
              <a:extLst>
                <a:ext uri="{FF2B5EF4-FFF2-40B4-BE49-F238E27FC236}">
                  <a16:creationId xmlns:a16="http://schemas.microsoft.com/office/drawing/2014/main" id="{BB86EA3A-C859-925E-E78C-EA34B01EF1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Meiosis | Concise Medical Knowledge">
              <a:extLst>
                <a:ext uri="{FF2B5EF4-FFF2-40B4-BE49-F238E27FC236}">
                  <a16:creationId xmlns:a16="http://schemas.microsoft.com/office/drawing/2014/main" id="{68666AE2-64DF-75F1-006E-33883E4EA9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Meiosis | Concise Medical Knowledge">
              <a:extLst>
                <a:ext uri="{FF2B5EF4-FFF2-40B4-BE49-F238E27FC236}">
                  <a16:creationId xmlns:a16="http://schemas.microsoft.com/office/drawing/2014/main" id="{A9F39FAE-CE41-DBB3-E449-6DEB256C18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Meiosis | Concise Medical Knowledge">
              <a:extLst>
                <a:ext uri="{FF2B5EF4-FFF2-40B4-BE49-F238E27FC236}">
                  <a16:creationId xmlns:a16="http://schemas.microsoft.com/office/drawing/2014/main" id="{AB0D2FD0-5DAE-DAA7-846F-D381F8AAD3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6706FA12-BBFD-63D0-C688-3DAAB9672E06}"/>
              </a:ext>
            </a:extLst>
          </p:cNvPr>
          <p:cNvGrpSpPr/>
          <p:nvPr/>
        </p:nvGrpSpPr>
        <p:grpSpPr>
          <a:xfrm>
            <a:off x="6250740" y="4542996"/>
            <a:ext cx="1640870" cy="1640870"/>
            <a:chOff x="485250" y="3166741"/>
            <a:chExt cx="1640870" cy="1640870"/>
          </a:xfrm>
        </p:grpSpPr>
        <p:sp>
          <p:nvSpPr>
            <p:cNvPr id="29" name="Flowchart: Connector 28">
              <a:extLst>
                <a:ext uri="{FF2B5EF4-FFF2-40B4-BE49-F238E27FC236}">
                  <a16:creationId xmlns:a16="http://schemas.microsoft.com/office/drawing/2014/main" id="{14B9B073-FE4C-1823-3D52-9A00A2193949}"/>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0" name="Picture 2" descr="Meiosis | Concise Medical Knowledge">
              <a:extLst>
                <a:ext uri="{FF2B5EF4-FFF2-40B4-BE49-F238E27FC236}">
                  <a16:creationId xmlns:a16="http://schemas.microsoft.com/office/drawing/2014/main" id="{11F095FE-3230-D3AF-7092-711DF5361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Meiosis | Concise Medical Knowledge">
              <a:extLst>
                <a:ext uri="{FF2B5EF4-FFF2-40B4-BE49-F238E27FC236}">
                  <a16:creationId xmlns:a16="http://schemas.microsoft.com/office/drawing/2014/main" id="{47A1748D-2F07-29C9-CEFD-936CCFB355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Meiosis | Concise Medical Knowledge">
              <a:extLst>
                <a:ext uri="{FF2B5EF4-FFF2-40B4-BE49-F238E27FC236}">
                  <a16:creationId xmlns:a16="http://schemas.microsoft.com/office/drawing/2014/main" id="{43247029-888A-3590-42C1-FA59EC4D9E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D1C12664-E7D0-D72E-3B6A-6D3FA74B012C}"/>
              </a:ext>
            </a:extLst>
          </p:cNvPr>
          <p:cNvGrpSpPr/>
          <p:nvPr/>
        </p:nvGrpSpPr>
        <p:grpSpPr>
          <a:xfrm>
            <a:off x="8273676" y="4542996"/>
            <a:ext cx="1640870" cy="1640870"/>
            <a:chOff x="485250" y="3166741"/>
            <a:chExt cx="1640870" cy="1640870"/>
          </a:xfrm>
        </p:grpSpPr>
        <p:sp>
          <p:nvSpPr>
            <p:cNvPr id="34" name="Flowchart: Connector 33">
              <a:extLst>
                <a:ext uri="{FF2B5EF4-FFF2-40B4-BE49-F238E27FC236}">
                  <a16:creationId xmlns:a16="http://schemas.microsoft.com/office/drawing/2014/main" id="{415A074F-682B-F394-4A72-3C60C7740271}"/>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5" name="Picture 2" descr="Meiosis | Concise Medical Knowledge">
              <a:extLst>
                <a:ext uri="{FF2B5EF4-FFF2-40B4-BE49-F238E27FC236}">
                  <a16:creationId xmlns:a16="http://schemas.microsoft.com/office/drawing/2014/main" id="{34E677A2-3A23-AF53-0882-12D00DC1FB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Meiosis | Concise Medical Knowledge">
              <a:extLst>
                <a:ext uri="{FF2B5EF4-FFF2-40B4-BE49-F238E27FC236}">
                  <a16:creationId xmlns:a16="http://schemas.microsoft.com/office/drawing/2014/main" id="{834C3C47-B76F-187E-18AD-81C4D610A2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Meiosis | Concise Medical Knowledge">
              <a:extLst>
                <a:ext uri="{FF2B5EF4-FFF2-40B4-BE49-F238E27FC236}">
                  <a16:creationId xmlns:a16="http://schemas.microsoft.com/office/drawing/2014/main" id="{C0DD8443-E3E1-0EFE-6AAA-E2961BC73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Meiosis | Concise Medical Knowledge">
              <a:extLst>
                <a:ext uri="{FF2B5EF4-FFF2-40B4-BE49-F238E27FC236}">
                  <a16:creationId xmlns:a16="http://schemas.microsoft.com/office/drawing/2014/main" id="{70CA2EED-5907-7656-7B30-3A86A73E42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eiosis | Concise Medical Knowledge">
              <a:extLst>
                <a:ext uri="{FF2B5EF4-FFF2-40B4-BE49-F238E27FC236}">
                  <a16:creationId xmlns:a16="http://schemas.microsoft.com/office/drawing/2014/main" id="{BB0561CD-11C9-2549-2C77-DD84A37648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eiosis | Concise Medical Knowledge">
              <a:extLst>
                <a:ext uri="{FF2B5EF4-FFF2-40B4-BE49-F238E27FC236}">
                  <a16:creationId xmlns:a16="http://schemas.microsoft.com/office/drawing/2014/main" id="{4FD63011-78DD-EABA-01A7-F308C423C1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ED4E4607-2039-4E3A-E934-AF7B6AD8E380}"/>
              </a:ext>
            </a:extLst>
          </p:cNvPr>
          <p:cNvGrpSpPr/>
          <p:nvPr/>
        </p:nvGrpSpPr>
        <p:grpSpPr>
          <a:xfrm>
            <a:off x="10175403" y="4542996"/>
            <a:ext cx="1640870" cy="1640870"/>
            <a:chOff x="485250" y="3166741"/>
            <a:chExt cx="1640870" cy="1640870"/>
          </a:xfrm>
        </p:grpSpPr>
        <p:sp>
          <p:nvSpPr>
            <p:cNvPr id="42" name="Flowchart: Connector 41">
              <a:extLst>
                <a:ext uri="{FF2B5EF4-FFF2-40B4-BE49-F238E27FC236}">
                  <a16:creationId xmlns:a16="http://schemas.microsoft.com/office/drawing/2014/main" id="{F92A51A7-E796-474A-A3C1-A3F329823B0E}"/>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43" name="Picture 2" descr="Meiosis | Concise Medical Knowledge">
              <a:extLst>
                <a:ext uri="{FF2B5EF4-FFF2-40B4-BE49-F238E27FC236}">
                  <a16:creationId xmlns:a16="http://schemas.microsoft.com/office/drawing/2014/main" id="{8E210979-6EE7-9B34-605C-2B9FC30C19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Meiosis | Concise Medical Knowledge">
              <a:extLst>
                <a:ext uri="{FF2B5EF4-FFF2-40B4-BE49-F238E27FC236}">
                  <a16:creationId xmlns:a16="http://schemas.microsoft.com/office/drawing/2014/main" id="{EB507A32-8E73-5188-4592-F66AB0CA65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Meiosis | Concise Medical Knowledge">
              <a:extLst>
                <a:ext uri="{FF2B5EF4-FFF2-40B4-BE49-F238E27FC236}">
                  <a16:creationId xmlns:a16="http://schemas.microsoft.com/office/drawing/2014/main" id="{0333E352-71B0-916E-7FF9-816F0D0F96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200128" y="4252714"/>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Meiosis | Concise Medical Knowledge">
              <a:extLst>
                <a:ext uri="{FF2B5EF4-FFF2-40B4-BE49-F238E27FC236}">
                  <a16:creationId xmlns:a16="http://schemas.microsoft.com/office/drawing/2014/main" id="{53B8CCF1-CDAB-B9A7-A178-0A082BDC26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586649" y="4004756"/>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Meiosis | Concise Medical Knowledge">
              <a:extLst>
                <a:ext uri="{FF2B5EF4-FFF2-40B4-BE49-F238E27FC236}">
                  <a16:creationId xmlns:a16="http://schemas.microsoft.com/office/drawing/2014/main" id="{657D23F8-5004-DAD1-FAD6-8A8C94813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eiosis | Concise Medical Knowledge">
              <a:extLst>
                <a:ext uri="{FF2B5EF4-FFF2-40B4-BE49-F238E27FC236}">
                  <a16:creationId xmlns:a16="http://schemas.microsoft.com/office/drawing/2014/main" id="{5AD92EB8-5E9A-3092-65E1-5F7E4A4FFF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Meiosis | Concise Medical Knowledge">
              <a:extLst>
                <a:ext uri="{FF2B5EF4-FFF2-40B4-BE49-F238E27FC236}">
                  <a16:creationId xmlns:a16="http://schemas.microsoft.com/office/drawing/2014/main" id="{B07ED0BD-D1B5-A6FF-F457-00CA570445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571495" y="3522874"/>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Meiosis | Concise Medical Knowledge">
              <a:extLst>
                <a:ext uri="{FF2B5EF4-FFF2-40B4-BE49-F238E27FC236}">
                  <a16:creationId xmlns:a16="http://schemas.microsoft.com/office/drawing/2014/main" id="{BD433653-A5BE-00A0-2334-F0852394DA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114280" y="3981818"/>
              <a:ext cx="185869" cy="496619"/>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a:extLst>
              <a:ext uri="{FF2B5EF4-FFF2-40B4-BE49-F238E27FC236}">
                <a16:creationId xmlns:a16="http://schemas.microsoft.com/office/drawing/2014/main" id="{31E42D75-AB6C-DA0D-2F62-E6DC5A94A5AC}"/>
              </a:ext>
            </a:extLst>
          </p:cNvPr>
          <p:cNvSpPr txBox="1"/>
          <p:nvPr/>
        </p:nvSpPr>
        <p:spPr>
          <a:xfrm>
            <a:off x="4583892" y="6275731"/>
            <a:ext cx="914662" cy="461665"/>
          </a:xfrm>
          <a:prstGeom prst="rect">
            <a:avLst/>
          </a:prstGeom>
          <a:noFill/>
        </p:spPr>
        <p:txBody>
          <a:bodyPr wrap="square" rtlCol="0">
            <a:spAutoFit/>
          </a:bodyPr>
          <a:lstStyle/>
          <a:p>
            <a:pPr algn="ctr"/>
            <a:r>
              <a:rPr lang="en-US" sz="2400" b="1"/>
              <a:t>a) </a:t>
            </a:r>
          </a:p>
        </p:txBody>
      </p:sp>
      <p:sp>
        <p:nvSpPr>
          <p:cNvPr id="52" name="TextBox 51">
            <a:extLst>
              <a:ext uri="{FF2B5EF4-FFF2-40B4-BE49-F238E27FC236}">
                <a16:creationId xmlns:a16="http://schemas.microsoft.com/office/drawing/2014/main" id="{8BBBB730-ABA8-F4EC-9622-C2E51DBC7D82}"/>
              </a:ext>
            </a:extLst>
          </p:cNvPr>
          <p:cNvSpPr txBox="1"/>
          <p:nvPr/>
        </p:nvSpPr>
        <p:spPr>
          <a:xfrm>
            <a:off x="6693450" y="6295721"/>
            <a:ext cx="1019499" cy="461665"/>
          </a:xfrm>
          <a:prstGeom prst="rect">
            <a:avLst/>
          </a:prstGeom>
          <a:noFill/>
        </p:spPr>
        <p:txBody>
          <a:bodyPr wrap="square" rtlCol="0">
            <a:spAutoFit/>
          </a:bodyPr>
          <a:lstStyle/>
          <a:p>
            <a:pPr algn="ctr"/>
            <a:r>
              <a:rPr lang="en-US" sz="2400" b="1"/>
              <a:t>b) </a:t>
            </a:r>
          </a:p>
        </p:txBody>
      </p:sp>
      <p:sp>
        <p:nvSpPr>
          <p:cNvPr id="53" name="TextBox 52">
            <a:extLst>
              <a:ext uri="{FF2B5EF4-FFF2-40B4-BE49-F238E27FC236}">
                <a16:creationId xmlns:a16="http://schemas.microsoft.com/office/drawing/2014/main" id="{FF23E50F-82DD-E559-2643-3BDF6DCD760A}"/>
              </a:ext>
            </a:extLst>
          </p:cNvPr>
          <p:cNvSpPr txBox="1"/>
          <p:nvPr/>
        </p:nvSpPr>
        <p:spPr>
          <a:xfrm>
            <a:off x="8682421" y="6299120"/>
            <a:ext cx="1019499" cy="461665"/>
          </a:xfrm>
          <a:prstGeom prst="rect">
            <a:avLst/>
          </a:prstGeom>
          <a:noFill/>
        </p:spPr>
        <p:txBody>
          <a:bodyPr wrap="square" rtlCol="0">
            <a:spAutoFit/>
          </a:bodyPr>
          <a:lstStyle/>
          <a:p>
            <a:pPr algn="ctr"/>
            <a:r>
              <a:rPr lang="en-US" sz="2400" b="1"/>
              <a:t>c) </a:t>
            </a:r>
          </a:p>
        </p:txBody>
      </p:sp>
      <p:sp>
        <p:nvSpPr>
          <p:cNvPr id="54" name="TextBox 53">
            <a:extLst>
              <a:ext uri="{FF2B5EF4-FFF2-40B4-BE49-F238E27FC236}">
                <a16:creationId xmlns:a16="http://schemas.microsoft.com/office/drawing/2014/main" id="{6EE3905D-116D-4ECF-B2BA-80195E327897}"/>
              </a:ext>
            </a:extLst>
          </p:cNvPr>
          <p:cNvSpPr txBox="1"/>
          <p:nvPr/>
        </p:nvSpPr>
        <p:spPr>
          <a:xfrm>
            <a:off x="10584148" y="6295721"/>
            <a:ext cx="1019499" cy="461665"/>
          </a:xfrm>
          <a:prstGeom prst="rect">
            <a:avLst/>
          </a:prstGeom>
          <a:noFill/>
        </p:spPr>
        <p:txBody>
          <a:bodyPr wrap="square" rtlCol="0">
            <a:spAutoFit/>
          </a:bodyPr>
          <a:lstStyle/>
          <a:p>
            <a:pPr algn="ctr"/>
            <a:r>
              <a:rPr lang="en-US" sz="2400" b="1"/>
              <a:t>d) </a:t>
            </a:r>
          </a:p>
        </p:txBody>
      </p:sp>
    </p:spTree>
    <p:extLst>
      <p:ext uri="{BB962C8B-B14F-4D97-AF65-F5344CB8AC3E}">
        <p14:creationId xmlns:p14="http://schemas.microsoft.com/office/powerpoint/2010/main" val="2468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graphicFrame>
        <p:nvGraphicFramePr>
          <p:cNvPr id="10" name="Table 9">
            <a:extLst>
              <a:ext uri="{FF2B5EF4-FFF2-40B4-BE49-F238E27FC236}">
                <a16:creationId xmlns:a16="http://schemas.microsoft.com/office/drawing/2014/main" id="{DF5920FA-FFD3-A6D3-C3F6-AE079799ABF1}"/>
              </a:ext>
            </a:extLst>
          </p:cNvPr>
          <p:cNvGraphicFramePr>
            <a:graphicFrameLocks noGrp="1"/>
          </p:cNvGraphicFramePr>
          <p:nvPr>
            <p:extLst>
              <p:ext uri="{D42A27DB-BD31-4B8C-83A1-F6EECF244321}">
                <p14:modId xmlns:p14="http://schemas.microsoft.com/office/powerpoint/2010/main" val="3011912806"/>
              </p:ext>
            </p:extLst>
          </p:nvPr>
        </p:nvGraphicFramePr>
        <p:xfrm>
          <a:off x="443176" y="2649947"/>
          <a:ext cx="11432804" cy="2432545"/>
        </p:xfrm>
        <a:graphic>
          <a:graphicData uri="http://schemas.openxmlformats.org/drawingml/2006/table">
            <a:tbl>
              <a:tblPr firstRow="1" bandRow="1">
                <a:tableStyleId>{5940675A-B579-460E-94D1-54222C63F5DA}</a:tableStyleId>
              </a:tblPr>
              <a:tblGrid>
                <a:gridCol w="3450037">
                  <a:extLst>
                    <a:ext uri="{9D8B030D-6E8A-4147-A177-3AD203B41FA5}">
                      <a16:colId xmlns:a16="http://schemas.microsoft.com/office/drawing/2014/main" val="1735388945"/>
                    </a:ext>
                  </a:extLst>
                </a:gridCol>
                <a:gridCol w="2075525">
                  <a:extLst>
                    <a:ext uri="{9D8B030D-6E8A-4147-A177-3AD203B41FA5}">
                      <a16:colId xmlns:a16="http://schemas.microsoft.com/office/drawing/2014/main" val="4163867937"/>
                    </a:ext>
                  </a:extLst>
                </a:gridCol>
                <a:gridCol w="2137412">
                  <a:extLst>
                    <a:ext uri="{9D8B030D-6E8A-4147-A177-3AD203B41FA5}">
                      <a16:colId xmlns:a16="http://schemas.microsoft.com/office/drawing/2014/main" val="611210712"/>
                    </a:ext>
                  </a:extLst>
                </a:gridCol>
                <a:gridCol w="1949508">
                  <a:extLst>
                    <a:ext uri="{9D8B030D-6E8A-4147-A177-3AD203B41FA5}">
                      <a16:colId xmlns:a16="http://schemas.microsoft.com/office/drawing/2014/main" val="4276710217"/>
                    </a:ext>
                  </a:extLst>
                </a:gridCol>
                <a:gridCol w="1820322">
                  <a:extLst>
                    <a:ext uri="{9D8B030D-6E8A-4147-A177-3AD203B41FA5}">
                      <a16:colId xmlns:a16="http://schemas.microsoft.com/office/drawing/2014/main" val="3421087103"/>
                    </a:ext>
                  </a:extLst>
                </a:gridCol>
              </a:tblGrid>
              <a:tr h="370840">
                <a:tc>
                  <a:txBody>
                    <a:bodyPr/>
                    <a:lstStyle/>
                    <a:p>
                      <a:pPr algn="ctr"/>
                      <a:r>
                        <a:rPr lang="en-US" sz="2400" b="1"/>
                        <a:t>Tế bào lưỡng bội (2n)</a:t>
                      </a:r>
                    </a:p>
                  </a:txBody>
                  <a:tcPr anchor="ctr">
                    <a:solidFill>
                      <a:schemeClr val="bg2">
                        <a:lumMod val="20000"/>
                        <a:lumOff val="80000"/>
                      </a:schemeClr>
                    </a:solidFill>
                  </a:tcPr>
                </a:tc>
                <a:tc gridSpan="4">
                  <a:txBody>
                    <a:bodyPr/>
                    <a:lstStyle/>
                    <a:p>
                      <a:pPr algn="ctr"/>
                      <a:r>
                        <a:rPr lang="en-US" sz="2400" b="1"/>
                        <a:t>Tế bào đột biến số lượng NST</a:t>
                      </a:r>
                    </a:p>
                  </a:txBody>
                  <a:tcPr anchor="ctr">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9769696"/>
                  </a:ext>
                </a:extLst>
              </a:tr>
              <a:tr h="1975345">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extLst>
                  <a:ext uri="{0D108BD9-81ED-4DB2-BD59-A6C34878D82A}">
                    <a16:rowId xmlns:a16="http://schemas.microsoft.com/office/drawing/2014/main" val="2355979789"/>
                  </a:ext>
                </a:extLst>
              </a:tr>
            </a:tbl>
          </a:graphicData>
        </a:graphic>
      </p:graphicFrame>
      <p:grpSp>
        <p:nvGrpSpPr>
          <p:cNvPr id="11" name="Group 10">
            <a:extLst>
              <a:ext uri="{FF2B5EF4-FFF2-40B4-BE49-F238E27FC236}">
                <a16:creationId xmlns:a16="http://schemas.microsoft.com/office/drawing/2014/main" id="{12440B2D-E26B-A28D-9973-5E22E770AC50}"/>
              </a:ext>
            </a:extLst>
          </p:cNvPr>
          <p:cNvGrpSpPr/>
          <p:nvPr/>
        </p:nvGrpSpPr>
        <p:grpSpPr>
          <a:xfrm>
            <a:off x="1381419" y="3353714"/>
            <a:ext cx="1640870" cy="1640870"/>
            <a:chOff x="485250" y="3166741"/>
            <a:chExt cx="1640870" cy="1640870"/>
          </a:xfrm>
        </p:grpSpPr>
        <p:sp>
          <p:nvSpPr>
            <p:cNvPr id="12" name="Flowchart: Connector 11">
              <a:extLst>
                <a:ext uri="{FF2B5EF4-FFF2-40B4-BE49-F238E27FC236}">
                  <a16:creationId xmlns:a16="http://schemas.microsoft.com/office/drawing/2014/main" id="{B85ABB13-961D-0529-2A88-7A29A04073A9}"/>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13" name="Picture 2" descr="Meiosis | Concise Medical Knowledge">
              <a:extLst>
                <a:ext uri="{FF2B5EF4-FFF2-40B4-BE49-F238E27FC236}">
                  <a16:creationId xmlns:a16="http://schemas.microsoft.com/office/drawing/2014/main" id="{A423362A-DDCF-4C76-4574-9A6E39AB4A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eiosis | Concise Medical Knowledge">
              <a:extLst>
                <a:ext uri="{FF2B5EF4-FFF2-40B4-BE49-F238E27FC236}">
                  <a16:creationId xmlns:a16="http://schemas.microsoft.com/office/drawing/2014/main" id="{A7DB3D7F-1075-66A3-584A-AAA817FB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eiosis | Concise Medical Knowledge">
              <a:extLst>
                <a:ext uri="{FF2B5EF4-FFF2-40B4-BE49-F238E27FC236}">
                  <a16:creationId xmlns:a16="http://schemas.microsoft.com/office/drawing/2014/main" id="{161BBA4A-8CAA-274A-786C-442206F901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eiosis | Concise Medical Knowledge">
              <a:extLst>
                <a:ext uri="{FF2B5EF4-FFF2-40B4-BE49-F238E27FC236}">
                  <a16:creationId xmlns:a16="http://schemas.microsoft.com/office/drawing/2014/main" id="{374F32D9-B1BF-CFF4-4684-094280D78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C5048770-0464-59D3-8E98-1746FAA802AB}"/>
              </a:ext>
            </a:extLst>
          </p:cNvPr>
          <p:cNvGrpSpPr/>
          <p:nvPr/>
        </p:nvGrpSpPr>
        <p:grpSpPr>
          <a:xfrm>
            <a:off x="4130737" y="3353714"/>
            <a:ext cx="1640870" cy="1640870"/>
            <a:chOff x="485250" y="3166741"/>
            <a:chExt cx="1640870" cy="1640870"/>
          </a:xfrm>
        </p:grpSpPr>
        <p:sp>
          <p:nvSpPr>
            <p:cNvPr id="20" name="Flowchart: Connector 19">
              <a:extLst>
                <a:ext uri="{FF2B5EF4-FFF2-40B4-BE49-F238E27FC236}">
                  <a16:creationId xmlns:a16="http://schemas.microsoft.com/office/drawing/2014/main" id="{6C66842F-C6A9-906E-BE9E-F1B0736D299B}"/>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21" name="Picture 2" descr="Meiosis | Concise Medical Knowledge">
              <a:extLst>
                <a:ext uri="{FF2B5EF4-FFF2-40B4-BE49-F238E27FC236}">
                  <a16:creationId xmlns:a16="http://schemas.microsoft.com/office/drawing/2014/main" id="{1474A96B-B72D-42A0-5A6C-CA3073C73B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Meiosis | Concise Medical Knowledge">
              <a:extLst>
                <a:ext uri="{FF2B5EF4-FFF2-40B4-BE49-F238E27FC236}">
                  <a16:creationId xmlns:a16="http://schemas.microsoft.com/office/drawing/2014/main" id="{BB86EA3A-C859-925E-E78C-EA34B01EF1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Meiosis | Concise Medical Knowledge">
              <a:extLst>
                <a:ext uri="{FF2B5EF4-FFF2-40B4-BE49-F238E27FC236}">
                  <a16:creationId xmlns:a16="http://schemas.microsoft.com/office/drawing/2014/main" id="{68666AE2-64DF-75F1-006E-33883E4EA9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Meiosis | Concise Medical Knowledge">
              <a:extLst>
                <a:ext uri="{FF2B5EF4-FFF2-40B4-BE49-F238E27FC236}">
                  <a16:creationId xmlns:a16="http://schemas.microsoft.com/office/drawing/2014/main" id="{A9F39FAE-CE41-DBB3-E449-6DEB256C18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Meiosis | Concise Medical Knowledge">
              <a:extLst>
                <a:ext uri="{FF2B5EF4-FFF2-40B4-BE49-F238E27FC236}">
                  <a16:creationId xmlns:a16="http://schemas.microsoft.com/office/drawing/2014/main" id="{AB0D2FD0-5DAE-DAA7-846F-D381F8AAD3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6706FA12-BBFD-63D0-C688-3DAAB9672E06}"/>
              </a:ext>
            </a:extLst>
          </p:cNvPr>
          <p:cNvGrpSpPr/>
          <p:nvPr/>
        </p:nvGrpSpPr>
        <p:grpSpPr>
          <a:xfrm>
            <a:off x="6250740" y="3353714"/>
            <a:ext cx="1640870" cy="1640870"/>
            <a:chOff x="485250" y="3166741"/>
            <a:chExt cx="1640870" cy="1640870"/>
          </a:xfrm>
        </p:grpSpPr>
        <p:sp>
          <p:nvSpPr>
            <p:cNvPr id="29" name="Flowchart: Connector 28">
              <a:extLst>
                <a:ext uri="{FF2B5EF4-FFF2-40B4-BE49-F238E27FC236}">
                  <a16:creationId xmlns:a16="http://schemas.microsoft.com/office/drawing/2014/main" id="{14B9B073-FE4C-1823-3D52-9A00A2193949}"/>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0" name="Picture 2" descr="Meiosis | Concise Medical Knowledge">
              <a:extLst>
                <a:ext uri="{FF2B5EF4-FFF2-40B4-BE49-F238E27FC236}">
                  <a16:creationId xmlns:a16="http://schemas.microsoft.com/office/drawing/2014/main" id="{11F095FE-3230-D3AF-7092-711DF5361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Meiosis | Concise Medical Knowledge">
              <a:extLst>
                <a:ext uri="{FF2B5EF4-FFF2-40B4-BE49-F238E27FC236}">
                  <a16:creationId xmlns:a16="http://schemas.microsoft.com/office/drawing/2014/main" id="{47A1748D-2F07-29C9-CEFD-936CCFB355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Meiosis | Concise Medical Knowledge">
              <a:extLst>
                <a:ext uri="{FF2B5EF4-FFF2-40B4-BE49-F238E27FC236}">
                  <a16:creationId xmlns:a16="http://schemas.microsoft.com/office/drawing/2014/main" id="{43247029-888A-3590-42C1-FA59EC4D9E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D1C12664-E7D0-D72E-3B6A-6D3FA74B012C}"/>
              </a:ext>
            </a:extLst>
          </p:cNvPr>
          <p:cNvGrpSpPr/>
          <p:nvPr/>
        </p:nvGrpSpPr>
        <p:grpSpPr>
          <a:xfrm>
            <a:off x="8273676" y="3353714"/>
            <a:ext cx="1640870" cy="1640870"/>
            <a:chOff x="485250" y="3166741"/>
            <a:chExt cx="1640870" cy="1640870"/>
          </a:xfrm>
        </p:grpSpPr>
        <p:sp>
          <p:nvSpPr>
            <p:cNvPr id="34" name="Flowchart: Connector 33">
              <a:extLst>
                <a:ext uri="{FF2B5EF4-FFF2-40B4-BE49-F238E27FC236}">
                  <a16:creationId xmlns:a16="http://schemas.microsoft.com/office/drawing/2014/main" id="{415A074F-682B-F394-4A72-3C60C7740271}"/>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5" name="Picture 2" descr="Meiosis | Concise Medical Knowledge">
              <a:extLst>
                <a:ext uri="{FF2B5EF4-FFF2-40B4-BE49-F238E27FC236}">
                  <a16:creationId xmlns:a16="http://schemas.microsoft.com/office/drawing/2014/main" id="{34E677A2-3A23-AF53-0882-12D00DC1FB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Meiosis | Concise Medical Knowledge">
              <a:extLst>
                <a:ext uri="{FF2B5EF4-FFF2-40B4-BE49-F238E27FC236}">
                  <a16:creationId xmlns:a16="http://schemas.microsoft.com/office/drawing/2014/main" id="{834C3C47-B76F-187E-18AD-81C4D610A2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Meiosis | Concise Medical Knowledge">
              <a:extLst>
                <a:ext uri="{FF2B5EF4-FFF2-40B4-BE49-F238E27FC236}">
                  <a16:creationId xmlns:a16="http://schemas.microsoft.com/office/drawing/2014/main" id="{C0DD8443-E3E1-0EFE-6AAA-E2961BC73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Meiosis | Concise Medical Knowledge">
              <a:extLst>
                <a:ext uri="{FF2B5EF4-FFF2-40B4-BE49-F238E27FC236}">
                  <a16:creationId xmlns:a16="http://schemas.microsoft.com/office/drawing/2014/main" id="{70CA2EED-5907-7656-7B30-3A86A73E42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eiosis | Concise Medical Knowledge">
              <a:extLst>
                <a:ext uri="{FF2B5EF4-FFF2-40B4-BE49-F238E27FC236}">
                  <a16:creationId xmlns:a16="http://schemas.microsoft.com/office/drawing/2014/main" id="{BB0561CD-11C9-2549-2C77-DD84A37648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eiosis | Concise Medical Knowledge">
              <a:extLst>
                <a:ext uri="{FF2B5EF4-FFF2-40B4-BE49-F238E27FC236}">
                  <a16:creationId xmlns:a16="http://schemas.microsoft.com/office/drawing/2014/main" id="{4FD63011-78DD-EABA-01A7-F308C423C1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ED4E4607-2039-4E3A-E934-AF7B6AD8E380}"/>
              </a:ext>
            </a:extLst>
          </p:cNvPr>
          <p:cNvGrpSpPr/>
          <p:nvPr/>
        </p:nvGrpSpPr>
        <p:grpSpPr>
          <a:xfrm>
            <a:off x="10175403" y="3353714"/>
            <a:ext cx="1640870" cy="1640870"/>
            <a:chOff x="485250" y="3166741"/>
            <a:chExt cx="1640870" cy="1640870"/>
          </a:xfrm>
        </p:grpSpPr>
        <p:sp>
          <p:nvSpPr>
            <p:cNvPr id="42" name="Flowchart: Connector 41">
              <a:extLst>
                <a:ext uri="{FF2B5EF4-FFF2-40B4-BE49-F238E27FC236}">
                  <a16:creationId xmlns:a16="http://schemas.microsoft.com/office/drawing/2014/main" id="{F92A51A7-E796-474A-A3C1-A3F329823B0E}"/>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43" name="Picture 2" descr="Meiosis | Concise Medical Knowledge">
              <a:extLst>
                <a:ext uri="{FF2B5EF4-FFF2-40B4-BE49-F238E27FC236}">
                  <a16:creationId xmlns:a16="http://schemas.microsoft.com/office/drawing/2014/main" id="{8E210979-6EE7-9B34-605C-2B9FC30C19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Meiosis | Concise Medical Knowledge">
              <a:extLst>
                <a:ext uri="{FF2B5EF4-FFF2-40B4-BE49-F238E27FC236}">
                  <a16:creationId xmlns:a16="http://schemas.microsoft.com/office/drawing/2014/main" id="{EB507A32-8E73-5188-4592-F66AB0CA65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Meiosis | Concise Medical Knowledge">
              <a:extLst>
                <a:ext uri="{FF2B5EF4-FFF2-40B4-BE49-F238E27FC236}">
                  <a16:creationId xmlns:a16="http://schemas.microsoft.com/office/drawing/2014/main" id="{0333E352-71B0-916E-7FF9-816F0D0F96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200128" y="4252714"/>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Meiosis | Concise Medical Knowledge">
              <a:extLst>
                <a:ext uri="{FF2B5EF4-FFF2-40B4-BE49-F238E27FC236}">
                  <a16:creationId xmlns:a16="http://schemas.microsoft.com/office/drawing/2014/main" id="{53B8CCF1-CDAB-B9A7-A178-0A082BDC26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586649" y="4004756"/>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Meiosis | Concise Medical Knowledge">
              <a:extLst>
                <a:ext uri="{FF2B5EF4-FFF2-40B4-BE49-F238E27FC236}">
                  <a16:creationId xmlns:a16="http://schemas.microsoft.com/office/drawing/2014/main" id="{657D23F8-5004-DAD1-FAD6-8A8C94813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eiosis | Concise Medical Knowledge">
              <a:extLst>
                <a:ext uri="{FF2B5EF4-FFF2-40B4-BE49-F238E27FC236}">
                  <a16:creationId xmlns:a16="http://schemas.microsoft.com/office/drawing/2014/main" id="{5AD92EB8-5E9A-3092-65E1-5F7E4A4FFF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Meiosis | Concise Medical Knowledge">
              <a:extLst>
                <a:ext uri="{FF2B5EF4-FFF2-40B4-BE49-F238E27FC236}">
                  <a16:creationId xmlns:a16="http://schemas.microsoft.com/office/drawing/2014/main" id="{B07ED0BD-D1B5-A6FF-F457-00CA570445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571495" y="3522874"/>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Meiosis | Concise Medical Knowledge">
              <a:extLst>
                <a:ext uri="{FF2B5EF4-FFF2-40B4-BE49-F238E27FC236}">
                  <a16:creationId xmlns:a16="http://schemas.microsoft.com/office/drawing/2014/main" id="{BD433653-A5BE-00A0-2334-F0852394DA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114280" y="3981818"/>
              <a:ext cx="185869" cy="496619"/>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a:extLst>
              <a:ext uri="{FF2B5EF4-FFF2-40B4-BE49-F238E27FC236}">
                <a16:creationId xmlns:a16="http://schemas.microsoft.com/office/drawing/2014/main" id="{31E42D75-AB6C-DA0D-2F62-E6DC5A94A5AC}"/>
              </a:ext>
            </a:extLst>
          </p:cNvPr>
          <p:cNvSpPr txBox="1"/>
          <p:nvPr/>
        </p:nvSpPr>
        <p:spPr>
          <a:xfrm>
            <a:off x="4583892" y="5086449"/>
            <a:ext cx="914662" cy="461665"/>
          </a:xfrm>
          <a:prstGeom prst="rect">
            <a:avLst/>
          </a:prstGeom>
          <a:noFill/>
        </p:spPr>
        <p:txBody>
          <a:bodyPr wrap="square" rtlCol="0">
            <a:spAutoFit/>
          </a:bodyPr>
          <a:lstStyle/>
          <a:p>
            <a:pPr algn="ctr"/>
            <a:r>
              <a:rPr lang="en-US" sz="2400" b="1"/>
              <a:t>a) </a:t>
            </a:r>
          </a:p>
        </p:txBody>
      </p:sp>
      <p:sp>
        <p:nvSpPr>
          <p:cNvPr id="52" name="TextBox 51">
            <a:extLst>
              <a:ext uri="{FF2B5EF4-FFF2-40B4-BE49-F238E27FC236}">
                <a16:creationId xmlns:a16="http://schemas.microsoft.com/office/drawing/2014/main" id="{8BBBB730-ABA8-F4EC-9622-C2E51DBC7D82}"/>
              </a:ext>
            </a:extLst>
          </p:cNvPr>
          <p:cNvSpPr txBox="1"/>
          <p:nvPr/>
        </p:nvSpPr>
        <p:spPr>
          <a:xfrm>
            <a:off x="6693450" y="5106439"/>
            <a:ext cx="1019499" cy="461665"/>
          </a:xfrm>
          <a:prstGeom prst="rect">
            <a:avLst/>
          </a:prstGeom>
          <a:noFill/>
        </p:spPr>
        <p:txBody>
          <a:bodyPr wrap="square" rtlCol="0">
            <a:spAutoFit/>
          </a:bodyPr>
          <a:lstStyle/>
          <a:p>
            <a:pPr algn="ctr"/>
            <a:r>
              <a:rPr lang="en-US" sz="2400" b="1"/>
              <a:t>b) </a:t>
            </a:r>
          </a:p>
        </p:txBody>
      </p:sp>
      <p:sp>
        <p:nvSpPr>
          <p:cNvPr id="53" name="TextBox 52">
            <a:extLst>
              <a:ext uri="{FF2B5EF4-FFF2-40B4-BE49-F238E27FC236}">
                <a16:creationId xmlns:a16="http://schemas.microsoft.com/office/drawing/2014/main" id="{FF23E50F-82DD-E559-2643-3BDF6DCD760A}"/>
              </a:ext>
            </a:extLst>
          </p:cNvPr>
          <p:cNvSpPr txBox="1"/>
          <p:nvPr/>
        </p:nvSpPr>
        <p:spPr>
          <a:xfrm>
            <a:off x="8682421" y="5109838"/>
            <a:ext cx="1019499" cy="461665"/>
          </a:xfrm>
          <a:prstGeom prst="rect">
            <a:avLst/>
          </a:prstGeom>
          <a:noFill/>
        </p:spPr>
        <p:txBody>
          <a:bodyPr wrap="square" rtlCol="0">
            <a:spAutoFit/>
          </a:bodyPr>
          <a:lstStyle/>
          <a:p>
            <a:pPr algn="ctr"/>
            <a:r>
              <a:rPr lang="en-US" sz="2400" b="1"/>
              <a:t>c) </a:t>
            </a:r>
          </a:p>
        </p:txBody>
      </p:sp>
      <p:sp>
        <p:nvSpPr>
          <p:cNvPr id="54" name="TextBox 53">
            <a:extLst>
              <a:ext uri="{FF2B5EF4-FFF2-40B4-BE49-F238E27FC236}">
                <a16:creationId xmlns:a16="http://schemas.microsoft.com/office/drawing/2014/main" id="{6EE3905D-116D-4ECF-B2BA-80195E327897}"/>
              </a:ext>
            </a:extLst>
          </p:cNvPr>
          <p:cNvSpPr txBox="1"/>
          <p:nvPr/>
        </p:nvSpPr>
        <p:spPr>
          <a:xfrm>
            <a:off x="10584148" y="5106439"/>
            <a:ext cx="1019499" cy="461665"/>
          </a:xfrm>
          <a:prstGeom prst="rect">
            <a:avLst/>
          </a:prstGeom>
          <a:noFill/>
        </p:spPr>
        <p:txBody>
          <a:bodyPr wrap="square" rtlCol="0">
            <a:spAutoFit/>
          </a:bodyPr>
          <a:lstStyle/>
          <a:p>
            <a:pPr algn="ctr"/>
            <a:r>
              <a:rPr lang="en-US" sz="2400" b="1"/>
              <a:t>d) </a:t>
            </a:r>
          </a:p>
        </p:txBody>
      </p:sp>
      <p:sp>
        <p:nvSpPr>
          <p:cNvPr id="4" name="Left Brace 3">
            <a:extLst>
              <a:ext uri="{FF2B5EF4-FFF2-40B4-BE49-F238E27FC236}">
                <a16:creationId xmlns:a16="http://schemas.microsoft.com/office/drawing/2014/main" id="{55CC1F08-0FC6-40E6-E29A-31158348D362}"/>
              </a:ext>
            </a:extLst>
          </p:cNvPr>
          <p:cNvSpPr/>
          <p:nvPr/>
        </p:nvSpPr>
        <p:spPr>
          <a:xfrm rot="16200000">
            <a:off x="5890821" y="4430561"/>
            <a:ext cx="410363" cy="2685449"/>
          </a:xfrm>
          <a:prstGeom prst="leftBrace">
            <a:avLst/>
          </a:prstGeom>
          <a:ln w="28575">
            <a:solidFill>
              <a:srgbClr val="0089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DAB43810-86F8-1349-F0F1-694AD96CA3DB}"/>
              </a:ext>
            </a:extLst>
          </p:cNvPr>
          <p:cNvSpPr/>
          <p:nvPr/>
        </p:nvSpPr>
        <p:spPr>
          <a:xfrm rot="16200000">
            <a:off x="9703773" y="4430561"/>
            <a:ext cx="410363" cy="2685449"/>
          </a:xfrm>
          <a:prstGeom prst="leftBrace">
            <a:avLst/>
          </a:prstGeom>
          <a:ln w="28575">
            <a:solidFill>
              <a:srgbClr val="763CE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B245CFC6-541F-553A-FD9A-9851571D3E53}"/>
              </a:ext>
            </a:extLst>
          </p:cNvPr>
          <p:cNvSpPr txBox="1"/>
          <p:nvPr/>
        </p:nvSpPr>
        <p:spPr>
          <a:xfrm>
            <a:off x="5049232" y="6053715"/>
            <a:ext cx="2025143" cy="461665"/>
          </a:xfrm>
          <a:prstGeom prst="rect">
            <a:avLst/>
          </a:prstGeom>
          <a:noFill/>
        </p:spPr>
        <p:txBody>
          <a:bodyPr wrap="square" rtlCol="0">
            <a:spAutoFit/>
          </a:bodyPr>
          <a:lstStyle/>
          <a:p>
            <a:pPr algn="ctr"/>
            <a:r>
              <a:rPr lang="en-US" sz="2400" b="1">
                <a:solidFill>
                  <a:srgbClr val="008965"/>
                </a:solidFill>
              </a:rPr>
              <a:t>Lệch bội</a:t>
            </a:r>
          </a:p>
        </p:txBody>
      </p:sp>
      <p:sp>
        <p:nvSpPr>
          <p:cNvPr id="28" name="TextBox 27">
            <a:extLst>
              <a:ext uri="{FF2B5EF4-FFF2-40B4-BE49-F238E27FC236}">
                <a16:creationId xmlns:a16="http://schemas.microsoft.com/office/drawing/2014/main" id="{5524F799-C2EE-3202-BECB-0607D26AC7D8}"/>
              </a:ext>
            </a:extLst>
          </p:cNvPr>
          <p:cNvSpPr txBox="1"/>
          <p:nvPr/>
        </p:nvSpPr>
        <p:spPr>
          <a:xfrm>
            <a:off x="8896382" y="6053715"/>
            <a:ext cx="2025143" cy="461665"/>
          </a:xfrm>
          <a:prstGeom prst="rect">
            <a:avLst/>
          </a:prstGeom>
          <a:noFill/>
        </p:spPr>
        <p:txBody>
          <a:bodyPr wrap="square" rtlCol="0">
            <a:spAutoFit/>
          </a:bodyPr>
          <a:lstStyle/>
          <a:p>
            <a:pPr algn="ctr"/>
            <a:r>
              <a:rPr lang="en-US" sz="2400" b="1">
                <a:solidFill>
                  <a:srgbClr val="763CEB"/>
                </a:solidFill>
              </a:rPr>
              <a:t>Đa bội</a:t>
            </a:r>
          </a:p>
        </p:txBody>
      </p:sp>
    </p:spTree>
    <p:extLst>
      <p:ext uri="{BB962C8B-B14F-4D97-AF65-F5344CB8AC3E}">
        <p14:creationId xmlns:p14="http://schemas.microsoft.com/office/powerpoint/2010/main" val="353839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circle(in)">
                                      <p:cBhvr>
                                        <p:cTn id="1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algn="l"/>
            <a:r>
              <a:rPr lang="en-US" sz="2400" b="1">
                <a:solidFill>
                  <a:schemeClr val="bg1"/>
                </a:solidFill>
              </a:rPr>
              <a:t>2. Ý nghĩa và tác hại</a:t>
            </a:r>
            <a:endParaRPr lang="en-US" sz="2400" b="1" dirty="0">
              <a:solidFill>
                <a:schemeClr val="bg1"/>
              </a:solidFill>
            </a:endParaRPr>
          </a:p>
        </p:txBody>
      </p:sp>
      <p:sp>
        <p:nvSpPr>
          <p:cNvPr id="3" name="Slide Number Placeholder 3">
            <a:extLst>
              <a:ext uri="{FF2B5EF4-FFF2-40B4-BE49-F238E27FC236}">
                <a16:creationId xmlns:a16="http://schemas.microsoft.com/office/drawing/2014/main" id="{0B63B9FC-898B-D21E-A79D-DA5EE9CEDB89}"/>
              </a:ext>
            </a:extLst>
          </p:cNvPr>
          <p:cNvSpPr>
            <a:spLocks noGrp="1"/>
          </p:cNvSpPr>
          <p:nvPr>
            <p:ph type="sldNum" sz="quarter" idx="12"/>
          </p:nvPr>
        </p:nvSpPr>
        <p:spPr>
          <a:xfrm>
            <a:off x="10804358" y="4582658"/>
            <a:ext cx="549442" cy="365125"/>
          </a:xfrm>
        </p:spPr>
        <p:txBody>
          <a:bodyPr/>
          <a:lstStyle/>
          <a:p>
            <a:fld id="{D495E168-DA5E-4888-8D8A-92B118324C14}" type="slidenum">
              <a:rPr lang="ru-RU" smtClean="0"/>
              <a:pPr/>
              <a:t>35</a:t>
            </a:fld>
            <a:endParaRPr lang="ru-RU" dirty="0"/>
          </a:p>
        </p:txBody>
      </p:sp>
      <p:sp>
        <p:nvSpPr>
          <p:cNvPr id="4" name="Rectangle 3">
            <a:extLst>
              <a:ext uri="{FF2B5EF4-FFF2-40B4-BE49-F238E27FC236}">
                <a16:creationId xmlns:a16="http://schemas.microsoft.com/office/drawing/2014/main" id="{D529CF9B-FFE7-0670-5161-75B795BA761B}"/>
              </a:ext>
            </a:extLst>
          </p:cNvPr>
          <p:cNvSpPr/>
          <p:nvPr/>
        </p:nvSpPr>
        <p:spPr>
          <a:xfrm>
            <a:off x="914399" y="3322699"/>
            <a:ext cx="10692309" cy="2528340"/>
          </a:xfrm>
          <a:prstGeom prst="rect">
            <a:avLst/>
          </a:prstGeom>
          <a:solidFill>
            <a:srgbClr val="F0E9FD"/>
          </a:solidFill>
          <a:ln w="28575" cap="flat">
            <a:solidFill>
              <a:srgbClr val="7030A0"/>
            </a:solidFill>
            <a:prstDash val="solid"/>
            <a:miter/>
          </a:ln>
        </p:spPr>
        <p:txBody>
          <a:bodyPr rtlCol="0" anchor="ctr"/>
          <a:lstStyle/>
          <a:p>
            <a:pPr algn="l"/>
            <a:endParaRPr lang="en-US" dirty="0"/>
          </a:p>
        </p:txBody>
      </p:sp>
      <p:sp>
        <p:nvSpPr>
          <p:cNvPr id="6" name="Rectangle 5">
            <a:extLst>
              <a:ext uri="{FF2B5EF4-FFF2-40B4-BE49-F238E27FC236}">
                <a16:creationId xmlns:a16="http://schemas.microsoft.com/office/drawing/2014/main" id="{15B33892-C2F8-7DB2-955D-B09043604F2F}"/>
              </a:ext>
            </a:extLst>
          </p:cNvPr>
          <p:cNvSpPr/>
          <p:nvPr/>
        </p:nvSpPr>
        <p:spPr>
          <a:xfrm>
            <a:off x="914399" y="3322698"/>
            <a:ext cx="2025143" cy="516103"/>
          </a:xfrm>
          <a:prstGeom prst="rect">
            <a:avLst/>
          </a:prstGeom>
          <a:solidFill>
            <a:srgbClr val="7030A0"/>
          </a:solidFill>
          <a:ln w="28575" cap="flat">
            <a:solidFill>
              <a:srgbClr val="7030A0"/>
            </a:solidFill>
            <a:prstDash val="solid"/>
            <a:miter/>
          </a:ln>
        </p:spPr>
        <p:txBody>
          <a:bodyPr rtlCol="0" anchor="ctr"/>
          <a:lstStyle/>
          <a:p>
            <a:pPr algn="ctr"/>
            <a:r>
              <a:rPr lang="en-US" sz="2800" b="1">
                <a:solidFill>
                  <a:schemeClr val="bg1"/>
                </a:solidFill>
              </a:rPr>
              <a:t>Yêu cầu 4</a:t>
            </a:r>
            <a:endParaRPr lang="en-US" sz="2800" b="1" dirty="0">
              <a:solidFill>
                <a:schemeClr val="bg1"/>
              </a:solidFill>
            </a:endParaRPr>
          </a:p>
        </p:txBody>
      </p:sp>
      <p:sp>
        <p:nvSpPr>
          <p:cNvPr id="7" name="Rectangle: Top Corners Rounded 6">
            <a:extLst>
              <a:ext uri="{FF2B5EF4-FFF2-40B4-BE49-F238E27FC236}">
                <a16:creationId xmlns:a16="http://schemas.microsoft.com/office/drawing/2014/main" id="{70D55789-2466-05B8-F355-F71047C06ACC}"/>
              </a:ext>
            </a:extLst>
          </p:cNvPr>
          <p:cNvSpPr/>
          <p:nvPr/>
        </p:nvSpPr>
        <p:spPr>
          <a:xfrm>
            <a:off x="3804388" y="2716943"/>
            <a:ext cx="4740295" cy="605755"/>
          </a:xfrm>
          <a:prstGeom prst="round2SameRect">
            <a:avLst/>
          </a:prstGeom>
          <a:solidFill>
            <a:srgbClr val="763CEB"/>
          </a:solidFill>
          <a:ln w="12700" cap="flat">
            <a:noFill/>
            <a:prstDash val="solid"/>
            <a:miter/>
          </a:ln>
        </p:spPr>
        <p:txBody>
          <a:bodyPr rtlCol="0" anchor="ctr"/>
          <a:lstStyle/>
          <a:p>
            <a:pPr algn="l"/>
            <a:endParaRPr lang="en-US" dirty="0"/>
          </a:p>
        </p:txBody>
      </p:sp>
      <p:sp>
        <p:nvSpPr>
          <p:cNvPr id="28" name="TextBox 27">
            <a:extLst>
              <a:ext uri="{FF2B5EF4-FFF2-40B4-BE49-F238E27FC236}">
                <a16:creationId xmlns:a16="http://schemas.microsoft.com/office/drawing/2014/main" id="{DC39180B-960D-B8D4-AF13-EB24D16BB75E}"/>
              </a:ext>
            </a:extLst>
          </p:cNvPr>
          <p:cNvSpPr txBox="1"/>
          <p:nvPr/>
        </p:nvSpPr>
        <p:spPr>
          <a:xfrm>
            <a:off x="4154534" y="2753735"/>
            <a:ext cx="4212038" cy="523220"/>
          </a:xfrm>
          <a:prstGeom prst="rect">
            <a:avLst/>
          </a:prstGeom>
          <a:noFill/>
        </p:spPr>
        <p:txBody>
          <a:bodyPr wrap="square" rtlCol="0">
            <a:spAutoFit/>
          </a:bodyPr>
          <a:lstStyle/>
          <a:p>
            <a:pPr algn="ctr"/>
            <a:r>
              <a:rPr lang="en-US" sz="2800" b="1">
                <a:solidFill>
                  <a:srgbClr val="FFFF00"/>
                </a:solidFill>
              </a:rPr>
              <a:t>PHIẾU HỌC TẬP SỐ 4</a:t>
            </a:r>
          </a:p>
        </p:txBody>
      </p:sp>
      <p:sp>
        <p:nvSpPr>
          <p:cNvPr id="55" name="TextBox 54">
            <a:extLst>
              <a:ext uri="{FF2B5EF4-FFF2-40B4-BE49-F238E27FC236}">
                <a16:creationId xmlns:a16="http://schemas.microsoft.com/office/drawing/2014/main" id="{4823185A-2825-171E-A112-5B06499E6861}"/>
              </a:ext>
            </a:extLst>
          </p:cNvPr>
          <p:cNvSpPr txBox="1"/>
          <p:nvPr/>
        </p:nvSpPr>
        <p:spPr>
          <a:xfrm>
            <a:off x="1117755" y="3838801"/>
            <a:ext cx="10315049" cy="1893595"/>
          </a:xfrm>
          <a:prstGeom prst="rect">
            <a:avLst/>
          </a:prstGeom>
          <a:noFill/>
        </p:spPr>
        <p:txBody>
          <a:bodyPr wrap="square">
            <a:spAutoFit/>
          </a:bodyPr>
          <a:lstStyle>
            <a:defPPr>
              <a:defRPr lang="ru-RU"/>
            </a:defPPr>
            <a:lvl1pPr algn="just">
              <a:lnSpc>
                <a:spcPct val="125000"/>
              </a:lnSpc>
              <a:defRPr sz="2400" b="1"/>
            </a:lvl1pPr>
          </a:lstStyle>
          <a:p>
            <a:r>
              <a:rPr lang="vi-VN"/>
              <a:t>Đọc thông tin mục III.2, thực hiện các yêu cầu:</a:t>
            </a:r>
          </a:p>
          <a:p>
            <a:r>
              <a:rPr lang="vi-VN" b="0"/>
              <a:t>–</a:t>
            </a:r>
            <a:r>
              <a:rPr lang="en-US" b="0"/>
              <a:t> </a:t>
            </a:r>
            <a:r>
              <a:rPr lang="vi-VN" b="0"/>
              <a:t>Nêu ý nghĩa, tác hại của đột biến số lượng NST. Lấy ví dụ.</a:t>
            </a:r>
          </a:p>
          <a:p>
            <a:r>
              <a:rPr lang="vi-VN" b="0"/>
              <a:t>–</a:t>
            </a:r>
            <a:r>
              <a:rPr lang="en-US" b="0"/>
              <a:t> </a:t>
            </a:r>
            <a:r>
              <a:rPr lang="vi-VN" b="0"/>
              <a:t>Trong các đột biến ở Hình 46.3, cho biết đột biến nào có lợi, đột biến nào có hại đối với con người.</a:t>
            </a:r>
          </a:p>
        </p:txBody>
      </p:sp>
    </p:spTree>
    <p:extLst>
      <p:ext uri="{BB962C8B-B14F-4D97-AF65-F5344CB8AC3E}">
        <p14:creationId xmlns:p14="http://schemas.microsoft.com/office/powerpoint/2010/main" val="216062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circle(in)">
                                      <p:cBhvr>
                                        <p:cTn id="24" dur="2000"/>
                                        <p:tgtEl>
                                          <p:spTgt spid="2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circle(in)">
                                      <p:cBhvr>
                                        <p:cTn id="2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28" grpId="0"/>
      <p:bldP spid="5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algn="l"/>
            <a:r>
              <a:rPr lang="en-US" sz="2400" b="1">
                <a:solidFill>
                  <a:schemeClr val="bg1"/>
                </a:solidFill>
              </a:rPr>
              <a:t>2. Ý nghĩa và tác hại</a:t>
            </a:r>
            <a:endParaRPr lang="en-US" sz="2400" b="1" dirty="0">
              <a:solidFill>
                <a:schemeClr val="bg1"/>
              </a:solidFill>
            </a:endParaRPr>
          </a:p>
        </p:txBody>
      </p:sp>
      <p:sp>
        <p:nvSpPr>
          <p:cNvPr id="5" name="Rectangle 4">
            <a:extLst>
              <a:ext uri="{FF2B5EF4-FFF2-40B4-BE49-F238E27FC236}">
                <a16:creationId xmlns:a16="http://schemas.microsoft.com/office/drawing/2014/main" id="{86561C13-88E7-4A32-02C0-6362D1A1460A}"/>
              </a:ext>
            </a:extLst>
          </p:cNvPr>
          <p:cNvSpPr/>
          <p:nvPr/>
        </p:nvSpPr>
        <p:spPr>
          <a:xfrm>
            <a:off x="1363185" y="2542669"/>
            <a:ext cx="9256198" cy="560981"/>
          </a:xfrm>
          <a:prstGeom prst="rect">
            <a:avLst/>
          </a:prstGeom>
          <a:solidFill>
            <a:srgbClr val="F0E9FD"/>
          </a:solidFill>
          <a:ln w="28575" cap="flat">
            <a:solidFill>
              <a:srgbClr val="7030A0"/>
            </a:solid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0956A436-687A-15C0-4688-74616CB14D89}"/>
              </a:ext>
            </a:extLst>
          </p:cNvPr>
          <p:cNvSpPr txBox="1"/>
          <p:nvPr/>
        </p:nvSpPr>
        <p:spPr>
          <a:xfrm>
            <a:off x="1560931" y="2542669"/>
            <a:ext cx="9058451" cy="508601"/>
          </a:xfrm>
          <a:prstGeom prst="rect">
            <a:avLst/>
          </a:prstGeom>
          <a:noFill/>
        </p:spPr>
        <p:txBody>
          <a:bodyPr wrap="square">
            <a:spAutoFit/>
          </a:bodyPr>
          <a:lstStyle>
            <a:defPPr>
              <a:defRPr lang="ru-RU"/>
            </a:defPPr>
            <a:lvl1pPr algn="just">
              <a:lnSpc>
                <a:spcPct val="125000"/>
              </a:lnSpc>
              <a:defRPr sz="2400" b="1"/>
            </a:lvl1pPr>
          </a:lstStyle>
          <a:p>
            <a:r>
              <a:rPr lang="vi-VN"/>
              <a:t>–</a:t>
            </a:r>
            <a:r>
              <a:rPr lang="en-US"/>
              <a:t> </a:t>
            </a:r>
            <a:r>
              <a:rPr lang="vi-VN"/>
              <a:t>Nêu ý nghĩa, tác hại của đột biến số lượng NST. Lấy ví dụ.</a:t>
            </a:r>
          </a:p>
        </p:txBody>
      </p:sp>
      <p:sp>
        <p:nvSpPr>
          <p:cNvPr id="9" name="Rectangle: Rounded Corners 8">
            <a:extLst>
              <a:ext uri="{FF2B5EF4-FFF2-40B4-BE49-F238E27FC236}">
                <a16:creationId xmlns:a16="http://schemas.microsoft.com/office/drawing/2014/main" id="{1BC33448-EBD3-9326-BA0A-9BC34730D164}"/>
              </a:ext>
            </a:extLst>
          </p:cNvPr>
          <p:cNvSpPr/>
          <p:nvPr/>
        </p:nvSpPr>
        <p:spPr>
          <a:xfrm>
            <a:off x="424476" y="4061507"/>
            <a:ext cx="11343047" cy="2496368"/>
          </a:xfrm>
          <a:prstGeom prst="roundRect">
            <a:avLst>
              <a:gd name="adj" fmla="val 5073"/>
            </a:avLst>
          </a:prstGeom>
          <a:solidFill>
            <a:schemeClr val="bg1"/>
          </a:solidFill>
          <a:ln w="28575" cap="flat">
            <a:solidFill>
              <a:schemeClr val="bg1">
                <a:lumMod val="65000"/>
              </a:schemeClr>
            </a:solidFill>
            <a:prstDash val="sysDash"/>
            <a:miter/>
          </a:ln>
        </p:spPr>
        <p:txBody>
          <a:bodyPr rtlCol="0" anchor="ctr"/>
          <a:lstStyle/>
          <a:p>
            <a:pPr algn="l"/>
            <a:endParaRPr lang="en-US" dirty="0"/>
          </a:p>
        </p:txBody>
      </p:sp>
      <p:sp>
        <p:nvSpPr>
          <p:cNvPr id="11" name="TextBox 10">
            <a:extLst>
              <a:ext uri="{FF2B5EF4-FFF2-40B4-BE49-F238E27FC236}">
                <a16:creationId xmlns:a16="http://schemas.microsoft.com/office/drawing/2014/main" id="{58356FDA-2F5C-0691-81A7-2F8522C2A286}"/>
              </a:ext>
            </a:extLst>
          </p:cNvPr>
          <p:cNvSpPr txBox="1"/>
          <p:nvPr/>
        </p:nvSpPr>
        <p:spPr>
          <a:xfrm>
            <a:off x="505819" y="4112948"/>
            <a:ext cx="11121460" cy="2355260"/>
          </a:xfrm>
          <a:prstGeom prst="rect">
            <a:avLst/>
          </a:prstGeom>
          <a:noFill/>
        </p:spPr>
        <p:txBody>
          <a:bodyPr wrap="square">
            <a:spAutoFit/>
          </a:bodyPr>
          <a:lstStyle>
            <a:defPPr>
              <a:defRPr lang="ru-RU"/>
            </a:defPPr>
            <a:lvl1pPr algn="just">
              <a:lnSpc>
                <a:spcPct val="125000"/>
              </a:lnSpc>
              <a:defRPr sz="2400" b="1"/>
            </a:lvl1pPr>
          </a:lstStyle>
          <a:p>
            <a:r>
              <a:rPr lang="vi-VN" b="0"/>
              <a:t>–</a:t>
            </a:r>
            <a:r>
              <a:rPr lang="en-US"/>
              <a:t> </a:t>
            </a:r>
            <a:r>
              <a:rPr lang="vi-VN" b="0"/>
              <a:t>Thực vật đa bội thường có </a:t>
            </a:r>
            <a:r>
              <a:rPr lang="vi-VN">
                <a:solidFill>
                  <a:srgbClr val="FF0000"/>
                </a:solidFill>
              </a:rPr>
              <a:t>cơ quan sinh dưỡng lớn, sinh trưởng nhanh </a:t>
            </a:r>
            <a:r>
              <a:rPr lang="vi-VN" b="0"/>
              <a:t>và </a:t>
            </a:r>
            <a:r>
              <a:rPr lang="vi-VN">
                <a:solidFill>
                  <a:schemeClr val="accent2"/>
                </a:solidFill>
              </a:rPr>
              <a:t>chống chịu tốt </a:t>
            </a:r>
            <a:r>
              <a:rPr lang="vi-VN" b="0"/>
              <a:t>với những điều kiện bất lợi của môi trường, cho năng suất cao.</a:t>
            </a:r>
            <a:endParaRPr lang="en-US" b="0"/>
          </a:p>
          <a:p>
            <a:r>
              <a:rPr lang="vi-VN" b="0"/>
              <a:t>–</a:t>
            </a:r>
            <a:r>
              <a:rPr lang="en-US"/>
              <a:t> </a:t>
            </a:r>
            <a:r>
              <a:rPr lang="vi-VN" b="0"/>
              <a:t>Đột biến số lượng NST cung cấp </a:t>
            </a:r>
            <a:r>
              <a:rPr lang="vi-VN">
                <a:solidFill>
                  <a:schemeClr val="accent4"/>
                </a:solidFill>
              </a:rPr>
              <a:t>nguyên liệu cho quá trình tiến hoá</a:t>
            </a:r>
            <a:r>
              <a:rPr lang="vi-VN" b="0">
                <a:solidFill>
                  <a:schemeClr val="accent4"/>
                </a:solidFill>
              </a:rPr>
              <a:t>.</a:t>
            </a:r>
            <a:endParaRPr lang="en-US" b="0">
              <a:solidFill>
                <a:schemeClr val="accent4"/>
              </a:solidFill>
            </a:endParaRPr>
          </a:p>
          <a:p>
            <a:r>
              <a:rPr lang="vi-VN" b="0"/>
              <a:t>–</a:t>
            </a:r>
            <a:r>
              <a:rPr lang="en-US"/>
              <a:t> </a:t>
            </a:r>
            <a:r>
              <a:rPr lang="en-US" b="0"/>
              <a:t>Ở thực vật, đột biến đa bội góp phần </a:t>
            </a:r>
            <a:r>
              <a:rPr lang="en-US">
                <a:solidFill>
                  <a:srgbClr val="008965"/>
                </a:solidFill>
              </a:rPr>
              <a:t>nhanh chóng hình thành loài mới</a:t>
            </a:r>
            <a:r>
              <a:rPr lang="en-US" b="0">
                <a:solidFill>
                  <a:srgbClr val="008965"/>
                </a:solidFill>
              </a:rPr>
              <a:t>.</a:t>
            </a:r>
          </a:p>
          <a:p>
            <a:r>
              <a:rPr lang="vi-VN" b="0"/>
              <a:t>–</a:t>
            </a:r>
            <a:r>
              <a:rPr lang="en-US"/>
              <a:t> </a:t>
            </a:r>
            <a:r>
              <a:rPr lang="vi-VN" b="0"/>
              <a:t>Đột biến lệch bội đã và đang được sử dụng trong </a:t>
            </a:r>
            <a:r>
              <a:rPr lang="vi-VN">
                <a:solidFill>
                  <a:schemeClr val="accent2">
                    <a:lumMod val="60000"/>
                    <a:lumOff val="40000"/>
                  </a:schemeClr>
                </a:solidFill>
              </a:rPr>
              <a:t>nghiên cứu di truyền học.</a:t>
            </a:r>
            <a:endParaRPr lang="en-US">
              <a:solidFill>
                <a:schemeClr val="accent2">
                  <a:lumMod val="60000"/>
                  <a:lumOff val="40000"/>
                </a:schemeClr>
              </a:solidFill>
            </a:endParaRPr>
          </a:p>
        </p:txBody>
      </p:sp>
      <p:sp>
        <p:nvSpPr>
          <p:cNvPr id="16" name="Rectangle: Rounded Corners 15">
            <a:extLst>
              <a:ext uri="{FF2B5EF4-FFF2-40B4-BE49-F238E27FC236}">
                <a16:creationId xmlns:a16="http://schemas.microsoft.com/office/drawing/2014/main" id="{5CF7B976-0178-F1FF-8F41-1D1E2AB7BC97}"/>
              </a:ext>
            </a:extLst>
          </p:cNvPr>
          <p:cNvSpPr/>
          <p:nvPr/>
        </p:nvSpPr>
        <p:spPr>
          <a:xfrm>
            <a:off x="424476" y="3386907"/>
            <a:ext cx="2124392" cy="529902"/>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800" b="1">
                <a:solidFill>
                  <a:schemeClr val="bg1"/>
                </a:solidFill>
              </a:rPr>
              <a:t>Ý nghĩa</a:t>
            </a:r>
            <a:endParaRPr lang="en-US" sz="2800" b="1" dirty="0">
              <a:solidFill>
                <a:schemeClr val="bg1"/>
              </a:solidFill>
            </a:endParaRPr>
          </a:p>
        </p:txBody>
      </p:sp>
    </p:spTree>
    <p:extLst>
      <p:ext uri="{BB962C8B-B14F-4D97-AF65-F5344CB8AC3E}">
        <p14:creationId xmlns:p14="http://schemas.microsoft.com/office/powerpoint/2010/main" val="146046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additive="base">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 calcmode="lin" valueType="num">
                                      <p:cBhvr additive="base">
                                        <p:cTn id="2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 calcmode="lin" valueType="num">
                                      <p:cBhvr additive="base">
                                        <p:cTn id="3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 calcmode="lin" valueType="num">
                                      <p:cBhvr additive="base">
                                        <p:cTn id="3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algn="l"/>
            <a:r>
              <a:rPr lang="en-US" sz="2400" b="1">
                <a:solidFill>
                  <a:schemeClr val="bg1"/>
                </a:solidFill>
              </a:rPr>
              <a:t>2. Ý nghĩa và tác hại</a:t>
            </a:r>
            <a:endParaRPr lang="en-US" sz="2400" b="1" dirty="0">
              <a:solidFill>
                <a:schemeClr val="bg1"/>
              </a:solidFill>
            </a:endParaRPr>
          </a:p>
        </p:txBody>
      </p:sp>
      <p:sp>
        <p:nvSpPr>
          <p:cNvPr id="5" name="Rectangle 4">
            <a:extLst>
              <a:ext uri="{FF2B5EF4-FFF2-40B4-BE49-F238E27FC236}">
                <a16:creationId xmlns:a16="http://schemas.microsoft.com/office/drawing/2014/main" id="{86561C13-88E7-4A32-02C0-6362D1A1460A}"/>
              </a:ext>
            </a:extLst>
          </p:cNvPr>
          <p:cNvSpPr/>
          <p:nvPr/>
        </p:nvSpPr>
        <p:spPr>
          <a:xfrm>
            <a:off x="1363185" y="2542669"/>
            <a:ext cx="9256198" cy="560981"/>
          </a:xfrm>
          <a:prstGeom prst="rect">
            <a:avLst/>
          </a:prstGeom>
          <a:solidFill>
            <a:srgbClr val="F0E9FD"/>
          </a:solidFill>
          <a:ln w="28575" cap="flat">
            <a:solidFill>
              <a:srgbClr val="7030A0"/>
            </a:solid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0956A436-687A-15C0-4688-74616CB14D89}"/>
              </a:ext>
            </a:extLst>
          </p:cNvPr>
          <p:cNvSpPr txBox="1"/>
          <p:nvPr/>
        </p:nvSpPr>
        <p:spPr>
          <a:xfrm>
            <a:off x="1560931" y="2542669"/>
            <a:ext cx="9058451" cy="508601"/>
          </a:xfrm>
          <a:prstGeom prst="rect">
            <a:avLst/>
          </a:prstGeom>
          <a:noFill/>
        </p:spPr>
        <p:txBody>
          <a:bodyPr wrap="square">
            <a:spAutoFit/>
          </a:bodyPr>
          <a:lstStyle>
            <a:defPPr>
              <a:defRPr lang="ru-RU"/>
            </a:defPPr>
            <a:lvl1pPr algn="just">
              <a:lnSpc>
                <a:spcPct val="125000"/>
              </a:lnSpc>
              <a:defRPr sz="2400" b="1"/>
            </a:lvl1pPr>
          </a:lstStyle>
          <a:p>
            <a:r>
              <a:rPr lang="vi-VN"/>
              <a:t>–</a:t>
            </a:r>
            <a:r>
              <a:rPr lang="en-US"/>
              <a:t> </a:t>
            </a:r>
            <a:r>
              <a:rPr lang="vi-VN"/>
              <a:t>Nêu ý nghĩa, tác hại của đột biến số lượng NST. Lấy ví dụ.</a:t>
            </a:r>
          </a:p>
        </p:txBody>
      </p:sp>
      <p:sp>
        <p:nvSpPr>
          <p:cNvPr id="9" name="Rectangle: Rounded Corners 8">
            <a:extLst>
              <a:ext uri="{FF2B5EF4-FFF2-40B4-BE49-F238E27FC236}">
                <a16:creationId xmlns:a16="http://schemas.microsoft.com/office/drawing/2014/main" id="{1BC33448-EBD3-9326-BA0A-9BC34730D164}"/>
              </a:ext>
            </a:extLst>
          </p:cNvPr>
          <p:cNvSpPr/>
          <p:nvPr/>
        </p:nvSpPr>
        <p:spPr>
          <a:xfrm>
            <a:off x="835863" y="4061507"/>
            <a:ext cx="10931660" cy="2496368"/>
          </a:xfrm>
          <a:prstGeom prst="roundRect">
            <a:avLst>
              <a:gd name="adj" fmla="val 5073"/>
            </a:avLst>
          </a:prstGeom>
          <a:solidFill>
            <a:schemeClr val="bg1"/>
          </a:solidFill>
          <a:ln w="28575" cap="flat">
            <a:solidFill>
              <a:schemeClr val="bg1">
                <a:lumMod val="65000"/>
              </a:schemeClr>
            </a:solidFill>
            <a:prstDash val="sysDash"/>
            <a:miter/>
          </a:ln>
        </p:spPr>
        <p:txBody>
          <a:bodyPr rtlCol="0" anchor="ctr"/>
          <a:lstStyle/>
          <a:p>
            <a:pPr algn="l"/>
            <a:endParaRPr lang="en-US" dirty="0"/>
          </a:p>
        </p:txBody>
      </p:sp>
      <p:sp>
        <p:nvSpPr>
          <p:cNvPr id="11" name="TextBox 10">
            <a:extLst>
              <a:ext uri="{FF2B5EF4-FFF2-40B4-BE49-F238E27FC236}">
                <a16:creationId xmlns:a16="http://schemas.microsoft.com/office/drawing/2014/main" id="{58356FDA-2F5C-0691-81A7-2F8522C2A286}"/>
              </a:ext>
            </a:extLst>
          </p:cNvPr>
          <p:cNvSpPr txBox="1"/>
          <p:nvPr/>
        </p:nvSpPr>
        <p:spPr>
          <a:xfrm>
            <a:off x="1032205" y="4112948"/>
            <a:ext cx="10595073" cy="2355260"/>
          </a:xfrm>
          <a:prstGeom prst="rect">
            <a:avLst/>
          </a:prstGeom>
          <a:noFill/>
        </p:spPr>
        <p:txBody>
          <a:bodyPr wrap="square">
            <a:spAutoFit/>
          </a:bodyPr>
          <a:lstStyle>
            <a:defPPr>
              <a:defRPr lang="ru-RU"/>
            </a:defPPr>
            <a:lvl1pPr algn="just">
              <a:lnSpc>
                <a:spcPct val="125000"/>
              </a:lnSpc>
              <a:defRPr sz="2400" b="1"/>
            </a:lvl1pPr>
          </a:lstStyle>
          <a:p>
            <a:pPr marL="342900" indent="-342900">
              <a:buFont typeface="Wingdings" panose="05000000000000000000" pitchFamily="2" charset="2"/>
              <a:buChar char="v"/>
            </a:pPr>
            <a:r>
              <a:rPr lang="vi-VN" b="0"/>
              <a:t>Dương liễu 5n lớn nhanh, cho gỗ tốt.</a:t>
            </a:r>
          </a:p>
          <a:p>
            <a:pPr marL="342900" indent="-342900">
              <a:buFont typeface="Wingdings" panose="05000000000000000000" pitchFamily="2" charset="2"/>
              <a:buChar char="v"/>
            </a:pPr>
            <a:r>
              <a:rPr lang="vi-VN" b="0"/>
              <a:t>Dâu tây 10n sinh trưởng nhanh, kích thước quả lớn, lượng đường trong quả cao.</a:t>
            </a:r>
          </a:p>
          <a:p>
            <a:pPr marL="342900" indent="-342900">
              <a:buFont typeface="Wingdings" panose="05000000000000000000" pitchFamily="2" charset="2"/>
              <a:buChar char="v"/>
            </a:pPr>
            <a:r>
              <a:rPr lang="vi-VN" b="0"/>
              <a:t>Tôm sú 3n sinh trưởng nhanh, kích thước cơ thể lớn, năng suất cao hơn tôm sú 2n.</a:t>
            </a:r>
            <a:endParaRPr lang="en-US">
              <a:solidFill>
                <a:schemeClr val="accent2">
                  <a:lumMod val="60000"/>
                  <a:lumOff val="40000"/>
                </a:schemeClr>
              </a:solidFill>
            </a:endParaRPr>
          </a:p>
        </p:txBody>
      </p:sp>
      <p:sp>
        <p:nvSpPr>
          <p:cNvPr id="16" name="Rectangle: Rounded Corners 15">
            <a:extLst>
              <a:ext uri="{FF2B5EF4-FFF2-40B4-BE49-F238E27FC236}">
                <a16:creationId xmlns:a16="http://schemas.microsoft.com/office/drawing/2014/main" id="{5CF7B976-0178-F1FF-8F41-1D1E2AB7BC97}"/>
              </a:ext>
            </a:extLst>
          </p:cNvPr>
          <p:cNvSpPr/>
          <p:nvPr/>
        </p:nvSpPr>
        <p:spPr>
          <a:xfrm>
            <a:off x="424476" y="3386907"/>
            <a:ext cx="2124392" cy="529902"/>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800" b="1">
                <a:solidFill>
                  <a:schemeClr val="bg1"/>
                </a:solidFill>
              </a:rPr>
              <a:t>Ý nghĩa</a:t>
            </a:r>
            <a:endParaRPr lang="en-US" sz="2800" b="1" dirty="0">
              <a:solidFill>
                <a:schemeClr val="bg1"/>
              </a:solidFill>
            </a:endParaRPr>
          </a:p>
        </p:txBody>
      </p:sp>
    </p:spTree>
    <p:extLst>
      <p:ext uri="{BB962C8B-B14F-4D97-AF65-F5344CB8AC3E}">
        <p14:creationId xmlns:p14="http://schemas.microsoft.com/office/powerpoint/2010/main" val="420485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algn="l"/>
            <a:r>
              <a:rPr lang="en-US" sz="2400" b="1">
                <a:solidFill>
                  <a:schemeClr val="bg1"/>
                </a:solidFill>
              </a:rPr>
              <a:t>2. Ý nghĩa và tác hại</a:t>
            </a:r>
            <a:endParaRPr lang="en-US" sz="2400" b="1" dirty="0">
              <a:solidFill>
                <a:schemeClr val="bg1"/>
              </a:solidFill>
            </a:endParaRPr>
          </a:p>
        </p:txBody>
      </p:sp>
      <p:sp>
        <p:nvSpPr>
          <p:cNvPr id="5" name="Rectangle 4">
            <a:extLst>
              <a:ext uri="{FF2B5EF4-FFF2-40B4-BE49-F238E27FC236}">
                <a16:creationId xmlns:a16="http://schemas.microsoft.com/office/drawing/2014/main" id="{86561C13-88E7-4A32-02C0-6362D1A1460A}"/>
              </a:ext>
            </a:extLst>
          </p:cNvPr>
          <p:cNvSpPr/>
          <p:nvPr/>
        </p:nvSpPr>
        <p:spPr>
          <a:xfrm>
            <a:off x="1363185" y="2542669"/>
            <a:ext cx="9256198" cy="560981"/>
          </a:xfrm>
          <a:prstGeom prst="rect">
            <a:avLst/>
          </a:prstGeom>
          <a:solidFill>
            <a:srgbClr val="F0E9FD"/>
          </a:solidFill>
          <a:ln w="28575" cap="flat">
            <a:solidFill>
              <a:srgbClr val="7030A0"/>
            </a:solid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0956A436-687A-15C0-4688-74616CB14D89}"/>
              </a:ext>
            </a:extLst>
          </p:cNvPr>
          <p:cNvSpPr txBox="1"/>
          <p:nvPr/>
        </p:nvSpPr>
        <p:spPr>
          <a:xfrm>
            <a:off x="1560931" y="2542669"/>
            <a:ext cx="9058451" cy="508601"/>
          </a:xfrm>
          <a:prstGeom prst="rect">
            <a:avLst/>
          </a:prstGeom>
          <a:noFill/>
        </p:spPr>
        <p:txBody>
          <a:bodyPr wrap="square">
            <a:spAutoFit/>
          </a:bodyPr>
          <a:lstStyle>
            <a:defPPr>
              <a:defRPr lang="ru-RU"/>
            </a:defPPr>
            <a:lvl1pPr algn="just">
              <a:lnSpc>
                <a:spcPct val="125000"/>
              </a:lnSpc>
              <a:defRPr sz="2400" b="1"/>
            </a:lvl1pPr>
          </a:lstStyle>
          <a:p>
            <a:r>
              <a:rPr lang="vi-VN"/>
              <a:t>–</a:t>
            </a:r>
            <a:r>
              <a:rPr lang="en-US"/>
              <a:t> </a:t>
            </a:r>
            <a:r>
              <a:rPr lang="vi-VN"/>
              <a:t>Nêu ý nghĩa, tác hại của đột biến số lượng NST. Lấy ví dụ.</a:t>
            </a:r>
          </a:p>
        </p:txBody>
      </p:sp>
      <p:sp>
        <p:nvSpPr>
          <p:cNvPr id="9" name="Rectangle: Rounded Corners 8">
            <a:extLst>
              <a:ext uri="{FF2B5EF4-FFF2-40B4-BE49-F238E27FC236}">
                <a16:creationId xmlns:a16="http://schemas.microsoft.com/office/drawing/2014/main" id="{1BC33448-EBD3-9326-BA0A-9BC34730D164}"/>
              </a:ext>
            </a:extLst>
          </p:cNvPr>
          <p:cNvSpPr/>
          <p:nvPr/>
        </p:nvSpPr>
        <p:spPr>
          <a:xfrm>
            <a:off x="424476" y="4061507"/>
            <a:ext cx="11343047" cy="2496368"/>
          </a:xfrm>
          <a:prstGeom prst="roundRect">
            <a:avLst>
              <a:gd name="adj" fmla="val 5073"/>
            </a:avLst>
          </a:prstGeom>
          <a:solidFill>
            <a:schemeClr val="bg1"/>
          </a:solidFill>
          <a:ln w="28575" cap="flat">
            <a:solidFill>
              <a:schemeClr val="bg1">
                <a:lumMod val="65000"/>
              </a:schemeClr>
            </a:solidFill>
            <a:prstDash val="sysDash"/>
            <a:miter/>
          </a:ln>
        </p:spPr>
        <p:txBody>
          <a:bodyPr rtlCol="0" anchor="ctr"/>
          <a:lstStyle/>
          <a:p>
            <a:pPr algn="l"/>
            <a:endParaRPr lang="en-US" dirty="0"/>
          </a:p>
        </p:txBody>
      </p:sp>
      <p:sp>
        <p:nvSpPr>
          <p:cNvPr id="11" name="TextBox 10">
            <a:extLst>
              <a:ext uri="{FF2B5EF4-FFF2-40B4-BE49-F238E27FC236}">
                <a16:creationId xmlns:a16="http://schemas.microsoft.com/office/drawing/2014/main" id="{58356FDA-2F5C-0691-81A7-2F8522C2A286}"/>
              </a:ext>
            </a:extLst>
          </p:cNvPr>
          <p:cNvSpPr txBox="1"/>
          <p:nvPr/>
        </p:nvSpPr>
        <p:spPr>
          <a:xfrm>
            <a:off x="505819" y="4112948"/>
            <a:ext cx="11121460" cy="2355260"/>
          </a:xfrm>
          <a:prstGeom prst="rect">
            <a:avLst/>
          </a:prstGeom>
          <a:noFill/>
        </p:spPr>
        <p:txBody>
          <a:bodyPr wrap="square">
            <a:spAutoFit/>
          </a:bodyPr>
          <a:lstStyle>
            <a:defPPr>
              <a:defRPr lang="ru-RU"/>
            </a:defPPr>
            <a:lvl1pPr algn="just">
              <a:lnSpc>
                <a:spcPct val="125000"/>
              </a:lnSpc>
              <a:defRPr sz="2400" b="1"/>
            </a:lvl1pPr>
          </a:lstStyle>
          <a:p>
            <a:r>
              <a:rPr lang="vi-VN"/>
              <a:t>–</a:t>
            </a:r>
            <a:r>
              <a:rPr lang="en-US"/>
              <a:t> </a:t>
            </a:r>
            <a:r>
              <a:rPr lang="vi-VN"/>
              <a:t>Đột biến lệch bội </a:t>
            </a:r>
            <a:r>
              <a:rPr lang="vi-VN" b="0"/>
              <a:t>thường gây hại cho thể đột biến do </a:t>
            </a:r>
            <a:r>
              <a:rPr lang="vi-VN" b="1">
                <a:solidFill>
                  <a:srgbClr val="FF0000"/>
                </a:solidFill>
              </a:rPr>
              <a:t>mất cân bằng trong hệ gene.</a:t>
            </a:r>
            <a:endParaRPr lang="en-US" b="1">
              <a:solidFill>
                <a:srgbClr val="FF0000"/>
              </a:solidFill>
            </a:endParaRPr>
          </a:p>
          <a:p>
            <a:r>
              <a:rPr lang="vi-VN"/>
              <a:t>–</a:t>
            </a:r>
            <a:r>
              <a:rPr lang="en-US"/>
              <a:t> </a:t>
            </a:r>
            <a:r>
              <a:rPr lang="vi-VN"/>
              <a:t>Đột biến đa bội </a:t>
            </a:r>
            <a:r>
              <a:rPr lang="vi-VN" b="0"/>
              <a:t>nếu xuất hiện ở những loài sinh vật có hại có thể trở thành tác nhân </a:t>
            </a:r>
            <a:r>
              <a:rPr lang="vi-VN">
                <a:solidFill>
                  <a:srgbClr val="763CEB"/>
                </a:solidFill>
              </a:rPr>
              <a:t>gây hại cho sản xuất nông nghiệp </a:t>
            </a:r>
            <a:r>
              <a:rPr lang="vi-VN" b="0"/>
              <a:t>do thể đột biến có tốc độ sinh trưởng nhanh, chống chịu tốt.</a:t>
            </a:r>
            <a:endParaRPr lang="en-US" b="0"/>
          </a:p>
        </p:txBody>
      </p:sp>
      <p:sp>
        <p:nvSpPr>
          <p:cNvPr id="16" name="Rectangle: Rounded Corners 15">
            <a:extLst>
              <a:ext uri="{FF2B5EF4-FFF2-40B4-BE49-F238E27FC236}">
                <a16:creationId xmlns:a16="http://schemas.microsoft.com/office/drawing/2014/main" id="{5CF7B976-0178-F1FF-8F41-1D1E2AB7BC97}"/>
              </a:ext>
            </a:extLst>
          </p:cNvPr>
          <p:cNvSpPr/>
          <p:nvPr/>
        </p:nvSpPr>
        <p:spPr>
          <a:xfrm>
            <a:off x="424476" y="3386907"/>
            <a:ext cx="2124392" cy="529902"/>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800" b="1">
                <a:solidFill>
                  <a:schemeClr val="bg1"/>
                </a:solidFill>
              </a:rPr>
              <a:t>Tác hại</a:t>
            </a:r>
            <a:endParaRPr lang="en-US" sz="2800" b="1" dirty="0">
              <a:solidFill>
                <a:schemeClr val="bg1"/>
              </a:solidFill>
            </a:endParaRPr>
          </a:p>
        </p:txBody>
      </p:sp>
    </p:spTree>
    <p:extLst>
      <p:ext uri="{BB962C8B-B14F-4D97-AF65-F5344CB8AC3E}">
        <p14:creationId xmlns:p14="http://schemas.microsoft.com/office/powerpoint/2010/main" val="40419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additive="base">
                                        <p:cTn id="2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561C13-88E7-4A32-02C0-6362D1A1460A}"/>
              </a:ext>
            </a:extLst>
          </p:cNvPr>
          <p:cNvSpPr/>
          <p:nvPr/>
        </p:nvSpPr>
        <p:spPr>
          <a:xfrm>
            <a:off x="734885" y="220205"/>
            <a:ext cx="10686700" cy="970266"/>
          </a:xfrm>
          <a:prstGeom prst="rect">
            <a:avLst/>
          </a:prstGeom>
          <a:solidFill>
            <a:srgbClr val="F0E9FD"/>
          </a:solid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0956A436-687A-15C0-4688-74616CB14D89}"/>
              </a:ext>
            </a:extLst>
          </p:cNvPr>
          <p:cNvSpPr txBox="1"/>
          <p:nvPr/>
        </p:nvSpPr>
        <p:spPr>
          <a:xfrm>
            <a:off x="932631" y="220205"/>
            <a:ext cx="10391841" cy="970266"/>
          </a:xfrm>
          <a:prstGeom prst="rect">
            <a:avLst/>
          </a:prstGeom>
          <a:noFill/>
        </p:spPr>
        <p:txBody>
          <a:bodyPr wrap="square">
            <a:spAutoFit/>
          </a:bodyPr>
          <a:lstStyle>
            <a:defPPr>
              <a:defRPr lang="ru-RU"/>
            </a:defPPr>
            <a:lvl1pPr algn="just">
              <a:lnSpc>
                <a:spcPct val="125000"/>
              </a:lnSpc>
              <a:defRPr sz="2400" b="1"/>
            </a:lvl1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Trong các đột biến ở Hình 46.3, cho biết đột biến nào có lợi, đột biến nào có hại đối với con người.</a:t>
            </a:r>
          </a:p>
        </p:txBody>
      </p:sp>
      <p:sp>
        <p:nvSpPr>
          <p:cNvPr id="6" name="Rectangle: Rounded Corners 5">
            <a:extLst>
              <a:ext uri="{FF2B5EF4-FFF2-40B4-BE49-F238E27FC236}">
                <a16:creationId xmlns:a16="http://schemas.microsoft.com/office/drawing/2014/main" id="{4004730F-1411-FDE2-5934-5B8F786FD4EB}"/>
              </a:ext>
            </a:extLst>
          </p:cNvPr>
          <p:cNvSpPr/>
          <p:nvPr/>
        </p:nvSpPr>
        <p:spPr>
          <a:xfrm>
            <a:off x="347349" y="1343553"/>
            <a:ext cx="2691441" cy="5294242"/>
          </a:xfrm>
          <a:prstGeom prst="roundRect">
            <a:avLst>
              <a:gd name="adj" fmla="val 7265"/>
            </a:avLst>
          </a:prstGeom>
          <a:no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id="{D5ECE46C-B625-DE46-E4FD-490111389AAA}"/>
              </a:ext>
            </a:extLst>
          </p:cNvPr>
          <p:cNvSpPr/>
          <p:nvPr/>
        </p:nvSpPr>
        <p:spPr>
          <a:xfrm>
            <a:off x="3237198" y="1343552"/>
            <a:ext cx="2691441" cy="5294243"/>
          </a:xfrm>
          <a:prstGeom prst="roundRect">
            <a:avLst>
              <a:gd name="adj" fmla="val 7265"/>
            </a:avLst>
          </a:prstGeom>
          <a:no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Rectangle: Rounded Corners 9">
            <a:extLst>
              <a:ext uri="{FF2B5EF4-FFF2-40B4-BE49-F238E27FC236}">
                <a16:creationId xmlns:a16="http://schemas.microsoft.com/office/drawing/2014/main" id="{1161AC34-5275-24E6-8C4F-71CE75903F20}"/>
              </a:ext>
            </a:extLst>
          </p:cNvPr>
          <p:cNvSpPr/>
          <p:nvPr/>
        </p:nvSpPr>
        <p:spPr>
          <a:xfrm>
            <a:off x="6127047" y="1343553"/>
            <a:ext cx="2691441" cy="5294242"/>
          </a:xfrm>
          <a:prstGeom prst="roundRect">
            <a:avLst>
              <a:gd name="adj" fmla="val 7265"/>
            </a:avLst>
          </a:prstGeom>
          <a:no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F0629CD3-1FD1-9B89-4D56-F4BF8F4EDF88}"/>
              </a:ext>
            </a:extLst>
          </p:cNvPr>
          <p:cNvSpPr/>
          <p:nvPr/>
        </p:nvSpPr>
        <p:spPr>
          <a:xfrm>
            <a:off x="9016896" y="1343553"/>
            <a:ext cx="2892744" cy="5294242"/>
          </a:xfrm>
          <a:prstGeom prst="roundRect">
            <a:avLst>
              <a:gd name="adj" fmla="val 7265"/>
            </a:avLst>
          </a:prstGeom>
          <a:no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4578" name="Picture 2" descr="Trái cây không hạt được tạo ra như thế nào?">
            <a:extLst>
              <a:ext uri="{FF2B5EF4-FFF2-40B4-BE49-F238E27FC236}">
                <a16:creationId xmlns:a16="http://schemas.microsoft.com/office/drawing/2014/main" id="{8234D090-3A50-E681-116E-EB46B0E3C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875" y="1649005"/>
            <a:ext cx="2497650" cy="1805709"/>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RAU SẠCH - CÀ CHUA -">
            <a:extLst>
              <a:ext uri="{FF2B5EF4-FFF2-40B4-BE49-F238E27FC236}">
                <a16:creationId xmlns:a16="http://schemas.microsoft.com/office/drawing/2014/main" id="{00DC1D68-B214-AB80-4C13-D5F1A7CAF2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84" t="6000" r="10212" b="20313"/>
          <a:stretch/>
        </p:blipFill>
        <p:spPr bwMode="auto">
          <a:xfrm>
            <a:off x="454395" y="1649005"/>
            <a:ext cx="2438747" cy="2444797"/>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Cri du chat hi-res stock photography and images - Alamy">
            <a:extLst>
              <a:ext uri="{FF2B5EF4-FFF2-40B4-BE49-F238E27FC236}">
                <a16:creationId xmlns:a16="http://schemas.microsoft.com/office/drawing/2014/main" id="{71CFBBF6-0414-D467-6910-FAB86AE5C9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28" t="27648" r="62654" b="12557"/>
          <a:stretch/>
        </p:blipFill>
        <p:spPr bwMode="auto">
          <a:xfrm>
            <a:off x="3506356" y="2488071"/>
            <a:ext cx="760369" cy="2503732"/>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Cri du chat hi-res stock photography and images - Alamy">
            <a:extLst>
              <a:ext uri="{FF2B5EF4-FFF2-40B4-BE49-F238E27FC236}">
                <a16:creationId xmlns:a16="http://schemas.microsoft.com/office/drawing/2014/main" id="{F61A6B5D-06B1-2E4B-CB9D-1C389BB5D8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701" t="28712" r="21018" b="12474"/>
          <a:stretch/>
        </p:blipFill>
        <p:spPr bwMode="auto">
          <a:xfrm>
            <a:off x="4981538" y="2488071"/>
            <a:ext cx="727790" cy="250373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5EE63DD6-8BEB-45AE-BBBE-D12C450065E1}"/>
              </a:ext>
            </a:extLst>
          </p:cNvPr>
          <p:cNvGrpSpPr/>
          <p:nvPr/>
        </p:nvGrpSpPr>
        <p:grpSpPr>
          <a:xfrm>
            <a:off x="9142559" y="1565117"/>
            <a:ext cx="2628731" cy="3309791"/>
            <a:chOff x="9356165" y="1774104"/>
            <a:chExt cx="2628731" cy="3309791"/>
          </a:xfrm>
        </p:grpSpPr>
        <p:pic>
          <p:nvPicPr>
            <p:cNvPr id="24586" name="Picture 10" descr="Mắc hội chứng Klinefelter có con được không? Hướng xử lý thế nào?">
              <a:extLst>
                <a:ext uri="{FF2B5EF4-FFF2-40B4-BE49-F238E27FC236}">
                  <a16:creationId xmlns:a16="http://schemas.microsoft.com/office/drawing/2014/main" id="{330E6A3A-E587-84B3-7405-4D9ECCD8B7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000" t="2640" r="24666" b="2228"/>
            <a:stretch/>
          </p:blipFill>
          <p:spPr bwMode="auto">
            <a:xfrm>
              <a:off x="9554573" y="1774104"/>
              <a:ext cx="1484139" cy="33097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A9D05C3-D148-714D-7694-9F78FE70B97A}"/>
                </a:ext>
              </a:extLst>
            </p:cNvPr>
            <p:cNvSpPr txBox="1"/>
            <p:nvPr/>
          </p:nvSpPr>
          <p:spPr>
            <a:xfrm>
              <a:off x="10568239" y="2027562"/>
              <a:ext cx="1416657" cy="29238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Râu ít phát triển</a:t>
              </a:r>
            </a:p>
          </p:txBody>
        </p:sp>
        <p:sp>
          <p:nvSpPr>
            <p:cNvPr id="14" name="TextBox 13">
              <a:extLst>
                <a:ext uri="{FF2B5EF4-FFF2-40B4-BE49-F238E27FC236}">
                  <a16:creationId xmlns:a16="http://schemas.microsoft.com/office/drawing/2014/main" id="{4E26D679-25E9-6151-6A69-E6AAE5154690}"/>
                </a:ext>
              </a:extLst>
            </p:cNvPr>
            <p:cNvSpPr txBox="1"/>
            <p:nvPr/>
          </p:nvSpPr>
          <p:spPr>
            <a:xfrm>
              <a:off x="10861860" y="2558445"/>
              <a:ext cx="1123036"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Tuyến vú phát triển</a:t>
              </a:r>
            </a:p>
          </p:txBody>
        </p:sp>
        <p:sp>
          <p:nvSpPr>
            <p:cNvPr id="15" name="TextBox 14">
              <a:extLst>
                <a:ext uri="{FF2B5EF4-FFF2-40B4-BE49-F238E27FC236}">
                  <a16:creationId xmlns:a16="http://schemas.microsoft.com/office/drawing/2014/main" id="{DDDEFD32-22C5-9C3A-DFD0-FEFDB4560EEF}"/>
                </a:ext>
              </a:extLst>
            </p:cNvPr>
            <p:cNvSpPr txBox="1"/>
            <p:nvPr/>
          </p:nvSpPr>
          <p:spPr>
            <a:xfrm>
              <a:off x="10706068" y="4248687"/>
              <a:ext cx="1123035" cy="29238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Chân dài</a:t>
              </a:r>
            </a:p>
          </p:txBody>
        </p:sp>
        <p:sp>
          <p:nvSpPr>
            <p:cNvPr id="19" name="TextBox 18">
              <a:extLst>
                <a:ext uri="{FF2B5EF4-FFF2-40B4-BE49-F238E27FC236}">
                  <a16:creationId xmlns:a16="http://schemas.microsoft.com/office/drawing/2014/main" id="{E7393E80-9654-17A4-E6E8-9B111DF98241}"/>
                </a:ext>
              </a:extLst>
            </p:cNvPr>
            <p:cNvSpPr txBox="1"/>
            <p:nvPr/>
          </p:nvSpPr>
          <p:spPr>
            <a:xfrm>
              <a:off x="9356165" y="3813010"/>
              <a:ext cx="659610" cy="692497"/>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Tinh hoàn teo</a:t>
              </a:r>
            </a:p>
          </p:txBody>
        </p:sp>
        <p:sp>
          <p:nvSpPr>
            <p:cNvPr id="20" name="Rectangle 19">
              <a:extLst>
                <a:ext uri="{FF2B5EF4-FFF2-40B4-BE49-F238E27FC236}">
                  <a16:creationId xmlns:a16="http://schemas.microsoft.com/office/drawing/2014/main" id="{76371C30-7A37-6B1D-4076-61B2738551CB}"/>
                </a:ext>
              </a:extLst>
            </p:cNvPr>
            <p:cNvSpPr/>
            <p:nvPr/>
          </p:nvSpPr>
          <p:spPr>
            <a:xfrm>
              <a:off x="9417223" y="1897990"/>
              <a:ext cx="416784" cy="1105800"/>
            </a:xfrm>
            <a:prstGeom prst="rect">
              <a:avLst/>
            </a:prstGeom>
            <a:solidFill>
              <a:schemeClr val="bg1"/>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23" name="TextBox 22">
            <a:extLst>
              <a:ext uri="{FF2B5EF4-FFF2-40B4-BE49-F238E27FC236}">
                <a16:creationId xmlns:a16="http://schemas.microsoft.com/office/drawing/2014/main" id="{8A451716-13DA-C977-1651-6834B9F9C736}"/>
              </a:ext>
            </a:extLst>
          </p:cNvPr>
          <p:cNvSpPr txBox="1"/>
          <p:nvPr/>
        </p:nvSpPr>
        <p:spPr>
          <a:xfrm>
            <a:off x="302930" y="5046929"/>
            <a:ext cx="2640700" cy="797078"/>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a) Cà chua 3n quả to, không hạt</a:t>
            </a:r>
          </a:p>
        </p:txBody>
      </p:sp>
      <p:sp>
        <p:nvSpPr>
          <p:cNvPr id="24" name="TextBox 23">
            <a:extLst>
              <a:ext uri="{FF2B5EF4-FFF2-40B4-BE49-F238E27FC236}">
                <a16:creationId xmlns:a16="http://schemas.microsoft.com/office/drawing/2014/main" id="{41CE64A2-EE48-743D-92D5-EC1309074D2B}"/>
              </a:ext>
            </a:extLst>
          </p:cNvPr>
          <p:cNvSpPr txBox="1"/>
          <p:nvPr/>
        </p:nvSpPr>
        <p:spPr>
          <a:xfrm>
            <a:off x="3397536" y="1414525"/>
            <a:ext cx="1013871" cy="1081771"/>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NST bình thường</a:t>
            </a:r>
          </a:p>
        </p:txBody>
      </p:sp>
      <p:sp>
        <p:nvSpPr>
          <p:cNvPr id="25" name="TextBox 24">
            <a:extLst>
              <a:ext uri="{FF2B5EF4-FFF2-40B4-BE49-F238E27FC236}">
                <a16:creationId xmlns:a16="http://schemas.microsoft.com/office/drawing/2014/main" id="{0F4E45C9-327F-1E1E-174D-520B4474C1C7}"/>
              </a:ext>
            </a:extLst>
          </p:cNvPr>
          <p:cNvSpPr txBox="1"/>
          <p:nvPr/>
        </p:nvSpPr>
        <p:spPr>
          <a:xfrm>
            <a:off x="4671490" y="1414524"/>
            <a:ext cx="1121878" cy="1081771"/>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NST đột biến cấu trúc</a:t>
            </a:r>
          </a:p>
        </p:txBody>
      </p:sp>
      <p:sp>
        <p:nvSpPr>
          <p:cNvPr id="26" name="TextBox 25">
            <a:extLst>
              <a:ext uri="{FF2B5EF4-FFF2-40B4-BE49-F238E27FC236}">
                <a16:creationId xmlns:a16="http://schemas.microsoft.com/office/drawing/2014/main" id="{6C5BEF83-3C96-C226-E165-919D6FEF895E}"/>
              </a:ext>
            </a:extLst>
          </p:cNvPr>
          <p:cNvSpPr txBox="1"/>
          <p:nvPr/>
        </p:nvSpPr>
        <p:spPr>
          <a:xfrm>
            <a:off x="3262567" y="5046929"/>
            <a:ext cx="2666071" cy="1535741"/>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b) Cặp NST số 5 của người bình thường và của người bị hội chứng mèo kêu</a:t>
            </a:r>
          </a:p>
        </p:txBody>
      </p:sp>
      <p:sp>
        <p:nvSpPr>
          <p:cNvPr id="27" name="TextBox 26">
            <a:extLst>
              <a:ext uri="{FF2B5EF4-FFF2-40B4-BE49-F238E27FC236}">
                <a16:creationId xmlns:a16="http://schemas.microsoft.com/office/drawing/2014/main" id="{88866B17-AAFF-CBD6-54FF-556B67ABD36D}"/>
              </a:ext>
            </a:extLst>
          </p:cNvPr>
          <p:cNvSpPr txBox="1"/>
          <p:nvPr/>
        </p:nvSpPr>
        <p:spPr>
          <a:xfrm>
            <a:off x="6139731" y="5046928"/>
            <a:ext cx="2666071" cy="797078"/>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c) Chuối tam bội không hạt</a:t>
            </a:r>
          </a:p>
        </p:txBody>
      </p:sp>
      <p:sp>
        <p:nvSpPr>
          <p:cNvPr id="28" name="TextBox 27">
            <a:extLst>
              <a:ext uri="{FF2B5EF4-FFF2-40B4-BE49-F238E27FC236}">
                <a16:creationId xmlns:a16="http://schemas.microsoft.com/office/drawing/2014/main" id="{309479BB-3840-07F7-7F41-1AD80087C26E}"/>
              </a:ext>
            </a:extLst>
          </p:cNvPr>
          <p:cNvSpPr txBox="1"/>
          <p:nvPr/>
        </p:nvSpPr>
        <p:spPr>
          <a:xfrm>
            <a:off x="9004210" y="4988481"/>
            <a:ext cx="2905430" cy="1535741"/>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d) Hội chứng Kinefelter (</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44A + XXY</a:t>
            </a: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 Cơ thể có nhiều dị dạng, vô sinh</a:t>
            </a:r>
          </a:p>
        </p:txBody>
      </p:sp>
    </p:spTree>
    <p:extLst>
      <p:ext uri="{BB962C8B-B14F-4D97-AF65-F5344CB8AC3E}">
        <p14:creationId xmlns:p14="http://schemas.microsoft.com/office/powerpoint/2010/main" val="11548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2000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4</a:t>
            </a:fld>
            <a:endParaRPr lang="ru-RU" dirty="0"/>
          </a:p>
        </p:txBody>
      </p:sp>
      <p:sp>
        <p:nvSpPr>
          <p:cNvPr id="5" name="Rectangle: Rounded Corners 4">
            <a:extLst>
              <a:ext uri="{FF2B5EF4-FFF2-40B4-BE49-F238E27FC236}">
                <a16:creationId xmlns:a16="http://schemas.microsoft.com/office/drawing/2014/main" id="{13925195-D337-EC49-CD1E-0E01EE90C550}"/>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pic>
        <p:nvPicPr>
          <p:cNvPr id="6" name="Picture 2" descr="The Purpose and Steps Involved in a Karyotype Test">
            <a:extLst>
              <a:ext uri="{FF2B5EF4-FFF2-40B4-BE49-F238E27FC236}">
                <a16:creationId xmlns:a16="http://schemas.microsoft.com/office/drawing/2014/main" id="{8FDE1724-3165-930F-FC4F-0E376817DF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34"/>
          <a:stretch/>
        </p:blipFill>
        <p:spPr bwMode="auto">
          <a:xfrm>
            <a:off x="5570547" y="1911661"/>
            <a:ext cx="6559745" cy="46180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BE5CC2D-9A31-7FD0-3BB2-2814DB396BF6}"/>
              </a:ext>
            </a:extLst>
          </p:cNvPr>
          <p:cNvSpPr txBox="1"/>
          <p:nvPr/>
        </p:nvSpPr>
        <p:spPr>
          <a:xfrm>
            <a:off x="179514" y="2123593"/>
            <a:ext cx="5245178" cy="4194225"/>
          </a:xfrm>
          <a:prstGeom prst="rect">
            <a:avLst/>
          </a:prstGeom>
          <a:noFill/>
        </p:spPr>
        <p:txBody>
          <a:bodyPr wrap="square">
            <a:spAutoFit/>
          </a:bodyPr>
          <a:lstStyle/>
          <a:p>
            <a:pPr marL="342900" indent="-342900" algn="just">
              <a:lnSpc>
                <a:spcPct val="120000"/>
              </a:lnSpc>
              <a:spcAft>
                <a:spcPts val="1200"/>
              </a:spcAft>
              <a:buFont typeface="Wingdings" panose="05000000000000000000" pitchFamily="2" charset="2"/>
              <a:buChar char="v"/>
            </a:pPr>
            <a:r>
              <a:rPr lang="vi-VN" sz="2400">
                <a:solidFill>
                  <a:schemeClr val="bg1"/>
                </a:solidFill>
              </a:rPr>
              <a:t>Bộ NST đặc trưng của loài thường được </a:t>
            </a:r>
            <a:r>
              <a:rPr lang="vi-VN" sz="2400" b="1">
                <a:solidFill>
                  <a:srgbClr val="00FFFF"/>
                </a:solidFill>
              </a:rPr>
              <a:t>truyền đạt nguyên vẹn </a:t>
            </a:r>
            <a:r>
              <a:rPr lang="vi-VN" sz="2400">
                <a:solidFill>
                  <a:schemeClr val="bg1"/>
                </a:solidFill>
              </a:rPr>
              <a:t>cho thế hệ con cháu nhờ các quá trình: </a:t>
            </a:r>
            <a:r>
              <a:rPr lang="vi-VN" sz="2400" b="1">
                <a:solidFill>
                  <a:srgbClr val="FFFF00"/>
                </a:solidFill>
              </a:rPr>
              <a:t>nhân đôi, nguyên phân, giảm phân và thụ tinh. </a:t>
            </a:r>
            <a:endParaRPr lang="en-US" sz="2400" b="1">
              <a:solidFill>
                <a:srgbClr val="FFFF00"/>
              </a:solidFill>
            </a:endParaRPr>
          </a:p>
          <a:p>
            <a:pPr marL="342900" indent="-342900" algn="just">
              <a:lnSpc>
                <a:spcPct val="120000"/>
              </a:lnSpc>
              <a:spcAft>
                <a:spcPts val="1200"/>
              </a:spcAft>
              <a:buFont typeface="Wingdings" panose="05000000000000000000" pitchFamily="2" charset="2"/>
              <a:buChar char="v"/>
            </a:pPr>
            <a:r>
              <a:rPr lang="en-US" sz="2400">
                <a:solidFill>
                  <a:schemeClr val="bg1"/>
                </a:solidFill>
              </a:rPr>
              <a:t>C</a:t>
            </a:r>
            <a:r>
              <a:rPr lang="vi-VN" sz="2400">
                <a:solidFill>
                  <a:schemeClr val="bg1"/>
                </a:solidFill>
              </a:rPr>
              <a:t>ác nhân tố của </a:t>
            </a:r>
            <a:r>
              <a:rPr lang="vi-VN" sz="2400" b="1">
                <a:solidFill>
                  <a:srgbClr val="FF0000"/>
                </a:solidFill>
              </a:rPr>
              <a:t>môi trường bên trong và bên ngoài </a:t>
            </a:r>
            <a:r>
              <a:rPr lang="vi-VN" sz="2400">
                <a:solidFill>
                  <a:schemeClr val="bg1"/>
                </a:solidFill>
              </a:rPr>
              <a:t>cơ thể có thể tác động vào các quá trình đó</a:t>
            </a:r>
            <a:r>
              <a:rPr lang="en-US" sz="2400">
                <a:solidFill>
                  <a:schemeClr val="bg1"/>
                </a:solidFill>
              </a:rPr>
              <a:t> gây nên những đột biến</a:t>
            </a:r>
          </a:p>
        </p:txBody>
      </p:sp>
    </p:spTree>
    <p:extLst>
      <p:ext uri="{BB962C8B-B14F-4D97-AF65-F5344CB8AC3E}">
        <p14:creationId xmlns:p14="http://schemas.microsoft.com/office/powerpoint/2010/main" val="80969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additive="base">
                                        <p:cTn id="18"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561C13-88E7-4A32-02C0-6362D1A1460A}"/>
              </a:ext>
            </a:extLst>
          </p:cNvPr>
          <p:cNvSpPr/>
          <p:nvPr/>
        </p:nvSpPr>
        <p:spPr>
          <a:xfrm>
            <a:off x="734885" y="220205"/>
            <a:ext cx="10686700" cy="970266"/>
          </a:xfrm>
          <a:prstGeom prst="rect">
            <a:avLst/>
          </a:prstGeom>
          <a:solidFill>
            <a:srgbClr val="F0E9FD"/>
          </a:solid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0956A436-687A-15C0-4688-74616CB14D89}"/>
              </a:ext>
            </a:extLst>
          </p:cNvPr>
          <p:cNvSpPr txBox="1"/>
          <p:nvPr/>
        </p:nvSpPr>
        <p:spPr>
          <a:xfrm>
            <a:off x="932631" y="220205"/>
            <a:ext cx="10391841" cy="970266"/>
          </a:xfrm>
          <a:prstGeom prst="rect">
            <a:avLst/>
          </a:prstGeom>
          <a:noFill/>
        </p:spPr>
        <p:txBody>
          <a:bodyPr wrap="square">
            <a:spAutoFit/>
          </a:bodyPr>
          <a:lstStyle>
            <a:defPPr>
              <a:defRPr lang="ru-RU"/>
            </a:defPPr>
            <a:lvl1pPr algn="just">
              <a:lnSpc>
                <a:spcPct val="125000"/>
              </a:lnSpc>
              <a:defRPr sz="2400" b="1"/>
            </a:lvl1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Trong các đột biến ở Hình 46.3, cho biết đột biến nào có lợi, đột biến nào có hại đối với con người.</a:t>
            </a:r>
          </a:p>
        </p:txBody>
      </p:sp>
      <p:cxnSp>
        <p:nvCxnSpPr>
          <p:cNvPr id="3" name="Straight Connector 2">
            <a:extLst>
              <a:ext uri="{FF2B5EF4-FFF2-40B4-BE49-F238E27FC236}">
                <a16:creationId xmlns:a16="http://schemas.microsoft.com/office/drawing/2014/main" id="{DF030F55-A845-A222-E3DB-A1639F63D9A7}"/>
              </a:ext>
            </a:extLst>
          </p:cNvPr>
          <p:cNvCxnSpPr>
            <a:cxnSpLocks/>
          </p:cNvCxnSpPr>
          <p:nvPr/>
        </p:nvCxnSpPr>
        <p:spPr>
          <a:xfrm>
            <a:off x="2631003" y="1288835"/>
            <a:ext cx="755642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76E3DA-A594-D921-D8E7-43519A236916}"/>
              </a:ext>
            </a:extLst>
          </p:cNvPr>
          <p:cNvCxnSpPr>
            <a:cxnSpLocks/>
          </p:cNvCxnSpPr>
          <p:nvPr/>
        </p:nvCxnSpPr>
        <p:spPr>
          <a:xfrm>
            <a:off x="2631002" y="4003985"/>
            <a:ext cx="755642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1C5B0F-1419-7CFF-DE08-5402F247ADCF}"/>
              </a:ext>
            </a:extLst>
          </p:cNvPr>
          <p:cNvCxnSpPr>
            <a:cxnSpLocks/>
          </p:cNvCxnSpPr>
          <p:nvPr/>
        </p:nvCxnSpPr>
        <p:spPr>
          <a:xfrm>
            <a:off x="3982970" y="1283225"/>
            <a:ext cx="0" cy="535457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619418C-BEF5-0A7F-5E4B-75274F104934}"/>
              </a:ext>
            </a:extLst>
          </p:cNvPr>
          <p:cNvSpPr/>
          <p:nvPr/>
        </p:nvSpPr>
        <p:spPr>
          <a:xfrm>
            <a:off x="2631002" y="1577740"/>
            <a:ext cx="1243978" cy="2131730"/>
          </a:xfrm>
          <a:prstGeom prst="rect">
            <a:avLst/>
          </a:prstGeom>
          <a:noFill/>
          <a:ln w="12700" cap="flat">
            <a:noFill/>
            <a:prstDash val="solid"/>
            <a:miter/>
          </a:ln>
        </p:spPr>
        <p:txBody>
          <a:bodyPr rtlCol="0" anchor="ctr"/>
          <a:lstStyle/>
          <a:p>
            <a:pPr algn="ctr">
              <a:lnSpc>
                <a:spcPct val="120000"/>
              </a:lnSpc>
            </a:pPr>
            <a:r>
              <a:rPr lang="en-US" sz="2400" b="1">
                <a:solidFill>
                  <a:srgbClr val="008965"/>
                </a:solidFill>
              </a:rPr>
              <a:t>Đột biến có lợi</a:t>
            </a:r>
            <a:endParaRPr lang="en-US" sz="2400" b="1" dirty="0">
              <a:solidFill>
                <a:srgbClr val="008965"/>
              </a:solidFill>
            </a:endParaRPr>
          </a:p>
        </p:txBody>
      </p:sp>
      <p:sp>
        <p:nvSpPr>
          <p:cNvPr id="22" name="Rectangle 21">
            <a:extLst>
              <a:ext uri="{FF2B5EF4-FFF2-40B4-BE49-F238E27FC236}">
                <a16:creationId xmlns:a16="http://schemas.microsoft.com/office/drawing/2014/main" id="{90306E15-BDAC-7D21-BA80-82383E82EC42}"/>
              </a:ext>
            </a:extLst>
          </p:cNvPr>
          <p:cNvSpPr/>
          <p:nvPr/>
        </p:nvSpPr>
        <p:spPr>
          <a:xfrm>
            <a:off x="2631002" y="4219962"/>
            <a:ext cx="1243978" cy="2131730"/>
          </a:xfrm>
          <a:prstGeom prst="rect">
            <a:avLst/>
          </a:prstGeom>
          <a:noFill/>
          <a:ln w="12700" cap="flat">
            <a:noFill/>
            <a:prstDash val="solid"/>
            <a:miter/>
          </a:ln>
        </p:spPr>
        <p:txBody>
          <a:bodyPr rtlCol="0" anchor="ctr"/>
          <a:lstStyle/>
          <a:p>
            <a:pPr algn="ctr">
              <a:lnSpc>
                <a:spcPct val="120000"/>
              </a:lnSpc>
            </a:pPr>
            <a:r>
              <a:rPr lang="en-US" sz="2400" b="1">
                <a:solidFill>
                  <a:srgbClr val="FF0000"/>
                </a:solidFill>
              </a:rPr>
              <a:t>Đột biến có hại</a:t>
            </a:r>
            <a:endParaRPr lang="en-US" sz="2400" b="1" dirty="0">
              <a:solidFill>
                <a:srgbClr val="FF0000"/>
              </a:solidFill>
            </a:endParaRPr>
          </a:p>
        </p:txBody>
      </p:sp>
      <p:pic>
        <p:nvPicPr>
          <p:cNvPr id="34" name="Picture 33">
            <a:extLst>
              <a:ext uri="{FF2B5EF4-FFF2-40B4-BE49-F238E27FC236}">
                <a16:creationId xmlns:a16="http://schemas.microsoft.com/office/drawing/2014/main" id="{86A8838E-D8EE-35F1-1083-FB9CCBC75040}"/>
              </a:ext>
            </a:extLst>
          </p:cNvPr>
          <p:cNvPicPr>
            <a:picLocks noChangeAspect="1"/>
          </p:cNvPicPr>
          <p:nvPr/>
        </p:nvPicPr>
        <p:blipFill rotWithShape="1">
          <a:blip r:embed="rId2"/>
          <a:srcRect l="3465" t="3720" r="4310" b="3501"/>
          <a:stretch/>
        </p:blipFill>
        <p:spPr>
          <a:xfrm>
            <a:off x="4442977" y="1457132"/>
            <a:ext cx="1851238" cy="2378558"/>
          </a:xfrm>
          <a:prstGeom prst="rect">
            <a:avLst/>
          </a:prstGeom>
        </p:spPr>
      </p:pic>
      <p:pic>
        <p:nvPicPr>
          <p:cNvPr id="45" name="Picture 44">
            <a:extLst>
              <a:ext uri="{FF2B5EF4-FFF2-40B4-BE49-F238E27FC236}">
                <a16:creationId xmlns:a16="http://schemas.microsoft.com/office/drawing/2014/main" id="{9174A660-AC18-3DA0-3666-9BE914527BFC}"/>
              </a:ext>
            </a:extLst>
          </p:cNvPr>
          <p:cNvPicPr>
            <a:picLocks noChangeAspect="1"/>
          </p:cNvPicPr>
          <p:nvPr/>
        </p:nvPicPr>
        <p:blipFill rotWithShape="1">
          <a:blip r:embed="rId3"/>
          <a:srcRect t="2657"/>
          <a:stretch/>
        </p:blipFill>
        <p:spPr>
          <a:xfrm>
            <a:off x="7645845" y="1368774"/>
            <a:ext cx="2041232" cy="2549662"/>
          </a:xfrm>
          <a:prstGeom prst="rect">
            <a:avLst/>
          </a:prstGeom>
        </p:spPr>
      </p:pic>
      <p:cxnSp>
        <p:nvCxnSpPr>
          <p:cNvPr id="48" name="Straight Connector 47">
            <a:extLst>
              <a:ext uri="{FF2B5EF4-FFF2-40B4-BE49-F238E27FC236}">
                <a16:creationId xmlns:a16="http://schemas.microsoft.com/office/drawing/2014/main" id="{06F1106C-5C70-4F42-ABC8-A23FD3C15E94}"/>
              </a:ext>
            </a:extLst>
          </p:cNvPr>
          <p:cNvCxnSpPr>
            <a:cxnSpLocks/>
          </p:cNvCxnSpPr>
          <p:nvPr/>
        </p:nvCxnSpPr>
        <p:spPr>
          <a:xfrm>
            <a:off x="10176206" y="1283225"/>
            <a:ext cx="0" cy="535457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F6176D0-0C41-276E-05A9-87AC8C4E9716}"/>
              </a:ext>
            </a:extLst>
          </p:cNvPr>
          <p:cNvCxnSpPr>
            <a:cxnSpLocks/>
          </p:cNvCxnSpPr>
          <p:nvPr/>
        </p:nvCxnSpPr>
        <p:spPr>
          <a:xfrm>
            <a:off x="2614175" y="6619542"/>
            <a:ext cx="757325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9A1B659C-20D9-88EC-65A2-79B46DB2F1C0}"/>
              </a:ext>
            </a:extLst>
          </p:cNvPr>
          <p:cNvPicPr>
            <a:picLocks noChangeAspect="1"/>
          </p:cNvPicPr>
          <p:nvPr/>
        </p:nvPicPr>
        <p:blipFill>
          <a:blip r:embed="rId4"/>
          <a:stretch>
            <a:fillRect/>
          </a:stretch>
        </p:blipFill>
        <p:spPr>
          <a:xfrm>
            <a:off x="4135840" y="4122388"/>
            <a:ext cx="2911495" cy="2478902"/>
          </a:xfrm>
          <a:prstGeom prst="rect">
            <a:avLst/>
          </a:prstGeom>
        </p:spPr>
      </p:pic>
      <p:pic>
        <p:nvPicPr>
          <p:cNvPr id="24605" name="Picture 24604">
            <a:extLst>
              <a:ext uri="{FF2B5EF4-FFF2-40B4-BE49-F238E27FC236}">
                <a16:creationId xmlns:a16="http://schemas.microsoft.com/office/drawing/2014/main" id="{B01919C2-8E6B-2F96-C882-D69F8E0B3F9D}"/>
              </a:ext>
            </a:extLst>
          </p:cNvPr>
          <p:cNvPicPr>
            <a:picLocks noChangeAspect="1"/>
          </p:cNvPicPr>
          <p:nvPr/>
        </p:nvPicPr>
        <p:blipFill>
          <a:blip r:embed="rId5"/>
          <a:stretch>
            <a:fillRect/>
          </a:stretch>
        </p:blipFill>
        <p:spPr>
          <a:xfrm>
            <a:off x="8209031" y="4086731"/>
            <a:ext cx="1145419" cy="1443068"/>
          </a:xfrm>
          <a:prstGeom prst="rect">
            <a:avLst/>
          </a:prstGeom>
        </p:spPr>
      </p:pic>
      <p:sp>
        <p:nvSpPr>
          <p:cNvPr id="24606" name="TextBox 24605">
            <a:extLst>
              <a:ext uri="{FF2B5EF4-FFF2-40B4-BE49-F238E27FC236}">
                <a16:creationId xmlns:a16="http://schemas.microsoft.com/office/drawing/2014/main" id="{74D0B31D-2AB4-65BC-86BE-FFBCA1DEBC8D}"/>
              </a:ext>
            </a:extLst>
          </p:cNvPr>
          <p:cNvSpPr txBox="1"/>
          <p:nvPr/>
        </p:nvSpPr>
        <p:spPr>
          <a:xfrm>
            <a:off x="7362407" y="5559069"/>
            <a:ext cx="2608108" cy="951543"/>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d) Hội chứng Kinefelter (</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44A + XXY</a:t>
            </a: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 Cơ thể có nhiều dị dạng, vô sinh</a:t>
            </a:r>
          </a:p>
        </p:txBody>
      </p:sp>
      <p:cxnSp>
        <p:nvCxnSpPr>
          <p:cNvPr id="24612" name="Straight Connector 24611">
            <a:extLst>
              <a:ext uri="{FF2B5EF4-FFF2-40B4-BE49-F238E27FC236}">
                <a16:creationId xmlns:a16="http://schemas.microsoft.com/office/drawing/2014/main" id="{25105AEE-37BD-9271-B074-08C25385B86F}"/>
              </a:ext>
            </a:extLst>
          </p:cNvPr>
          <p:cNvCxnSpPr>
            <a:cxnSpLocks/>
          </p:cNvCxnSpPr>
          <p:nvPr/>
        </p:nvCxnSpPr>
        <p:spPr>
          <a:xfrm>
            <a:off x="2631003" y="1277615"/>
            <a:ext cx="0" cy="535457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03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E6FA"/>
        </a:solidFill>
        <a:effectLst/>
      </p:bgPr>
    </p:bg>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gradFill>
                  <a:gsLst>
                    <a:gs pos="0">
                      <a:srgbClr val="008EDC"/>
                    </a:gs>
                    <a:gs pos="100000">
                      <a:srgbClr val="D30F64"/>
                    </a:gs>
                  </a:gsLst>
                  <a:lin ang="0" scaled="1"/>
                </a:gradFill>
                <a:effectLst/>
                <a:uLnTx/>
                <a:uFillTx/>
                <a:latin typeface="Arial" panose="020B0604020202020204"/>
                <a:ea typeface="+mj-ea"/>
                <a:cs typeface="+mj-cs"/>
              </a:rPr>
              <a:t>III. ĐỘT BIẾN SỐ LƯỢNG NHIỄM SẮC THỂ</a:t>
            </a:r>
            <a:endParaRPr kumimoji="0" lang="ru-RU" sz="4000" b="1" i="0" u="none" strike="noStrike" kern="1200" cap="none" spc="0" normalizeH="0" baseline="0" noProof="0" dirty="0">
              <a:ln>
                <a:noFill/>
              </a:ln>
              <a:gradFill>
                <a:gsLst>
                  <a:gs pos="0">
                    <a:srgbClr val="008EDC"/>
                  </a:gs>
                  <a:gs pos="100000">
                    <a:srgbClr val="D30F64"/>
                  </a:gs>
                </a:gsLst>
                <a:lin ang="0" scaled="1"/>
              </a:gradFill>
              <a:effectLst/>
              <a:uLnTx/>
              <a:uFillTx/>
              <a:latin typeface="Arial" panose="020B0604020202020204"/>
              <a:ea typeface="+mj-ea"/>
              <a:cs typeface="+mj-cs"/>
            </a:endParaRPr>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a:ea typeface="+mn-ea"/>
                <a:cs typeface="+mn-cs"/>
              </a:rPr>
              <a:t>2. Ý nghĩa và tác hại</a:t>
            </a: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Rectangle: Rounded Corners 15">
            <a:extLst>
              <a:ext uri="{FF2B5EF4-FFF2-40B4-BE49-F238E27FC236}">
                <a16:creationId xmlns:a16="http://schemas.microsoft.com/office/drawing/2014/main" id="{5CF7B976-0178-F1FF-8F41-1D1E2AB7BC97}"/>
              </a:ext>
            </a:extLst>
          </p:cNvPr>
          <p:cNvSpPr/>
          <p:nvPr/>
        </p:nvSpPr>
        <p:spPr>
          <a:xfrm>
            <a:off x="424476" y="2817245"/>
            <a:ext cx="2124392" cy="529902"/>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a:ea typeface="+mn-ea"/>
                <a:cs typeface="+mn-cs"/>
              </a:rPr>
              <a:t>Tác hại</a:t>
            </a:r>
            <a:endPar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4" name="Picture 2" descr="Chromosomal analysis of fetus">
            <a:extLst>
              <a:ext uri="{FF2B5EF4-FFF2-40B4-BE49-F238E27FC236}">
                <a16:creationId xmlns:a16="http://schemas.microsoft.com/office/drawing/2014/main" id="{6AA127EE-F858-C990-2734-973CE66F6E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85" b="13046"/>
          <a:stretch/>
        </p:blipFill>
        <p:spPr bwMode="auto">
          <a:xfrm>
            <a:off x="0" y="2571836"/>
            <a:ext cx="12192000" cy="39156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74503EA-F159-5118-16B8-DB72E5ADD00D}"/>
              </a:ext>
            </a:extLst>
          </p:cNvPr>
          <p:cNvSpPr/>
          <p:nvPr/>
        </p:nvSpPr>
        <p:spPr>
          <a:xfrm>
            <a:off x="6782570" y="2724929"/>
            <a:ext cx="4984954" cy="3728393"/>
          </a:xfrm>
          <a:prstGeom prst="rect">
            <a:avLst/>
          </a:prstGeom>
          <a:solidFill>
            <a:srgbClr val="FF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89D44421-F4EB-DE39-AFAB-C9E4085C99A9}"/>
              </a:ext>
            </a:extLst>
          </p:cNvPr>
          <p:cNvSpPr txBox="1"/>
          <p:nvPr/>
        </p:nvSpPr>
        <p:spPr>
          <a:xfrm>
            <a:off x="6695768" y="2824986"/>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Patau’s</a:t>
            </a:r>
          </a:p>
        </p:txBody>
      </p:sp>
      <p:sp>
        <p:nvSpPr>
          <p:cNvPr id="10" name="TextBox 9">
            <a:extLst>
              <a:ext uri="{FF2B5EF4-FFF2-40B4-BE49-F238E27FC236}">
                <a16:creationId xmlns:a16="http://schemas.microsoft.com/office/drawing/2014/main" id="{8999649A-8DA2-1ACB-FB22-6D6E911B98D8}"/>
              </a:ext>
            </a:extLst>
          </p:cNvPr>
          <p:cNvSpPr txBox="1"/>
          <p:nvPr/>
        </p:nvSpPr>
        <p:spPr>
          <a:xfrm>
            <a:off x="6695768" y="3591830"/>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Down</a:t>
            </a:r>
          </a:p>
        </p:txBody>
      </p:sp>
      <p:sp>
        <p:nvSpPr>
          <p:cNvPr id="12" name="TextBox 11">
            <a:extLst>
              <a:ext uri="{FF2B5EF4-FFF2-40B4-BE49-F238E27FC236}">
                <a16:creationId xmlns:a16="http://schemas.microsoft.com/office/drawing/2014/main" id="{C0F15FCD-83A5-D355-1AD6-0EF17C29F104}"/>
              </a:ext>
            </a:extLst>
          </p:cNvPr>
          <p:cNvSpPr txBox="1"/>
          <p:nvPr/>
        </p:nvSpPr>
        <p:spPr>
          <a:xfrm>
            <a:off x="6695768" y="4358294"/>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Edward</a:t>
            </a:r>
          </a:p>
        </p:txBody>
      </p:sp>
      <p:sp>
        <p:nvSpPr>
          <p:cNvPr id="13" name="TextBox 12">
            <a:extLst>
              <a:ext uri="{FF2B5EF4-FFF2-40B4-BE49-F238E27FC236}">
                <a16:creationId xmlns:a16="http://schemas.microsoft.com/office/drawing/2014/main" id="{652F7EE7-2A28-B10C-B6BA-6D53728BADD6}"/>
              </a:ext>
            </a:extLst>
          </p:cNvPr>
          <p:cNvSpPr txBox="1"/>
          <p:nvPr/>
        </p:nvSpPr>
        <p:spPr>
          <a:xfrm>
            <a:off x="6695768" y="5049026"/>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Turner</a:t>
            </a:r>
          </a:p>
        </p:txBody>
      </p:sp>
      <p:sp>
        <p:nvSpPr>
          <p:cNvPr id="14" name="TextBox 13">
            <a:extLst>
              <a:ext uri="{FF2B5EF4-FFF2-40B4-BE49-F238E27FC236}">
                <a16:creationId xmlns:a16="http://schemas.microsoft.com/office/drawing/2014/main" id="{F18A8446-7D66-FC68-9CB3-586071A4BBCC}"/>
              </a:ext>
            </a:extLst>
          </p:cNvPr>
          <p:cNvSpPr txBox="1"/>
          <p:nvPr/>
        </p:nvSpPr>
        <p:spPr>
          <a:xfrm>
            <a:off x="6695768" y="5801202"/>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Klinefelter</a:t>
            </a:r>
          </a:p>
        </p:txBody>
      </p:sp>
    </p:spTree>
    <p:extLst>
      <p:ext uri="{BB962C8B-B14F-4D97-AF65-F5344CB8AC3E}">
        <p14:creationId xmlns:p14="http://schemas.microsoft.com/office/powerpoint/2010/main" val="1774887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Down syndrome - symptoms, causes, diagnosis - medikamio">
            <a:extLst>
              <a:ext uri="{FF2B5EF4-FFF2-40B4-BE49-F238E27FC236}">
                <a16:creationId xmlns:a16="http://schemas.microsoft.com/office/drawing/2014/main" id="{FA535684-1156-F04D-8874-8A26D6863E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32" b="2556"/>
          <a:stretch/>
        </p:blipFill>
        <p:spPr bwMode="auto">
          <a:xfrm>
            <a:off x="6028682" y="47942"/>
            <a:ext cx="5223674" cy="681005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31E08B59-E80E-A64A-C561-8636AC1CC8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10" t="32705" r="10538"/>
          <a:stretch/>
        </p:blipFill>
        <p:spPr bwMode="auto">
          <a:xfrm>
            <a:off x="0" y="1965751"/>
            <a:ext cx="5223674" cy="48922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A30092-E3E3-5B34-B83F-57909FA964D7}"/>
              </a:ext>
            </a:extLst>
          </p:cNvPr>
          <p:cNvSpPr txBox="1"/>
          <p:nvPr/>
        </p:nvSpPr>
        <p:spPr>
          <a:xfrm>
            <a:off x="0" y="674556"/>
            <a:ext cx="3837114" cy="1193596"/>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lgn="ctr">
              <a:buNone/>
            </a:pPr>
            <a:r>
              <a:rPr lang="en-US" sz="3200" b="1">
                <a:solidFill>
                  <a:schemeClr val="bg1"/>
                </a:solidFill>
              </a:rPr>
              <a:t>H</a:t>
            </a:r>
            <a:r>
              <a:rPr lang="vi-VN" sz="3200" b="1">
                <a:solidFill>
                  <a:schemeClr val="bg1"/>
                </a:solidFill>
              </a:rPr>
              <a:t>ội chứng Down </a:t>
            </a:r>
            <a:endParaRPr lang="en-US" sz="3200" b="1">
              <a:solidFill>
                <a:schemeClr val="bg1"/>
              </a:solidFill>
            </a:endParaRPr>
          </a:p>
          <a:p>
            <a:pPr marL="0" indent="0" algn="ctr">
              <a:buNone/>
            </a:pPr>
            <a:r>
              <a:rPr lang="vi-VN" sz="2800" b="1">
                <a:solidFill>
                  <a:srgbClr val="FFFF00"/>
                </a:solidFill>
              </a:rPr>
              <a:t>3 NST số 21</a:t>
            </a:r>
            <a:endParaRPr lang="en-US" sz="2800">
              <a:solidFill>
                <a:srgbClr val="FFFF00"/>
              </a:solidFill>
            </a:endParaRPr>
          </a:p>
        </p:txBody>
      </p:sp>
    </p:spTree>
    <p:extLst>
      <p:ext uri="{BB962C8B-B14F-4D97-AF65-F5344CB8AC3E}">
        <p14:creationId xmlns:p14="http://schemas.microsoft.com/office/powerpoint/2010/main" val="431762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Down Syndrome: Symptoms, Causes, Prevention and Treatments">
            <a:extLst>
              <a:ext uri="{FF2B5EF4-FFF2-40B4-BE49-F238E27FC236}">
                <a16:creationId xmlns:a16="http://schemas.microsoft.com/office/drawing/2014/main" id="{C508813B-1392-8AC0-A1E6-E1D807F6BD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8" t="13894" r="4219" b="4072"/>
          <a:stretch/>
        </p:blipFill>
        <p:spPr bwMode="auto">
          <a:xfrm>
            <a:off x="718056" y="1607212"/>
            <a:ext cx="11051338" cy="52507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A30092-E3E3-5B34-B83F-57909FA964D7}"/>
              </a:ext>
            </a:extLst>
          </p:cNvPr>
          <p:cNvSpPr txBox="1"/>
          <p:nvPr/>
        </p:nvSpPr>
        <p:spPr>
          <a:xfrm>
            <a:off x="422606" y="175282"/>
            <a:ext cx="11346787" cy="1431930"/>
          </a:xfrm>
          <a:prstGeom prst="rect">
            <a:avLst/>
          </a:prstGeom>
          <a:noFill/>
        </p:spPr>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buNone/>
            </a:pPr>
            <a:r>
              <a:rPr lang="vi-VN" b="1">
                <a:solidFill>
                  <a:srgbClr val="FF0000"/>
                </a:solidFill>
              </a:rPr>
              <a:t>Người mắc hội chứng Down </a:t>
            </a:r>
            <a:r>
              <a:rPr lang="vi-VN"/>
              <a:t>có bộ NST với </a:t>
            </a:r>
            <a:r>
              <a:rPr lang="vi-VN" b="1">
                <a:solidFill>
                  <a:srgbClr val="00B050"/>
                </a:solidFill>
              </a:rPr>
              <a:t>3 NST số 21</a:t>
            </a:r>
            <a:r>
              <a:rPr lang="vi-VN"/>
              <a:t>: Có nhiều bất thường trên khuôn mặt (mũi tẹt, mắt chếch lên trên,…), tầm vóc thấp bé, dị tật tim, chậm phát triển và thường có tuổi thọ ngắn hơn người bình thường.</a:t>
            </a:r>
            <a:endParaRPr lang="en-US"/>
          </a:p>
        </p:txBody>
      </p:sp>
    </p:spTree>
    <p:extLst>
      <p:ext uri="{BB962C8B-B14F-4D97-AF65-F5344CB8AC3E}">
        <p14:creationId xmlns:p14="http://schemas.microsoft.com/office/powerpoint/2010/main" val="243689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A30092-E3E3-5B34-B83F-57909FA964D7}"/>
              </a:ext>
            </a:extLst>
          </p:cNvPr>
          <p:cNvSpPr txBox="1"/>
          <p:nvPr/>
        </p:nvSpPr>
        <p:spPr>
          <a:xfrm>
            <a:off x="0" y="489432"/>
            <a:ext cx="3837114" cy="1193596"/>
          </a:xfrm>
          <a:prstGeom prst="rect">
            <a:avLst/>
          </a:prstGeom>
          <a:solidFill>
            <a:srgbClr val="008965"/>
          </a:solidFill>
          <a:ln>
            <a:noFill/>
          </a:ln>
        </p:spPr>
        <p:style>
          <a:lnRef idx="3">
            <a:schemeClr val="lt1"/>
          </a:lnRef>
          <a:fillRef idx="1">
            <a:schemeClr val="accent3"/>
          </a:fillRef>
          <a:effectRef idx="1">
            <a:schemeClr val="accent3"/>
          </a:effectRef>
          <a:fontRef idx="minor">
            <a:schemeClr val="lt1"/>
          </a:fontRef>
        </p:style>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lgn="ctr">
              <a:buNone/>
            </a:pPr>
            <a:r>
              <a:rPr lang="en-US" sz="3200" b="1">
                <a:solidFill>
                  <a:schemeClr val="bg1"/>
                </a:solidFill>
              </a:rPr>
              <a:t>H</a:t>
            </a:r>
            <a:r>
              <a:rPr lang="vi-VN" sz="3200" b="1">
                <a:solidFill>
                  <a:schemeClr val="bg1"/>
                </a:solidFill>
              </a:rPr>
              <a:t>ội chứng Jacob</a:t>
            </a:r>
            <a:endParaRPr lang="en-US" sz="3200" b="1">
              <a:solidFill>
                <a:schemeClr val="bg1"/>
              </a:solidFill>
            </a:endParaRPr>
          </a:p>
          <a:p>
            <a:pPr marL="0" indent="0" algn="ctr">
              <a:buNone/>
            </a:pPr>
            <a:r>
              <a:rPr lang="vi-VN" sz="2800" b="1">
                <a:solidFill>
                  <a:srgbClr val="FFFF00"/>
                </a:solidFill>
              </a:rPr>
              <a:t>kí hiệu XYY</a:t>
            </a:r>
            <a:endParaRPr lang="en-US" sz="2800">
              <a:solidFill>
                <a:srgbClr val="FFFF00"/>
              </a:solidFill>
            </a:endParaRPr>
          </a:p>
        </p:txBody>
      </p:sp>
      <p:pic>
        <p:nvPicPr>
          <p:cNvPr id="21506" name="Picture 2" descr="Xyy syndrome hi-res stock photography and images - Alamy">
            <a:extLst>
              <a:ext uri="{FF2B5EF4-FFF2-40B4-BE49-F238E27FC236}">
                <a16:creationId xmlns:a16="http://schemas.microsoft.com/office/drawing/2014/main" id="{68A108D5-CC7B-B7D0-54A1-C039E7A67B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42" t="7117" r="6355" b="9202"/>
          <a:stretch/>
        </p:blipFill>
        <p:spPr bwMode="auto">
          <a:xfrm>
            <a:off x="106586" y="1868152"/>
            <a:ext cx="6390093" cy="491139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Biomedicines | Free Full-Text | Stiff Person Spectrum Disorders&amp;mdash;An  Update and Outlook on Clinical, Pathophysiological and Treatment  Perspectives">
            <a:extLst>
              <a:ext uri="{FF2B5EF4-FFF2-40B4-BE49-F238E27FC236}">
                <a16:creationId xmlns:a16="http://schemas.microsoft.com/office/drawing/2014/main" id="{E57EBDA3-5A06-1312-D6C9-1D6E4911AE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502"/>
          <a:stretch/>
        </p:blipFill>
        <p:spPr bwMode="auto">
          <a:xfrm>
            <a:off x="6621008" y="1541273"/>
            <a:ext cx="5464406" cy="53167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DF1165-8994-D7CA-F1A5-602A75A410F5}"/>
              </a:ext>
            </a:extLst>
          </p:cNvPr>
          <p:cNvSpPr txBox="1"/>
          <p:nvPr/>
        </p:nvSpPr>
        <p:spPr>
          <a:xfrm>
            <a:off x="4029250" y="489432"/>
            <a:ext cx="7818681" cy="970266"/>
          </a:xfrm>
          <a:prstGeom prst="rect">
            <a:avLst/>
          </a:prstGeom>
          <a:noFill/>
        </p:spPr>
        <p:txBody>
          <a:bodyPr wrap="square">
            <a:spAutoFit/>
          </a:bodyPr>
          <a:lstStyle>
            <a:defPPr>
              <a:defRPr lang="ru-RU"/>
            </a:defPPr>
            <a:lvl1pPr indent="0" algn="just">
              <a:lnSpc>
                <a:spcPct val="125000"/>
              </a:lnSpc>
              <a:buFont typeface="Wingdings" panose="05000000000000000000" pitchFamily="2" charset="2"/>
              <a:buNone/>
              <a:defRPr sz="2400" b="1">
                <a:solidFill>
                  <a:srgbClr val="FF0000"/>
                </a:solidFill>
              </a:defRPr>
            </a:lvl1pPr>
          </a:lstStyle>
          <a:p>
            <a:pPr algn="l"/>
            <a:r>
              <a:rPr lang="vi-VN"/>
              <a:t>(hội chứng siêu nam): </a:t>
            </a:r>
            <a:r>
              <a:rPr lang="vi-VN" b="0">
                <a:solidFill>
                  <a:schemeClr val="tx1"/>
                </a:solidFill>
              </a:rPr>
              <a:t>thường có rối loạn về hệ vận động (cơ, xương) và hệ thần kinh.</a:t>
            </a:r>
            <a:endParaRPr lang="en-US" b="0">
              <a:solidFill>
                <a:schemeClr val="tx1"/>
              </a:solidFill>
            </a:endParaRPr>
          </a:p>
        </p:txBody>
      </p:sp>
    </p:spTree>
    <p:extLst>
      <p:ext uri="{BB962C8B-B14F-4D97-AF65-F5344CB8AC3E}">
        <p14:creationId xmlns:p14="http://schemas.microsoft.com/office/powerpoint/2010/main" val="40058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A30092-E3E3-5B34-B83F-57909FA964D7}"/>
              </a:ext>
            </a:extLst>
          </p:cNvPr>
          <p:cNvSpPr txBox="1"/>
          <p:nvPr/>
        </p:nvSpPr>
        <p:spPr>
          <a:xfrm>
            <a:off x="0" y="489432"/>
            <a:ext cx="5621036" cy="1193596"/>
          </a:xfrm>
          <a:prstGeom prst="rect">
            <a:avLst/>
          </a:prstGeom>
          <a:solidFill>
            <a:srgbClr val="763CEB"/>
          </a:solidFill>
          <a:ln>
            <a:noFill/>
          </a:ln>
        </p:spPr>
        <p:style>
          <a:lnRef idx="3">
            <a:schemeClr val="lt1"/>
          </a:lnRef>
          <a:fillRef idx="1">
            <a:schemeClr val="accent3"/>
          </a:fillRef>
          <a:effectRef idx="1">
            <a:schemeClr val="accent3"/>
          </a:effectRef>
          <a:fontRef idx="minor">
            <a:schemeClr val="lt1"/>
          </a:fontRef>
        </p:style>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lgn="ctr">
              <a:buNone/>
            </a:pPr>
            <a:r>
              <a:rPr lang="en-US" sz="3200" b="1">
                <a:solidFill>
                  <a:schemeClr val="bg1"/>
                </a:solidFill>
              </a:rPr>
              <a:t>H</a:t>
            </a:r>
            <a:r>
              <a:rPr lang="vi-VN" sz="3200" b="1">
                <a:solidFill>
                  <a:schemeClr val="bg1"/>
                </a:solidFill>
              </a:rPr>
              <a:t>ội chứng </a:t>
            </a:r>
            <a:r>
              <a:rPr lang="en-US" sz="3200" b="1">
                <a:solidFill>
                  <a:schemeClr val="bg1"/>
                </a:solidFill>
              </a:rPr>
              <a:t>Patau</a:t>
            </a:r>
          </a:p>
          <a:p>
            <a:pPr marL="0" indent="0" algn="ctr">
              <a:buNone/>
            </a:pPr>
            <a:r>
              <a:rPr lang="vi-VN" sz="2800" b="1">
                <a:solidFill>
                  <a:srgbClr val="FFFF00"/>
                </a:solidFill>
              </a:rPr>
              <a:t>thừa một NST ở cặp NST số 13</a:t>
            </a:r>
            <a:endParaRPr lang="en-US" sz="2800">
              <a:solidFill>
                <a:srgbClr val="FFFF00"/>
              </a:solidFill>
            </a:endParaRPr>
          </a:p>
        </p:txBody>
      </p:sp>
      <p:pic>
        <p:nvPicPr>
          <p:cNvPr id="22532" name="Picture 4" descr="Patau syndrome karyotype (trisomy 13 Stock Photo - Alamy">
            <a:extLst>
              <a:ext uri="{FF2B5EF4-FFF2-40B4-BE49-F238E27FC236}">
                <a16:creationId xmlns:a16="http://schemas.microsoft.com/office/drawing/2014/main" id="{E2E8139C-076B-4A8F-4346-CC3013B175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68" b="7731"/>
          <a:stretch/>
        </p:blipFill>
        <p:spPr bwMode="auto">
          <a:xfrm>
            <a:off x="5718681" y="1825213"/>
            <a:ext cx="6066285" cy="4884126"/>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Trisomy 13: MedlinePlus Genetics">
            <a:extLst>
              <a:ext uri="{FF2B5EF4-FFF2-40B4-BE49-F238E27FC236}">
                <a16:creationId xmlns:a16="http://schemas.microsoft.com/office/drawing/2014/main" id="{338E3900-6060-D654-EF4E-6BE487471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34" y="1748357"/>
            <a:ext cx="4922291" cy="51096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942DDF-8352-4E24-1EF0-6485D65A8AEB}"/>
              </a:ext>
            </a:extLst>
          </p:cNvPr>
          <p:cNvSpPr txBox="1"/>
          <p:nvPr/>
        </p:nvSpPr>
        <p:spPr>
          <a:xfrm>
            <a:off x="5759493" y="370265"/>
            <a:ext cx="6242323" cy="1431930"/>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r>
              <a:rPr lang="vi-VN">
                <a:solidFill>
                  <a:srgbClr val="008965"/>
                </a:solidFill>
              </a:rPr>
              <a:t>Hơn 80% trẻ sinh ra tử vong </a:t>
            </a:r>
            <a:r>
              <a:rPr lang="vi-VN" b="0">
                <a:solidFill>
                  <a:schemeClr val="tx1"/>
                </a:solidFill>
              </a:rPr>
              <a:t>trong năm đầu tiên. Tuy nhiên, vẫn có trẻ có thể sống tới tuổi vị thành niên mặc dù rất hiếm.</a:t>
            </a:r>
            <a:endParaRPr lang="en-US" b="0">
              <a:solidFill>
                <a:schemeClr val="tx1"/>
              </a:solidFill>
            </a:endParaRPr>
          </a:p>
        </p:txBody>
      </p:sp>
    </p:spTree>
    <p:extLst>
      <p:ext uri="{BB962C8B-B14F-4D97-AF65-F5344CB8AC3E}">
        <p14:creationId xmlns:p14="http://schemas.microsoft.com/office/powerpoint/2010/main" val="153341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A30092-E3E3-5B34-B83F-57909FA964D7}"/>
              </a:ext>
            </a:extLst>
          </p:cNvPr>
          <p:cNvSpPr txBox="1"/>
          <p:nvPr/>
        </p:nvSpPr>
        <p:spPr>
          <a:xfrm>
            <a:off x="0" y="489432"/>
            <a:ext cx="4420535" cy="1193596"/>
          </a:xfrm>
          <a:prstGeom prst="rect">
            <a:avLst/>
          </a:prstGeom>
          <a:solidFill>
            <a:schemeClr val="accent4">
              <a:lumMod val="60000"/>
              <a:lumOff val="40000"/>
            </a:schemeClr>
          </a:solidFill>
          <a:ln>
            <a:noFill/>
          </a:ln>
        </p:spPr>
        <p:style>
          <a:lnRef idx="3">
            <a:schemeClr val="lt1"/>
          </a:lnRef>
          <a:fillRef idx="1">
            <a:schemeClr val="accent3"/>
          </a:fillRef>
          <a:effectRef idx="1">
            <a:schemeClr val="accent3"/>
          </a:effectRef>
          <a:fontRef idx="minor">
            <a:schemeClr val="lt1"/>
          </a:fontRef>
        </p:style>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lgn="ctr">
              <a:buNone/>
            </a:pPr>
            <a:r>
              <a:rPr lang="en-US" sz="3200" b="1">
                <a:solidFill>
                  <a:schemeClr val="bg1"/>
                </a:solidFill>
              </a:rPr>
              <a:t>H</a:t>
            </a:r>
            <a:r>
              <a:rPr lang="vi-VN" sz="3200" b="1">
                <a:solidFill>
                  <a:schemeClr val="bg1"/>
                </a:solidFill>
              </a:rPr>
              <a:t>ội chứng </a:t>
            </a:r>
            <a:r>
              <a:rPr lang="en-US" sz="3200" b="1">
                <a:solidFill>
                  <a:schemeClr val="bg1"/>
                </a:solidFill>
              </a:rPr>
              <a:t>Klinefelter</a:t>
            </a:r>
          </a:p>
          <a:p>
            <a:pPr marL="0" indent="0" algn="ctr">
              <a:buNone/>
            </a:pPr>
            <a:r>
              <a:rPr lang="en-US" sz="2800" b="1">
                <a:solidFill>
                  <a:srgbClr val="FFFF00"/>
                </a:solidFill>
              </a:rPr>
              <a:t>Kí hiệu XXY</a:t>
            </a:r>
            <a:endParaRPr lang="en-US" sz="2800">
              <a:solidFill>
                <a:srgbClr val="FFFF00"/>
              </a:solidFill>
            </a:endParaRPr>
          </a:p>
        </p:txBody>
      </p:sp>
      <p:sp>
        <p:nvSpPr>
          <p:cNvPr id="17" name="TextBox 16">
            <a:extLst>
              <a:ext uri="{FF2B5EF4-FFF2-40B4-BE49-F238E27FC236}">
                <a16:creationId xmlns:a16="http://schemas.microsoft.com/office/drawing/2014/main" id="{E0499681-24DF-8FC1-13DD-CD93B095328F}"/>
              </a:ext>
            </a:extLst>
          </p:cNvPr>
          <p:cNvSpPr txBox="1"/>
          <p:nvPr/>
        </p:nvSpPr>
        <p:spPr>
          <a:xfrm>
            <a:off x="4649252" y="784272"/>
            <a:ext cx="3941039" cy="578043"/>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algn="just"/>
            <a:r>
              <a:rPr lang="en-US" sz="2800">
                <a:solidFill>
                  <a:srgbClr val="008965"/>
                </a:solidFill>
              </a:rPr>
              <a:t>Hội chứng siêu nữ</a:t>
            </a:r>
            <a:endParaRPr lang="en-US" sz="2800" b="0">
              <a:solidFill>
                <a:schemeClr val="tx1"/>
              </a:solidFill>
            </a:endParaRPr>
          </a:p>
        </p:txBody>
      </p:sp>
      <p:pic>
        <p:nvPicPr>
          <p:cNvPr id="19" name="Picture 2" descr="What is Klinefelter syndrome or XXY, what are the symptoms and what happens  when a male has an extra X chromosome? | The Sun">
            <a:extLst>
              <a:ext uri="{FF2B5EF4-FFF2-40B4-BE49-F238E27FC236}">
                <a16:creationId xmlns:a16="http://schemas.microsoft.com/office/drawing/2014/main" id="{9EEDF781-7BD6-C6D0-A7B6-25261FBE3B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98" t="8589" r="7928"/>
          <a:stretch/>
        </p:blipFill>
        <p:spPr bwMode="auto">
          <a:xfrm>
            <a:off x="157124" y="1816772"/>
            <a:ext cx="6462648" cy="498069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6DDB9F3F-C0B5-67C8-52A8-94FCA3D8C333}"/>
              </a:ext>
            </a:extLst>
          </p:cNvPr>
          <p:cNvGrpSpPr/>
          <p:nvPr/>
        </p:nvGrpSpPr>
        <p:grpSpPr>
          <a:xfrm>
            <a:off x="5901526" y="784272"/>
            <a:ext cx="6209150" cy="6069496"/>
            <a:chOff x="5884697" y="788504"/>
            <a:chExt cx="6209150" cy="6069496"/>
          </a:xfrm>
        </p:grpSpPr>
        <p:pic>
          <p:nvPicPr>
            <p:cNvPr id="21" name="Picture 2" descr="Genetic aspects of male infertility | Andrology Awareness Europe">
              <a:extLst>
                <a:ext uri="{FF2B5EF4-FFF2-40B4-BE49-F238E27FC236}">
                  <a16:creationId xmlns:a16="http://schemas.microsoft.com/office/drawing/2014/main" id="{2AFEE2E1-6708-CB92-516C-4A9A0DD7A4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07" t="11498" r="34125"/>
            <a:stretch/>
          </p:blipFill>
          <p:spPr bwMode="auto">
            <a:xfrm>
              <a:off x="8531162" y="788504"/>
              <a:ext cx="2181713" cy="606949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C9CA041F-CFF1-F22A-D45F-C0350E413D60}"/>
                </a:ext>
              </a:extLst>
            </p:cNvPr>
            <p:cNvSpPr/>
            <p:nvPr/>
          </p:nvSpPr>
          <p:spPr>
            <a:xfrm>
              <a:off x="6702362" y="1651819"/>
              <a:ext cx="1457141"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626C9E60-23AB-8268-C6E6-66F45009C191}"/>
                </a:ext>
              </a:extLst>
            </p:cNvPr>
            <p:cNvSpPr/>
            <p:nvPr/>
          </p:nvSpPr>
          <p:spPr>
            <a:xfrm>
              <a:off x="7371298" y="3045542"/>
              <a:ext cx="95338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ectangle 23">
              <a:extLst>
                <a:ext uri="{FF2B5EF4-FFF2-40B4-BE49-F238E27FC236}">
                  <a16:creationId xmlns:a16="http://schemas.microsoft.com/office/drawing/2014/main" id="{158E2DAB-B511-B188-4174-D11F590BF5C0}"/>
                </a:ext>
              </a:extLst>
            </p:cNvPr>
            <p:cNvSpPr/>
            <p:nvPr/>
          </p:nvSpPr>
          <p:spPr>
            <a:xfrm>
              <a:off x="7449836" y="4055806"/>
              <a:ext cx="1228810" cy="463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Rectangle 24">
              <a:extLst>
                <a:ext uri="{FF2B5EF4-FFF2-40B4-BE49-F238E27FC236}">
                  <a16:creationId xmlns:a16="http://schemas.microsoft.com/office/drawing/2014/main" id="{8B5FFFCF-2ED8-AC74-9091-A691CE44EA30}"/>
                </a:ext>
              </a:extLst>
            </p:cNvPr>
            <p:cNvSpPr/>
            <p:nvPr/>
          </p:nvSpPr>
          <p:spPr>
            <a:xfrm>
              <a:off x="10241975" y="2173912"/>
              <a:ext cx="1089853" cy="463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75C6E1B8-F46C-1C13-F1B6-A30D0FE8FFD9}"/>
                </a:ext>
              </a:extLst>
            </p:cNvPr>
            <p:cNvSpPr/>
            <p:nvPr/>
          </p:nvSpPr>
          <p:spPr>
            <a:xfrm>
              <a:off x="10064994" y="899651"/>
              <a:ext cx="1875995" cy="463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TextBox 26">
              <a:extLst>
                <a:ext uri="{FF2B5EF4-FFF2-40B4-BE49-F238E27FC236}">
                  <a16:creationId xmlns:a16="http://schemas.microsoft.com/office/drawing/2014/main" id="{157DE7B7-A43F-E613-C2C3-EB47921645DD}"/>
                </a:ext>
              </a:extLst>
            </p:cNvPr>
            <p:cNvSpPr txBox="1"/>
            <p:nvPr/>
          </p:nvSpPr>
          <p:spPr>
            <a:xfrm>
              <a:off x="5884697" y="1744156"/>
              <a:ext cx="2646465" cy="461217"/>
            </a:xfrm>
            <a:prstGeom prst="rect">
              <a:avLst/>
            </a:prstGeom>
            <a:noFill/>
          </p:spPr>
          <p:txBody>
            <a:bodyPr wrap="square" rtlCol="0">
              <a:spAutoFit/>
            </a:bodyPr>
            <a:lstStyle/>
            <a:p>
              <a:pPr algn="r">
                <a:lnSpc>
                  <a:spcPct val="120000"/>
                </a:lnSpc>
              </a:pPr>
              <a:r>
                <a:rPr lang="en-US" sz="2200"/>
                <a:t>Tuyến vú phát triển</a:t>
              </a:r>
            </a:p>
          </p:txBody>
        </p:sp>
        <p:sp>
          <p:nvSpPr>
            <p:cNvPr id="28" name="TextBox 27">
              <a:extLst>
                <a:ext uri="{FF2B5EF4-FFF2-40B4-BE49-F238E27FC236}">
                  <a16:creationId xmlns:a16="http://schemas.microsoft.com/office/drawing/2014/main" id="{8085BEB6-AF9E-D284-752E-A90C4E92BDEB}"/>
                </a:ext>
              </a:extLst>
            </p:cNvPr>
            <p:cNvSpPr txBox="1"/>
            <p:nvPr/>
          </p:nvSpPr>
          <p:spPr>
            <a:xfrm>
              <a:off x="9912134" y="2187055"/>
              <a:ext cx="2181713" cy="461217"/>
            </a:xfrm>
            <a:prstGeom prst="rect">
              <a:avLst/>
            </a:prstGeom>
            <a:noFill/>
          </p:spPr>
          <p:txBody>
            <a:bodyPr wrap="square" rtlCol="0">
              <a:spAutoFit/>
            </a:bodyPr>
            <a:lstStyle>
              <a:defPPr>
                <a:defRPr lang="ru-RU"/>
              </a:defPPr>
              <a:lvl1pPr algn="ctr">
                <a:lnSpc>
                  <a:spcPct val="120000"/>
                </a:lnSpc>
                <a:defRPr sz="2000"/>
              </a:lvl1pPr>
            </a:lstStyle>
            <a:p>
              <a:pPr algn="l"/>
              <a:r>
                <a:rPr lang="en-US" sz="2200"/>
                <a:t>Tay và chân dài</a:t>
              </a:r>
            </a:p>
          </p:txBody>
        </p:sp>
        <p:sp>
          <p:nvSpPr>
            <p:cNvPr id="29" name="TextBox 28">
              <a:extLst>
                <a:ext uri="{FF2B5EF4-FFF2-40B4-BE49-F238E27FC236}">
                  <a16:creationId xmlns:a16="http://schemas.microsoft.com/office/drawing/2014/main" id="{C2FFA8B1-8A88-16F1-265B-3FE04DF4D308}"/>
                </a:ext>
              </a:extLst>
            </p:cNvPr>
            <p:cNvSpPr txBox="1"/>
            <p:nvPr/>
          </p:nvSpPr>
          <p:spPr>
            <a:xfrm>
              <a:off x="7303048" y="4185860"/>
              <a:ext cx="1458188" cy="867482"/>
            </a:xfrm>
            <a:prstGeom prst="rect">
              <a:avLst/>
            </a:prstGeom>
            <a:noFill/>
          </p:spPr>
          <p:txBody>
            <a:bodyPr wrap="square" rtlCol="0">
              <a:spAutoFit/>
            </a:bodyPr>
            <a:lstStyle/>
            <a:p>
              <a:pPr algn="r">
                <a:lnSpc>
                  <a:spcPct val="120000"/>
                </a:lnSpc>
              </a:pPr>
              <a:r>
                <a:rPr lang="en-US" sz="2200"/>
                <a:t>Tinh hoàn nhỏ, chắc</a:t>
              </a:r>
            </a:p>
          </p:txBody>
        </p:sp>
        <p:sp>
          <p:nvSpPr>
            <p:cNvPr id="30" name="TextBox 29">
              <a:extLst>
                <a:ext uri="{FF2B5EF4-FFF2-40B4-BE49-F238E27FC236}">
                  <a16:creationId xmlns:a16="http://schemas.microsoft.com/office/drawing/2014/main" id="{60E93DF5-26C6-25A6-886F-D2A7EFAA6C3C}"/>
                </a:ext>
              </a:extLst>
            </p:cNvPr>
            <p:cNvSpPr txBox="1"/>
            <p:nvPr/>
          </p:nvSpPr>
          <p:spPr>
            <a:xfrm>
              <a:off x="7074021" y="2965008"/>
              <a:ext cx="1457141" cy="867482"/>
            </a:xfrm>
            <a:prstGeom prst="rect">
              <a:avLst/>
            </a:prstGeom>
            <a:noFill/>
          </p:spPr>
          <p:txBody>
            <a:bodyPr wrap="square" rtlCol="0">
              <a:spAutoFit/>
            </a:bodyPr>
            <a:lstStyle/>
            <a:p>
              <a:pPr algn="r">
                <a:lnSpc>
                  <a:spcPct val="120000"/>
                </a:lnSpc>
              </a:pPr>
              <a:r>
                <a:rPr lang="en-US" sz="2200"/>
                <a:t>Béo phì trung tâm</a:t>
              </a:r>
            </a:p>
          </p:txBody>
        </p:sp>
      </p:grpSp>
    </p:spTree>
    <p:extLst>
      <p:ext uri="{BB962C8B-B14F-4D97-AF65-F5344CB8AC3E}">
        <p14:creationId xmlns:p14="http://schemas.microsoft.com/office/powerpoint/2010/main" val="236747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lstStyle/>
          <a:p>
            <a:r>
              <a:rPr lang="en-US"/>
              <a:t>EM ĐÃ HỌC</a:t>
            </a:r>
            <a:endParaRPr lang="ru-RU"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47</a:t>
            </a:fld>
            <a:endParaRPr lang="ru-RU" dirty="0"/>
          </a:p>
        </p:txBody>
      </p:sp>
      <p:sp>
        <p:nvSpPr>
          <p:cNvPr id="21" name="TextBox 20">
            <a:extLst>
              <a:ext uri="{FF2B5EF4-FFF2-40B4-BE49-F238E27FC236}">
                <a16:creationId xmlns:a16="http://schemas.microsoft.com/office/drawing/2014/main" id="{0CEEFC09-7E32-F0C5-052B-93915A4F74AE}"/>
              </a:ext>
            </a:extLst>
          </p:cNvPr>
          <p:cNvSpPr txBox="1"/>
          <p:nvPr/>
        </p:nvSpPr>
        <p:spPr>
          <a:xfrm>
            <a:off x="491053" y="1875030"/>
            <a:ext cx="10358331" cy="4663584"/>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008965"/>
                </a:solidFill>
              </a:defRPr>
            </a:lvl1pPr>
          </a:lstStyle>
          <a:p>
            <a:pPr marL="342900" indent="-342900" algn="just">
              <a:spcAft>
                <a:spcPts val="1200"/>
              </a:spcAft>
              <a:buFont typeface="Wingdings" panose="05000000000000000000" pitchFamily="2" charset="2"/>
              <a:buChar char="v"/>
            </a:pPr>
            <a:r>
              <a:rPr lang="vi-VN">
                <a:solidFill>
                  <a:srgbClr val="FF0000"/>
                </a:solidFill>
              </a:rPr>
              <a:t>Đột biến NST </a:t>
            </a:r>
            <a:r>
              <a:rPr lang="vi-VN" b="0">
                <a:solidFill>
                  <a:schemeClr val="tx1"/>
                </a:solidFill>
              </a:rPr>
              <a:t>là những biến đổi về cấu trúc và số lượng NST.</a:t>
            </a:r>
          </a:p>
          <a:p>
            <a:pPr marL="342900" indent="-342900" algn="just">
              <a:spcAft>
                <a:spcPts val="1200"/>
              </a:spcAft>
              <a:buFont typeface="Wingdings" panose="05000000000000000000" pitchFamily="2" charset="2"/>
              <a:buChar char="v"/>
            </a:pPr>
            <a:r>
              <a:rPr lang="vi-VN"/>
              <a:t>Đột biến cấu trúc NST </a:t>
            </a:r>
            <a:r>
              <a:rPr lang="vi-VN" b="0">
                <a:solidFill>
                  <a:schemeClr val="tx1"/>
                </a:solidFill>
              </a:rPr>
              <a:t>là những biến đổi làm thay đổi cấu trúc của NST, gồm các dạng: mất đoạn, lặp đoạn, đảo đoạn, chuyển đoạn.</a:t>
            </a:r>
          </a:p>
          <a:p>
            <a:pPr marL="342900" indent="-342900" algn="just">
              <a:spcAft>
                <a:spcPts val="1200"/>
              </a:spcAft>
              <a:buFont typeface="Wingdings" panose="05000000000000000000" pitchFamily="2" charset="2"/>
              <a:buChar char="v"/>
            </a:pPr>
            <a:r>
              <a:rPr lang="vi-VN">
                <a:solidFill>
                  <a:srgbClr val="763CEB"/>
                </a:solidFill>
              </a:rPr>
              <a:t>Đột biến số lượng NST </a:t>
            </a:r>
            <a:r>
              <a:rPr lang="vi-VN" b="0">
                <a:solidFill>
                  <a:schemeClr val="tx1"/>
                </a:solidFill>
              </a:rPr>
              <a:t>làm thay đổi số lượng NST trong bộ NST, gồm đột biến lệch bội và đột biến đa bội. Đột biến số lượng NST xảy ra phổ biến ở thực vật.</a:t>
            </a:r>
          </a:p>
          <a:p>
            <a:pPr marL="342900" indent="-342900" algn="just">
              <a:spcAft>
                <a:spcPts val="1200"/>
              </a:spcAft>
              <a:buFont typeface="Wingdings" panose="05000000000000000000" pitchFamily="2" charset="2"/>
              <a:buChar char="v"/>
            </a:pPr>
            <a:r>
              <a:rPr lang="vi-VN" b="0">
                <a:solidFill>
                  <a:schemeClr val="tx1"/>
                </a:solidFill>
              </a:rPr>
              <a:t>Đột biến NST</a:t>
            </a:r>
            <a:r>
              <a:rPr lang="vi-VN">
                <a:solidFill>
                  <a:srgbClr val="00B050"/>
                </a:solidFill>
              </a:rPr>
              <a:t> có thể có lợi, có hại hoặc không có lợi cũng không có hại (trung tính) </a:t>
            </a:r>
            <a:r>
              <a:rPr lang="vi-VN" b="0">
                <a:solidFill>
                  <a:schemeClr val="tx1"/>
                </a:solidFill>
              </a:rPr>
              <a:t>cho thể đột biến. Đột biến NST cung cấp nguyên liệu cho tạo giống mới và cho tiến hoá.</a:t>
            </a:r>
            <a:endParaRPr lang="en-US" b="0">
              <a:solidFill>
                <a:schemeClr val="tx1"/>
              </a:solidFill>
            </a:endParaRPr>
          </a:p>
        </p:txBody>
      </p:sp>
    </p:spTree>
    <p:extLst>
      <p:ext uri="{BB962C8B-B14F-4D97-AF65-F5344CB8AC3E}">
        <p14:creationId xmlns:p14="http://schemas.microsoft.com/office/powerpoint/2010/main" val="395350045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 calcmode="lin" valueType="num">
                                      <p:cBhvr additive="base">
                                        <p:cTn id="25"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p:txBody>
          <a:bodyPr>
            <a:normAutofit/>
          </a:bodyPr>
          <a:lstStyle/>
          <a:p>
            <a:r>
              <a:rPr lang="en-US"/>
              <a:t>BÀI TẬP</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48</a:t>
            </a:fld>
            <a:endParaRPr lang="ru-RU" dirty="0"/>
          </a:p>
        </p:txBody>
      </p:sp>
      <p:sp>
        <p:nvSpPr>
          <p:cNvPr id="13" name="Rectangle: Rounded Corners 12">
            <a:extLst>
              <a:ext uri="{FF2B5EF4-FFF2-40B4-BE49-F238E27FC236}">
                <a16:creationId xmlns:a16="http://schemas.microsoft.com/office/drawing/2014/main" id="{9115BAD0-36B4-08BE-72FA-BB3A0616CD38}"/>
              </a:ext>
            </a:extLst>
          </p:cNvPr>
          <p:cNvSpPr/>
          <p:nvPr/>
        </p:nvSpPr>
        <p:spPr>
          <a:xfrm>
            <a:off x="3853944" y="280491"/>
            <a:ext cx="8022036" cy="3653358"/>
          </a:xfrm>
          <a:prstGeom prst="roundRect">
            <a:avLst>
              <a:gd name="adj" fmla="val 5972"/>
            </a:avLst>
          </a:prstGeom>
          <a:gradFill flip="none" rotWithShape="1">
            <a:gsLst>
              <a:gs pos="0">
                <a:schemeClr val="accent1"/>
              </a:gs>
              <a:gs pos="97000">
                <a:schemeClr val="accent3"/>
              </a:gs>
            </a:gsLst>
            <a:lin ang="0" scaled="1"/>
            <a:tileRect/>
          </a:gradFill>
          <a:ln w="12700" cap="flat">
            <a:noFill/>
            <a:prstDash val="solid"/>
            <a:miter/>
          </a:ln>
        </p:spPr>
        <p:txBody>
          <a:bodyPr rtlCol="0" anchor="ctr"/>
          <a:lstStyle/>
          <a:p>
            <a:pPr algn="l"/>
            <a:endParaRPr lang="en-US" dirty="0"/>
          </a:p>
        </p:txBody>
      </p:sp>
      <p:sp>
        <p:nvSpPr>
          <p:cNvPr id="14" name="TextBox 13">
            <a:extLst>
              <a:ext uri="{FF2B5EF4-FFF2-40B4-BE49-F238E27FC236}">
                <a16:creationId xmlns:a16="http://schemas.microsoft.com/office/drawing/2014/main" id="{34DA194D-E366-8C6C-568A-4E5E7A16618B}"/>
              </a:ext>
            </a:extLst>
          </p:cNvPr>
          <p:cNvSpPr txBox="1"/>
          <p:nvPr/>
        </p:nvSpPr>
        <p:spPr>
          <a:xfrm>
            <a:off x="3982969" y="495380"/>
            <a:ext cx="7750269" cy="3278590"/>
          </a:xfrm>
          <a:prstGeom prst="rect">
            <a:avLst/>
          </a:prstGeom>
          <a:noFill/>
        </p:spPr>
        <p:txBody>
          <a:bodyPr wrap="square">
            <a:spAutoFit/>
          </a:bodyPr>
          <a:lstStyle/>
          <a:p>
            <a:pPr algn="just">
              <a:lnSpc>
                <a:spcPct val="125000"/>
              </a:lnSpc>
            </a:pPr>
            <a:r>
              <a:rPr lang="en-US" sz="2400" b="1">
                <a:solidFill>
                  <a:schemeClr val="bg1"/>
                </a:solidFill>
              </a:rPr>
              <a:t>Câu 1. </a:t>
            </a:r>
            <a:r>
              <a:rPr lang="vi-VN" sz="2400" b="1">
                <a:solidFill>
                  <a:schemeClr val="bg1"/>
                </a:solidFill>
              </a:rPr>
              <a:t>Cà chua có bộ NST 2n = 24. </a:t>
            </a:r>
            <a:endParaRPr lang="en-US" sz="2400" b="1">
              <a:solidFill>
                <a:schemeClr val="bg1"/>
              </a:solidFill>
            </a:endParaRPr>
          </a:p>
          <a:p>
            <a:pPr algn="just">
              <a:lnSpc>
                <a:spcPct val="125000"/>
              </a:lnSpc>
            </a:pPr>
            <a:r>
              <a:rPr lang="vi-VN" sz="2400" b="1">
                <a:solidFill>
                  <a:schemeClr val="bg1"/>
                </a:solidFill>
              </a:rPr>
              <a:t>Xác định số lượng NST trong tế bào sinh dưỡng ở thể đột biến của cà chua trong các trường hợp sau:</a:t>
            </a:r>
          </a:p>
          <a:p>
            <a:pPr algn="just">
              <a:lnSpc>
                <a:spcPct val="125000"/>
              </a:lnSpc>
            </a:pPr>
            <a:r>
              <a:rPr lang="vi-VN" sz="2400" b="1">
                <a:solidFill>
                  <a:schemeClr val="bg1"/>
                </a:solidFill>
              </a:rPr>
              <a:t>a)</a:t>
            </a:r>
            <a:r>
              <a:rPr lang="en-US" sz="2400" b="1">
                <a:solidFill>
                  <a:schemeClr val="bg1"/>
                </a:solidFill>
              </a:rPr>
              <a:t> </a:t>
            </a:r>
            <a:r>
              <a:rPr lang="vi-VN" sz="2400">
                <a:solidFill>
                  <a:schemeClr val="bg1"/>
                </a:solidFill>
              </a:rPr>
              <a:t>Thêm 1 NST ở cặp NST tương đồng số 1.</a:t>
            </a:r>
          </a:p>
          <a:p>
            <a:pPr algn="just">
              <a:lnSpc>
                <a:spcPct val="125000"/>
              </a:lnSpc>
            </a:pPr>
            <a:r>
              <a:rPr lang="vi-VN" sz="2400" b="1">
                <a:solidFill>
                  <a:schemeClr val="bg1"/>
                </a:solidFill>
              </a:rPr>
              <a:t>b)</a:t>
            </a:r>
            <a:r>
              <a:rPr lang="en-US" sz="2400" b="1">
                <a:solidFill>
                  <a:schemeClr val="bg1"/>
                </a:solidFill>
              </a:rPr>
              <a:t> </a:t>
            </a:r>
            <a:r>
              <a:rPr lang="vi-VN" sz="2400">
                <a:solidFill>
                  <a:schemeClr val="bg1"/>
                </a:solidFill>
              </a:rPr>
              <a:t>Mất 1 đoạn NST ở cặp NST tương đồng số 5.</a:t>
            </a:r>
          </a:p>
          <a:p>
            <a:pPr algn="just">
              <a:lnSpc>
                <a:spcPct val="125000"/>
              </a:lnSpc>
            </a:pPr>
            <a:r>
              <a:rPr lang="vi-VN" sz="2400" b="1">
                <a:solidFill>
                  <a:schemeClr val="bg1"/>
                </a:solidFill>
              </a:rPr>
              <a:t>c)</a:t>
            </a:r>
            <a:r>
              <a:rPr lang="en-US" sz="2400" b="1">
                <a:solidFill>
                  <a:schemeClr val="bg1"/>
                </a:solidFill>
              </a:rPr>
              <a:t> </a:t>
            </a:r>
            <a:r>
              <a:rPr lang="vi-VN" sz="2400">
                <a:solidFill>
                  <a:schemeClr val="bg1"/>
                </a:solidFill>
              </a:rPr>
              <a:t>Thêm 1 NST ở tất cả các cặp NST tương đồng.</a:t>
            </a:r>
          </a:p>
          <a:p>
            <a:pPr algn="just">
              <a:lnSpc>
                <a:spcPct val="125000"/>
              </a:lnSpc>
            </a:pPr>
            <a:r>
              <a:rPr lang="vi-VN" sz="2400" b="1">
                <a:solidFill>
                  <a:schemeClr val="bg1"/>
                </a:solidFill>
              </a:rPr>
              <a:t>d)</a:t>
            </a:r>
            <a:r>
              <a:rPr lang="en-US" sz="2400" b="1">
                <a:solidFill>
                  <a:schemeClr val="bg1"/>
                </a:solidFill>
              </a:rPr>
              <a:t> </a:t>
            </a:r>
            <a:r>
              <a:rPr lang="vi-VN" sz="2400">
                <a:solidFill>
                  <a:schemeClr val="bg1"/>
                </a:solidFill>
              </a:rPr>
              <a:t>Thêm 2 NST ở tất cả các cặp NST tương đồng.</a:t>
            </a:r>
          </a:p>
        </p:txBody>
      </p:sp>
      <p:sp>
        <p:nvSpPr>
          <p:cNvPr id="15" name="Rectangle: Rounded Corners 14">
            <a:extLst>
              <a:ext uri="{FF2B5EF4-FFF2-40B4-BE49-F238E27FC236}">
                <a16:creationId xmlns:a16="http://schemas.microsoft.com/office/drawing/2014/main" id="{7B89F1BE-27A3-0C30-82DB-B2B31AAF4682}"/>
              </a:ext>
            </a:extLst>
          </p:cNvPr>
          <p:cNvSpPr/>
          <p:nvPr/>
        </p:nvSpPr>
        <p:spPr>
          <a:xfrm>
            <a:off x="1183672" y="4093729"/>
            <a:ext cx="1789530" cy="448785"/>
          </a:xfrm>
          <a:prstGeom prst="roundRect">
            <a:avLst>
              <a:gd name="adj" fmla="val 50000"/>
            </a:avLst>
          </a:prstGeom>
          <a:solidFill>
            <a:schemeClr val="accent4"/>
          </a:solidFill>
          <a:ln w="12700" cap="flat">
            <a:noFill/>
            <a:prstDash val="solid"/>
            <a:miter/>
          </a:ln>
        </p:spPr>
        <p:txBody>
          <a:bodyPr rtlCol="0" anchor="ctr"/>
          <a:lstStyle/>
          <a:p>
            <a:pPr algn="l"/>
            <a:r>
              <a:rPr lang="en-US" sz="2400" b="1">
                <a:solidFill>
                  <a:schemeClr val="bg1"/>
                </a:solidFill>
              </a:rPr>
              <a:t>a) 2n = 25</a:t>
            </a:r>
            <a:endParaRPr lang="en-US" sz="2400" b="1" dirty="0">
              <a:solidFill>
                <a:schemeClr val="bg1"/>
              </a:solidFill>
            </a:endParaRPr>
          </a:p>
        </p:txBody>
      </p:sp>
      <p:sp>
        <p:nvSpPr>
          <p:cNvPr id="16" name="Rectangle: Rounded Corners 15">
            <a:extLst>
              <a:ext uri="{FF2B5EF4-FFF2-40B4-BE49-F238E27FC236}">
                <a16:creationId xmlns:a16="http://schemas.microsoft.com/office/drawing/2014/main" id="{EA251E43-3B28-7905-4107-22E03EE4E5A4}"/>
              </a:ext>
            </a:extLst>
          </p:cNvPr>
          <p:cNvSpPr/>
          <p:nvPr/>
        </p:nvSpPr>
        <p:spPr>
          <a:xfrm>
            <a:off x="1183672" y="4637881"/>
            <a:ext cx="1789530" cy="448785"/>
          </a:xfrm>
          <a:prstGeom prst="roundRect">
            <a:avLst>
              <a:gd name="adj" fmla="val 50000"/>
            </a:avLst>
          </a:prstGeom>
          <a:solidFill>
            <a:srgbClr val="008965"/>
          </a:solidFill>
          <a:ln w="12700" cap="flat">
            <a:noFill/>
            <a:prstDash val="solid"/>
            <a:miter/>
          </a:ln>
        </p:spPr>
        <p:txBody>
          <a:bodyPr rtlCol="0" anchor="ctr"/>
          <a:lstStyle/>
          <a:p>
            <a:pPr algn="l"/>
            <a:r>
              <a:rPr lang="en-US" sz="2400" b="1">
                <a:solidFill>
                  <a:schemeClr val="bg1"/>
                </a:solidFill>
              </a:rPr>
              <a:t>b) 2n = 24</a:t>
            </a:r>
            <a:endParaRPr lang="en-US" sz="2400" b="1" dirty="0">
              <a:solidFill>
                <a:schemeClr val="bg1"/>
              </a:solidFill>
            </a:endParaRPr>
          </a:p>
        </p:txBody>
      </p:sp>
      <p:sp>
        <p:nvSpPr>
          <p:cNvPr id="17" name="Rectangle: Rounded Corners 16">
            <a:extLst>
              <a:ext uri="{FF2B5EF4-FFF2-40B4-BE49-F238E27FC236}">
                <a16:creationId xmlns:a16="http://schemas.microsoft.com/office/drawing/2014/main" id="{783B1931-FC21-AED3-7A6A-69579D78392F}"/>
              </a:ext>
            </a:extLst>
          </p:cNvPr>
          <p:cNvSpPr/>
          <p:nvPr/>
        </p:nvSpPr>
        <p:spPr>
          <a:xfrm>
            <a:off x="1183672" y="5182033"/>
            <a:ext cx="1789530" cy="448785"/>
          </a:xfrm>
          <a:prstGeom prst="roundRect">
            <a:avLst>
              <a:gd name="adj" fmla="val 50000"/>
            </a:avLst>
          </a:prstGeom>
          <a:solidFill>
            <a:schemeClr val="accent2">
              <a:lumMod val="60000"/>
              <a:lumOff val="40000"/>
            </a:schemeClr>
          </a:solidFill>
          <a:ln w="12700" cap="flat">
            <a:noFill/>
            <a:prstDash val="solid"/>
            <a:miter/>
          </a:ln>
        </p:spPr>
        <p:txBody>
          <a:bodyPr rtlCol="0" anchor="ctr"/>
          <a:lstStyle/>
          <a:p>
            <a:pPr algn="l"/>
            <a:r>
              <a:rPr lang="en-US" sz="2400" b="1">
                <a:solidFill>
                  <a:schemeClr val="bg1"/>
                </a:solidFill>
              </a:rPr>
              <a:t>c) 3n = 36</a:t>
            </a:r>
            <a:endParaRPr lang="en-US" sz="2400" b="1" dirty="0">
              <a:solidFill>
                <a:schemeClr val="bg1"/>
              </a:solidFill>
            </a:endParaRPr>
          </a:p>
        </p:txBody>
      </p:sp>
      <p:sp>
        <p:nvSpPr>
          <p:cNvPr id="18" name="Rectangle: Rounded Corners 17">
            <a:extLst>
              <a:ext uri="{FF2B5EF4-FFF2-40B4-BE49-F238E27FC236}">
                <a16:creationId xmlns:a16="http://schemas.microsoft.com/office/drawing/2014/main" id="{DF439947-405A-6D95-8061-76F330E6B4F9}"/>
              </a:ext>
            </a:extLst>
          </p:cNvPr>
          <p:cNvSpPr/>
          <p:nvPr/>
        </p:nvSpPr>
        <p:spPr>
          <a:xfrm>
            <a:off x="1183672" y="5726185"/>
            <a:ext cx="1789530" cy="448785"/>
          </a:xfrm>
          <a:prstGeom prst="roundRect">
            <a:avLst>
              <a:gd name="adj" fmla="val 50000"/>
            </a:avLst>
          </a:prstGeom>
          <a:solidFill>
            <a:schemeClr val="accent6">
              <a:lumMod val="75000"/>
            </a:schemeClr>
          </a:solidFill>
          <a:ln w="12700" cap="flat">
            <a:noFill/>
            <a:prstDash val="solid"/>
            <a:miter/>
          </a:ln>
        </p:spPr>
        <p:txBody>
          <a:bodyPr rtlCol="0" anchor="ctr"/>
          <a:lstStyle/>
          <a:p>
            <a:pPr algn="l"/>
            <a:r>
              <a:rPr lang="en-US" sz="2400" b="1">
                <a:solidFill>
                  <a:schemeClr val="bg1"/>
                </a:solidFill>
              </a:rPr>
              <a:t>d) 4n = 48</a:t>
            </a:r>
            <a:endParaRPr lang="en-US" sz="2400" b="1" dirty="0">
              <a:solidFill>
                <a:schemeClr val="bg1"/>
              </a:solidFill>
            </a:endParaRPr>
          </a:p>
        </p:txBody>
      </p:sp>
      <p:sp>
        <p:nvSpPr>
          <p:cNvPr id="19" name="Rectangle: Rounded Corners 18">
            <a:extLst>
              <a:ext uri="{FF2B5EF4-FFF2-40B4-BE49-F238E27FC236}">
                <a16:creationId xmlns:a16="http://schemas.microsoft.com/office/drawing/2014/main" id="{3051999D-42E4-CA69-637E-500FAC7AE66B}"/>
              </a:ext>
            </a:extLst>
          </p:cNvPr>
          <p:cNvSpPr/>
          <p:nvPr/>
        </p:nvSpPr>
        <p:spPr>
          <a:xfrm>
            <a:off x="1032206" y="3773970"/>
            <a:ext cx="2114900" cy="2535636"/>
          </a:xfrm>
          <a:prstGeom prst="roundRect">
            <a:avLst>
              <a:gd name="adj" fmla="val 8975"/>
            </a:avLst>
          </a:prstGeom>
          <a:noFill/>
          <a:ln w="38100" cap="flat">
            <a:solidFill>
              <a:schemeClr val="tx1"/>
            </a:solidFill>
            <a:prstDash val="solid"/>
            <a:miter/>
          </a:ln>
        </p:spPr>
        <p:txBody>
          <a:bodyPr rtlCol="0" anchor="ctr"/>
          <a:lstStyle/>
          <a:p>
            <a:pPr algn="l"/>
            <a:endParaRPr lang="en-US" dirty="0"/>
          </a:p>
        </p:txBody>
      </p:sp>
      <p:sp>
        <p:nvSpPr>
          <p:cNvPr id="20" name="Rectangle: Rounded Corners 19">
            <a:extLst>
              <a:ext uri="{FF2B5EF4-FFF2-40B4-BE49-F238E27FC236}">
                <a16:creationId xmlns:a16="http://schemas.microsoft.com/office/drawing/2014/main" id="{27B3A4F4-9E7B-7C11-A2F2-7442BB24F7F8}"/>
              </a:ext>
            </a:extLst>
          </p:cNvPr>
          <p:cNvSpPr/>
          <p:nvPr/>
        </p:nvSpPr>
        <p:spPr>
          <a:xfrm>
            <a:off x="1374404" y="3485064"/>
            <a:ext cx="1430503" cy="448785"/>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rgbClr val="FFFF00"/>
                </a:solidFill>
              </a:rPr>
              <a:t>Trả lời</a:t>
            </a:r>
            <a:endParaRPr lang="en-US" sz="2400" b="1" dirty="0">
              <a:solidFill>
                <a:srgbClr val="FFFF00"/>
              </a:solidFill>
            </a:endParaRPr>
          </a:p>
        </p:txBody>
      </p:sp>
    </p:spTree>
    <p:extLst>
      <p:ext uri="{BB962C8B-B14F-4D97-AF65-F5344CB8AC3E}">
        <p14:creationId xmlns:p14="http://schemas.microsoft.com/office/powerpoint/2010/main" val="21138407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p:txBody>
          <a:bodyPr>
            <a:normAutofit/>
          </a:bodyPr>
          <a:lstStyle/>
          <a:p>
            <a:r>
              <a:rPr lang="en-US"/>
              <a:t>BÀI TẬP</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49</a:t>
            </a:fld>
            <a:endParaRPr lang="ru-RU" dirty="0"/>
          </a:p>
        </p:txBody>
      </p:sp>
      <p:sp>
        <p:nvSpPr>
          <p:cNvPr id="13" name="Rectangle: Rounded Corners 12">
            <a:extLst>
              <a:ext uri="{FF2B5EF4-FFF2-40B4-BE49-F238E27FC236}">
                <a16:creationId xmlns:a16="http://schemas.microsoft.com/office/drawing/2014/main" id="{9115BAD0-36B4-08BE-72FA-BB3A0616CD38}"/>
              </a:ext>
            </a:extLst>
          </p:cNvPr>
          <p:cNvSpPr/>
          <p:nvPr/>
        </p:nvSpPr>
        <p:spPr>
          <a:xfrm>
            <a:off x="3853944" y="280490"/>
            <a:ext cx="8022036" cy="1267819"/>
          </a:xfrm>
          <a:prstGeom prst="roundRect">
            <a:avLst>
              <a:gd name="adj" fmla="val 5972"/>
            </a:avLst>
          </a:prstGeom>
          <a:solidFill>
            <a:schemeClr val="accent4">
              <a:lumMod val="20000"/>
              <a:lumOff val="80000"/>
            </a:schemeClr>
          </a:solidFill>
          <a:ln w="12700" cap="flat">
            <a:noFill/>
            <a:prstDash val="solid"/>
            <a:miter/>
          </a:ln>
        </p:spPr>
        <p:txBody>
          <a:bodyPr rtlCol="0" anchor="ctr"/>
          <a:lstStyle/>
          <a:p>
            <a:pPr algn="l"/>
            <a:endParaRPr lang="en-US" dirty="0"/>
          </a:p>
        </p:txBody>
      </p:sp>
      <p:sp>
        <p:nvSpPr>
          <p:cNvPr id="14" name="TextBox 13">
            <a:extLst>
              <a:ext uri="{FF2B5EF4-FFF2-40B4-BE49-F238E27FC236}">
                <a16:creationId xmlns:a16="http://schemas.microsoft.com/office/drawing/2014/main" id="{34DA194D-E366-8C6C-568A-4E5E7A16618B}"/>
              </a:ext>
            </a:extLst>
          </p:cNvPr>
          <p:cNvSpPr txBox="1"/>
          <p:nvPr/>
        </p:nvSpPr>
        <p:spPr>
          <a:xfrm>
            <a:off x="3989827" y="439281"/>
            <a:ext cx="7750269" cy="970266"/>
          </a:xfrm>
          <a:prstGeom prst="rect">
            <a:avLst/>
          </a:prstGeom>
          <a:noFill/>
        </p:spPr>
        <p:txBody>
          <a:bodyPr wrap="square">
            <a:spAutoFit/>
          </a:bodyPr>
          <a:lstStyle/>
          <a:p>
            <a:pPr algn="just">
              <a:lnSpc>
                <a:spcPct val="125000"/>
              </a:lnSpc>
            </a:pPr>
            <a:r>
              <a:rPr lang="en-US" sz="2400" b="1"/>
              <a:t>Câu 2.</a:t>
            </a:r>
            <a:r>
              <a:rPr lang="vi-VN" sz="2400" b="1"/>
              <a:t> </a:t>
            </a:r>
            <a:r>
              <a:rPr lang="vi-VN" sz="2400"/>
              <a:t>Vì sao cơ thể tứ bội (4n) hữu thụ còn cơ thể tam bội (3n) lại bất thụ?</a:t>
            </a:r>
          </a:p>
        </p:txBody>
      </p:sp>
      <p:sp>
        <p:nvSpPr>
          <p:cNvPr id="5" name="TextBox 4">
            <a:extLst>
              <a:ext uri="{FF2B5EF4-FFF2-40B4-BE49-F238E27FC236}">
                <a16:creationId xmlns:a16="http://schemas.microsoft.com/office/drawing/2014/main" id="{D155AA03-529E-378B-FEE8-B1D6859B83F1}"/>
              </a:ext>
            </a:extLst>
          </p:cNvPr>
          <p:cNvSpPr txBox="1"/>
          <p:nvPr/>
        </p:nvSpPr>
        <p:spPr>
          <a:xfrm>
            <a:off x="3853944" y="2257666"/>
            <a:ext cx="8123013" cy="3278590"/>
          </a:xfrm>
          <a:prstGeom prst="rect">
            <a:avLst/>
          </a:prstGeom>
          <a:noFill/>
        </p:spPr>
        <p:txBody>
          <a:bodyPr wrap="square">
            <a:spAutoFit/>
          </a:bodyPr>
          <a:lstStyle>
            <a:defPPr>
              <a:defRPr lang="ru-RU"/>
            </a:defPPr>
            <a:lvl1pPr algn="just">
              <a:lnSpc>
                <a:spcPct val="125000"/>
              </a:lnSpc>
              <a:defRPr sz="2400" b="1"/>
            </a:lvl1pPr>
          </a:lstStyle>
          <a:p>
            <a:r>
              <a:rPr lang="en-US" b="0"/>
              <a:t>    </a:t>
            </a:r>
            <a:r>
              <a:rPr lang="vi-VN" b="0"/>
              <a:t>Ở các thể tứ bội, mỗi loại nhiễm sắc thể có 4 nhiễm sắc thể tương đồng, do đó vẫn ghép cặp và phân li bình thường trong giảm phân hình thành giao tử. Ở thể tam bội, có 3 nhiễm sắc thể tương đồng ở mỗi loại nhiễm sắc thể dẫn đến sự ghép cặp và phân li không bình thường ở giảm phân I. Do đó, gây rối loạn quá trình giảm phân dẫn đến quá trình tạo giao tử bị cản trở.</a:t>
            </a:r>
            <a:endParaRPr lang="en-US" b="0"/>
          </a:p>
        </p:txBody>
      </p:sp>
      <p:sp>
        <p:nvSpPr>
          <p:cNvPr id="6" name="Rectangle: Rounded Corners 5">
            <a:extLst>
              <a:ext uri="{FF2B5EF4-FFF2-40B4-BE49-F238E27FC236}">
                <a16:creationId xmlns:a16="http://schemas.microsoft.com/office/drawing/2014/main" id="{A7F81681-28D5-CCB2-D9C1-86FCD599EF50}"/>
              </a:ext>
            </a:extLst>
          </p:cNvPr>
          <p:cNvSpPr/>
          <p:nvPr/>
        </p:nvSpPr>
        <p:spPr>
          <a:xfrm>
            <a:off x="7200198" y="1707100"/>
            <a:ext cx="1430503" cy="448785"/>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rgbClr val="FFFF00"/>
                </a:solidFill>
              </a:rPr>
              <a:t>Trả lời</a:t>
            </a:r>
            <a:endParaRPr lang="en-US" sz="2400" b="1" dirty="0">
              <a:solidFill>
                <a:srgbClr val="FFFF00"/>
              </a:solidFill>
            </a:endParaRPr>
          </a:p>
        </p:txBody>
      </p:sp>
    </p:spTree>
    <p:extLst>
      <p:ext uri="{BB962C8B-B14F-4D97-AF65-F5344CB8AC3E}">
        <p14:creationId xmlns:p14="http://schemas.microsoft.com/office/powerpoint/2010/main" val="590097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5</a:t>
            </a:fld>
            <a:endParaRPr lang="ru-RU" dirty="0"/>
          </a:p>
        </p:txBody>
      </p:sp>
      <p:sp>
        <p:nvSpPr>
          <p:cNvPr id="5" name="Rectangle: Rounded Corners 4">
            <a:extLst>
              <a:ext uri="{FF2B5EF4-FFF2-40B4-BE49-F238E27FC236}">
                <a16:creationId xmlns:a16="http://schemas.microsoft.com/office/drawing/2014/main" id="{13925195-D337-EC49-CD1E-0E01EE90C550}"/>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pic>
        <p:nvPicPr>
          <p:cNvPr id="3" name="Picture 2" descr="A diagram of different types of translocations&#10;&#10;Description automatically generated">
            <a:extLst>
              <a:ext uri="{FF2B5EF4-FFF2-40B4-BE49-F238E27FC236}">
                <a16:creationId xmlns:a16="http://schemas.microsoft.com/office/drawing/2014/main" id="{CE3876F6-4A27-A32E-185F-91C44F13AE85}"/>
              </a:ext>
            </a:extLst>
          </p:cNvPr>
          <p:cNvPicPr>
            <a:picLocks noChangeAspect="1"/>
          </p:cNvPicPr>
          <p:nvPr/>
        </p:nvPicPr>
        <p:blipFill rotWithShape="1">
          <a:blip r:embed="rId2">
            <a:extLst>
              <a:ext uri="{28A0092B-C50C-407E-A947-70E740481C1C}">
                <a14:useLocalDpi xmlns:a14="http://schemas.microsoft.com/office/drawing/2010/main" val="0"/>
              </a:ext>
            </a:extLst>
          </a:blip>
          <a:srcRect t="3000" b="52963"/>
          <a:stretch/>
        </p:blipFill>
        <p:spPr>
          <a:xfrm>
            <a:off x="914399" y="2518804"/>
            <a:ext cx="6100207" cy="3405249"/>
          </a:xfrm>
          <a:prstGeom prst="rect">
            <a:avLst/>
          </a:prstGeom>
        </p:spPr>
      </p:pic>
      <p:pic>
        <p:nvPicPr>
          <p:cNvPr id="7" name="Picture 6" descr="A diagram of different types of translocations&#10;&#10;Description automatically generated">
            <a:extLst>
              <a:ext uri="{FF2B5EF4-FFF2-40B4-BE49-F238E27FC236}">
                <a16:creationId xmlns:a16="http://schemas.microsoft.com/office/drawing/2014/main" id="{1AD4987E-8B9C-B6F8-0684-E2CC26B55DAA}"/>
              </a:ext>
            </a:extLst>
          </p:cNvPr>
          <p:cNvPicPr>
            <a:picLocks noChangeAspect="1"/>
          </p:cNvPicPr>
          <p:nvPr/>
        </p:nvPicPr>
        <p:blipFill rotWithShape="1">
          <a:blip r:embed="rId2">
            <a:extLst>
              <a:ext uri="{28A0092B-C50C-407E-A947-70E740481C1C}">
                <a14:useLocalDpi xmlns:a14="http://schemas.microsoft.com/office/drawing/2010/main" val="0"/>
              </a:ext>
            </a:extLst>
          </a:blip>
          <a:srcRect t="54429" r="39707" b="8502"/>
          <a:stretch/>
        </p:blipFill>
        <p:spPr>
          <a:xfrm>
            <a:off x="7622965" y="2518804"/>
            <a:ext cx="3951816" cy="3079791"/>
          </a:xfrm>
          <a:prstGeom prst="rect">
            <a:avLst/>
          </a:prstGeom>
        </p:spPr>
      </p:pic>
      <p:sp>
        <p:nvSpPr>
          <p:cNvPr id="8" name="TextBox 7">
            <a:extLst>
              <a:ext uri="{FF2B5EF4-FFF2-40B4-BE49-F238E27FC236}">
                <a16:creationId xmlns:a16="http://schemas.microsoft.com/office/drawing/2014/main" id="{AAD23F61-2378-AF67-B524-ECCA8F62D1FD}"/>
              </a:ext>
            </a:extLst>
          </p:cNvPr>
          <p:cNvSpPr txBox="1"/>
          <p:nvPr/>
        </p:nvSpPr>
        <p:spPr>
          <a:xfrm>
            <a:off x="781986" y="2011482"/>
            <a:ext cx="1610017" cy="461665"/>
          </a:xfrm>
          <a:prstGeom prst="rect">
            <a:avLst/>
          </a:prstGeom>
          <a:noFill/>
        </p:spPr>
        <p:txBody>
          <a:bodyPr wrap="square" rtlCol="0">
            <a:spAutoFit/>
          </a:bodyPr>
          <a:lstStyle/>
          <a:p>
            <a:pPr algn="ctr"/>
            <a:r>
              <a:rPr lang="en-US" sz="2400" b="1"/>
              <a:t>Mất đoạn</a:t>
            </a:r>
          </a:p>
        </p:txBody>
      </p:sp>
      <p:sp>
        <p:nvSpPr>
          <p:cNvPr id="9" name="TextBox 8">
            <a:extLst>
              <a:ext uri="{FF2B5EF4-FFF2-40B4-BE49-F238E27FC236}">
                <a16:creationId xmlns:a16="http://schemas.microsoft.com/office/drawing/2014/main" id="{930F98F3-D90E-49DE-0E17-E266DC068D84}"/>
              </a:ext>
            </a:extLst>
          </p:cNvPr>
          <p:cNvSpPr txBox="1"/>
          <p:nvPr/>
        </p:nvSpPr>
        <p:spPr>
          <a:xfrm>
            <a:off x="3159493" y="2011481"/>
            <a:ext cx="1610017" cy="461665"/>
          </a:xfrm>
          <a:prstGeom prst="rect">
            <a:avLst/>
          </a:prstGeom>
          <a:noFill/>
        </p:spPr>
        <p:txBody>
          <a:bodyPr wrap="square" rtlCol="0">
            <a:spAutoFit/>
          </a:bodyPr>
          <a:lstStyle/>
          <a:p>
            <a:pPr algn="ctr"/>
            <a:r>
              <a:rPr lang="en-US" sz="2400" b="1"/>
              <a:t>Lặp đoạn</a:t>
            </a:r>
          </a:p>
        </p:txBody>
      </p:sp>
      <p:sp>
        <p:nvSpPr>
          <p:cNvPr id="10" name="TextBox 9">
            <a:extLst>
              <a:ext uri="{FF2B5EF4-FFF2-40B4-BE49-F238E27FC236}">
                <a16:creationId xmlns:a16="http://schemas.microsoft.com/office/drawing/2014/main" id="{E182E84D-80E6-3E68-05F1-4D2030F6B436}"/>
              </a:ext>
            </a:extLst>
          </p:cNvPr>
          <p:cNvSpPr txBox="1"/>
          <p:nvPr/>
        </p:nvSpPr>
        <p:spPr>
          <a:xfrm>
            <a:off x="5592987" y="2011481"/>
            <a:ext cx="1757039" cy="461665"/>
          </a:xfrm>
          <a:prstGeom prst="rect">
            <a:avLst/>
          </a:prstGeom>
          <a:noFill/>
        </p:spPr>
        <p:txBody>
          <a:bodyPr wrap="square" rtlCol="0">
            <a:spAutoFit/>
          </a:bodyPr>
          <a:lstStyle/>
          <a:p>
            <a:pPr algn="ctr"/>
            <a:r>
              <a:rPr lang="en-US" sz="2400" b="1"/>
              <a:t>Đảo đoạn</a:t>
            </a:r>
          </a:p>
        </p:txBody>
      </p:sp>
      <p:sp>
        <p:nvSpPr>
          <p:cNvPr id="11" name="TextBox 10">
            <a:extLst>
              <a:ext uri="{FF2B5EF4-FFF2-40B4-BE49-F238E27FC236}">
                <a16:creationId xmlns:a16="http://schemas.microsoft.com/office/drawing/2014/main" id="{B55D18DA-06D2-42AD-C62F-D7F48625F657}"/>
              </a:ext>
            </a:extLst>
          </p:cNvPr>
          <p:cNvSpPr txBox="1"/>
          <p:nvPr/>
        </p:nvSpPr>
        <p:spPr>
          <a:xfrm>
            <a:off x="8568888" y="2011481"/>
            <a:ext cx="2325375" cy="461665"/>
          </a:xfrm>
          <a:prstGeom prst="rect">
            <a:avLst/>
          </a:prstGeom>
          <a:noFill/>
        </p:spPr>
        <p:txBody>
          <a:bodyPr wrap="square" rtlCol="0">
            <a:spAutoFit/>
          </a:bodyPr>
          <a:lstStyle/>
          <a:p>
            <a:pPr algn="ctr"/>
            <a:r>
              <a:rPr lang="en-US" sz="2400" b="1"/>
              <a:t>Chuyển đoạn</a:t>
            </a:r>
          </a:p>
        </p:txBody>
      </p:sp>
      <p:sp>
        <p:nvSpPr>
          <p:cNvPr id="14" name="Rectangle: Rounded Corners 13">
            <a:extLst>
              <a:ext uri="{FF2B5EF4-FFF2-40B4-BE49-F238E27FC236}">
                <a16:creationId xmlns:a16="http://schemas.microsoft.com/office/drawing/2014/main" id="{DA1AD5AF-2DAC-182F-60C1-DDBF63283DB9}"/>
              </a:ext>
            </a:extLst>
          </p:cNvPr>
          <p:cNvSpPr/>
          <p:nvPr/>
        </p:nvSpPr>
        <p:spPr>
          <a:xfrm>
            <a:off x="3018979" y="5996298"/>
            <a:ext cx="5699574" cy="461666"/>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Một số dạng đột biến cấu trúc NST</a:t>
            </a:r>
            <a:endParaRPr lang="en-US" sz="2400" b="1" dirty="0">
              <a:solidFill>
                <a:schemeClr val="bg1"/>
              </a:solidFill>
            </a:endParaRPr>
          </a:p>
        </p:txBody>
      </p:sp>
    </p:spTree>
    <p:extLst>
      <p:ext uri="{BB962C8B-B14F-4D97-AF65-F5344CB8AC3E}">
        <p14:creationId xmlns:p14="http://schemas.microsoft.com/office/powerpoint/2010/main" val="23809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p:txBody>
          <a:bodyPr>
            <a:normAutofit/>
          </a:bodyPr>
          <a:lstStyle/>
          <a:p>
            <a:r>
              <a:rPr lang="en-US"/>
              <a:t>BÀI TẬP</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50</a:t>
            </a:fld>
            <a:endParaRPr lang="ru-RU" dirty="0"/>
          </a:p>
        </p:txBody>
      </p:sp>
      <p:sp>
        <p:nvSpPr>
          <p:cNvPr id="13" name="Rectangle: Rounded Corners 12">
            <a:extLst>
              <a:ext uri="{FF2B5EF4-FFF2-40B4-BE49-F238E27FC236}">
                <a16:creationId xmlns:a16="http://schemas.microsoft.com/office/drawing/2014/main" id="{9115BAD0-36B4-08BE-72FA-BB3A0616CD38}"/>
              </a:ext>
            </a:extLst>
          </p:cNvPr>
          <p:cNvSpPr/>
          <p:nvPr/>
        </p:nvSpPr>
        <p:spPr>
          <a:xfrm>
            <a:off x="3853944" y="280491"/>
            <a:ext cx="8022036" cy="3988580"/>
          </a:xfrm>
          <a:prstGeom prst="roundRect">
            <a:avLst>
              <a:gd name="adj" fmla="val 5972"/>
            </a:avLst>
          </a:prstGeom>
          <a:solidFill>
            <a:schemeClr val="accent5">
              <a:lumMod val="20000"/>
              <a:lumOff val="80000"/>
            </a:schemeClr>
          </a:solidFill>
          <a:ln w="12700" cap="flat">
            <a:noFill/>
            <a:prstDash val="solid"/>
            <a:miter/>
          </a:ln>
        </p:spPr>
        <p:txBody>
          <a:bodyPr rtlCol="0" anchor="ctr"/>
          <a:lstStyle/>
          <a:p>
            <a:pPr algn="l"/>
            <a:endParaRPr lang="en-US" dirty="0"/>
          </a:p>
        </p:txBody>
      </p:sp>
      <p:sp>
        <p:nvSpPr>
          <p:cNvPr id="14" name="TextBox 13">
            <a:extLst>
              <a:ext uri="{FF2B5EF4-FFF2-40B4-BE49-F238E27FC236}">
                <a16:creationId xmlns:a16="http://schemas.microsoft.com/office/drawing/2014/main" id="{34DA194D-E366-8C6C-568A-4E5E7A16618B}"/>
              </a:ext>
            </a:extLst>
          </p:cNvPr>
          <p:cNvSpPr txBox="1"/>
          <p:nvPr/>
        </p:nvSpPr>
        <p:spPr>
          <a:xfrm>
            <a:off x="3989827" y="439281"/>
            <a:ext cx="7750269" cy="3740255"/>
          </a:xfrm>
          <a:prstGeom prst="rect">
            <a:avLst/>
          </a:prstGeom>
          <a:noFill/>
        </p:spPr>
        <p:txBody>
          <a:bodyPr wrap="square">
            <a:spAutoFit/>
          </a:bodyPr>
          <a:lstStyle/>
          <a:p>
            <a:pPr algn="just">
              <a:lnSpc>
                <a:spcPct val="125000"/>
              </a:lnSpc>
            </a:pPr>
            <a:r>
              <a:rPr lang="en-US" sz="2400" b="1"/>
              <a:t>Câu 3. </a:t>
            </a:r>
            <a:r>
              <a:rPr lang="vi-VN" sz="2400"/>
              <a:t>Giao tử của loài thực vật A và loài thực vật B đều có 7 nhiễm sắc thể. Khí lai loài A và loài B (phép lai xa) tạo ra cây lai F. Trong tế bào sinh dưỡng của cây lai F có 14 nhiễm sắc thể, cây bất thụ. Sau đó, tiến hành gây đột biến đa bội ở cây lai F tạo ra cây lai đa bội M. Trong tế bào sinh dưỡng của cây đa bội M có 28 nhiễm sắc thể, cây hữu thụ. Giải thích hiện tượng bất thụ và hữu thụ của cây lai F và M.</a:t>
            </a:r>
          </a:p>
        </p:txBody>
      </p:sp>
    </p:spTree>
    <p:extLst>
      <p:ext uri="{BB962C8B-B14F-4D97-AF65-F5344CB8AC3E}">
        <p14:creationId xmlns:p14="http://schemas.microsoft.com/office/powerpoint/2010/main" val="2411267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p:txBody>
          <a:bodyPr>
            <a:normAutofit/>
          </a:bodyPr>
          <a:lstStyle/>
          <a:p>
            <a:r>
              <a:rPr lang="en-US"/>
              <a:t>BÀI TẬP</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51</a:t>
            </a:fld>
            <a:endParaRPr lang="ru-RU" dirty="0"/>
          </a:p>
        </p:txBody>
      </p:sp>
      <p:sp>
        <p:nvSpPr>
          <p:cNvPr id="5" name="TextBox 4">
            <a:extLst>
              <a:ext uri="{FF2B5EF4-FFF2-40B4-BE49-F238E27FC236}">
                <a16:creationId xmlns:a16="http://schemas.microsoft.com/office/drawing/2014/main" id="{B9B2E14A-3CB8-E415-8CF6-36E113FEF5D7}"/>
              </a:ext>
            </a:extLst>
          </p:cNvPr>
          <p:cNvSpPr txBox="1"/>
          <p:nvPr/>
        </p:nvSpPr>
        <p:spPr>
          <a:xfrm>
            <a:off x="4021876" y="966552"/>
            <a:ext cx="7910148" cy="4201920"/>
          </a:xfrm>
          <a:prstGeom prst="rect">
            <a:avLst/>
          </a:prstGeom>
          <a:noFill/>
        </p:spPr>
        <p:txBody>
          <a:bodyPr wrap="square">
            <a:spAutoFit/>
          </a:bodyPr>
          <a:lstStyle>
            <a:defPPr>
              <a:defRPr lang="ru-RU"/>
            </a:defPPr>
            <a:lvl1pPr algn="just">
              <a:lnSpc>
                <a:spcPct val="125000"/>
              </a:lnSpc>
              <a:defRPr sz="2400" b="1"/>
            </a:lvl1pPr>
          </a:lstStyle>
          <a:p>
            <a:r>
              <a:rPr lang="vi-VN" b="0"/>
              <a:t>Cây lai F chứa 7 nhiễm sắc thể của loài A và 7 nhiễm sắc thể của loài B nhưng các nhiễm sắc thể này không tương đồng nên không hình thành cặp trong quá trình giảm phân, do đó, không thể hình thành giao tử dẫn đến cây lai bất thụ. Sau khi gây đột biến đa bội, cây đa bội M chứa bộ nhiễm sắc thể lưỡng bội (2n) của loài A và của loài B (</a:t>
            </a:r>
            <a:r>
              <a:rPr lang="vi-VN"/>
              <a:t>7 × 2 + 7 × 2 = 28 </a:t>
            </a:r>
            <a:r>
              <a:rPr lang="vi-VN" b="0"/>
              <a:t>nhiễm sắc thể) nên hình thành cặp nhiễm sắc thể tương đồng trong quá trình giảm phân tạo giao tử bình thường dẫn đến cây hữu thụ.</a:t>
            </a:r>
            <a:endParaRPr lang="en-US" b="0"/>
          </a:p>
        </p:txBody>
      </p:sp>
      <p:sp>
        <p:nvSpPr>
          <p:cNvPr id="3" name="Rectangle: Rounded Corners 2">
            <a:extLst>
              <a:ext uri="{FF2B5EF4-FFF2-40B4-BE49-F238E27FC236}">
                <a16:creationId xmlns:a16="http://schemas.microsoft.com/office/drawing/2014/main" id="{BA722B40-2B9F-5790-F5E0-49069C4F7533}"/>
              </a:ext>
            </a:extLst>
          </p:cNvPr>
          <p:cNvSpPr/>
          <p:nvPr/>
        </p:nvSpPr>
        <p:spPr>
          <a:xfrm>
            <a:off x="7261698" y="383097"/>
            <a:ext cx="1430503" cy="448785"/>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rgbClr val="FFFF00"/>
                </a:solidFill>
              </a:rPr>
              <a:t>Trả lời</a:t>
            </a:r>
            <a:endParaRPr lang="en-US" sz="2400" b="1" dirty="0">
              <a:solidFill>
                <a:srgbClr val="FFFF00"/>
              </a:solidFill>
            </a:endParaRPr>
          </a:p>
        </p:txBody>
      </p:sp>
    </p:spTree>
    <p:extLst>
      <p:ext uri="{BB962C8B-B14F-4D97-AF65-F5344CB8AC3E}">
        <p14:creationId xmlns:p14="http://schemas.microsoft.com/office/powerpoint/2010/main" val="310085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52</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Một đoạn của nhiễm sắc thể bị đứt gãy và được nối với một nhiễm sắc thể không tương đồng. Trường hợp này là dạng đột biến</a:t>
            </a:r>
          </a:p>
          <a:p>
            <a:pPr lvl="1" algn="just">
              <a:lnSpc>
                <a:spcPct val="125000"/>
              </a:lnSpc>
            </a:pPr>
            <a:r>
              <a:rPr lang="vi-VN" sz="2400" b="1"/>
              <a:t>A. </a:t>
            </a:r>
            <a:r>
              <a:rPr lang="vi-VN" sz="2400"/>
              <a:t>mất đoạn. </a:t>
            </a:r>
            <a:endParaRPr lang="en-US" sz="2400"/>
          </a:p>
          <a:p>
            <a:pPr lvl="1" algn="just">
              <a:lnSpc>
                <a:spcPct val="125000"/>
              </a:lnSpc>
            </a:pPr>
            <a:r>
              <a:rPr lang="vi-VN" sz="2400" b="1"/>
              <a:t>B. </a:t>
            </a:r>
            <a:r>
              <a:rPr lang="vi-VN" sz="2400"/>
              <a:t>đảo đoạn.</a:t>
            </a:r>
          </a:p>
          <a:p>
            <a:pPr lvl="1" algn="just">
              <a:lnSpc>
                <a:spcPct val="125000"/>
              </a:lnSpc>
            </a:pPr>
            <a:r>
              <a:rPr lang="vi-VN" sz="2400" b="1"/>
              <a:t>C. </a:t>
            </a:r>
            <a:r>
              <a:rPr lang="vi-VN" sz="2400"/>
              <a:t>lặp đoạn.</a:t>
            </a:r>
          </a:p>
          <a:p>
            <a:pPr lvl="1" algn="just">
              <a:lnSpc>
                <a:spcPct val="125000"/>
              </a:lnSpc>
            </a:pPr>
            <a:r>
              <a:rPr lang="vi-VN" sz="2400" b="1"/>
              <a:t>D. </a:t>
            </a:r>
            <a:r>
              <a:rPr lang="vi-VN" sz="2400"/>
              <a:t>chuyển đoạn.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1</a:t>
            </a:r>
            <a:endParaRPr lang="en-US" sz="2400" b="1" dirty="0">
              <a:solidFill>
                <a:schemeClr val="bg1"/>
              </a:solidFill>
            </a:endParaRPr>
          </a:p>
        </p:txBody>
      </p:sp>
      <p:sp>
        <p:nvSpPr>
          <p:cNvPr id="55" name="Oval 54" descr="Circle shape">
            <a:extLst>
              <a:ext uri="{FF2B5EF4-FFF2-40B4-BE49-F238E27FC236}">
                <a16:creationId xmlns:a16="http://schemas.microsoft.com/office/drawing/2014/main" id="{46B993A4-B156-41FD-9B95-16911035EAA1}"/>
              </a:ext>
            </a:extLst>
          </p:cNvPr>
          <p:cNvSpPr/>
          <p:nvPr/>
        </p:nvSpPr>
        <p:spPr>
          <a:xfrm>
            <a:off x="866941" y="4166895"/>
            <a:ext cx="384048" cy="384048"/>
          </a:xfrm>
          <a:prstGeom prst="ellipse">
            <a:avLst/>
          </a:prstGeom>
          <a:solidFill>
            <a:schemeClr val="accent2"/>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12661579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53</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355260"/>
          </a:xfrm>
          <a:prstGeom prst="rect">
            <a:avLst/>
          </a:prstGeom>
          <a:noFill/>
        </p:spPr>
        <p:txBody>
          <a:bodyPr wrap="square">
            <a:spAutoFit/>
          </a:bodyPr>
          <a:lstStyle/>
          <a:p>
            <a:pPr>
              <a:lnSpc>
                <a:spcPct val="125000"/>
              </a:lnSpc>
            </a:pPr>
            <a:r>
              <a:rPr lang="vi-VN" sz="2400" b="1">
                <a:solidFill>
                  <a:schemeClr val="accent4">
                    <a:lumMod val="75000"/>
                  </a:schemeClr>
                </a:solidFill>
              </a:rPr>
              <a:t>Để nhiễm sắc thể xảy ra đột biến chuyển đoạn và đảo đoạn cần có</a:t>
            </a:r>
          </a:p>
          <a:p>
            <a:pPr lvl="1">
              <a:lnSpc>
                <a:spcPct val="125000"/>
              </a:lnSpc>
            </a:pPr>
            <a:r>
              <a:rPr lang="vi-VN" sz="2400" b="1"/>
              <a:t>A. </a:t>
            </a:r>
            <a:r>
              <a:rPr lang="vi-VN" sz="2400"/>
              <a:t>tác nhân gây đột biến tác động vào quá trình giảm phân.</a:t>
            </a:r>
          </a:p>
          <a:p>
            <a:pPr lvl="1">
              <a:lnSpc>
                <a:spcPct val="125000"/>
              </a:lnSpc>
            </a:pPr>
            <a:r>
              <a:rPr lang="vi-VN" sz="2400" b="1"/>
              <a:t>B. </a:t>
            </a:r>
            <a:r>
              <a:rPr lang="vi-VN" sz="2400"/>
              <a:t>sự đứt gãy và nối lại nhiễm sắc thể.</a:t>
            </a:r>
          </a:p>
          <a:p>
            <a:pPr lvl="1">
              <a:lnSpc>
                <a:spcPct val="125000"/>
              </a:lnSpc>
            </a:pPr>
            <a:r>
              <a:rPr lang="vi-VN" sz="2400" b="1"/>
              <a:t>C. </a:t>
            </a:r>
            <a:r>
              <a:rPr lang="vi-VN" sz="2400"/>
              <a:t>hệ miễn dịch của cơ thể bị suy giảm.</a:t>
            </a:r>
          </a:p>
          <a:p>
            <a:pPr lvl="1">
              <a:lnSpc>
                <a:spcPct val="125000"/>
              </a:lnSpc>
            </a:pPr>
            <a:r>
              <a:rPr lang="vi-VN" sz="2400" b="1"/>
              <a:t>D. </a:t>
            </a:r>
            <a:r>
              <a:rPr lang="vi-VN" sz="2400"/>
              <a:t>tác nhân gây đột biến gây nên đột biến điểm.</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2</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F134ADF7-AF0E-D10A-9464-B15181A57913}"/>
              </a:ext>
            </a:extLst>
          </p:cNvPr>
          <p:cNvSpPr/>
          <p:nvPr/>
        </p:nvSpPr>
        <p:spPr>
          <a:xfrm>
            <a:off x="822063" y="4128087"/>
            <a:ext cx="384048" cy="384048"/>
          </a:xfrm>
          <a:prstGeom prst="ellipse">
            <a:avLst/>
          </a:prstGeom>
          <a:solidFill>
            <a:srgbClr val="00B05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747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54</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Dạng đột biến nhiễm sắc thể nào chỉ thay đổi trật tự xắp xếp của các gene mà không làm thay đổi số lượng của các gene trên nhiễm sắc thể?</a:t>
            </a:r>
          </a:p>
          <a:p>
            <a:pPr lvl="1">
              <a:lnSpc>
                <a:spcPct val="125000"/>
              </a:lnSpc>
            </a:pPr>
            <a:r>
              <a:rPr lang="vi-VN" sz="2400" b="1"/>
              <a:t>A. </a:t>
            </a:r>
            <a:r>
              <a:rPr lang="vi-VN" sz="2400"/>
              <a:t>Mất đoạn.</a:t>
            </a:r>
          </a:p>
          <a:p>
            <a:pPr lvl="1">
              <a:lnSpc>
                <a:spcPct val="125000"/>
              </a:lnSpc>
            </a:pPr>
            <a:r>
              <a:rPr lang="vi-VN" sz="2400" b="1"/>
              <a:t>B. </a:t>
            </a:r>
            <a:r>
              <a:rPr lang="vi-VN" sz="2400"/>
              <a:t>Lặp đoạn.</a:t>
            </a:r>
          </a:p>
          <a:p>
            <a:pPr lvl="1">
              <a:lnSpc>
                <a:spcPct val="125000"/>
              </a:lnSpc>
            </a:pPr>
            <a:r>
              <a:rPr lang="vi-VN" sz="2400" b="1"/>
              <a:t>C. </a:t>
            </a:r>
            <a:r>
              <a:rPr lang="vi-VN" sz="2400"/>
              <a:t>Đảo đoạn.</a:t>
            </a:r>
          </a:p>
          <a:p>
            <a:pPr lvl="1">
              <a:lnSpc>
                <a:spcPct val="125000"/>
              </a:lnSpc>
            </a:pPr>
            <a:r>
              <a:rPr lang="vi-VN" sz="2400" b="1"/>
              <a:t>D. </a:t>
            </a:r>
            <a:r>
              <a:rPr lang="vi-VN" sz="2400"/>
              <a:t>Chuyển đoạn.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3</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47E56E35-C20C-05F6-4A3B-E2B9337E07E0}"/>
              </a:ext>
            </a:extLst>
          </p:cNvPr>
          <p:cNvSpPr/>
          <p:nvPr/>
        </p:nvSpPr>
        <p:spPr>
          <a:xfrm>
            <a:off x="827672" y="5058168"/>
            <a:ext cx="384048" cy="384048"/>
          </a:xfrm>
          <a:prstGeom prst="ellipse">
            <a:avLst/>
          </a:prstGeom>
          <a:solidFill>
            <a:schemeClr val="accent6">
              <a:lumMod val="75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577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55</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Một đoạn của nhiễm sắc thể tách rời và gắn vào nhiễm sắc thể tương đồng với nó tạo nên dạng đột biến nào dưới đây?</a:t>
            </a:r>
          </a:p>
          <a:p>
            <a:pPr lvl="1">
              <a:lnSpc>
                <a:spcPct val="125000"/>
              </a:lnSpc>
            </a:pPr>
            <a:r>
              <a:rPr lang="vi-VN" sz="2400" b="1"/>
              <a:t>A. </a:t>
            </a:r>
            <a:r>
              <a:rPr lang="vi-VN" sz="2400"/>
              <a:t>Mất đoạn.</a:t>
            </a:r>
          </a:p>
          <a:p>
            <a:pPr lvl="1">
              <a:lnSpc>
                <a:spcPct val="125000"/>
              </a:lnSpc>
            </a:pPr>
            <a:r>
              <a:rPr lang="vi-VN" sz="2400" b="1"/>
              <a:t>B. </a:t>
            </a:r>
            <a:r>
              <a:rPr lang="vi-VN" sz="2400"/>
              <a:t>Mất đoạn và lặp đoạn.</a:t>
            </a:r>
          </a:p>
          <a:p>
            <a:pPr lvl="1">
              <a:lnSpc>
                <a:spcPct val="125000"/>
              </a:lnSpc>
            </a:pPr>
            <a:r>
              <a:rPr lang="vi-VN" sz="2400" b="1"/>
              <a:t>C. </a:t>
            </a:r>
            <a:r>
              <a:rPr lang="vi-VN" sz="2400"/>
              <a:t>Đảo đoạn.</a:t>
            </a:r>
          </a:p>
          <a:p>
            <a:pPr lvl="1">
              <a:lnSpc>
                <a:spcPct val="125000"/>
              </a:lnSpc>
            </a:pPr>
            <a:r>
              <a:rPr lang="vi-VN" sz="2400" b="1"/>
              <a:t>D. </a:t>
            </a:r>
            <a:r>
              <a:rPr lang="vi-VN" sz="2400"/>
              <a:t>Chuyển đoạn.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4</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5449D3E1-44CC-0A26-E11A-D7A3E381C515}"/>
              </a:ext>
            </a:extLst>
          </p:cNvPr>
          <p:cNvSpPr/>
          <p:nvPr/>
        </p:nvSpPr>
        <p:spPr>
          <a:xfrm>
            <a:off x="866941" y="4603419"/>
            <a:ext cx="384048" cy="384048"/>
          </a:xfrm>
          <a:prstGeom prst="ellipse">
            <a:avLst/>
          </a:prstGeom>
          <a:solidFill>
            <a:schemeClr val="accent5">
              <a:lumMod val="75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397228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56</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Những thay đổi về số lượng nhiễm sắc thể của một hoặc một vài cặp nhiễm sắc thể tương đồng được gọi là đột biến</a:t>
            </a:r>
          </a:p>
          <a:p>
            <a:pPr lvl="1">
              <a:lnSpc>
                <a:spcPct val="125000"/>
              </a:lnSpc>
            </a:pPr>
            <a:r>
              <a:rPr lang="vi-VN" sz="2400" b="1"/>
              <a:t>A. </a:t>
            </a:r>
            <a:r>
              <a:rPr lang="vi-VN" sz="2400"/>
              <a:t>lệch bội.</a:t>
            </a:r>
          </a:p>
          <a:p>
            <a:pPr lvl="1">
              <a:lnSpc>
                <a:spcPct val="125000"/>
              </a:lnSpc>
            </a:pPr>
            <a:r>
              <a:rPr lang="vi-VN" sz="2400" b="1"/>
              <a:t>B. </a:t>
            </a:r>
            <a:r>
              <a:rPr lang="vi-VN" sz="2400"/>
              <a:t>đa bội.</a:t>
            </a:r>
          </a:p>
          <a:p>
            <a:pPr lvl="1">
              <a:lnSpc>
                <a:spcPct val="125000"/>
              </a:lnSpc>
            </a:pPr>
            <a:r>
              <a:rPr lang="vi-VN" sz="2400" b="1"/>
              <a:t>C. </a:t>
            </a:r>
            <a:r>
              <a:rPr lang="vi-VN" sz="2400"/>
              <a:t>lặp đoạn.</a:t>
            </a:r>
          </a:p>
          <a:p>
            <a:pPr lvl="1">
              <a:lnSpc>
                <a:spcPct val="125000"/>
              </a:lnSpc>
            </a:pPr>
            <a:r>
              <a:rPr lang="vi-VN" sz="2400" b="1"/>
              <a:t>D. </a:t>
            </a:r>
            <a:r>
              <a:rPr lang="vi-VN" sz="2400"/>
              <a:t>chuyển đoạn.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5</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141DEF47-C646-C9B2-DD31-DDD9EB70F9DE}"/>
              </a:ext>
            </a:extLst>
          </p:cNvPr>
          <p:cNvSpPr/>
          <p:nvPr/>
        </p:nvSpPr>
        <p:spPr>
          <a:xfrm>
            <a:off x="817646" y="4166895"/>
            <a:ext cx="384048" cy="384048"/>
          </a:xfrm>
          <a:prstGeom prst="ellipse">
            <a:avLst/>
          </a:prstGeom>
          <a:solidFill>
            <a:schemeClr val="tx2">
              <a:lumMod val="60000"/>
              <a:lumOff val="40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186743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57</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355260"/>
          </a:xfrm>
          <a:prstGeom prst="rect">
            <a:avLst/>
          </a:prstGeom>
          <a:noFill/>
        </p:spPr>
        <p:txBody>
          <a:bodyPr wrap="square">
            <a:spAutoFit/>
          </a:bodyPr>
          <a:lstStyle/>
          <a:p>
            <a:pPr>
              <a:lnSpc>
                <a:spcPct val="125000"/>
              </a:lnSpc>
            </a:pPr>
            <a:r>
              <a:rPr lang="vi-VN" sz="2400" b="1">
                <a:solidFill>
                  <a:schemeClr val="accent4">
                    <a:lumMod val="75000"/>
                  </a:schemeClr>
                </a:solidFill>
              </a:rPr>
              <a:t>Một tế bào có 2n + 1 nhiễm sắc thể được gọi là</a:t>
            </a:r>
          </a:p>
          <a:p>
            <a:pPr lvl="1">
              <a:lnSpc>
                <a:spcPct val="125000"/>
              </a:lnSpc>
            </a:pPr>
            <a:r>
              <a:rPr lang="vi-VN" sz="2400" b="1"/>
              <a:t>A. </a:t>
            </a:r>
            <a:r>
              <a:rPr lang="vi-VN" sz="2400"/>
              <a:t>đơn bội.</a:t>
            </a:r>
          </a:p>
          <a:p>
            <a:pPr lvl="1">
              <a:lnSpc>
                <a:spcPct val="125000"/>
              </a:lnSpc>
            </a:pPr>
            <a:r>
              <a:rPr lang="vi-VN" sz="2400" b="1"/>
              <a:t>B. </a:t>
            </a:r>
            <a:r>
              <a:rPr lang="vi-VN" sz="2400"/>
              <a:t>lưỡng bội.</a:t>
            </a:r>
          </a:p>
          <a:p>
            <a:pPr lvl="1">
              <a:lnSpc>
                <a:spcPct val="125000"/>
              </a:lnSpc>
            </a:pPr>
            <a:r>
              <a:rPr lang="vi-VN" sz="2400" b="1"/>
              <a:t>C. </a:t>
            </a:r>
            <a:r>
              <a:rPr lang="vi-VN" sz="2400"/>
              <a:t>lệch bội.</a:t>
            </a:r>
          </a:p>
          <a:p>
            <a:pPr lvl="1">
              <a:lnSpc>
                <a:spcPct val="125000"/>
              </a:lnSpc>
            </a:pPr>
            <a:r>
              <a:rPr lang="vi-VN" sz="2400" b="1"/>
              <a:t>D. </a:t>
            </a:r>
            <a:r>
              <a:rPr lang="vi-VN" sz="2400"/>
              <a:t>đa bội.</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6</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FD008094-615F-B685-BC20-B25D9BBE095F}"/>
              </a:ext>
            </a:extLst>
          </p:cNvPr>
          <p:cNvSpPr/>
          <p:nvPr/>
        </p:nvSpPr>
        <p:spPr>
          <a:xfrm>
            <a:off x="823255" y="4609383"/>
            <a:ext cx="384048" cy="384048"/>
          </a:xfrm>
          <a:prstGeom prst="ellipse">
            <a:avLst/>
          </a:prstGeom>
          <a:solidFill>
            <a:schemeClr val="accent3">
              <a:lumMod val="75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120822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58</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3278590"/>
          </a:xfrm>
          <a:prstGeom prst="rect">
            <a:avLst/>
          </a:prstGeom>
          <a:noFill/>
        </p:spPr>
        <p:txBody>
          <a:bodyPr wrap="square">
            <a:spAutoFit/>
          </a:bodyPr>
          <a:lstStyle/>
          <a:p>
            <a:pPr>
              <a:lnSpc>
                <a:spcPct val="125000"/>
              </a:lnSpc>
            </a:pPr>
            <a:r>
              <a:rPr lang="vi-VN" sz="2400" b="1">
                <a:solidFill>
                  <a:schemeClr val="accent4">
                    <a:lumMod val="75000"/>
                  </a:schemeClr>
                </a:solidFill>
              </a:rPr>
              <a:t>Nếu một tế bào lưỡng bội của một loài có 40 nhiễm sắc thể thì trên mỗi tế bào tam bội của loài này sẽ có</a:t>
            </a:r>
          </a:p>
          <a:p>
            <a:pPr lvl="1">
              <a:lnSpc>
                <a:spcPct val="125000"/>
              </a:lnSpc>
            </a:pPr>
            <a:r>
              <a:rPr lang="vi-VN" sz="2400" b="1"/>
              <a:t>A. </a:t>
            </a:r>
            <a:r>
              <a:rPr lang="vi-VN" sz="2400"/>
              <a:t>60 nhiễm sắc thể, trong đó có 30 nhiễm sắc thể tồn tại thành từng cặp.</a:t>
            </a:r>
          </a:p>
          <a:p>
            <a:pPr lvl="1">
              <a:lnSpc>
                <a:spcPct val="125000"/>
              </a:lnSpc>
            </a:pPr>
            <a:r>
              <a:rPr lang="vi-VN" sz="2400" b="1"/>
              <a:t>B. </a:t>
            </a:r>
            <a:r>
              <a:rPr lang="vi-VN" sz="2400"/>
              <a:t>60 nhiễm sắc thể, trong đó có 20 loại nhiễm sắc thể có 3 chiếc.</a:t>
            </a:r>
          </a:p>
          <a:p>
            <a:pPr lvl="1">
              <a:lnSpc>
                <a:spcPct val="125000"/>
              </a:lnSpc>
            </a:pPr>
            <a:r>
              <a:rPr lang="vi-VN" sz="2400" b="1"/>
              <a:t>C. </a:t>
            </a:r>
            <a:r>
              <a:rPr lang="vi-VN" sz="2400"/>
              <a:t>60 nhiễm sắc thể, trong đó có 40 nhiễm sắc thể của loài này và 20 nhiễm sắc thể của loài khác.</a:t>
            </a:r>
          </a:p>
          <a:p>
            <a:pPr lvl="1">
              <a:lnSpc>
                <a:spcPct val="125000"/>
              </a:lnSpc>
            </a:pPr>
            <a:r>
              <a:rPr lang="vi-VN" sz="2400" b="1"/>
              <a:t>D. </a:t>
            </a:r>
            <a:r>
              <a:rPr lang="vi-VN" sz="2400"/>
              <a:t>41 nhiễm sắc thể, trong đó có một cặp nhiễm sắc thể có 3 chiếc.</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7</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47A2DB80-D547-7AB7-F8A9-CB121E51DC5A}"/>
              </a:ext>
            </a:extLst>
          </p:cNvPr>
          <p:cNvSpPr/>
          <p:nvPr/>
        </p:nvSpPr>
        <p:spPr>
          <a:xfrm>
            <a:off x="812036" y="4637432"/>
            <a:ext cx="384048" cy="384048"/>
          </a:xfrm>
          <a:prstGeom prst="ellipse">
            <a:avLst/>
          </a:prstGeom>
          <a:solidFill>
            <a:srgbClr val="7030A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377358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59</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3278590"/>
          </a:xfrm>
          <a:prstGeom prst="rect">
            <a:avLst/>
          </a:prstGeom>
          <a:noFill/>
        </p:spPr>
        <p:txBody>
          <a:bodyPr wrap="square">
            <a:spAutoFit/>
          </a:bodyPr>
          <a:lstStyle/>
          <a:p>
            <a:pPr>
              <a:lnSpc>
                <a:spcPct val="125000"/>
              </a:lnSpc>
            </a:pPr>
            <a:r>
              <a:rPr lang="vi-VN" sz="2400" b="1">
                <a:solidFill>
                  <a:schemeClr val="accent4">
                    <a:lumMod val="75000"/>
                  </a:schemeClr>
                </a:solidFill>
              </a:rPr>
              <a:t>Nếu một cặp nhiễm sắc thể tương đồng không phân ly trong kì sau của giảm phân I, giảm phân II diễn ra bình thường thì số nhiễm sắc thể của bốn giao tử tạo thành là</a:t>
            </a:r>
          </a:p>
          <a:p>
            <a:pPr lvl="1">
              <a:lnSpc>
                <a:spcPct val="125000"/>
              </a:lnSpc>
            </a:pPr>
            <a:r>
              <a:rPr lang="vi-VN" sz="2400" b="1"/>
              <a:t>A. </a:t>
            </a:r>
            <a:r>
              <a:rPr lang="vi-VN" sz="2400"/>
              <a:t>n + 1 n + 1 ; n - 1 ; n - 1 .</a:t>
            </a:r>
          </a:p>
          <a:p>
            <a:pPr lvl="1">
              <a:lnSpc>
                <a:spcPct val="125000"/>
              </a:lnSpc>
            </a:pPr>
            <a:r>
              <a:rPr lang="vi-VN" sz="2400" b="1"/>
              <a:t>B. </a:t>
            </a:r>
            <a:r>
              <a:rPr lang="vi-VN" sz="2400"/>
              <a:t>n + 1 ; n - 1 ; n; n.</a:t>
            </a:r>
          </a:p>
          <a:p>
            <a:pPr lvl="1">
              <a:lnSpc>
                <a:spcPct val="125000"/>
              </a:lnSpc>
            </a:pPr>
            <a:r>
              <a:rPr lang="vi-VN" sz="2400" b="1"/>
              <a:t>C. </a:t>
            </a:r>
            <a:r>
              <a:rPr lang="vi-VN" sz="2400"/>
              <a:t>n + 1 ; n - 1 ; n - 1 ; n - 1</a:t>
            </a:r>
          </a:p>
          <a:p>
            <a:pPr lvl="1">
              <a:lnSpc>
                <a:spcPct val="125000"/>
              </a:lnSpc>
            </a:pPr>
            <a:r>
              <a:rPr lang="vi-VN" sz="2400" b="1"/>
              <a:t>D. </a:t>
            </a:r>
            <a:r>
              <a:rPr lang="vi-VN" sz="2400"/>
              <a:t>n +</a:t>
            </a:r>
            <a:r>
              <a:rPr lang="en-US" sz="2400"/>
              <a:t> </a:t>
            </a:r>
            <a:r>
              <a:rPr lang="vi-VN" sz="2400"/>
              <a:t>1: n + 1 n; 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8</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AC48118B-045E-B024-C64A-E95DD29B8415}"/>
              </a:ext>
            </a:extLst>
          </p:cNvPr>
          <p:cNvSpPr/>
          <p:nvPr/>
        </p:nvSpPr>
        <p:spPr>
          <a:xfrm>
            <a:off x="812036" y="4629021"/>
            <a:ext cx="384048" cy="384048"/>
          </a:xfrm>
          <a:prstGeom prst="ellipse">
            <a:avLst/>
          </a:prstGeom>
          <a:solidFill>
            <a:srgbClr val="FFC00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278089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E6F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6</a:t>
            </a:fld>
            <a:endParaRPr lang="ru-RU" dirty="0"/>
          </a:p>
        </p:txBody>
      </p:sp>
      <p:sp>
        <p:nvSpPr>
          <p:cNvPr id="5" name="Rectangle: Rounded Corners 4">
            <a:extLst>
              <a:ext uri="{FF2B5EF4-FFF2-40B4-BE49-F238E27FC236}">
                <a16:creationId xmlns:a16="http://schemas.microsoft.com/office/drawing/2014/main" id="{13925195-D337-EC49-CD1E-0E01EE90C550}"/>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4" name="Rectangle: Rounded Corners 13">
            <a:extLst>
              <a:ext uri="{FF2B5EF4-FFF2-40B4-BE49-F238E27FC236}">
                <a16:creationId xmlns:a16="http://schemas.microsoft.com/office/drawing/2014/main" id="{DA1AD5AF-2DAC-182F-60C1-DDBF63283DB9}"/>
              </a:ext>
            </a:extLst>
          </p:cNvPr>
          <p:cNvSpPr/>
          <p:nvPr/>
        </p:nvSpPr>
        <p:spPr>
          <a:xfrm>
            <a:off x="3018979" y="5996298"/>
            <a:ext cx="5699574" cy="461666"/>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Một số dạng đột biến số lượng NST</a:t>
            </a:r>
            <a:endParaRPr lang="en-US" sz="2400" b="1" dirty="0">
              <a:solidFill>
                <a:schemeClr val="bg1"/>
              </a:solidFill>
            </a:endParaRPr>
          </a:p>
        </p:txBody>
      </p:sp>
      <p:pic>
        <p:nvPicPr>
          <p:cNvPr id="2050" name="Picture 2" descr="Types of aneuploidies compatible with life">
            <a:extLst>
              <a:ext uri="{FF2B5EF4-FFF2-40B4-BE49-F238E27FC236}">
                <a16:creationId xmlns:a16="http://schemas.microsoft.com/office/drawing/2014/main" id="{49EF812B-A6D9-0EC6-EC18-D92E9072A9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93" b="13325"/>
          <a:stretch/>
        </p:blipFill>
        <p:spPr bwMode="auto">
          <a:xfrm>
            <a:off x="0" y="1979672"/>
            <a:ext cx="12192000" cy="3740137"/>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62B16130-86DE-9128-3A0B-517948ABE0BC}"/>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Tree>
    <p:extLst>
      <p:ext uri="{BB962C8B-B14F-4D97-AF65-F5344CB8AC3E}">
        <p14:creationId xmlns:p14="http://schemas.microsoft.com/office/powerpoint/2010/main" val="35092967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60</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Tần suất mắc hội chứng Down ở người có mối tương quan chặt chẽ với điều nào dưới đây?</a:t>
            </a:r>
          </a:p>
          <a:p>
            <a:pPr lvl="1">
              <a:lnSpc>
                <a:spcPct val="125000"/>
              </a:lnSpc>
            </a:pPr>
            <a:r>
              <a:rPr lang="vi-VN" sz="2400" b="1"/>
              <a:t>A. </a:t>
            </a:r>
            <a:r>
              <a:rPr lang="vi-VN" sz="2400"/>
              <a:t>Tuổi trung bình của bố và mẹ.</a:t>
            </a:r>
          </a:p>
          <a:p>
            <a:pPr lvl="1">
              <a:lnSpc>
                <a:spcPct val="125000"/>
              </a:lnSpc>
            </a:pPr>
            <a:r>
              <a:rPr lang="vi-VN" sz="2400" b="1"/>
              <a:t>B. </a:t>
            </a:r>
            <a:r>
              <a:rPr lang="vi-VN" sz="2400"/>
              <a:t>Tuổi của mẹ.</a:t>
            </a:r>
          </a:p>
          <a:p>
            <a:pPr lvl="1">
              <a:lnSpc>
                <a:spcPct val="125000"/>
              </a:lnSpc>
            </a:pPr>
            <a:r>
              <a:rPr lang="vi-VN" sz="2400" b="1"/>
              <a:t>C. </a:t>
            </a:r>
            <a:r>
              <a:rPr lang="vi-VN" sz="2400"/>
              <a:t>Tuổi của bố.</a:t>
            </a:r>
          </a:p>
          <a:p>
            <a:pPr lvl="1">
              <a:lnSpc>
                <a:spcPct val="125000"/>
              </a:lnSpc>
            </a:pPr>
            <a:r>
              <a:rPr lang="vi-VN" sz="2400" b="1"/>
              <a:t>D. </a:t>
            </a:r>
            <a:r>
              <a:rPr lang="vi-VN" sz="2400"/>
              <a:t>Giới tính của thai nhi.</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9</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18951213-E379-CD41-9D48-31A044E776F2}"/>
              </a:ext>
            </a:extLst>
          </p:cNvPr>
          <p:cNvSpPr/>
          <p:nvPr/>
        </p:nvSpPr>
        <p:spPr>
          <a:xfrm>
            <a:off x="822062" y="4626212"/>
            <a:ext cx="384048" cy="384048"/>
          </a:xfrm>
          <a:prstGeom prst="ellipse">
            <a:avLst/>
          </a:prstGeom>
          <a:solidFill>
            <a:srgbClr val="00B0F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416182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61</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Ở thực vật, cây đột biến lệch bội (2n + 1) thực hiện quá trình giảm phân. Tỉ lệ của giao tử n + 1 được tạo ra là</a:t>
            </a:r>
          </a:p>
          <a:p>
            <a:pPr lvl="1">
              <a:lnSpc>
                <a:spcPct val="125000"/>
              </a:lnSpc>
            </a:pPr>
            <a:r>
              <a:rPr lang="vi-VN" sz="2400" b="1"/>
              <a:t>A. </a:t>
            </a:r>
            <a:r>
              <a:rPr lang="vi-VN" sz="2400"/>
              <a:t>0.</a:t>
            </a:r>
          </a:p>
          <a:p>
            <a:pPr lvl="1">
              <a:lnSpc>
                <a:spcPct val="125000"/>
              </a:lnSpc>
            </a:pPr>
            <a:r>
              <a:rPr lang="vi-VN" sz="2400" b="1"/>
              <a:t>B. </a:t>
            </a:r>
            <a:r>
              <a:rPr lang="vi-VN" sz="2400"/>
              <a:t>1/4.</a:t>
            </a:r>
          </a:p>
          <a:p>
            <a:pPr lvl="1">
              <a:lnSpc>
                <a:spcPct val="125000"/>
              </a:lnSpc>
            </a:pPr>
            <a:r>
              <a:rPr lang="vi-VN" sz="2400" b="1"/>
              <a:t>C. </a:t>
            </a:r>
            <a:r>
              <a:rPr lang="vi-VN" sz="2400"/>
              <a:t>1/2.</a:t>
            </a:r>
          </a:p>
          <a:p>
            <a:pPr lvl="1">
              <a:lnSpc>
                <a:spcPct val="125000"/>
              </a:lnSpc>
            </a:pPr>
            <a:r>
              <a:rPr lang="vi-VN" sz="2400" b="1"/>
              <a:t>D. </a:t>
            </a:r>
            <a:r>
              <a:rPr lang="vi-VN" sz="2400"/>
              <a:t>3/4.</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10</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09B45858-9ACC-112C-BB4F-907A5DA0A28C}"/>
              </a:ext>
            </a:extLst>
          </p:cNvPr>
          <p:cNvSpPr/>
          <p:nvPr/>
        </p:nvSpPr>
        <p:spPr>
          <a:xfrm>
            <a:off x="827672" y="5080607"/>
            <a:ext cx="384048" cy="384048"/>
          </a:xfrm>
          <a:prstGeom prst="ellipse">
            <a:avLst/>
          </a:prstGeom>
          <a:solidFill>
            <a:srgbClr val="C0000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151889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1C66-8B88-4FDA-AFA7-4549E31005F8}"/>
              </a:ext>
            </a:extLst>
          </p:cNvPr>
          <p:cNvSpPr>
            <a:spLocks noGrp="1"/>
          </p:cNvSpPr>
          <p:nvPr>
            <p:ph type="title"/>
          </p:nvPr>
        </p:nvSpPr>
        <p:spPr/>
        <p:txBody>
          <a:bodyPr/>
          <a:lstStyle/>
          <a:p>
            <a:r>
              <a:rPr lang="en-US" dirty="0"/>
              <a:t>BIG IMAGE</a:t>
            </a:r>
            <a:endParaRPr lang="ru-RU" dirty="0"/>
          </a:p>
        </p:txBody>
      </p:sp>
      <p:sp>
        <p:nvSpPr>
          <p:cNvPr id="5" name="Text Placeholder 4">
            <a:extLst>
              <a:ext uri="{FF2B5EF4-FFF2-40B4-BE49-F238E27FC236}">
                <a16:creationId xmlns:a16="http://schemas.microsoft.com/office/drawing/2014/main" id="{53BA5B48-F9FF-45FC-A3F7-5CEF9A012980}"/>
              </a:ext>
            </a:extLst>
          </p:cNvPr>
          <p:cNvSpPr>
            <a:spLocks noGrp="1"/>
          </p:cNvSpPr>
          <p:nvPr>
            <p:ph type="body" sz="quarter" idx="16"/>
          </p:nvPr>
        </p:nvSpPr>
        <p:spPr>
          <a:xfrm>
            <a:off x="2412987" y="5708678"/>
            <a:ext cx="7366026" cy="529437"/>
          </a:xfrm>
        </p:spPr>
        <p:txBody>
          <a:bodyPr/>
          <a:lstStyle/>
          <a:p>
            <a:r>
              <a:rPr lang="en-US" sz="3600"/>
              <a:t>CÁM ƠN CÁC EM ĐÃ THEO DÕI </a:t>
            </a:r>
            <a:endParaRPr lang="ru-RU" sz="3600" dirty="0"/>
          </a:p>
        </p:txBody>
      </p:sp>
      <p:sp>
        <p:nvSpPr>
          <p:cNvPr id="4" name="Slide Number Placeholder 3">
            <a:extLst>
              <a:ext uri="{FF2B5EF4-FFF2-40B4-BE49-F238E27FC236}">
                <a16:creationId xmlns:a16="http://schemas.microsoft.com/office/drawing/2014/main" id="{CDDE29B3-D5FF-478A-848A-934E75A49FD3}"/>
              </a:ext>
            </a:extLst>
          </p:cNvPr>
          <p:cNvSpPr>
            <a:spLocks noGrp="1"/>
          </p:cNvSpPr>
          <p:nvPr>
            <p:ph type="sldNum" sz="quarter" idx="12"/>
          </p:nvPr>
        </p:nvSpPr>
        <p:spPr/>
        <p:txBody>
          <a:bodyPr/>
          <a:lstStyle/>
          <a:p>
            <a:fld id="{D495E168-DA5E-4888-8D8A-92B118324C14}" type="slidenum">
              <a:rPr lang="ru-RU" smtClean="0"/>
              <a:pPr/>
              <a:t>62</a:t>
            </a:fld>
            <a:endParaRPr lang="ru-RU" dirty="0"/>
          </a:p>
        </p:txBody>
      </p:sp>
      <p:pic>
        <p:nvPicPr>
          <p:cNvPr id="13" name="Picture Placeholder 12" descr="A close-up of a cell&#10;&#10;Description automatically generated">
            <a:extLst>
              <a:ext uri="{FF2B5EF4-FFF2-40B4-BE49-F238E27FC236}">
                <a16:creationId xmlns:a16="http://schemas.microsoft.com/office/drawing/2014/main" id="{47F92314-F244-0E73-6F97-39F1D7FF6738}"/>
              </a:ext>
            </a:extLst>
          </p:cNvPr>
          <p:cNvPicPr>
            <a:picLocks noGrp="1" noChangeAspect="1"/>
          </p:cNvPicPr>
          <p:nvPr>
            <p:ph type="pic" sz="quarter" idx="17"/>
          </p:nvPr>
        </p:nvPicPr>
        <p:blipFill>
          <a:blip r:embed="rId2"/>
          <a:srcRect t="9393" b="9393"/>
          <a:stretch>
            <a:fillRect/>
          </a:stretch>
        </p:blipFill>
        <p:spPr/>
      </p:pic>
    </p:spTree>
    <p:extLst>
      <p:ext uri="{BB962C8B-B14F-4D97-AF65-F5344CB8AC3E}">
        <p14:creationId xmlns:p14="http://schemas.microsoft.com/office/powerpoint/2010/main" val="19353602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5" name="Rectangle: Rounded Corners 4">
            <a:extLst>
              <a:ext uri="{FF2B5EF4-FFF2-40B4-BE49-F238E27FC236}">
                <a16:creationId xmlns:a16="http://schemas.microsoft.com/office/drawing/2014/main" id="{13925195-D337-EC49-CD1E-0E01EE90C550}"/>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grpSp>
        <p:nvGrpSpPr>
          <p:cNvPr id="19" name="Group 18">
            <a:extLst>
              <a:ext uri="{FF2B5EF4-FFF2-40B4-BE49-F238E27FC236}">
                <a16:creationId xmlns:a16="http://schemas.microsoft.com/office/drawing/2014/main" id="{0BDF6298-C37C-B0B4-9FB4-8D91C9E972BF}"/>
              </a:ext>
            </a:extLst>
          </p:cNvPr>
          <p:cNvGrpSpPr/>
          <p:nvPr/>
        </p:nvGrpSpPr>
        <p:grpSpPr>
          <a:xfrm>
            <a:off x="914399" y="1851252"/>
            <a:ext cx="8783138" cy="1155622"/>
            <a:chOff x="1092942" y="2070022"/>
            <a:chExt cx="8783138" cy="1155622"/>
          </a:xfrm>
        </p:grpSpPr>
        <p:sp>
          <p:nvSpPr>
            <p:cNvPr id="16" name="Rectangle: Rounded Corners 15">
              <a:extLst>
                <a:ext uri="{FF2B5EF4-FFF2-40B4-BE49-F238E27FC236}">
                  <a16:creationId xmlns:a16="http://schemas.microsoft.com/office/drawing/2014/main" id="{6A0BC271-6134-7F0B-300C-38D9B9233909}"/>
                </a:ext>
              </a:extLst>
            </p:cNvPr>
            <p:cNvSpPr/>
            <p:nvPr/>
          </p:nvSpPr>
          <p:spPr>
            <a:xfrm>
              <a:off x="1092943" y="2070023"/>
              <a:ext cx="8783137" cy="1155621"/>
            </a:xfrm>
            <a:prstGeom prst="roundRect">
              <a:avLst>
                <a:gd name="adj" fmla="val 0"/>
              </a:avLst>
            </a:prstGeom>
            <a:solidFill>
              <a:srgbClr val="FFC000"/>
            </a:solidFill>
            <a:ln w="12700" cap="flat">
              <a:noFill/>
              <a:prstDash val="solid"/>
              <a:miter/>
            </a:ln>
          </p:spPr>
          <p:txBody>
            <a:bodyPr rtlCol="0" anchor="ctr"/>
            <a:lstStyle/>
            <a:p>
              <a:pPr algn="l"/>
              <a:endParaRPr lang="en-US" dirty="0"/>
            </a:p>
          </p:txBody>
        </p:sp>
        <p:sp>
          <p:nvSpPr>
            <p:cNvPr id="17" name="Rectangle: Single Corner Rounded 16">
              <a:extLst>
                <a:ext uri="{FF2B5EF4-FFF2-40B4-BE49-F238E27FC236}">
                  <a16:creationId xmlns:a16="http://schemas.microsoft.com/office/drawing/2014/main" id="{E3260A4B-97CE-49E7-E5B7-389109AE6C73}"/>
                </a:ext>
              </a:extLst>
            </p:cNvPr>
            <p:cNvSpPr/>
            <p:nvPr/>
          </p:nvSpPr>
          <p:spPr>
            <a:xfrm>
              <a:off x="1092942" y="2070022"/>
              <a:ext cx="1650257" cy="488054"/>
            </a:xfrm>
            <a:prstGeom prst="round1Rect">
              <a:avLst>
                <a:gd name="adj" fmla="val 37356"/>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hỏi</a:t>
              </a:r>
              <a:endParaRPr lang="en-US" sz="2400" b="1" dirty="0">
                <a:solidFill>
                  <a:schemeClr val="bg1"/>
                </a:solidFill>
              </a:endParaRPr>
            </a:p>
          </p:txBody>
        </p:sp>
        <p:sp>
          <p:nvSpPr>
            <p:cNvPr id="18" name="TextBox 17">
              <a:extLst>
                <a:ext uri="{FF2B5EF4-FFF2-40B4-BE49-F238E27FC236}">
                  <a16:creationId xmlns:a16="http://schemas.microsoft.com/office/drawing/2014/main" id="{992D6F45-ABD2-81C1-CF61-2D96512BCFC0}"/>
                </a:ext>
              </a:extLst>
            </p:cNvPr>
            <p:cNvSpPr txBox="1"/>
            <p:nvPr/>
          </p:nvSpPr>
          <p:spPr>
            <a:xfrm>
              <a:off x="1589411" y="2558076"/>
              <a:ext cx="8286669" cy="494751"/>
            </a:xfrm>
            <a:prstGeom prst="rect">
              <a:avLst/>
            </a:prstGeom>
            <a:noFill/>
          </p:spPr>
          <p:txBody>
            <a:bodyPr wrap="square">
              <a:spAutoFit/>
            </a:bodyPr>
            <a:lstStyle>
              <a:defPPr>
                <a:defRPr lang="ru-RU"/>
              </a:defPPr>
              <a:lvl1pPr marL="342900" indent="-342900" algn="just">
                <a:lnSpc>
                  <a:spcPct val="120000"/>
                </a:lnSpc>
                <a:spcAft>
                  <a:spcPts val="1200"/>
                </a:spcAft>
                <a:buFont typeface="Wingdings" panose="05000000000000000000" pitchFamily="2" charset="2"/>
                <a:buChar char="v"/>
                <a:defRPr sz="2400">
                  <a:solidFill>
                    <a:schemeClr val="bg1"/>
                  </a:solidFill>
                </a:defRPr>
              </a:lvl1pPr>
            </a:lstStyle>
            <a:p>
              <a:pPr marL="0" indent="0">
                <a:buNone/>
              </a:pPr>
              <a:r>
                <a:rPr lang="en-US" b="1">
                  <a:solidFill>
                    <a:schemeClr val="tx1"/>
                  </a:solidFill>
                </a:rPr>
                <a:t>Dựa vào thông tin trên, hãy cho biết đột biến NST là gì?</a:t>
              </a:r>
            </a:p>
          </p:txBody>
        </p:sp>
      </p:grpSp>
      <p:sp>
        <p:nvSpPr>
          <p:cNvPr id="21" name="AutoShape 5">
            <a:extLst>
              <a:ext uri="{FF2B5EF4-FFF2-40B4-BE49-F238E27FC236}">
                <a16:creationId xmlns:a16="http://schemas.microsoft.com/office/drawing/2014/main" id="{508E9B3F-2389-2D3A-9665-FA68337DA27C}"/>
              </a:ext>
            </a:extLst>
          </p:cNvPr>
          <p:cNvSpPr>
            <a:spLocks noChangeArrowheads="1"/>
          </p:cNvSpPr>
          <p:nvPr/>
        </p:nvSpPr>
        <p:spPr bwMode="auto">
          <a:xfrm>
            <a:off x="2361732" y="5526864"/>
            <a:ext cx="2159681" cy="1108911"/>
          </a:xfrm>
          <a:prstGeom prst="roundRect">
            <a:avLst>
              <a:gd name="adj" fmla="val 16667"/>
            </a:avLst>
          </a:prstGeom>
          <a:solidFill>
            <a:schemeClr val="accent3">
              <a:lumMod val="20000"/>
              <a:lumOff val="80000"/>
            </a:schemeClr>
          </a:solidFill>
          <a:ln w="38100">
            <a:solidFill>
              <a:schemeClr val="tx1"/>
            </a:solidFill>
            <a:round/>
            <a:headEnd/>
            <a:tailEnd/>
          </a:ln>
          <a:effec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22" name="Text Box 6">
            <a:extLst>
              <a:ext uri="{FF2B5EF4-FFF2-40B4-BE49-F238E27FC236}">
                <a16:creationId xmlns:a16="http://schemas.microsoft.com/office/drawing/2014/main" id="{5A450017-F8BB-D244-2B3A-1335AB21F23C}"/>
              </a:ext>
            </a:extLst>
          </p:cNvPr>
          <p:cNvSpPr txBox="1">
            <a:spLocks noChangeArrowheads="1"/>
          </p:cNvSpPr>
          <p:nvPr/>
        </p:nvSpPr>
        <p:spPr bwMode="auto">
          <a:xfrm>
            <a:off x="2423532" y="5617075"/>
            <a:ext cx="1994388"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ctr"/>
            <a:r>
              <a:rPr lang="en-US" altLang="en-US"/>
              <a:t>Đột biến số lượng NST</a:t>
            </a:r>
          </a:p>
        </p:txBody>
      </p:sp>
      <p:sp>
        <p:nvSpPr>
          <p:cNvPr id="24" name="AutoShape 9">
            <a:extLst>
              <a:ext uri="{FF2B5EF4-FFF2-40B4-BE49-F238E27FC236}">
                <a16:creationId xmlns:a16="http://schemas.microsoft.com/office/drawing/2014/main" id="{19C91D7A-CA55-88B9-C764-BBBA1881F026}"/>
              </a:ext>
            </a:extLst>
          </p:cNvPr>
          <p:cNvSpPr>
            <a:spLocks noChangeAspect="1" noChangeArrowheads="1" noTextEdit="1"/>
          </p:cNvSpPr>
          <p:nvPr/>
        </p:nvSpPr>
        <p:spPr bwMode="gray">
          <a:xfrm flipH="1">
            <a:off x="6462051" y="4551535"/>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6" name="Group 11">
            <a:extLst>
              <a:ext uri="{FF2B5EF4-FFF2-40B4-BE49-F238E27FC236}">
                <a16:creationId xmlns:a16="http://schemas.microsoft.com/office/drawing/2014/main" id="{C801C91F-CC71-1729-ACBE-9762C7CBA0E3}"/>
              </a:ext>
            </a:extLst>
          </p:cNvPr>
          <p:cNvGrpSpPr>
            <a:grpSpLocks/>
          </p:cNvGrpSpPr>
          <p:nvPr/>
        </p:nvGrpSpPr>
        <p:grpSpPr bwMode="auto">
          <a:xfrm>
            <a:off x="4610883" y="4195312"/>
            <a:ext cx="2816715" cy="1326507"/>
            <a:chOff x="1997" y="1314"/>
            <a:chExt cx="1889" cy="1009"/>
          </a:xfrm>
        </p:grpSpPr>
        <p:grpSp>
          <p:nvGrpSpPr>
            <p:cNvPr id="27" name="Group 12">
              <a:extLst>
                <a:ext uri="{FF2B5EF4-FFF2-40B4-BE49-F238E27FC236}">
                  <a16:creationId xmlns:a16="http://schemas.microsoft.com/office/drawing/2014/main" id="{74E5C6FB-CCF9-326D-61F5-1DDA8D3B2BAE}"/>
                </a:ext>
              </a:extLst>
            </p:cNvPr>
            <p:cNvGrpSpPr>
              <a:grpSpLocks/>
            </p:cNvGrpSpPr>
            <p:nvPr/>
          </p:nvGrpSpPr>
          <p:grpSpPr bwMode="auto">
            <a:xfrm>
              <a:off x="1997" y="1404"/>
              <a:ext cx="1889" cy="919"/>
              <a:chOff x="1973" y="1027"/>
              <a:chExt cx="1926" cy="937"/>
            </a:xfrm>
          </p:grpSpPr>
          <p:sp>
            <p:nvSpPr>
              <p:cNvPr id="32" name="Oval 13">
                <a:extLst>
                  <a:ext uri="{FF2B5EF4-FFF2-40B4-BE49-F238E27FC236}">
                    <a16:creationId xmlns:a16="http://schemas.microsoft.com/office/drawing/2014/main" id="{5E2240FC-A2A4-EE6F-A93F-2A521CB9B3C2}"/>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33" name="Oval 14">
                <a:extLst>
                  <a:ext uri="{FF2B5EF4-FFF2-40B4-BE49-F238E27FC236}">
                    <a16:creationId xmlns:a16="http://schemas.microsoft.com/office/drawing/2014/main" id="{6BA5BF81-5CE7-E8E4-578E-65210B525901}"/>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28" name="Oval 15">
              <a:extLst>
                <a:ext uri="{FF2B5EF4-FFF2-40B4-BE49-F238E27FC236}">
                  <a16:creationId xmlns:a16="http://schemas.microsoft.com/office/drawing/2014/main" id="{9A1D2C3B-FB98-6427-5A5D-43EDC9B98423}"/>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29" name="Oval 16">
              <a:extLst>
                <a:ext uri="{FF2B5EF4-FFF2-40B4-BE49-F238E27FC236}">
                  <a16:creationId xmlns:a16="http://schemas.microsoft.com/office/drawing/2014/main" id="{5A57CDDB-B07D-D772-3A38-E62ECF8EB626}"/>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30" name="Oval 17">
              <a:extLst>
                <a:ext uri="{FF2B5EF4-FFF2-40B4-BE49-F238E27FC236}">
                  <a16:creationId xmlns:a16="http://schemas.microsoft.com/office/drawing/2014/main" id="{DE9CE01F-7FDB-AE60-DC12-8F50D588E177}"/>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31" name="Oval 18">
              <a:extLst>
                <a:ext uri="{FF2B5EF4-FFF2-40B4-BE49-F238E27FC236}">
                  <a16:creationId xmlns:a16="http://schemas.microsoft.com/office/drawing/2014/main" id="{9E1B12E0-E548-0D8A-0C64-A42A382030C6}"/>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grpSp>
      <p:sp>
        <p:nvSpPr>
          <p:cNvPr id="34" name="Text Box 19">
            <a:extLst>
              <a:ext uri="{FF2B5EF4-FFF2-40B4-BE49-F238E27FC236}">
                <a16:creationId xmlns:a16="http://schemas.microsoft.com/office/drawing/2014/main" id="{6C3CB955-D0DA-0A23-4DAD-D97FABEAD043}"/>
              </a:ext>
            </a:extLst>
          </p:cNvPr>
          <p:cNvSpPr txBox="1">
            <a:spLocks noChangeArrowheads="1"/>
          </p:cNvSpPr>
          <p:nvPr/>
        </p:nvSpPr>
        <p:spPr bwMode="auto">
          <a:xfrm>
            <a:off x="5228672" y="4469040"/>
            <a:ext cx="15504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Phân loại</a:t>
            </a:r>
            <a:endParaRPr lang="en-US" altLang="en-US" sz="1400">
              <a:solidFill>
                <a:schemeClr val="bg1"/>
              </a:solidFill>
            </a:endParaRPr>
          </a:p>
        </p:txBody>
      </p:sp>
      <p:sp>
        <p:nvSpPr>
          <p:cNvPr id="36" name="AutoShape 5">
            <a:extLst>
              <a:ext uri="{FF2B5EF4-FFF2-40B4-BE49-F238E27FC236}">
                <a16:creationId xmlns:a16="http://schemas.microsoft.com/office/drawing/2014/main" id="{5933C4F5-BACF-77FD-E536-A32DE2E003D7}"/>
              </a:ext>
            </a:extLst>
          </p:cNvPr>
          <p:cNvSpPr>
            <a:spLocks noChangeArrowheads="1"/>
          </p:cNvSpPr>
          <p:nvPr/>
        </p:nvSpPr>
        <p:spPr bwMode="auto">
          <a:xfrm>
            <a:off x="7381097" y="5526864"/>
            <a:ext cx="2159681" cy="1108911"/>
          </a:xfrm>
          <a:prstGeom prst="roundRect">
            <a:avLst>
              <a:gd name="adj" fmla="val 16667"/>
            </a:avLst>
          </a:prstGeom>
          <a:solidFill>
            <a:schemeClr val="accent5">
              <a:lumMod val="20000"/>
              <a:lumOff val="80000"/>
            </a:schemeClr>
          </a:solidFill>
          <a:ln w="38100">
            <a:solidFill>
              <a:schemeClr val="tx1"/>
            </a:solidFill>
            <a:round/>
            <a:headEnd/>
            <a:tailEnd/>
          </a:ln>
          <a:effec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37" name="Text Box 6">
            <a:extLst>
              <a:ext uri="{FF2B5EF4-FFF2-40B4-BE49-F238E27FC236}">
                <a16:creationId xmlns:a16="http://schemas.microsoft.com/office/drawing/2014/main" id="{4E30769D-FDE3-5FC0-1382-D125594417E8}"/>
              </a:ext>
            </a:extLst>
          </p:cNvPr>
          <p:cNvSpPr txBox="1">
            <a:spLocks noChangeArrowheads="1"/>
          </p:cNvSpPr>
          <p:nvPr/>
        </p:nvSpPr>
        <p:spPr bwMode="auto">
          <a:xfrm>
            <a:off x="7442896" y="5617075"/>
            <a:ext cx="2042019"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ctr"/>
            <a:r>
              <a:rPr lang="en-US" altLang="en-US"/>
              <a:t>Đột biến cấu trúc NST</a:t>
            </a:r>
          </a:p>
        </p:txBody>
      </p:sp>
      <p:sp>
        <p:nvSpPr>
          <p:cNvPr id="39" name="TextBox 38">
            <a:extLst>
              <a:ext uri="{FF2B5EF4-FFF2-40B4-BE49-F238E27FC236}">
                <a16:creationId xmlns:a16="http://schemas.microsoft.com/office/drawing/2014/main" id="{39487547-9FC2-9297-D71A-0A690A945387}"/>
              </a:ext>
            </a:extLst>
          </p:cNvPr>
          <p:cNvSpPr txBox="1"/>
          <p:nvPr/>
        </p:nvSpPr>
        <p:spPr>
          <a:xfrm>
            <a:off x="914399" y="3163341"/>
            <a:ext cx="10944752"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l"/>
            <a:r>
              <a:rPr lang="en-US">
                <a:solidFill>
                  <a:srgbClr val="FF0000"/>
                </a:solidFill>
              </a:rPr>
              <a:t>Trả lời: </a:t>
            </a:r>
            <a:r>
              <a:rPr lang="vi-VN"/>
              <a:t>Đột biến NST là </a:t>
            </a:r>
            <a:r>
              <a:rPr lang="vi-VN" b="0"/>
              <a:t>những biến đổi xảy ra trong</a:t>
            </a:r>
            <a:r>
              <a:rPr lang="vi-VN" b="0">
                <a:solidFill>
                  <a:schemeClr val="accent5">
                    <a:lumMod val="50000"/>
                  </a:schemeClr>
                </a:solidFill>
              </a:rPr>
              <a:t> </a:t>
            </a:r>
            <a:r>
              <a:rPr lang="vi-VN">
                <a:solidFill>
                  <a:schemeClr val="accent5">
                    <a:lumMod val="50000"/>
                  </a:schemeClr>
                </a:solidFill>
              </a:rPr>
              <a:t>cấu trúc </a:t>
            </a:r>
            <a:r>
              <a:rPr lang="vi-VN"/>
              <a:t>hoặc </a:t>
            </a:r>
            <a:r>
              <a:rPr lang="vi-VN">
                <a:solidFill>
                  <a:schemeClr val="accent3"/>
                </a:solidFill>
              </a:rPr>
              <a:t>số lượng </a:t>
            </a:r>
            <a:r>
              <a:rPr lang="vi-VN" b="0"/>
              <a:t>của một hoặc nhiều NST trong tế bào</a:t>
            </a:r>
            <a:r>
              <a:rPr lang="en-US" b="0"/>
              <a:t>.</a:t>
            </a:r>
          </a:p>
        </p:txBody>
      </p:sp>
      <p:sp>
        <p:nvSpPr>
          <p:cNvPr id="40" name="Freeform 8">
            <a:extLst>
              <a:ext uri="{FF2B5EF4-FFF2-40B4-BE49-F238E27FC236}">
                <a16:creationId xmlns:a16="http://schemas.microsoft.com/office/drawing/2014/main" id="{3C129D69-3685-6B51-2478-9832E42386AF}"/>
              </a:ext>
            </a:extLst>
          </p:cNvPr>
          <p:cNvSpPr>
            <a:spLocks/>
          </p:cNvSpPr>
          <p:nvPr/>
        </p:nvSpPr>
        <p:spPr bwMode="gray">
          <a:xfrm>
            <a:off x="4417920" y="5284884"/>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p>
        </p:txBody>
      </p:sp>
      <p:sp>
        <p:nvSpPr>
          <p:cNvPr id="41" name="Freeform 10">
            <a:extLst>
              <a:ext uri="{FF2B5EF4-FFF2-40B4-BE49-F238E27FC236}">
                <a16:creationId xmlns:a16="http://schemas.microsoft.com/office/drawing/2014/main" id="{AC1E137B-7816-0DB6-83CE-A94A33E39139}"/>
              </a:ext>
            </a:extLst>
          </p:cNvPr>
          <p:cNvSpPr>
            <a:spLocks/>
          </p:cNvSpPr>
          <p:nvPr/>
        </p:nvSpPr>
        <p:spPr bwMode="gray">
          <a:xfrm flipH="1">
            <a:off x="6551521" y="5332585"/>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p>
        </p:txBody>
      </p:sp>
      <p:sp>
        <p:nvSpPr>
          <p:cNvPr id="42" name="Arrow: Pentagon 41">
            <a:extLst>
              <a:ext uri="{FF2B5EF4-FFF2-40B4-BE49-F238E27FC236}">
                <a16:creationId xmlns:a16="http://schemas.microsoft.com/office/drawing/2014/main" id="{58610EF3-9F69-38A3-E3DE-74FD24E50FD8}"/>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Tree>
    <p:extLst>
      <p:ext uri="{BB962C8B-B14F-4D97-AF65-F5344CB8AC3E}">
        <p14:creationId xmlns:p14="http://schemas.microsoft.com/office/powerpoint/2010/main" val="32087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2000"/>
                                        <p:tgtEl>
                                          <p:spTgt spid="22"/>
                                        </p:tgtEl>
                                      </p:cBhvr>
                                    </p:animEffect>
                                  </p:childTnLst>
                                </p:cTn>
                              </p:par>
                              <p:par>
                                <p:cTn id="22" presetID="6" presetClass="entr" presetSubtype="16" fill="hold" grpId="0" nodeType="withEffect" nodePh="1">
                                  <p:stCondLst>
                                    <p:cond delay="0"/>
                                  </p:stCondLst>
                                  <p:endCondLst>
                                    <p:cond evt="begin" delay="0">
                                      <p:tn val="22"/>
                                    </p:cond>
                                  </p:end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000"/>
                                        <p:tgtEl>
                                          <p:spTgt spid="24"/>
                                        </p:tgtEl>
                                      </p:cBhvr>
                                    </p:animEffect>
                                  </p:childTnLst>
                                </p:cTn>
                              </p:par>
                              <p:par>
                                <p:cTn id="25" presetID="6"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ircle(in)">
                                      <p:cBhvr>
                                        <p:cTn id="27" dur="2000"/>
                                        <p:tgtEl>
                                          <p:spTgt spid="2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circle(in)">
                                      <p:cBhvr>
                                        <p:cTn id="30" dur="2000"/>
                                        <p:tgtEl>
                                          <p:spTgt spid="34"/>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circle(in)">
                                      <p:cBhvr>
                                        <p:cTn id="33" dur="2000"/>
                                        <p:tgtEl>
                                          <p:spTgt spid="3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circle(in)">
                                      <p:cBhvr>
                                        <p:cTn id="36" dur="2000"/>
                                        <p:tgtEl>
                                          <p:spTgt spid="3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circle(in)">
                                      <p:cBhvr>
                                        <p:cTn id="39" dur="2000"/>
                                        <p:tgtEl>
                                          <p:spTgt spid="40"/>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circle(in)">
                                      <p:cBhvr>
                                        <p:cTn id="4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p:bldP spid="34" grpId="0"/>
      <p:bldP spid="36" grpId="0" animBg="1"/>
      <p:bldP spid="37"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1051190" y="5816819"/>
            <a:ext cx="549442" cy="365125"/>
          </a:xfrm>
        </p:spPr>
        <p:txBody>
          <a:bodyPr/>
          <a:lstStyle/>
          <a:p>
            <a:fld id="{D495E168-DA5E-4888-8D8A-92B118324C14}" type="slidenum">
              <a:rPr lang="ru-RU" smtClean="0"/>
              <a:pPr/>
              <a:t>8</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3" name="Rectangle: Rounded Corners 22">
            <a:extLst>
              <a:ext uri="{FF2B5EF4-FFF2-40B4-BE49-F238E27FC236}">
                <a16:creationId xmlns:a16="http://schemas.microsoft.com/office/drawing/2014/main" id="{C2F03C33-10B4-D8BB-46D6-8E3EED2B48E4}"/>
              </a:ext>
            </a:extLst>
          </p:cNvPr>
          <p:cNvSpPr/>
          <p:nvPr/>
        </p:nvSpPr>
        <p:spPr>
          <a:xfrm>
            <a:off x="914400" y="1868069"/>
            <a:ext cx="2210268" cy="560981"/>
          </a:xfrm>
          <a:prstGeom prst="roundRect">
            <a:avLst>
              <a:gd name="adj" fmla="val 50000"/>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w="12700" cap="flat">
            <a:noFill/>
            <a:prstDash val="solid"/>
            <a:miter/>
          </a:ln>
        </p:spPr>
        <p:txBody>
          <a:bodyPr rtlCol="0" anchor="ctr"/>
          <a:lstStyle/>
          <a:p>
            <a:pPr algn="l"/>
            <a:r>
              <a:rPr lang="en-US" sz="2400" b="1"/>
              <a:t>1. Khái niệm</a:t>
            </a:r>
            <a:endParaRPr lang="en-US" sz="2400" b="1" dirty="0"/>
          </a:p>
        </p:txBody>
      </p:sp>
      <p:sp>
        <p:nvSpPr>
          <p:cNvPr id="27" name="Rectangle 26">
            <a:extLst>
              <a:ext uri="{FF2B5EF4-FFF2-40B4-BE49-F238E27FC236}">
                <a16:creationId xmlns:a16="http://schemas.microsoft.com/office/drawing/2014/main" id="{C52F7222-6898-0EF9-47F5-212B72B22050}"/>
              </a:ext>
            </a:extLst>
          </p:cNvPr>
          <p:cNvSpPr/>
          <p:nvPr/>
        </p:nvSpPr>
        <p:spPr>
          <a:xfrm>
            <a:off x="835863" y="3141497"/>
            <a:ext cx="10692309" cy="3040447"/>
          </a:xfrm>
          <a:prstGeom prst="rect">
            <a:avLst/>
          </a:prstGeom>
          <a:solidFill>
            <a:schemeClr val="accent5">
              <a:lumMod val="20000"/>
              <a:lumOff val="80000"/>
            </a:schemeClr>
          </a:solidFill>
          <a:ln w="28575" cap="flat">
            <a:solidFill>
              <a:schemeClr val="accent5">
                <a:lumMod val="50000"/>
              </a:schemeClr>
            </a:solidFill>
            <a:prstDash val="solid"/>
            <a:miter/>
          </a:ln>
        </p:spPr>
        <p:txBody>
          <a:bodyPr rtlCol="0" anchor="ctr"/>
          <a:lstStyle/>
          <a:p>
            <a:pPr algn="l"/>
            <a:endParaRPr lang="en-US" dirty="0"/>
          </a:p>
        </p:txBody>
      </p:sp>
      <p:sp>
        <p:nvSpPr>
          <p:cNvPr id="29" name="TextBox 28">
            <a:extLst>
              <a:ext uri="{FF2B5EF4-FFF2-40B4-BE49-F238E27FC236}">
                <a16:creationId xmlns:a16="http://schemas.microsoft.com/office/drawing/2014/main" id="{9384E58F-6F9C-BA4D-EFF2-2739B1BA33FF}"/>
              </a:ext>
            </a:extLst>
          </p:cNvPr>
          <p:cNvSpPr txBox="1"/>
          <p:nvPr/>
        </p:nvSpPr>
        <p:spPr>
          <a:xfrm>
            <a:off x="1028818" y="3756203"/>
            <a:ext cx="10392767" cy="2355260"/>
          </a:xfrm>
          <a:prstGeom prst="rect">
            <a:avLst/>
          </a:prstGeom>
          <a:noFill/>
        </p:spPr>
        <p:txBody>
          <a:bodyPr wrap="square">
            <a:spAutoFit/>
          </a:bodyPr>
          <a:lstStyle/>
          <a:p>
            <a:pPr algn="just">
              <a:lnSpc>
                <a:spcPct val="125000"/>
              </a:lnSpc>
            </a:pPr>
            <a:r>
              <a:rPr lang="vi-VN" sz="2400" b="1"/>
              <a:t>Cá nhân quan sát Hình 46.1, thảo luận nhóm thực hiện các yêu cầu:</a:t>
            </a:r>
          </a:p>
          <a:p>
            <a:pPr algn="just">
              <a:lnSpc>
                <a:spcPct val="125000"/>
              </a:lnSpc>
            </a:pPr>
            <a:r>
              <a:rPr lang="vi-VN" sz="2400"/>
              <a:t>–</a:t>
            </a:r>
            <a:r>
              <a:rPr lang="en-US" sz="2400"/>
              <a:t> </a:t>
            </a:r>
            <a:r>
              <a:rPr lang="vi-VN" sz="2400"/>
              <a:t>Nêu những điểm khác biệt của các NST đột biến số 1, 2, 3, 4 so với các NST trước đột biến bằng cách hoàn thành Bảng 46.1. </a:t>
            </a:r>
            <a:endParaRPr lang="en-US" sz="2400"/>
          </a:p>
          <a:p>
            <a:pPr algn="just">
              <a:lnSpc>
                <a:spcPct val="125000"/>
              </a:lnSpc>
            </a:pPr>
            <a:r>
              <a:rPr lang="vi-VN" sz="2400"/>
              <a:t>– Nêu khái niệm đột biết cấu trúc NST và gọi tên các dạng đột biến cấu trúc NST.</a:t>
            </a:r>
          </a:p>
        </p:txBody>
      </p:sp>
      <p:sp>
        <p:nvSpPr>
          <p:cNvPr id="30" name="Rectangle 29">
            <a:extLst>
              <a:ext uri="{FF2B5EF4-FFF2-40B4-BE49-F238E27FC236}">
                <a16:creationId xmlns:a16="http://schemas.microsoft.com/office/drawing/2014/main" id="{E6921171-9F82-E7E0-1E6E-919D2BB408DA}"/>
              </a:ext>
            </a:extLst>
          </p:cNvPr>
          <p:cNvSpPr/>
          <p:nvPr/>
        </p:nvSpPr>
        <p:spPr>
          <a:xfrm>
            <a:off x="835863" y="3141497"/>
            <a:ext cx="2025143" cy="516103"/>
          </a:xfrm>
          <a:prstGeom prst="rect">
            <a:avLst/>
          </a:prstGeom>
          <a:solidFill>
            <a:schemeClr val="accent5">
              <a:lumMod val="75000"/>
            </a:schemeClr>
          </a:solidFill>
          <a:ln w="28575" cap="flat">
            <a:solidFill>
              <a:schemeClr val="accent5">
                <a:lumMod val="50000"/>
              </a:schemeClr>
            </a:solidFill>
            <a:prstDash val="solid"/>
            <a:miter/>
          </a:ln>
        </p:spPr>
        <p:txBody>
          <a:bodyPr rtlCol="0" anchor="ctr"/>
          <a:lstStyle/>
          <a:p>
            <a:pPr algn="ctr"/>
            <a:r>
              <a:rPr lang="en-US" sz="2800" b="1">
                <a:solidFill>
                  <a:schemeClr val="bg1"/>
                </a:solidFill>
              </a:rPr>
              <a:t>Yêu cầu 1</a:t>
            </a:r>
            <a:endParaRPr lang="en-US" sz="2800" b="1" dirty="0">
              <a:solidFill>
                <a:schemeClr val="bg1"/>
              </a:solidFill>
            </a:endParaRPr>
          </a:p>
        </p:txBody>
      </p:sp>
      <p:sp>
        <p:nvSpPr>
          <p:cNvPr id="31" name="Rectangle: Top Corners Rounded 30">
            <a:extLst>
              <a:ext uri="{FF2B5EF4-FFF2-40B4-BE49-F238E27FC236}">
                <a16:creationId xmlns:a16="http://schemas.microsoft.com/office/drawing/2014/main" id="{8FB99B31-0D08-D77C-81B4-4FC16E5BC6ED}"/>
              </a:ext>
            </a:extLst>
          </p:cNvPr>
          <p:cNvSpPr/>
          <p:nvPr/>
        </p:nvSpPr>
        <p:spPr>
          <a:xfrm>
            <a:off x="3725852" y="2535742"/>
            <a:ext cx="4740295" cy="605755"/>
          </a:xfrm>
          <a:prstGeom prst="round2SameRect">
            <a:avLst/>
          </a:prstGeom>
          <a:solidFill>
            <a:schemeClr val="accent5">
              <a:lumMod val="50000"/>
            </a:schemeClr>
          </a:solidFill>
          <a:ln w="12700" cap="flat">
            <a:noFill/>
            <a:prstDash val="solid"/>
            <a:miter/>
          </a:ln>
        </p:spPr>
        <p:txBody>
          <a:bodyPr rtlCol="0" anchor="ctr"/>
          <a:lstStyle/>
          <a:p>
            <a:pPr algn="l"/>
            <a:endParaRPr lang="en-US" dirty="0"/>
          </a:p>
        </p:txBody>
      </p:sp>
      <p:sp>
        <p:nvSpPr>
          <p:cNvPr id="32" name="TextBox 31">
            <a:extLst>
              <a:ext uri="{FF2B5EF4-FFF2-40B4-BE49-F238E27FC236}">
                <a16:creationId xmlns:a16="http://schemas.microsoft.com/office/drawing/2014/main" id="{3972D3D5-EF18-6525-DEF1-53A3E4971A50}"/>
              </a:ext>
            </a:extLst>
          </p:cNvPr>
          <p:cNvSpPr txBox="1"/>
          <p:nvPr/>
        </p:nvSpPr>
        <p:spPr>
          <a:xfrm>
            <a:off x="4075998" y="2572534"/>
            <a:ext cx="4212038" cy="523220"/>
          </a:xfrm>
          <a:prstGeom prst="rect">
            <a:avLst/>
          </a:prstGeom>
          <a:noFill/>
        </p:spPr>
        <p:txBody>
          <a:bodyPr wrap="square" rtlCol="0">
            <a:spAutoFit/>
          </a:bodyPr>
          <a:lstStyle/>
          <a:p>
            <a:pPr algn="ctr"/>
            <a:r>
              <a:rPr lang="en-US" sz="2800" b="1">
                <a:solidFill>
                  <a:srgbClr val="FFFF00"/>
                </a:solidFill>
              </a:rPr>
              <a:t>PHIẾU HỌC TẬP SỐ 1</a:t>
            </a:r>
          </a:p>
        </p:txBody>
      </p:sp>
    </p:spTree>
    <p:extLst>
      <p:ext uri="{BB962C8B-B14F-4D97-AF65-F5344CB8AC3E}">
        <p14:creationId xmlns:p14="http://schemas.microsoft.com/office/powerpoint/2010/main" val="20235355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23" grpId="0" animBg="1"/>
      <p:bldP spid="27" grpId="0" animBg="1"/>
      <p:bldP spid="29" grpId="0"/>
      <p:bldP spid="30" grpId="0" animBg="1"/>
      <p:bldP spid="31"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1051190" y="5816819"/>
            <a:ext cx="549442" cy="365125"/>
          </a:xfrm>
        </p:spPr>
        <p:txBody>
          <a:bodyPr/>
          <a:lstStyle/>
          <a:p>
            <a:fld id="{D495E168-DA5E-4888-8D8A-92B118324C14}" type="slidenum">
              <a:rPr lang="ru-RU" smtClean="0"/>
              <a:pPr/>
              <a:t>9</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3" name="Rectangle: Rounded Corners 22">
            <a:extLst>
              <a:ext uri="{FF2B5EF4-FFF2-40B4-BE49-F238E27FC236}">
                <a16:creationId xmlns:a16="http://schemas.microsoft.com/office/drawing/2014/main" id="{C2F03C33-10B4-D8BB-46D6-8E3EED2B48E4}"/>
              </a:ext>
            </a:extLst>
          </p:cNvPr>
          <p:cNvSpPr/>
          <p:nvPr/>
        </p:nvSpPr>
        <p:spPr>
          <a:xfrm>
            <a:off x="914400" y="1868069"/>
            <a:ext cx="2210268" cy="560981"/>
          </a:xfrm>
          <a:prstGeom prst="roundRect">
            <a:avLst>
              <a:gd name="adj" fmla="val 50000"/>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w="12700" cap="flat">
            <a:noFill/>
            <a:prstDash val="solid"/>
            <a:miter/>
          </a:ln>
        </p:spPr>
        <p:txBody>
          <a:bodyPr rtlCol="0" anchor="ctr"/>
          <a:lstStyle/>
          <a:p>
            <a:pPr algn="l"/>
            <a:r>
              <a:rPr lang="en-US" sz="2400" b="1"/>
              <a:t>1. Khái niệm</a:t>
            </a:r>
            <a:endParaRPr lang="en-US" sz="2400" b="1" dirty="0"/>
          </a:p>
        </p:txBody>
      </p:sp>
      <p:sp>
        <p:nvSpPr>
          <p:cNvPr id="31" name="Rectangle: Top Corners Rounded 30">
            <a:extLst>
              <a:ext uri="{FF2B5EF4-FFF2-40B4-BE49-F238E27FC236}">
                <a16:creationId xmlns:a16="http://schemas.microsoft.com/office/drawing/2014/main" id="{8FB99B31-0D08-D77C-81B4-4FC16E5BC6ED}"/>
              </a:ext>
            </a:extLst>
          </p:cNvPr>
          <p:cNvSpPr/>
          <p:nvPr/>
        </p:nvSpPr>
        <p:spPr>
          <a:xfrm>
            <a:off x="3725852" y="2535742"/>
            <a:ext cx="4740295" cy="605755"/>
          </a:xfrm>
          <a:prstGeom prst="round2SameRect">
            <a:avLst/>
          </a:prstGeom>
          <a:solidFill>
            <a:schemeClr val="accent5">
              <a:lumMod val="50000"/>
            </a:schemeClr>
          </a:solidFill>
          <a:ln w="12700" cap="flat">
            <a:noFill/>
            <a:prstDash val="solid"/>
            <a:miter/>
          </a:ln>
        </p:spPr>
        <p:txBody>
          <a:bodyPr rtlCol="0" anchor="ctr"/>
          <a:lstStyle/>
          <a:p>
            <a:pPr algn="l"/>
            <a:endParaRPr lang="en-US" dirty="0"/>
          </a:p>
        </p:txBody>
      </p:sp>
      <p:sp>
        <p:nvSpPr>
          <p:cNvPr id="32" name="TextBox 31">
            <a:extLst>
              <a:ext uri="{FF2B5EF4-FFF2-40B4-BE49-F238E27FC236}">
                <a16:creationId xmlns:a16="http://schemas.microsoft.com/office/drawing/2014/main" id="{3972D3D5-EF18-6525-DEF1-53A3E4971A50}"/>
              </a:ext>
            </a:extLst>
          </p:cNvPr>
          <p:cNvSpPr txBox="1"/>
          <p:nvPr/>
        </p:nvSpPr>
        <p:spPr>
          <a:xfrm>
            <a:off x="4119182" y="2577009"/>
            <a:ext cx="4212038" cy="523220"/>
          </a:xfrm>
          <a:prstGeom prst="rect">
            <a:avLst/>
          </a:prstGeom>
          <a:noFill/>
        </p:spPr>
        <p:txBody>
          <a:bodyPr wrap="square" rtlCol="0">
            <a:spAutoFit/>
          </a:bodyPr>
          <a:lstStyle/>
          <a:p>
            <a:pPr algn="ctr"/>
            <a:r>
              <a:rPr lang="en-US" sz="2800" b="1">
                <a:solidFill>
                  <a:srgbClr val="FFFF00"/>
                </a:solidFill>
              </a:rPr>
              <a:t>PHIẾU HỌC TẬP SỐ 1</a:t>
            </a:r>
          </a:p>
        </p:txBody>
      </p:sp>
      <p:graphicFrame>
        <p:nvGraphicFramePr>
          <p:cNvPr id="5" name="Table 4">
            <a:extLst>
              <a:ext uri="{FF2B5EF4-FFF2-40B4-BE49-F238E27FC236}">
                <a16:creationId xmlns:a16="http://schemas.microsoft.com/office/drawing/2014/main" id="{7AFF8CD5-7879-4F19-C76A-8F246EBF9D17}"/>
              </a:ext>
            </a:extLst>
          </p:cNvPr>
          <p:cNvGraphicFramePr>
            <a:graphicFrameLocks noGrp="1"/>
          </p:cNvGraphicFramePr>
          <p:nvPr>
            <p:extLst>
              <p:ext uri="{D42A27DB-BD31-4B8C-83A1-F6EECF244321}">
                <p14:modId xmlns:p14="http://schemas.microsoft.com/office/powerpoint/2010/main" val="497589458"/>
              </p:ext>
            </p:extLst>
          </p:nvPr>
        </p:nvGraphicFramePr>
        <p:xfrm>
          <a:off x="650738" y="3921261"/>
          <a:ext cx="10995238" cy="1969323"/>
        </p:xfrm>
        <a:graphic>
          <a:graphicData uri="http://schemas.openxmlformats.org/drawingml/2006/table">
            <a:tbl>
              <a:tblPr firstRow="1" bandRow="1">
                <a:tableStyleId>{17292A2E-F333-43FB-9621-5CBBE7FDCDCB}</a:tableStyleId>
              </a:tblPr>
              <a:tblGrid>
                <a:gridCol w="3289647">
                  <a:extLst>
                    <a:ext uri="{9D8B030D-6E8A-4147-A177-3AD203B41FA5}">
                      <a16:colId xmlns:a16="http://schemas.microsoft.com/office/drawing/2014/main" val="3850186651"/>
                    </a:ext>
                  </a:extLst>
                </a:gridCol>
                <a:gridCol w="1475285">
                  <a:extLst>
                    <a:ext uri="{9D8B030D-6E8A-4147-A177-3AD203B41FA5}">
                      <a16:colId xmlns:a16="http://schemas.microsoft.com/office/drawing/2014/main" val="57411977"/>
                    </a:ext>
                  </a:extLst>
                </a:gridCol>
                <a:gridCol w="1518062">
                  <a:extLst>
                    <a:ext uri="{9D8B030D-6E8A-4147-A177-3AD203B41FA5}">
                      <a16:colId xmlns:a16="http://schemas.microsoft.com/office/drawing/2014/main" val="1217432310"/>
                    </a:ext>
                  </a:extLst>
                </a:gridCol>
                <a:gridCol w="1570748">
                  <a:extLst>
                    <a:ext uri="{9D8B030D-6E8A-4147-A177-3AD203B41FA5}">
                      <a16:colId xmlns:a16="http://schemas.microsoft.com/office/drawing/2014/main" val="1945394729"/>
                    </a:ext>
                  </a:extLst>
                </a:gridCol>
                <a:gridCol w="1570748">
                  <a:extLst>
                    <a:ext uri="{9D8B030D-6E8A-4147-A177-3AD203B41FA5}">
                      <a16:colId xmlns:a16="http://schemas.microsoft.com/office/drawing/2014/main" val="3600732850"/>
                    </a:ext>
                  </a:extLst>
                </a:gridCol>
                <a:gridCol w="1570748">
                  <a:extLst>
                    <a:ext uri="{9D8B030D-6E8A-4147-A177-3AD203B41FA5}">
                      <a16:colId xmlns:a16="http://schemas.microsoft.com/office/drawing/2014/main" val="2926816053"/>
                    </a:ext>
                  </a:extLst>
                </a:gridCol>
              </a:tblGrid>
              <a:tr h="519391">
                <a:tc>
                  <a:txBody>
                    <a:bodyPr/>
                    <a:lstStyle/>
                    <a:p>
                      <a:pPr algn="just">
                        <a:lnSpc>
                          <a:spcPct val="120000"/>
                        </a:lnSpc>
                      </a:pPr>
                      <a:r>
                        <a:rPr lang="en-US" sz="2400"/>
                        <a:t>Các NST đột biến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35173047"/>
                  </a:ext>
                </a:extLst>
              </a:tr>
              <a:tr h="1449932">
                <a:tc>
                  <a:txBody>
                    <a:bodyPr/>
                    <a:lstStyle/>
                    <a:p>
                      <a:pPr algn="l">
                        <a:lnSpc>
                          <a:spcPct val="120000"/>
                        </a:lnSpc>
                      </a:pPr>
                      <a:r>
                        <a:rPr lang="en-US" sz="2400" b="0"/>
                        <a:t>Điểm khác biệt về cấu trúc so với NST trước khi đột biến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01373876"/>
                  </a:ext>
                </a:extLst>
              </a:tr>
            </a:tbl>
          </a:graphicData>
        </a:graphic>
      </p:graphicFrame>
      <p:sp>
        <p:nvSpPr>
          <p:cNvPr id="6" name="TextBox 5">
            <a:extLst>
              <a:ext uri="{FF2B5EF4-FFF2-40B4-BE49-F238E27FC236}">
                <a16:creationId xmlns:a16="http://schemas.microsoft.com/office/drawing/2014/main" id="{508E6468-A88C-5DF9-416F-0A6A61F0BEDB}"/>
              </a:ext>
            </a:extLst>
          </p:cNvPr>
          <p:cNvSpPr txBox="1"/>
          <p:nvPr/>
        </p:nvSpPr>
        <p:spPr>
          <a:xfrm>
            <a:off x="870420" y="3326523"/>
            <a:ext cx="9996692" cy="461665"/>
          </a:xfrm>
          <a:prstGeom prst="rect">
            <a:avLst/>
          </a:prstGeom>
          <a:noFill/>
        </p:spPr>
        <p:txBody>
          <a:bodyPr wrap="square" rtlCol="0">
            <a:spAutoFit/>
          </a:bodyPr>
          <a:lstStyle/>
          <a:p>
            <a:pPr algn="ctr"/>
            <a:r>
              <a:rPr lang="en-US" sz="2400" b="1"/>
              <a:t>Bảng 46.1. </a:t>
            </a:r>
            <a:r>
              <a:rPr lang="en-US" sz="2400"/>
              <a:t>Sự thay đổi về cấu trúc của NST sau khi đột biến</a:t>
            </a:r>
          </a:p>
        </p:txBody>
      </p:sp>
    </p:spTree>
    <p:extLst>
      <p:ext uri="{BB962C8B-B14F-4D97-AF65-F5344CB8AC3E}">
        <p14:creationId xmlns:p14="http://schemas.microsoft.com/office/powerpoint/2010/main" val="1414807459"/>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2.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1555</TotalTime>
  <Words>4089</Words>
  <Application>Microsoft Office PowerPoint</Application>
  <PresentationFormat>Widescreen</PresentationFormat>
  <Paragraphs>462</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Verdana</vt:lpstr>
      <vt:lpstr>Wingdings</vt:lpstr>
      <vt:lpstr>Office Theme</vt:lpstr>
      <vt:lpstr>PowerPoint Presentation</vt:lpstr>
      <vt:lpstr>Mở đầu</vt:lpstr>
      <vt:lpstr>I. KHÁI NIỆM ĐỘT BIẾN NHIỄM SẮC THỂ</vt:lpstr>
      <vt:lpstr>I. KHÁI NIỆM ĐỘT BIẾN NHIỄM SẮC THỂ</vt:lpstr>
      <vt:lpstr>I. KHÁI NIỆM ĐỘT BIẾN NHIỄM SẮC THỂ</vt:lpstr>
      <vt:lpstr>I. KHÁI NIỆM ĐỘT BIẾN NHIỄM SẮC THỂ</vt:lpstr>
      <vt:lpstr>I. KHÁI NIỆM ĐỘT BIẾN NHIỄM SẮC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ĐÃ HỌC</vt:lpstr>
      <vt:lpstr>BÀI TẬP</vt:lpstr>
      <vt:lpstr>BÀI TẬP</vt:lpstr>
      <vt:lpstr>BÀI TẬP</vt:lpstr>
      <vt:lpstr>BÀI TẬP</vt:lpstr>
      <vt:lpstr>TRẮC NGHIỆM </vt:lpstr>
      <vt:lpstr>TRẮC NGHIỆM </vt:lpstr>
      <vt:lpstr>TRẮC NGHIỆM </vt:lpstr>
      <vt:lpstr>TRẮC NGHIỆM </vt:lpstr>
      <vt:lpstr>TRẮC NGHIỆM </vt:lpstr>
      <vt:lpstr>TRẮC NGHIỆM </vt:lpstr>
      <vt:lpstr>TRẮC NGHIỆM </vt:lpstr>
      <vt:lpstr>TRẮC NGHIỆM </vt:lpstr>
      <vt:lpstr>TRẮC NGHIỆM </vt:lpstr>
      <vt:lpstr>TRẮC NGHIỆM </vt:lpstr>
      <vt:lpstr>BIG IMAGE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Quách Thị Cẩm Tú</dc:creator>
  <cp:lastModifiedBy>ADMIN</cp:lastModifiedBy>
  <cp:revision>101</cp:revision>
  <dcterms:created xsi:type="dcterms:W3CDTF">2024-06-15T07:25:40Z</dcterms:created>
  <dcterms:modified xsi:type="dcterms:W3CDTF">2024-08-06T03:51:18Z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