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60"/>
  </p:notesMasterIdLst>
  <p:handoutMasterIdLst>
    <p:handoutMasterId r:id="rId61"/>
  </p:handoutMasterIdLst>
  <p:sldIdLst>
    <p:sldId id="352" r:id="rId6"/>
    <p:sldId id="339" r:id="rId7"/>
    <p:sldId id="355" r:id="rId8"/>
    <p:sldId id="356" r:id="rId9"/>
    <p:sldId id="351" r:id="rId10"/>
    <p:sldId id="357" r:id="rId11"/>
    <p:sldId id="358" r:id="rId12"/>
    <p:sldId id="401" r:id="rId13"/>
    <p:sldId id="343" r:id="rId14"/>
    <p:sldId id="361" r:id="rId15"/>
    <p:sldId id="360"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5" r:id="rId29"/>
    <p:sldId id="374" r:id="rId30"/>
    <p:sldId id="376" r:id="rId31"/>
    <p:sldId id="377" r:id="rId32"/>
    <p:sldId id="382" r:id="rId33"/>
    <p:sldId id="383" r:id="rId34"/>
    <p:sldId id="378" r:id="rId35"/>
    <p:sldId id="379" r:id="rId36"/>
    <p:sldId id="380" r:id="rId37"/>
    <p:sldId id="381" r:id="rId38"/>
    <p:sldId id="384" r:id="rId39"/>
    <p:sldId id="385" r:id="rId40"/>
    <p:sldId id="386" r:id="rId41"/>
    <p:sldId id="387" r:id="rId42"/>
    <p:sldId id="353" r:id="rId43"/>
    <p:sldId id="354" r:id="rId44"/>
    <p:sldId id="389" r:id="rId45"/>
    <p:sldId id="390" r:id="rId46"/>
    <p:sldId id="391" r:id="rId47"/>
    <p:sldId id="392" r:id="rId48"/>
    <p:sldId id="393" r:id="rId49"/>
    <p:sldId id="394" r:id="rId50"/>
    <p:sldId id="347" r:id="rId51"/>
    <p:sldId id="388" r:id="rId52"/>
    <p:sldId id="324" r:id="rId53"/>
    <p:sldId id="395" r:id="rId54"/>
    <p:sldId id="396" r:id="rId55"/>
    <p:sldId id="398" r:id="rId56"/>
    <p:sldId id="399" r:id="rId57"/>
    <p:sldId id="400" r:id="rId58"/>
    <p:sldId id="3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4634" autoAdjust="0"/>
  </p:normalViewPr>
  <p:slideViewPr>
    <p:cSldViewPr snapToGrid="0">
      <p:cViewPr varScale="1">
        <p:scale>
          <a:sx n="75" d="100"/>
          <a:sy n="75" d="100"/>
        </p:scale>
        <p:origin x="960" y="72"/>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8/6/2024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8/6/2024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42559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89248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43</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46</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47</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54</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8/6/2024</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8/6/2024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8/6/2024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8/6/2024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8/6/2024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8/6/2024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8/6/2024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8/6/2024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8/6/2024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8/6/2024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8/6/2024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8/6/2024</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8/6/2024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Scientists Decode Complete Sequence of Human Chromosome X for the First  Time- Crop Biotech Update (August 19, 2020) | Crop Biotech Update -  ISAAA.org">
            <a:extLst>
              <a:ext uri="{FF2B5EF4-FFF2-40B4-BE49-F238E27FC236}">
                <a16:creationId xmlns:a16="http://schemas.microsoft.com/office/drawing/2014/main" id="{7C880F30-FF8A-C376-0FA3-1ED0FDC5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771" r="835" b="1771"/>
          <a:stretch/>
        </p:blipFill>
        <p:spPr bwMode="auto">
          <a:xfrm>
            <a:off x="0" y="-57848"/>
            <a:ext cx="12192000" cy="6915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8EDC75-C6F4-FEF5-2444-330F0FA5DED8}"/>
              </a:ext>
            </a:extLst>
          </p:cNvPr>
          <p:cNvSpPr/>
          <p:nvPr/>
        </p:nvSpPr>
        <p:spPr>
          <a:xfrm>
            <a:off x="0" y="1762992"/>
            <a:ext cx="12191999" cy="409516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B6D86CC5-E09D-3881-7D94-BFF77867E5D4}"/>
              </a:ext>
            </a:extLst>
          </p:cNvPr>
          <p:cNvCxnSpPr>
            <a:cxnSpLocks/>
          </p:cNvCxnSpPr>
          <p:nvPr/>
        </p:nvCxnSpPr>
        <p:spPr>
          <a:xfrm>
            <a:off x="0" y="1762992"/>
            <a:ext cx="12191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2B76B1-2E63-A52B-F091-7C5A035487E8}"/>
              </a:ext>
            </a:extLst>
          </p:cNvPr>
          <p:cNvCxnSpPr>
            <a:cxnSpLocks/>
          </p:cNvCxnSpPr>
          <p:nvPr/>
        </p:nvCxnSpPr>
        <p:spPr>
          <a:xfrm>
            <a:off x="0" y="584995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hannel Name">
            <a:extLst>
              <a:ext uri="{FF2B5EF4-FFF2-40B4-BE49-F238E27FC236}">
                <a16:creationId xmlns:a16="http://schemas.microsoft.com/office/drawing/2014/main" id="{EB216B69-DB60-2368-59E9-2B7802DDBBB6}"/>
              </a:ext>
            </a:extLst>
          </p:cNvPr>
          <p:cNvSpPr txBox="1"/>
          <p:nvPr/>
        </p:nvSpPr>
        <p:spPr>
          <a:xfrm>
            <a:off x="1187662" y="2054026"/>
            <a:ext cx="9816675" cy="1849674"/>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vi-VN" sz="5400">
                <a:solidFill>
                  <a:schemeClr val="bg1"/>
                </a:solidFill>
              </a:rPr>
              <a:t>KÍNH CHÀO THẦY CÔ</a:t>
            </a:r>
          </a:p>
          <a:p>
            <a:r>
              <a:rPr lang="vi-VN" sz="5400">
                <a:solidFill>
                  <a:schemeClr val="bg1"/>
                </a:solidFill>
              </a:rPr>
              <a:t>CÙNG CÁC EM HỌC SINH</a:t>
            </a:r>
            <a:endParaRPr lang="vi-VN" sz="5400" dirty="0">
              <a:solidFill>
                <a:schemeClr val="bg1"/>
              </a:solidFill>
            </a:endParaRPr>
          </a:p>
        </p:txBody>
      </p:sp>
      <p:sp>
        <p:nvSpPr>
          <p:cNvPr id="8" name="Channel URL">
            <a:extLst>
              <a:ext uri="{FF2B5EF4-FFF2-40B4-BE49-F238E27FC236}">
                <a16:creationId xmlns:a16="http://schemas.microsoft.com/office/drawing/2014/main" id="{C20A1D27-51C5-C444-69DE-0D8E6554EB26}"/>
              </a:ext>
            </a:extLst>
          </p:cNvPr>
          <p:cNvSpPr txBox="1"/>
          <p:nvPr/>
        </p:nvSpPr>
        <p:spPr>
          <a:xfrm>
            <a:off x="1263352" y="3977926"/>
            <a:ext cx="9665294" cy="13504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rPr>
              <a:t>KHOA HỌC TỰ NHIÊN 9 – KNTT</a:t>
            </a:r>
            <a:endParaRPr kumimoji="0" lang="vi-VN"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Năm học: 2024 – 2025 </a:t>
            </a:r>
            <a:endParaRPr kumimoji="0" lang="vi-VN"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1221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a:solidFill>
                  <a:srgbClr val="000000"/>
                </a:solidFill>
                <a:effectLst/>
                <a:latin typeface="+mj-lt"/>
              </a:rPr>
              <a:t>b)</a:t>
            </a:r>
            <a:endParaRPr lang="en-US" sz="2400"/>
          </a:p>
        </p:txBody>
      </p:sp>
      <p:sp>
        <p:nvSpPr>
          <p:cNvPr id="19" name="TextBox 18">
            <a:extLst>
              <a:ext uri="{FF2B5EF4-FFF2-40B4-BE49-F238E27FC236}">
                <a16:creationId xmlns:a16="http://schemas.microsoft.com/office/drawing/2014/main"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a16="http://schemas.microsoft.com/office/drawing/2014/main"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351320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p:txBody>
      </p:sp>
      <p:pic>
        <p:nvPicPr>
          <p:cNvPr id="5" name="Picture 2" descr="Ploidy - Wikipedia">
            <a:extLst>
              <a:ext uri="{FF2B5EF4-FFF2-40B4-BE49-F238E27FC236}">
                <a16:creationId xmlns:a16="http://schemas.microsoft.com/office/drawing/2014/main" id="{677F4F52-8500-E778-A6F3-A737B7882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587060" y="2086827"/>
            <a:ext cx="3600516" cy="3410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0FED70-C5B1-AEC9-F445-6A494EF9E145}"/>
              </a:ext>
            </a:extLst>
          </p:cNvPr>
          <p:cNvSpPr txBox="1"/>
          <p:nvPr/>
        </p:nvSpPr>
        <p:spPr>
          <a:xfrm>
            <a:off x="1469772" y="5524614"/>
            <a:ext cx="3454400" cy="937949"/>
          </a:xfrm>
          <a:prstGeom prst="rect">
            <a:avLst/>
          </a:prstGeom>
          <a:noFill/>
        </p:spPr>
        <p:txBody>
          <a:bodyPr wrap="square" rtlCol="0">
            <a:spAutoFit/>
          </a:bodyPr>
          <a:lstStyle/>
          <a:p>
            <a:pPr algn="ctr">
              <a:lnSpc>
                <a:spcPct val="120000"/>
              </a:lnSpc>
            </a:pPr>
            <a:r>
              <a:rPr lang="en-US" sz="2400" b="1"/>
              <a:t>Cặp nhiễm sắc thể tương đồng (2n)</a:t>
            </a:r>
          </a:p>
        </p:txBody>
      </p:sp>
    </p:spTree>
    <p:extLst>
      <p:ext uri="{BB962C8B-B14F-4D97-AF65-F5344CB8AC3E}">
        <p14:creationId xmlns:p14="http://schemas.microsoft.com/office/powerpoint/2010/main" val="30867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4859728"/>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a:p>
            <a:pPr algn="just">
              <a:lnSpc>
                <a:spcPct val="125000"/>
              </a:lnSpc>
              <a:spcAft>
                <a:spcPts val="600"/>
              </a:spcAft>
            </a:pPr>
            <a:r>
              <a:rPr lang="en-US" sz="2200"/>
              <a:t>- </a:t>
            </a:r>
            <a:r>
              <a:rPr lang="vi-VN" sz="2200"/>
              <a:t>Trong các </a:t>
            </a:r>
            <a:r>
              <a:rPr lang="vi-VN" sz="2200" b="1"/>
              <a:t>giao tử</a:t>
            </a:r>
            <a:r>
              <a:rPr lang="vi-VN" sz="2200"/>
              <a:t>, số lượng NST giảm đi một nửa so với tế bào sinh dưỡng, gọi là bộ NST </a:t>
            </a:r>
            <a:r>
              <a:rPr lang="vi-VN" sz="2200" b="1">
                <a:solidFill>
                  <a:srgbClr val="1237F2"/>
                </a:solidFill>
              </a:rPr>
              <a:t>đơn bội, kí hiệu là n.</a:t>
            </a:r>
            <a:endParaRPr lang="en-US" sz="2200" b="1">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1771363" y="5524614"/>
            <a:ext cx="2851216" cy="937949"/>
          </a:xfrm>
          <a:prstGeom prst="rect">
            <a:avLst/>
          </a:prstGeom>
          <a:noFill/>
        </p:spPr>
        <p:txBody>
          <a:bodyPr wrap="square" rtlCol="0">
            <a:spAutoFit/>
          </a:bodyPr>
          <a:lstStyle/>
          <a:p>
            <a:pPr algn="ctr">
              <a:lnSpc>
                <a:spcPct val="120000"/>
              </a:lnSpc>
            </a:pPr>
            <a:r>
              <a:rPr lang="en-US" sz="2400" b="1"/>
              <a:t>Nhiễm sắc thể đơn bội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348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668459091"/>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a:t>- Gene tồn tại thành từng chiếc allelr.</a:t>
                      </a:r>
                    </a:p>
                  </a:txBody>
                  <a:tcPr/>
                </a:tc>
                <a:tc>
                  <a:txBody>
                    <a:bodyPr/>
                    <a:lstStyle/>
                    <a:p>
                      <a:pPr>
                        <a:lnSpc>
                          <a:spcPct val="120000"/>
                        </a:lnSpc>
                      </a:pPr>
                      <a:r>
                        <a:rPr lang="en-US" sz="2000"/>
                        <a:t>- Gene tồn tại thành từng cặp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a:solidFill>
                  <a:schemeClr val="bg1"/>
                </a:solidFill>
              </a:rPr>
              <a:t>III. THỰC HÀNH</a:t>
            </a:r>
          </a:p>
          <a:p>
            <a:pPr>
              <a:lnSpc>
                <a:spcPct val="120000"/>
              </a:lnSpc>
            </a:pPr>
            <a:r>
              <a:rPr lang="en-US" sz="4400" b="1">
                <a:solidFill>
                  <a:schemeClr val="bg1"/>
                </a:solidFill>
              </a:rPr>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67026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F516F6-3644-7655-6617-BB5096312736}"/>
              </a:ext>
            </a:extLst>
          </p:cNvPr>
          <p:cNvGrpSpPr/>
          <p:nvPr/>
        </p:nvGrpSpPr>
        <p:grpSpPr>
          <a:xfrm>
            <a:off x="8074212" y="466165"/>
            <a:ext cx="3997095" cy="5965319"/>
            <a:chOff x="8074212" y="466164"/>
            <a:chExt cx="4040093" cy="6166137"/>
          </a:xfrm>
        </p:grpSpPr>
        <p:sp>
          <p:nvSpPr>
            <p:cNvPr id="13" name="Rectangle: Rounded Corners 12">
              <a:extLst>
                <a:ext uri="{FF2B5EF4-FFF2-40B4-BE49-F238E27FC236}">
                  <a16:creationId xmlns:a16="http://schemas.microsoft.com/office/drawing/2014/main" id="{5C73CEB4-D3B1-06D1-88D5-9F0B3BD6382C}"/>
                </a:ext>
              </a:extLst>
            </p:cNvPr>
            <p:cNvSpPr/>
            <p:nvPr/>
          </p:nvSpPr>
          <p:spPr>
            <a:xfrm>
              <a:off x="8074212" y="466164"/>
              <a:ext cx="4040093" cy="616613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755721-1171-B492-3F7F-E5B28B868B36}"/>
                </a:ext>
              </a:extLst>
            </p:cNvPr>
            <p:cNvSpPr txBox="1"/>
            <p:nvPr/>
          </p:nvSpPr>
          <p:spPr>
            <a:xfrm>
              <a:off x="8171470" y="530889"/>
              <a:ext cx="3845576" cy="5995702"/>
            </a:xfrm>
            <a:prstGeom prst="rect">
              <a:avLst/>
            </a:prstGeom>
            <a:noFill/>
          </p:spPr>
          <p:txBody>
            <a:bodyPr wrap="square">
              <a:spAutoFit/>
            </a:bodyPr>
            <a:lstStyle/>
            <a:p>
              <a:pPr algn="just">
                <a:lnSpc>
                  <a:spcPct val="125000"/>
                </a:lnSpc>
              </a:pPr>
              <a:r>
                <a:rPr lang="vi-VN" sz="2300" i="1">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300" i="1">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44</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45</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46</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986305" y="608763"/>
            <a:ext cx="7996517" cy="1710108"/>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b="1">
                <a:solidFill>
                  <a:srgbClr val="FFFF00"/>
                </a:solidFill>
              </a:rPr>
              <a:t>NST</a:t>
            </a:r>
            <a:r>
              <a:rPr lang="vi-VN" sz="240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3986304" y="2545977"/>
            <a:ext cx="7996517" cy="3609788"/>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bg1"/>
                </a:solidFill>
              </a:rPr>
              <a:t>Mỗi loài sinh vật có bộ NST đặc trưng về </a:t>
            </a:r>
            <a:r>
              <a:rPr lang="vi-VN" sz="2400" b="1">
                <a:solidFill>
                  <a:srgbClr val="FFFF00"/>
                </a:solidFill>
              </a:rPr>
              <a:t>số lượng, hình dạng và cấu trúc.</a:t>
            </a:r>
            <a:r>
              <a:rPr lang="vi-VN" sz="240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47</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3920566" y="686457"/>
            <a:ext cx="8157880"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NST được cấu tạo bởi chất nhiễm sắc, bao gồm </a:t>
            </a:r>
            <a:r>
              <a:rPr lang="vi-VN" sz="2400" b="1">
                <a:solidFill>
                  <a:srgbClr val="FFFF00"/>
                </a:solidFill>
              </a:rPr>
              <a:t>DNA và protein histone.</a:t>
            </a:r>
            <a:r>
              <a:rPr lang="vi-VN" sz="240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3920566" y="3027929"/>
            <a:ext cx="8157879"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Trong nhân tế bào, NST là cấu trúc mang gene, các gene </a:t>
            </a:r>
            <a:r>
              <a:rPr lang="vi-VN" sz="2400" b="1">
                <a:solidFill>
                  <a:srgbClr val="FFFF00"/>
                </a:solidFill>
              </a:rPr>
              <a:t>sắp xếp theo chiều dọc </a:t>
            </a:r>
            <a:r>
              <a:rPr lang="vi-VN" sz="240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3920567" y="4559441"/>
            <a:ext cx="8157878"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Quan sát hoặc chụp ảnh được </a:t>
            </a:r>
            <a:r>
              <a:rPr lang="vi-VN" sz="2400" b="1">
                <a:solidFill>
                  <a:srgbClr val="FFFF00"/>
                </a:solidFill>
              </a:rPr>
              <a:t>hình dạng và vị trí phân bố của NST </a:t>
            </a:r>
            <a:r>
              <a:rPr lang="vi-VN" sz="240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54</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a:t>Khi nhuộm tế bào bằng thuốc nhuộm kiểm tính và quan sát dưới kính hiển vi quang học, trong nhân tế bào xuất hiện các cấu trúc bắt màu đậm với thuốc nhuộm (Hình 42.1) và chúng biến đổi hình dạng trong quá trình tế bào phân chia. </a:t>
            </a:r>
            <a:endParaRPr lang="en-US" sz="240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76DE935-925F-49AD-A9C2-6284C7807A5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949</TotalTime>
  <Words>4168</Words>
  <Application>Microsoft Office PowerPoint</Application>
  <PresentationFormat>Widescreen</PresentationFormat>
  <Paragraphs>433</Paragraphs>
  <Slides>54</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Times New Roman</vt:lpstr>
      <vt:lpstr>Wingdings</vt:lpstr>
      <vt:lpstr>Wingdings 2</vt:lpstr>
      <vt:lpstr>Custom</vt:lpstr>
      <vt:lpstr>Office Theme</vt:lpstr>
      <vt:lpstr>PowerPoint Presentation</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55</cp:revision>
  <dcterms:created xsi:type="dcterms:W3CDTF">2024-06-06T14:50:08Z</dcterms:created>
  <dcterms:modified xsi:type="dcterms:W3CDTF">2024-08-06T03:54:05Z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