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 id="2147483690" r:id="rId5"/>
    <p:sldMasterId id="2147483708" r:id="rId6"/>
  </p:sldMasterIdLst>
  <p:notesMasterIdLst>
    <p:notesMasterId r:id="rId25"/>
  </p:notesMasterIdLst>
  <p:sldIdLst>
    <p:sldId id="588" r:id="rId7"/>
    <p:sldId id="589" r:id="rId8"/>
    <p:sldId id="590" r:id="rId9"/>
    <p:sldId id="354" r:id="rId10"/>
    <p:sldId id="348" r:id="rId11"/>
    <p:sldId id="592" r:id="rId12"/>
    <p:sldId id="366" r:id="rId13"/>
    <p:sldId id="593" r:id="rId14"/>
    <p:sldId id="335" r:id="rId15"/>
    <p:sldId id="370" r:id="rId16"/>
    <p:sldId id="377" r:id="rId17"/>
    <p:sldId id="376" r:id="rId18"/>
    <p:sldId id="378" r:id="rId19"/>
    <p:sldId id="379" r:id="rId20"/>
    <p:sldId id="380" r:id="rId21"/>
    <p:sldId id="381" r:id="rId22"/>
    <p:sldId id="594" r:id="rId23"/>
    <p:sldId id="3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7F"/>
    <a:srgbClr val="EEC3EB"/>
    <a:srgbClr val="AF15B7"/>
    <a:srgbClr val="FFFFFF"/>
    <a:srgbClr val="F7F7F7"/>
    <a:srgbClr val="FCEFDC"/>
    <a:srgbClr val="0C4F72"/>
    <a:srgbClr val="D0E7F7"/>
    <a:srgbClr val="FEF8D8"/>
    <a:srgbClr val="1D17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19" autoAdjust="0"/>
  </p:normalViewPr>
  <p:slideViewPr>
    <p:cSldViewPr snapToGrid="0">
      <p:cViewPr varScale="1">
        <p:scale>
          <a:sx n="82" d="100"/>
          <a:sy n="82" d="100"/>
        </p:scale>
        <p:origin x="2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402CF-1852-438A-B99C-7DFF407EF725}"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106E1-449F-4C94-8F7F-444313E1BC2B}" type="slidenum">
              <a:rPr lang="en-US" smtClean="0"/>
              <a:t>‹#›</a:t>
            </a:fld>
            <a:endParaRPr lang="en-US"/>
          </a:p>
        </p:txBody>
      </p:sp>
    </p:spTree>
    <p:extLst>
      <p:ext uri="{BB962C8B-B14F-4D97-AF65-F5344CB8AC3E}">
        <p14:creationId xmlns:p14="http://schemas.microsoft.com/office/powerpoint/2010/main" val="3849677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D97D8-BCFC-18AA-046A-2E9EA047E9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E349FA-89EC-51BD-8159-18D7A8AD6F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3073C8-B73E-CB8A-E7A4-08CBE2D104AC}"/>
              </a:ext>
            </a:extLst>
          </p:cNvPr>
          <p:cNvSpPr>
            <a:spLocks noGrp="1"/>
          </p:cNvSpPr>
          <p:nvPr>
            <p:ph type="dt" sz="half" idx="10"/>
          </p:nvPr>
        </p:nvSpPr>
        <p:spPr/>
        <p:txBody>
          <a:bodyPr/>
          <a:lstStyle/>
          <a:p>
            <a:fld id="{8087BEB4-0F5F-4C84-88B0-47572DBCBDED}" type="datetimeFigureOut">
              <a:rPr lang="en-US" smtClean="0"/>
              <a:t>4/21/2025</a:t>
            </a:fld>
            <a:endParaRPr lang="en-US"/>
          </a:p>
        </p:txBody>
      </p:sp>
      <p:sp>
        <p:nvSpPr>
          <p:cNvPr id="5" name="Footer Placeholder 4">
            <a:extLst>
              <a:ext uri="{FF2B5EF4-FFF2-40B4-BE49-F238E27FC236}">
                <a16:creationId xmlns:a16="http://schemas.microsoft.com/office/drawing/2014/main" id="{41FCBF96-5119-6AF5-9C3E-F40E9AE49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58BB8-D9B2-0E67-4AD3-28A55B76E91F}"/>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340053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EC30F-3BD4-5763-DA5C-DB620F87FA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6089F2-C3C7-C655-9003-A5452103DD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B2B8E-72B1-2F70-E101-23F6D80754A4}"/>
              </a:ext>
            </a:extLst>
          </p:cNvPr>
          <p:cNvSpPr>
            <a:spLocks noGrp="1"/>
          </p:cNvSpPr>
          <p:nvPr>
            <p:ph type="dt" sz="half" idx="10"/>
          </p:nvPr>
        </p:nvSpPr>
        <p:spPr/>
        <p:txBody>
          <a:bodyPr/>
          <a:lstStyle/>
          <a:p>
            <a:fld id="{8087BEB4-0F5F-4C84-88B0-47572DBCBDED}" type="datetimeFigureOut">
              <a:rPr lang="en-US" smtClean="0"/>
              <a:t>4/21/2025</a:t>
            </a:fld>
            <a:endParaRPr lang="en-US"/>
          </a:p>
        </p:txBody>
      </p:sp>
      <p:sp>
        <p:nvSpPr>
          <p:cNvPr id="5" name="Footer Placeholder 4">
            <a:extLst>
              <a:ext uri="{FF2B5EF4-FFF2-40B4-BE49-F238E27FC236}">
                <a16:creationId xmlns:a16="http://schemas.microsoft.com/office/drawing/2014/main" id="{349CB0DE-E9A2-794A-8C43-E8417F86B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5A55C-B2EC-DB9F-9BD1-FE4DD3A80F09}"/>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133316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AFCD07-C9CD-FE26-C7F3-19EBFD3D65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7ADC26-574C-3525-AC63-4AE84B7BD1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70FE2-5D9B-3116-DDAB-ECE56D413979}"/>
              </a:ext>
            </a:extLst>
          </p:cNvPr>
          <p:cNvSpPr>
            <a:spLocks noGrp="1"/>
          </p:cNvSpPr>
          <p:nvPr>
            <p:ph type="dt" sz="half" idx="10"/>
          </p:nvPr>
        </p:nvSpPr>
        <p:spPr/>
        <p:txBody>
          <a:bodyPr/>
          <a:lstStyle/>
          <a:p>
            <a:fld id="{8087BEB4-0F5F-4C84-88B0-47572DBCBDED}" type="datetimeFigureOut">
              <a:rPr lang="en-US" smtClean="0"/>
              <a:t>4/21/2025</a:t>
            </a:fld>
            <a:endParaRPr lang="en-US"/>
          </a:p>
        </p:txBody>
      </p:sp>
      <p:sp>
        <p:nvSpPr>
          <p:cNvPr id="5" name="Footer Placeholder 4">
            <a:extLst>
              <a:ext uri="{FF2B5EF4-FFF2-40B4-BE49-F238E27FC236}">
                <a16:creationId xmlns:a16="http://schemas.microsoft.com/office/drawing/2014/main" id="{B1909192-78F5-E54A-5959-45985EF40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957726-4A1D-632F-B39D-BFA4F237E31C}"/>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2225312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85359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6250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01371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4/21/2025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9766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4/21/2025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63559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4/21/2025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0222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4/21/2025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4125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4/21/2025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6941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C763-8E97-8DB5-9C7B-CD6908E50D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23CABB-3170-BE8E-DB03-D0CCBADD5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B152CF-7B14-BD68-FAF9-678CA562C0F6}"/>
              </a:ext>
            </a:extLst>
          </p:cNvPr>
          <p:cNvSpPr>
            <a:spLocks noGrp="1"/>
          </p:cNvSpPr>
          <p:nvPr>
            <p:ph type="dt" sz="half" idx="10"/>
          </p:nvPr>
        </p:nvSpPr>
        <p:spPr/>
        <p:txBody>
          <a:bodyPr/>
          <a:lstStyle/>
          <a:p>
            <a:fld id="{8087BEB4-0F5F-4C84-88B0-47572DBCBDED}" type="datetimeFigureOut">
              <a:rPr lang="en-US" smtClean="0"/>
              <a:t>4/21/2025</a:t>
            </a:fld>
            <a:endParaRPr lang="en-US"/>
          </a:p>
        </p:txBody>
      </p:sp>
      <p:sp>
        <p:nvSpPr>
          <p:cNvPr id="5" name="Footer Placeholder 4">
            <a:extLst>
              <a:ext uri="{FF2B5EF4-FFF2-40B4-BE49-F238E27FC236}">
                <a16:creationId xmlns:a16="http://schemas.microsoft.com/office/drawing/2014/main" id="{FE1FE2DF-1379-C38A-075D-B2BCA571B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2085E-E011-44F4-AF01-D3BC40880C64}"/>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117165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4/21/2025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3874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4/21/2025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5241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4/21/2025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7837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4/21/2025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60369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4/21/2025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2567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4/21/2025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4061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4/21/2025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2903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4376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33377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4/21/2025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5936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CBF2E-A90B-4711-F390-EBBFA805BD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E120EC-D28E-FAD4-6EFC-F2BF149F22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B75EEC-407E-FAD2-0F29-2B5354F2CC30}"/>
              </a:ext>
            </a:extLst>
          </p:cNvPr>
          <p:cNvSpPr>
            <a:spLocks noGrp="1"/>
          </p:cNvSpPr>
          <p:nvPr>
            <p:ph type="dt" sz="half" idx="10"/>
          </p:nvPr>
        </p:nvSpPr>
        <p:spPr/>
        <p:txBody>
          <a:bodyPr/>
          <a:lstStyle/>
          <a:p>
            <a:fld id="{8087BEB4-0F5F-4C84-88B0-47572DBCBDED}" type="datetimeFigureOut">
              <a:rPr lang="en-US" smtClean="0"/>
              <a:t>4/21/2025</a:t>
            </a:fld>
            <a:endParaRPr lang="en-US"/>
          </a:p>
        </p:txBody>
      </p:sp>
      <p:sp>
        <p:nvSpPr>
          <p:cNvPr id="5" name="Footer Placeholder 4">
            <a:extLst>
              <a:ext uri="{FF2B5EF4-FFF2-40B4-BE49-F238E27FC236}">
                <a16:creationId xmlns:a16="http://schemas.microsoft.com/office/drawing/2014/main" id="{2507E2A1-1E7A-B76D-BF19-6220249FA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9B5C6-D922-9C86-781B-999CDF5AF1E2}"/>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66616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4/21/2025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0283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4/21/2025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6379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4/21/2025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5621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4/21/2025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7116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243A-E92D-E762-B585-1127D740F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70C1AB-8788-2AC0-26E8-134BDB357F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0833F3-9D7B-87B2-F1F5-A32DF36A9E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FEEA3D-5616-E11A-977E-995A285E7425}"/>
              </a:ext>
            </a:extLst>
          </p:cNvPr>
          <p:cNvSpPr>
            <a:spLocks noGrp="1"/>
          </p:cNvSpPr>
          <p:nvPr>
            <p:ph type="dt" sz="half" idx="10"/>
          </p:nvPr>
        </p:nvSpPr>
        <p:spPr/>
        <p:txBody>
          <a:bodyPr/>
          <a:lstStyle/>
          <a:p>
            <a:fld id="{8087BEB4-0F5F-4C84-88B0-47572DBCBDED}" type="datetimeFigureOut">
              <a:rPr lang="en-US" smtClean="0"/>
              <a:t>4/21/2025</a:t>
            </a:fld>
            <a:endParaRPr lang="en-US"/>
          </a:p>
        </p:txBody>
      </p:sp>
      <p:sp>
        <p:nvSpPr>
          <p:cNvPr id="6" name="Footer Placeholder 5">
            <a:extLst>
              <a:ext uri="{FF2B5EF4-FFF2-40B4-BE49-F238E27FC236}">
                <a16:creationId xmlns:a16="http://schemas.microsoft.com/office/drawing/2014/main" id="{260CBC62-C899-9FD6-D8BA-852B9C7C85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C0CA8-459E-DEA3-081D-E6E9C768E818}"/>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313135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F802-9B5D-9B31-BA30-3A17BD6760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DC2895-20ED-511C-E333-E81B740612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7982C7-BA94-7DE6-7581-49A2168CD5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1C78AD-411B-E486-AD6B-C68A618D2C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4D2A3E-EC84-59FA-3F99-BF73547CBD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A90E90-B2F8-87B9-133E-7535706BD011}"/>
              </a:ext>
            </a:extLst>
          </p:cNvPr>
          <p:cNvSpPr>
            <a:spLocks noGrp="1"/>
          </p:cNvSpPr>
          <p:nvPr>
            <p:ph type="dt" sz="half" idx="10"/>
          </p:nvPr>
        </p:nvSpPr>
        <p:spPr/>
        <p:txBody>
          <a:bodyPr/>
          <a:lstStyle/>
          <a:p>
            <a:fld id="{8087BEB4-0F5F-4C84-88B0-47572DBCBDED}" type="datetimeFigureOut">
              <a:rPr lang="en-US" smtClean="0"/>
              <a:t>4/21/2025</a:t>
            </a:fld>
            <a:endParaRPr lang="en-US"/>
          </a:p>
        </p:txBody>
      </p:sp>
      <p:sp>
        <p:nvSpPr>
          <p:cNvPr id="8" name="Footer Placeholder 7">
            <a:extLst>
              <a:ext uri="{FF2B5EF4-FFF2-40B4-BE49-F238E27FC236}">
                <a16:creationId xmlns:a16="http://schemas.microsoft.com/office/drawing/2014/main" id="{31C88B10-5530-56F8-6864-0644417D93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1F6BC5-1336-501E-A0AD-FBCAA1F2C18C}"/>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2283590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BF84E-EC78-FAF3-B033-E167462F73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58A8AB-352C-7009-FD04-6BC9A11F674A}"/>
              </a:ext>
            </a:extLst>
          </p:cNvPr>
          <p:cNvSpPr>
            <a:spLocks noGrp="1"/>
          </p:cNvSpPr>
          <p:nvPr>
            <p:ph type="dt" sz="half" idx="10"/>
          </p:nvPr>
        </p:nvSpPr>
        <p:spPr/>
        <p:txBody>
          <a:bodyPr/>
          <a:lstStyle/>
          <a:p>
            <a:fld id="{8087BEB4-0F5F-4C84-88B0-47572DBCBDED}" type="datetimeFigureOut">
              <a:rPr lang="en-US" smtClean="0"/>
              <a:t>4/21/2025</a:t>
            </a:fld>
            <a:endParaRPr lang="en-US"/>
          </a:p>
        </p:txBody>
      </p:sp>
      <p:sp>
        <p:nvSpPr>
          <p:cNvPr id="4" name="Footer Placeholder 3">
            <a:extLst>
              <a:ext uri="{FF2B5EF4-FFF2-40B4-BE49-F238E27FC236}">
                <a16:creationId xmlns:a16="http://schemas.microsoft.com/office/drawing/2014/main" id="{4EE22F93-EC81-EC45-AEE9-7229988A41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F91E2D-5832-4275-9B20-BF3B40D3FA59}"/>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427691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B77EF4-2441-391D-C680-6CFDBE2B614C}"/>
              </a:ext>
            </a:extLst>
          </p:cNvPr>
          <p:cNvSpPr>
            <a:spLocks noGrp="1"/>
          </p:cNvSpPr>
          <p:nvPr>
            <p:ph type="dt" sz="half" idx="10"/>
          </p:nvPr>
        </p:nvSpPr>
        <p:spPr/>
        <p:txBody>
          <a:bodyPr/>
          <a:lstStyle/>
          <a:p>
            <a:fld id="{8087BEB4-0F5F-4C84-88B0-47572DBCBDED}" type="datetimeFigureOut">
              <a:rPr lang="en-US" smtClean="0"/>
              <a:t>4/21/2025</a:t>
            </a:fld>
            <a:endParaRPr lang="en-US"/>
          </a:p>
        </p:txBody>
      </p:sp>
      <p:sp>
        <p:nvSpPr>
          <p:cNvPr id="3" name="Footer Placeholder 2">
            <a:extLst>
              <a:ext uri="{FF2B5EF4-FFF2-40B4-BE49-F238E27FC236}">
                <a16:creationId xmlns:a16="http://schemas.microsoft.com/office/drawing/2014/main" id="{5B36582A-A5C5-CDF5-13A9-6945532BDF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2A3C98-EA6F-4374-2734-3A267E711F78}"/>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44442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32E0-DF91-C54A-58DC-6623962A5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42966B-188E-E2C2-35FB-A3A8120150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CA24F1-CDB6-8A39-5195-D30F62738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8F7713-6C57-8019-1438-9A2346AFACA0}"/>
              </a:ext>
            </a:extLst>
          </p:cNvPr>
          <p:cNvSpPr>
            <a:spLocks noGrp="1"/>
          </p:cNvSpPr>
          <p:nvPr>
            <p:ph type="dt" sz="half" idx="10"/>
          </p:nvPr>
        </p:nvSpPr>
        <p:spPr/>
        <p:txBody>
          <a:bodyPr/>
          <a:lstStyle/>
          <a:p>
            <a:fld id="{8087BEB4-0F5F-4C84-88B0-47572DBCBDED}" type="datetimeFigureOut">
              <a:rPr lang="en-US" smtClean="0"/>
              <a:t>4/21/2025</a:t>
            </a:fld>
            <a:endParaRPr lang="en-US"/>
          </a:p>
        </p:txBody>
      </p:sp>
      <p:sp>
        <p:nvSpPr>
          <p:cNvPr id="6" name="Footer Placeholder 5">
            <a:extLst>
              <a:ext uri="{FF2B5EF4-FFF2-40B4-BE49-F238E27FC236}">
                <a16:creationId xmlns:a16="http://schemas.microsoft.com/office/drawing/2014/main" id="{5760BBD7-C7CC-A767-9AD9-1DD8703F0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BD40D7-69A7-87C5-D375-79DD7E4C2AE4}"/>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324186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487F6-4A2C-5905-B1EC-B5CD4A2734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1110F9-D03B-9692-AA38-B1131AAFD7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55A252-4428-604B-88F9-DBDDD2287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76414-B601-8FA6-7355-9A5DDAE30526}"/>
              </a:ext>
            </a:extLst>
          </p:cNvPr>
          <p:cNvSpPr>
            <a:spLocks noGrp="1"/>
          </p:cNvSpPr>
          <p:nvPr>
            <p:ph type="dt" sz="half" idx="10"/>
          </p:nvPr>
        </p:nvSpPr>
        <p:spPr/>
        <p:txBody>
          <a:bodyPr/>
          <a:lstStyle/>
          <a:p>
            <a:fld id="{8087BEB4-0F5F-4C84-88B0-47572DBCBDED}" type="datetimeFigureOut">
              <a:rPr lang="en-US" smtClean="0"/>
              <a:t>4/21/2025</a:t>
            </a:fld>
            <a:endParaRPr lang="en-US"/>
          </a:p>
        </p:txBody>
      </p:sp>
      <p:sp>
        <p:nvSpPr>
          <p:cNvPr id="6" name="Footer Placeholder 5">
            <a:extLst>
              <a:ext uri="{FF2B5EF4-FFF2-40B4-BE49-F238E27FC236}">
                <a16:creationId xmlns:a16="http://schemas.microsoft.com/office/drawing/2014/main" id="{1A19E5F7-1CDE-D9EE-3130-6B2DF69BB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3B6CD-CDAE-6870-8C78-313FF8724479}"/>
              </a:ext>
            </a:extLst>
          </p:cNvPr>
          <p:cNvSpPr>
            <a:spLocks noGrp="1"/>
          </p:cNvSpPr>
          <p:nvPr>
            <p:ph type="sldNum" sz="quarter" idx="12"/>
          </p:nvPr>
        </p:nvSpPr>
        <p:spPr/>
        <p:txBody>
          <a:bodyPr/>
          <a:lstStyle/>
          <a:p>
            <a:fld id="{4C5CE6C2-496E-4907-9645-EF4507BB91C0}" type="slidenum">
              <a:rPr lang="en-US" smtClean="0"/>
              <a:t>‹#›</a:t>
            </a:fld>
            <a:endParaRPr lang="en-US"/>
          </a:p>
        </p:txBody>
      </p:sp>
    </p:spTree>
    <p:extLst>
      <p:ext uri="{BB962C8B-B14F-4D97-AF65-F5344CB8AC3E}">
        <p14:creationId xmlns:p14="http://schemas.microsoft.com/office/powerpoint/2010/main" val="167648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1.xml"/><Relationship Id="rId7" Type="http://schemas.openxmlformats.org/officeDocument/2006/relationships/tags" Target="../tags/tag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3.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59DAE180-DFFE-CD6A-928D-23CEB1F5AEBF}"/>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CAA50BB5-84BC-426A-A19B-6C2995059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FF66BE-7F86-0108-437B-4E7B3BB72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738C7-D5D5-7594-8F51-6CEC6FDA38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7BEB4-0F5F-4C84-88B0-47572DBCBDED}" type="datetimeFigureOut">
              <a:rPr lang="en-US" smtClean="0"/>
              <a:t>4/21/2025</a:t>
            </a:fld>
            <a:endParaRPr lang="en-US"/>
          </a:p>
        </p:txBody>
      </p:sp>
      <p:sp>
        <p:nvSpPr>
          <p:cNvPr id="5" name="Footer Placeholder 4">
            <a:extLst>
              <a:ext uri="{FF2B5EF4-FFF2-40B4-BE49-F238E27FC236}">
                <a16:creationId xmlns:a16="http://schemas.microsoft.com/office/drawing/2014/main" id="{9E2D4A5E-0B48-CDB5-B8BB-1B8AA6F4BE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6F011D-64E7-54BB-013B-F71DDC57F7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CE6C2-496E-4907-9645-EF4507BB91C0}" type="slidenum">
              <a:rPr lang="en-US" smtClean="0"/>
              <a:t>‹#›</a:t>
            </a:fld>
            <a:endParaRPr lang="en-US"/>
          </a:p>
        </p:txBody>
      </p:sp>
      <p:sp>
        <p:nvSpPr>
          <p:cNvPr id="17" name="Rectangle 16">
            <a:extLst>
              <a:ext uri="{FF2B5EF4-FFF2-40B4-BE49-F238E27FC236}">
                <a16:creationId xmlns:a16="http://schemas.microsoft.com/office/drawing/2014/main" id="{5985227D-73CC-C6F2-B4FF-ABD74D8FBA26}"/>
              </a:ext>
            </a:extLst>
          </p:cNvPr>
          <p:cNvSpPr/>
          <p:nvPr userDrawn="1"/>
        </p:nvSpPr>
        <p:spPr>
          <a:xfrm>
            <a:off x="4660900" y="-1054100"/>
            <a:ext cx="3086100" cy="939800"/>
          </a:xfrm>
          <a:prstGeom prst="rect">
            <a:avLst/>
          </a:prstGeom>
          <a:solidFill>
            <a:srgbClr val="66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9577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4/21/2025</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2489266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A52A102-8B58-1FAF-3EED-BE7510D3D62D}"/>
              </a:ext>
            </a:extLst>
          </p:cNvPr>
          <p:cNvSpPr txBox="1"/>
          <p:nvPr userDrawn="1"/>
        </p:nvSpPr>
        <p:spPr>
          <a:xfrm>
            <a:off x="0" y="-7122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4/21/2025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76AA5C-79BF-7971-C409-E604894AAD86}"/>
              </a:ext>
            </a:extLst>
          </p:cNvPr>
          <p:cNvSpPr/>
          <p:nvPr userDrawn="1"/>
        </p:nvSpPr>
        <p:spPr>
          <a:xfrm>
            <a:off x="4648200" y="-1295400"/>
            <a:ext cx="2942771" cy="1135743"/>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BE0CB4-1E40-850B-AC8D-E19CBB232348}"/>
              </a:ext>
            </a:extLst>
          </p:cNvPr>
          <p:cNvSpPr/>
          <p:nvPr userDrawn="1"/>
        </p:nvSpPr>
        <p:spPr>
          <a:xfrm>
            <a:off x="3619500" y="7452178"/>
            <a:ext cx="5913748" cy="2282372"/>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4109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dna and a blue ball&#10;&#10;Description automatically generated">
            <a:extLst>
              <a:ext uri="{FF2B5EF4-FFF2-40B4-BE49-F238E27FC236}">
                <a16:creationId xmlns:a16="http://schemas.microsoft.com/office/drawing/2014/main" id="{97E2C6BF-AF91-C28F-0D97-2F786B4B9982}"/>
              </a:ext>
            </a:extLst>
          </p:cNvPr>
          <p:cNvPicPr>
            <a:picLocks noChangeAspect="1"/>
          </p:cNvPicPr>
          <p:nvPr/>
        </p:nvPicPr>
        <p:blipFill rotWithShape="1">
          <a:blip r:embed="rId2"/>
          <a:srcRect b="5188"/>
          <a:stretch/>
        </p:blipFill>
        <p:spPr bwMode="auto">
          <a:xfrm>
            <a:off x="0" y="0"/>
            <a:ext cx="6562165" cy="685800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A315A9A6-344C-3672-0155-4A17114F2402}"/>
              </a:ext>
            </a:extLst>
          </p:cNvPr>
          <p:cNvSpPr txBox="1"/>
          <p:nvPr/>
        </p:nvSpPr>
        <p:spPr>
          <a:xfrm>
            <a:off x="6355898" y="97509"/>
            <a:ext cx="5836102" cy="1412310"/>
          </a:xfrm>
          <a:prstGeom prst="rect">
            <a:avLst/>
          </a:prstGeom>
          <a:solidFill>
            <a:schemeClr val="accent3">
              <a:lumMod val="20000"/>
              <a:lumOff val="80000"/>
            </a:schemeClr>
          </a:solidFill>
        </p:spPr>
        <p:txBody>
          <a:bodyPr wrap="square">
            <a:spAutoFit/>
          </a:bodyPr>
          <a:lstStyle/>
          <a:p>
            <a:pPr algn="just">
              <a:lnSpc>
                <a:spcPct val="107000"/>
              </a:lnSpc>
              <a:spcBef>
                <a:spcPts val="600"/>
              </a:spcBef>
              <a:spcAft>
                <a:spcPts val="6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1. </a:t>
            </a:r>
            <a:r>
              <a:rPr lang="nb-NO" sz="2400" dirty="0">
                <a:effectLst/>
                <a:latin typeface="Times New Roman" panose="02020603050405020304" pitchFamily="18" charset="0"/>
                <a:ea typeface="Calibri" panose="020F0502020204030204" pitchFamily="34" charset="0"/>
                <a:cs typeface="Times New Roman" panose="02020603050405020304" pitchFamily="18" charset="0"/>
              </a:rPr>
              <a:t>Gene là gì? Hệ gene là gì?</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b-NO" sz="2400" dirty="0">
                <a:effectLst/>
                <a:latin typeface="Times New Roman" panose="02020603050405020304" pitchFamily="18" charset="0"/>
                <a:ea typeface="Calibri" panose="020F0502020204030204" pitchFamily="34" charset="0"/>
                <a:cs typeface="Times New Roman" panose="02020603050405020304" pitchFamily="18" charset="0"/>
              </a:rPr>
              <a:t>2. Xác định trên tranh hình vị trí của gene trong tế bào?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EACDC81-4F1C-A8CC-7CE8-472F8E52388B}"/>
              </a:ext>
            </a:extLst>
          </p:cNvPr>
          <p:cNvSpPr txBox="1"/>
          <p:nvPr/>
        </p:nvSpPr>
        <p:spPr>
          <a:xfrm>
            <a:off x="6355898" y="1807623"/>
            <a:ext cx="5728526" cy="3388172"/>
          </a:xfrm>
          <a:prstGeom prst="rect">
            <a:avLst/>
          </a:prstGeom>
          <a:solidFill>
            <a:schemeClr val="accent1">
              <a:lumMod val="40000"/>
              <a:lumOff val="60000"/>
            </a:schemeClr>
          </a:solidFill>
        </p:spPr>
        <p:txBody>
          <a:bodyPr wrap="square">
            <a:spAutoFit/>
          </a:bodyPr>
          <a:lstStyle/>
          <a:p>
            <a:pPr>
              <a:lnSpc>
                <a:spcPct val="107000"/>
              </a:lnSpc>
              <a:spcBef>
                <a:spcPts val="600"/>
              </a:spcBef>
              <a:spcAft>
                <a:spcPts val="6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Gene là một đoạn của phân tử DNA mang thông tin di truyền quy định một sản phẩm nhất định (phân tử RNA, chuỗi polypeptide thực hiện chức năng sống trong tế bào)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Hệ gene là tập hợp tất cả các thông tin di truyền của loài được mã hóa trong DNA (hoặc RNA ở virus).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302F848-2D60-452E-AE48-3917DDC91D70}"/>
              </a:ext>
            </a:extLst>
          </p:cNvPr>
          <p:cNvSpPr txBox="1"/>
          <p:nvPr/>
        </p:nvSpPr>
        <p:spPr>
          <a:xfrm>
            <a:off x="6355898" y="5493599"/>
            <a:ext cx="5457826" cy="863250"/>
          </a:xfrm>
          <a:prstGeom prst="rect">
            <a:avLst/>
          </a:prstGeom>
          <a:solidFill>
            <a:schemeClr val="accent1">
              <a:lumMod val="60000"/>
              <a:lumOff val="40000"/>
            </a:schemeClr>
          </a:solidFill>
        </p:spPr>
        <p:txBody>
          <a:bodyPr wrap="square">
            <a:spAutoFit/>
          </a:bodyPr>
          <a:lstStyle/>
          <a:p>
            <a:pPr>
              <a:lnSpc>
                <a:spcPct val="107000"/>
              </a:lnSpc>
              <a:spcBef>
                <a:spcPts val="600"/>
              </a:spcBef>
              <a:spcAft>
                <a:spcPts val="6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2. Gene nằm trong nhân tế bào, trên các nhiễm sắc thể, là 1 đoạn của phân tử DNA.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677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B0197B-3F81-7170-9B19-23DF6821F8F6}"/>
              </a:ext>
            </a:extLst>
          </p:cNvPr>
          <p:cNvSpPr/>
          <p:nvPr/>
        </p:nvSpPr>
        <p:spPr>
          <a:xfrm>
            <a:off x="0" y="0"/>
            <a:ext cx="12192000" cy="6858000"/>
          </a:xfrm>
          <a:prstGeom prst="rect">
            <a:avLst/>
          </a:prstGeom>
          <a:noFill/>
          <a:ln w="139700">
            <a:solidFill>
              <a:srgbClr val="004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62BD34C8-CCA9-FC96-ECC8-FBDA1AB69B95}"/>
              </a:ext>
            </a:extLst>
          </p:cNvPr>
          <p:cNvGrpSpPr/>
          <p:nvPr/>
        </p:nvGrpSpPr>
        <p:grpSpPr>
          <a:xfrm>
            <a:off x="266700" y="246453"/>
            <a:ext cx="4806904" cy="914400"/>
            <a:chOff x="3620120" y="976704"/>
            <a:chExt cx="4806904" cy="914400"/>
          </a:xfrm>
        </p:grpSpPr>
        <p:sp>
          <p:nvSpPr>
            <p:cNvPr id="8" name="Rectangle: Rounded Corners 7">
              <a:extLst>
                <a:ext uri="{FF2B5EF4-FFF2-40B4-BE49-F238E27FC236}">
                  <a16:creationId xmlns:a16="http://schemas.microsoft.com/office/drawing/2014/main" id="{EB12B00B-B9E9-3EFB-E6A6-5C178072005A}"/>
                </a:ext>
              </a:extLst>
            </p:cNvPr>
            <p:cNvSpPr/>
            <p:nvPr/>
          </p:nvSpPr>
          <p:spPr>
            <a:xfrm>
              <a:off x="4114104" y="1077165"/>
              <a:ext cx="4312920" cy="727766"/>
            </a:xfrm>
            <a:prstGeom prst="roundRect">
              <a:avLst/>
            </a:prstGeom>
            <a:solidFill>
              <a:srgbClr val="497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Oval 8">
              <a:extLst>
                <a:ext uri="{FF2B5EF4-FFF2-40B4-BE49-F238E27FC236}">
                  <a16:creationId xmlns:a16="http://schemas.microsoft.com/office/drawing/2014/main" id="{BEAA9A6D-66DB-7E8F-09D2-F1A105E25B11}"/>
                </a:ext>
              </a:extLst>
            </p:cNvPr>
            <p:cNvSpPr/>
            <p:nvPr/>
          </p:nvSpPr>
          <p:spPr>
            <a:xfrm>
              <a:off x="3620120" y="976704"/>
              <a:ext cx="914400" cy="914400"/>
            </a:xfrm>
            <a:prstGeom prst="ellipse">
              <a:avLst/>
            </a:prstGeom>
            <a:solidFill>
              <a:schemeClr val="bg1"/>
            </a:solidFill>
            <a:ln w="57150">
              <a:solidFill>
                <a:srgbClr val="355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descr="Vector Illustration of Green Light Bulb Icon | Freestock icons">
              <a:extLst>
                <a:ext uri="{FF2B5EF4-FFF2-40B4-BE49-F238E27FC236}">
                  <a16:creationId xmlns:a16="http://schemas.microsoft.com/office/drawing/2014/main" id="{0347027A-F684-99EC-DC94-B0756EE3103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437" y="1077165"/>
              <a:ext cx="727766" cy="7277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FCD30AC-5092-2DD5-7941-07EA8CE9CE4C}"/>
                </a:ext>
              </a:extLst>
            </p:cNvPr>
            <p:cNvSpPr txBox="1"/>
            <p:nvPr/>
          </p:nvSpPr>
          <p:spPr>
            <a:xfrm>
              <a:off x="4596380" y="1204838"/>
              <a:ext cx="37337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n-ea"/>
                  <a:cs typeface="+mn-cs"/>
                </a:rPr>
                <a:t>KIẾN THỨC CỐT LÕI</a:t>
              </a:r>
            </a:p>
          </p:txBody>
        </p:sp>
      </p:grpSp>
      <p:sp>
        <p:nvSpPr>
          <p:cNvPr id="5" name="Rectangle 4">
            <a:extLst>
              <a:ext uri="{FF2B5EF4-FFF2-40B4-BE49-F238E27FC236}">
                <a16:creationId xmlns:a16="http://schemas.microsoft.com/office/drawing/2014/main" id="{DD8A90F3-7FC4-2DE9-44B7-3F28F127C6F6}"/>
              </a:ext>
            </a:extLst>
          </p:cNvPr>
          <p:cNvSpPr/>
          <p:nvPr/>
        </p:nvSpPr>
        <p:spPr>
          <a:xfrm>
            <a:off x="523335" y="4950725"/>
            <a:ext cx="11145329" cy="1660821"/>
          </a:xfrm>
          <a:prstGeom prst="rect">
            <a:avLst/>
          </a:prstGeom>
          <a:solidFill>
            <a:srgbClr val="FBE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A54BAFC8-8611-2304-D254-C550377CAFF0}"/>
              </a:ext>
            </a:extLst>
          </p:cNvPr>
          <p:cNvSpPr/>
          <p:nvPr/>
        </p:nvSpPr>
        <p:spPr>
          <a:xfrm>
            <a:off x="523335" y="1415500"/>
            <a:ext cx="11145329" cy="3427132"/>
          </a:xfrm>
          <a:prstGeom prst="rect">
            <a:avLst/>
          </a:prstGeom>
          <a:solidFill>
            <a:srgbClr val="FF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9855D36F-7B2F-109B-5439-251A190F9E17}"/>
              </a:ext>
            </a:extLst>
          </p:cNvPr>
          <p:cNvSpPr txBox="1"/>
          <p:nvPr/>
        </p:nvSpPr>
        <p:spPr>
          <a:xfrm>
            <a:off x="1060186" y="1523593"/>
            <a:ext cx="10476207" cy="937949"/>
          </a:xfrm>
          <a:prstGeom prst="rect">
            <a:avLst/>
          </a:prstGeom>
          <a:noFill/>
        </p:spPr>
        <p:txBody>
          <a:bodyPr wrap="square" rtlCol="0">
            <a:spAutoFit/>
          </a:bodyPr>
          <a:lstStyle/>
          <a:p>
            <a:pPr lvl="0">
              <a:lnSpc>
                <a:spcPct val="120000"/>
              </a:lnSpc>
              <a:defRPr/>
            </a:pPr>
            <a:r>
              <a:rPr lang="vi-VN" sz="2400" b="1">
                <a:solidFill>
                  <a:prstClr val="black"/>
                </a:solidFill>
              </a:rPr>
              <a:t>Nucleic acid </a:t>
            </a:r>
            <a:r>
              <a:rPr lang="vi-VN" sz="2400">
                <a:solidFill>
                  <a:prstClr val="black"/>
                </a:solidFill>
              </a:rPr>
              <a:t>là những đại phân tử sinh học, cấu tạo đa phân với đơn phân là nucleotide. Nucleic acid gồm DNA và RNA.</a:t>
            </a:r>
            <a:endParaRPr kumimoji="0" lang="en-US" sz="2400" i="0" u="none" strike="noStrike" kern="1200" cap="none" spc="0" normalizeH="0" baseline="0" noProof="0">
              <a:ln>
                <a:noFill/>
              </a:ln>
              <a:solidFill>
                <a:prstClr val="black"/>
              </a:solidFill>
              <a:effectLst/>
              <a:uLnTx/>
              <a:uFillTx/>
              <a:latin typeface="Arial"/>
            </a:endParaRPr>
          </a:p>
        </p:txBody>
      </p:sp>
      <p:sp>
        <p:nvSpPr>
          <p:cNvPr id="29" name="Oval 28">
            <a:extLst>
              <a:ext uri="{FF2B5EF4-FFF2-40B4-BE49-F238E27FC236}">
                <a16:creationId xmlns:a16="http://schemas.microsoft.com/office/drawing/2014/main" id="{76030317-B5A7-1E90-8F15-5274EBFD8143}"/>
              </a:ext>
            </a:extLst>
          </p:cNvPr>
          <p:cNvSpPr/>
          <p:nvPr/>
        </p:nvSpPr>
        <p:spPr>
          <a:xfrm>
            <a:off x="850899" y="1684543"/>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Oval 23">
            <a:extLst>
              <a:ext uri="{FF2B5EF4-FFF2-40B4-BE49-F238E27FC236}">
                <a16:creationId xmlns:a16="http://schemas.microsoft.com/office/drawing/2014/main" id="{8F448D3F-5B65-E728-DCB6-4CF94EEDC74E}"/>
              </a:ext>
            </a:extLst>
          </p:cNvPr>
          <p:cNvSpPr/>
          <p:nvPr/>
        </p:nvSpPr>
        <p:spPr>
          <a:xfrm>
            <a:off x="849456" y="5228302"/>
            <a:ext cx="158621" cy="1586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Oval 37">
            <a:extLst>
              <a:ext uri="{FF2B5EF4-FFF2-40B4-BE49-F238E27FC236}">
                <a16:creationId xmlns:a16="http://schemas.microsoft.com/office/drawing/2014/main" id="{A334DF09-8189-7A35-DD12-EF7943A820B6}"/>
              </a:ext>
            </a:extLst>
          </p:cNvPr>
          <p:cNvSpPr/>
          <p:nvPr/>
        </p:nvSpPr>
        <p:spPr>
          <a:xfrm>
            <a:off x="849455" y="6173738"/>
            <a:ext cx="158621" cy="1586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C1A415-AD0D-5CE8-5FA1-26EE49931517}"/>
              </a:ext>
            </a:extLst>
          </p:cNvPr>
          <p:cNvSpPr txBox="1"/>
          <p:nvPr/>
        </p:nvSpPr>
        <p:spPr>
          <a:xfrm>
            <a:off x="1060187" y="2527542"/>
            <a:ext cx="10412946" cy="2267544"/>
          </a:xfrm>
          <a:prstGeom prst="rect">
            <a:avLst/>
          </a:prstGeom>
          <a:noFill/>
        </p:spPr>
        <p:txBody>
          <a:bodyPr wrap="square" rtlCol="0">
            <a:spAutoFit/>
          </a:bodyPr>
          <a:lstStyle>
            <a:defPPr>
              <a:defRPr lang="en-US"/>
            </a:defPPr>
            <a:lvl1pPr marR="0" lvl="0" indent="0" fontAlgn="auto">
              <a:lnSpc>
                <a:spcPct val="115000"/>
              </a:lnSpc>
              <a:spcBef>
                <a:spcPts val="0"/>
              </a:spcBef>
              <a:spcAft>
                <a:spcPts val="0"/>
              </a:spcAft>
              <a:buClrTx/>
              <a:buSzTx/>
              <a:buFontTx/>
              <a:buNone/>
              <a:tabLst/>
              <a:defRPr kumimoji="0" sz="2400" b="0" i="0" u="none" strike="noStrike" cap="none" spc="0" normalizeH="0" baseline="0">
                <a:ln>
                  <a:noFill/>
                </a:ln>
                <a:solidFill>
                  <a:prstClr val="black"/>
                </a:solidFill>
                <a:effectLst/>
                <a:uLnTx/>
                <a:uFillTx/>
                <a:latin typeface="Arial"/>
              </a:defRPr>
            </a:lvl1pPr>
          </a:lstStyle>
          <a:p>
            <a:pPr lvl="0" algn="just">
              <a:lnSpc>
                <a:spcPct val="120000"/>
              </a:lnSpc>
            </a:pPr>
            <a:r>
              <a:rPr lang="vi-VN" b="1"/>
              <a:t>DNA </a:t>
            </a:r>
            <a:r>
              <a:rPr lang="vi-VN"/>
              <a:t>cấu tạo từ bốn loại đơn phân A, T, G, C; có cấu trúc xoắn kép gồm hai mạch polynucleotide song song nhờ các nucleotide giữa hai mạch liên kết hydrogen theo nguyên tắc bổ sung. DNA rất đa dạng và đặc trưng bởi số lượng, thành phần và trình tự sắp xếp các nucleotide. DNA có chức năng lưu giữ, bảo quản và truyền đạt thông tin di truyền.</a:t>
            </a:r>
            <a:endParaRPr kumimoji="0" lang="en-US" sz="2400" i="0" u="none" strike="noStrike" kern="1200" cap="none" spc="0" normalizeH="0" baseline="0" noProof="0">
              <a:ln>
                <a:noFill/>
              </a:ln>
              <a:solidFill>
                <a:prstClr val="black"/>
              </a:solidFill>
              <a:effectLst/>
              <a:uLnTx/>
              <a:uFillTx/>
            </a:endParaRPr>
          </a:p>
        </p:txBody>
      </p:sp>
      <p:sp>
        <p:nvSpPr>
          <p:cNvPr id="21" name="Oval 20">
            <a:extLst>
              <a:ext uri="{FF2B5EF4-FFF2-40B4-BE49-F238E27FC236}">
                <a16:creationId xmlns:a16="http://schemas.microsoft.com/office/drawing/2014/main" id="{1770F3E2-E7A5-1436-07B5-BB93474683C3}"/>
              </a:ext>
            </a:extLst>
          </p:cNvPr>
          <p:cNvSpPr/>
          <p:nvPr/>
        </p:nvSpPr>
        <p:spPr>
          <a:xfrm>
            <a:off x="849455" y="2700187"/>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BFA7DCF9-B441-FB68-DAE0-AD6795D8A134}"/>
              </a:ext>
            </a:extLst>
          </p:cNvPr>
          <p:cNvSpPr txBox="1"/>
          <p:nvPr/>
        </p:nvSpPr>
        <p:spPr>
          <a:xfrm>
            <a:off x="1008077" y="5080006"/>
            <a:ext cx="10528315" cy="905633"/>
          </a:xfrm>
          <a:prstGeom prst="rect">
            <a:avLst/>
          </a:prstGeom>
          <a:noFill/>
        </p:spPr>
        <p:txBody>
          <a:bodyPr wrap="square" rtlCol="0">
            <a:spAutoFit/>
          </a:bodyPr>
          <a:lstStyle>
            <a:defPPr>
              <a:defRPr lang="en-US"/>
            </a:defPPr>
            <a:lvl1pPr marR="0" lvl="0" indent="0" fontAlgn="auto">
              <a:lnSpc>
                <a:spcPct val="115000"/>
              </a:lnSpc>
              <a:spcBef>
                <a:spcPts val="0"/>
              </a:spcBef>
              <a:spcAft>
                <a:spcPts val="0"/>
              </a:spcAft>
              <a:buClrTx/>
              <a:buSzTx/>
              <a:buFontTx/>
              <a:buNone/>
              <a:tabLst/>
              <a:defRPr kumimoji="0" sz="2400" b="0" i="0" u="none" strike="noStrike" cap="none" spc="0" normalizeH="0" baseline="0">
                <a:ln>
                  <a:noFill/>
                </a:ln>
                <a:solidFill>
                  <a:prstClr val="black"/>
                </a:solidFill>
                <a:effectLst/>
                <a:uLnTx/>
                <a:uFillTx/>
                <a:latin typeface="Arial"/>
              </a:defRPr>
            </a:lvl1pPr>
          </a:lstStyle>
          <a:p>
            <a:pPr lvl="0" algn="just"/>
            <a:r>
              <a:rPr lang="vi-VN" b="1"/>
              <a:t>RNA </a:t>
            </a:r>
            <a:r>
              <a:rPr lang="vi-VN"/>
              <a:t>có cấu trúc một mạch, cấu tạo từ bốn loại đơn phân A, U, G, C. Ba loại RNA khác nhau về cấu trúc và chức năng.</a:t>
            </a:r>
            <a:endParaRPr kumimoji="0" lang="en-US" sz="2400" i="0" u="none" strike="noStrike" kern="1200" cap="none" spc="0" normalizeH="0" baseline="0" noProof="0">
              <a:ln>
                <a:noFill/>
              </a:ln>
              <a:solidFill>
                <a:prstClr val="black"/>
              </a:solidFill>
              <a:effectLst/>
              <a:uLnTx/>
              <a:uFillTx/>
            </a:endParaRPr>
          </a:p>
        </p:txBody>
      </p:sp>
      <p:sp>
        <p:nvSpPr>
          <p:cNvPr id="23" name="TextBox 22">
            <a:extLst>
              <a:ext uri="{FF2B5EF4-FFF2-40B4-BE49-F238E27FC236}">
                <a16:creationId xmlns:a16="http://schemas.microsoft.com/office/drawing/2014/main" id="{9600C396-5714-E7F4-6BD0-4F79D99578E8}"/>
              </a:ext>
            </a:extLst>
          </p:cNvPr>
          <p:cNvSpPr txBox="1"/>
          <p:nvPr/>
        </p:nvSpPr>
        <p:spPr>
          <a:xfrm>
            <a:off x="1060188" y="6019810"/>
            <a:ext cx="10282358" cy="480901"/>
          </a:xfrm>
          <a:prstGeom prst="rect">
            <a:avLst/>
          </a:prstGeom>
          <a:noFill/>
        </p:spPr>
        <p:txBody>
          <a:bodyPr wrap="square" rtlCol="0">
            <a:spAutoFit/>
          </a:bodyPr>
          <a:lstStyle>
            <a:defPPr>
              <a:defRPr lang="en-US"/>
            </a:defPPr>
            <a:lvl1pPr marR="0" lvl="0" indent="0" fontAlgn="auto">
              <a:lnSpc>
                <a:spcPct val="115000"/>
              </a:lnSpc>
              <a:spcBef>
                <a:spcPts val="0"/>
              </a:spcBef>
              <a:spcAft>
                <a:spcPts val="0"/>
              </a:spcAft>
              <a:buClrTx/>
              <a:buSzTx/>
              <a:buFontTx/>
              <a:buNone/>
              <a:tabLst/>
              <a:defRPr kumimoji="0" sz="2400" b="0" i="0" u="none" strike="noStrike" cap="none" spc="0" normalizeH="0" baseline="0">
                <a:ln>
                  <a:noFill/>
                </a:ln>
                <a:solidFill>
                  <a:prstClr val="black"/>
                </a:solidFill>
                <a:effectLst/>
                <a:uLnTx/>
                <a:uFillTx/>
                <a:latin typeface="Arial"/>
              </a:defRPr>
            </a:lvl1pPr>
          </a:lstStyle>
          <a:p>
            <a:pPr lvl="0" algn="just"/>
            <a:r>
              <a:rPr lang="en-US" b="1"/>
              <a:t>Gene</a:t>
            </a:r>
            <a:r>
              <a:rPr lang="en-US"/>
              <a:t> là một đoạn của phân tử DNA có chức năng di truyền xác định.</a:t>
            </a: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pic>
        <p:nvPicPr>
          <p:cNvPr id="3074" name="Picture 2" descr="What are the differences between RNA and DNA? | TEL Gurus Questionnaire">
            <a:extLst>
              <a:ext uri="{FF2B5EF4-FFF2-40B4-BE49-F238E27FC236}">
                <a16:creationId xmlns:a16="http://schemas.microsoft.com/office/drawing/2014/main" id="{7F3EBAF9-367F-A7C3-99D8-D4044E49DC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01" b="25380"/>
          <a:stretch/>
        </p:blipFill>
        <p:spPr bwMode="auto">
          <a:xfrm>
            <a:off x="8990162" y="113722"/>
            <a:ext cx="2992647" cy="121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778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7F1A-4039-382D-AB6B-E52935D82C3A}"/>
              </a:ext>
            </a:extLst>
          </p:cNvPr>
          <p:cNvSpPr>
            <a:spLocks noGrp="1"/>
          </p:cNvSpPr>
          <p:nvPr>
            <p:ph type="title"/>
          </p:nvPr>
        </p:nvSpPr>
        <p:spPr/>
        <p:txBody>
          <a:bodyPr/>
          <a:lstStyle/>
          <a:p>
            <a:endParaRPr lang="en-US"/>
          </a:p>
        </p:txBody>
      </p:sp>
      <p:pic>
        <p:nvPicPr>
          <p:cNvPr id="1026" name="Picture 2" descr="Free Google Slides Virtual Classroom Background PowerPoint Template">
            <a:extLst>
              <a:ext uri="{FF2B5EF4-FFF2-40B4-BE49-F238E27FC236}">
                <a16:creationId xmlns:a16="http://schemas.microsoft.com/office/drawing/2014/main" id="{97500F9A-E26D-1078-F24F-0E97EBC9A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46BD44-50F0-090F-1375-24C5A2E090AF}"/>
              </a:ext>
            </a:extLst>
          </p:cNvPr>
          <p:cNvSpPr txBox="1"/>
          <p:nvPr/>
        </p:nvSpPr>
        <p:spPr>
          <a:xfrm>
            <a:off x="615351" y="2055813"/>
            <a:ext cx="10961297" cy="1302088"/>
          </a:xfrm>
          <a:prstGeom prst="rect">
            <a:avLst/>
          </a:prstGeom>
          <a:noFill/>
        </p:spPr>
        <p:txBody>
          <a:bodyPr wrap="square" lIns="0" tIns="0" rIns="0" bIns="0" rtlCol="0">
            <a:spAutoFit/>
          </a:bodyPr>
          <a:lstStyle/>
          <a:p>
            <a:pPr algn="ctr">
              <a:lnSpc>
                <a:spcPct val="130000"/>
              </a:lnSpc>
            </a:pPr>
            <a:r>
              <a:rPr lang="en-US" sz="4000" b="1">
                <a:solidFill>
                  <a:schemeClr val="bg1"/>
                </a:solidFill>
              </a:rPr>
              <a:t>CÂU HỎI ÔN TẬP KIẾN THỨC</a:t>
            </a:r>
          </a:p>
          <a:p>
            <a:pPr algn="ctr">
              <a:lnSpc>
                <a:spcPct val="130000"/>
              </a:lnSpc>
            </a:pPr>
            <a:r>
              <a:rPr lang="en-US" sz="2800" b="1">
                <a:solidFill>
                  <a:srgbClr val="FFFF00"/>
                </a:solidFill>
              </a:rPr>
              <a:t>Chọn 1 trong các phương án A, B, C hoặc D</a:t>
            </a:r>
          </a:p>
        </p:txBody>
      </p:sp>
    </p:spTree>
    <p:extLst>
      <p:ext uri="{BB962C8B-B14F-4D97-AF65-F5344CB8AC3E}">
        <p14:creationId xmlns:p14="http://schemas.microsoft.com/office/powerpoint/2010/main" val="365435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CE5B3E0-9177-738F-C33A-76522E1F1D32}"/>
              </a:ext>
            </a:extLst>
          </p:cNvPr>
          <p:cNvSpPr/>
          <p:nvPr/>
        </p:nvSpPr>
        <p:spPr>
          <a:xfrm>
            <a:off x="1081176" y="917202"/>
            <a:ext cx="189782" cy="2757649"/>
          </a:xfrm>
          <a:prstGeom prst="roundRect">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1ED2D6-F80A-0FEA-F3FF-AE7620C49A4A}"/>
              </a:ext>
            </a:extLst>
          </p:cNvPr>
          <p:cNvSpPr/>
          <p:nvPr/>
        </p:nvSpPr>
        <p:spPr>
          <a:xfrm>
            <a:off x="520460" y="247288"/>
            <a:ext cx="11151080" cy="79650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72CD797-3669-85E2-9CE8-CE9C7DFA5CC4}"/>
              </a:ext>
            </a:extLst>
          </p:cNvPr>
          <p:cNvSpPr txBox="1"/>
          <p:nvPr/>
        </p:nvSpPr>
        <p:spPr>
          <a:xfrm>
            <a:off x="749060" y="414708"/>
            <a:ext cx="10693879" cy="461665"/>
          </a:xfrm>
          <a:prstGeom prst="rect">
            <a:avLst/>
          </a:prstGeom>
          <a:noFill/>
        </p:spPr>
        <p:txBody>
          <a:bodyPr wrap="square">
            <a:spAutoFit/>
          </a:bodyPr>
          <a:lstStyle/>
          <a:p>
            <a:pPr algn="just"/>
            <a:r>
              <a:rPr lang="en-US" sz="24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Câu 1: </a:t>
            </a:r>
            <a:r>
              <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Nguyên tắc bổ sung trong cấu trúc của DNA dẫn đến hệ quả</a:t>
            </a:r>
          </a:p>
        </p:txBody>
      </p:sp>
      <p:sp>
        <p:nvSpPr>
          <p:cNvPr id="10" name="TextBox 9">
            <a:extLst>
              <a:ext uri="{FF2B5EF4-FFF2-40B4-BE49-F238E27FC236}">
                <a16:creationId xmlns:a16="http://schemas.microsoft.com/office/drawing/2014/main" id="{FC875E5B-6272-29E1-FCAE-64F869DF4214}"/>
              </a:ext>
            </a:extLst>
          </p:cNvPr>
          <p:cNvSpPr txBox="1"/>
          <p:nvPr/>
        </p:nvSpPr>
        <p:spPr>
          <a:xfrm>
            <a:off x="1426234" y="1095554"/>
            <a:ext cx="3640347" cy="2241960"/>
          </a:xfrm>
          <a:prstGeom prst="rect">
            <a:avLst/>
          </a:prstGeom>
          <a:noFill/>
        </p:spPr>
        <p:txBody>
          <a:bodyPr wrap="square">
            <a:spAutoFit/>
          </a:bodyPr>
          <a:lstStyle>
            <a:defPPr>
              <a:defRPr lang="en-US"/>
            </a:defPPr>
            <a:lvl1pPr algn="just">
              <a:defRPr sz="2400" b="1">
                <a:latin typeface="Times New Roman" panose="02020603050405020304" pitchFamily="18" charset="0"/>
                <a:ea typeface="Tahoma" panose="020B0604030504040204" pitchFamily="34" charset="0"/>
                <a:cs typeface="Times New Roman" panose="02020603050405020304" pitchFamily="18" charset="0"/>
              </a:defRPr>
            </a:lvl1pPr>
          </a:lstStyle>
          <a:p>
            <a:pPr>
              <a:lnSpc>
                <a:spcPct val="150000"/>
              </a:lnSpc>
            </a:pPr>
            <a:r>
              <a:rPr lang="en-US"/>
              <a:t>A. </a:t>
            </a:r>
            <a:r>
              <a:rPr lang="en-US" b="0"/>
              <a:t>A = C, G = T.</a:t>
            </a:r>
          </a:p>
          <a:p>
            <a:pPr>
              <a:lnSpc>
                <a:spcPct val="150000"/>
              </a:lnSpc>
            </a:pPr>
            <a:r>
              <a:rPr lang="en-US"/>
              <a:t>B. </a:t>
            </a:r>
            <a:r>
              <a:rPr lang="en-US" b="0"/>
              <a:t>A + T = G + C.</a:t>
            </a:r>
          </a:p>
          <a:p>
            <a:pPr>
              <a:lnSpc>
                <a:spcPct val="150000"/>
              </a:lnSpc>
            </a:pPr>
            <a:r>
              <a:rPr lang="en-US"/>
              <a:t>C. </a:t>
            </a:r>
            <a:r>
              <a:rPr lang="en-US" b="0"/>
              <a:t>A + G = T + C.</a:t>
            </a:r>
          </a:p>
          <a:p>
            <a:pPr>
              <a:lnSpc>
                <a:spcPct val="150000"/>
              </a:lnSpc>
            </a:pPr>
            <a:r>
              <a:rPr lang="en-US"/>
              <a:t>D. </a:t>
            </a:r>
            <a:r>
              <a:rPr lang="en-US" b="0"/>
              <a:t>A + C + T = C + T + G.</a:t>
            </a:r>
          </a:p>
        </p:txBody>
      </p:sp>
      <p:sp>
        <p:nvSpPr>
          <p:cNvPr id="11" name="Flowchart: Connector 10">
            <a:extLst>
              <a:ext uri="{FF2B5EF4-FFF2-40B4-BE49-F238E27FC236}">
                <a16:creationId xmlns:a16="http://schemas.microsoft.com/office/drawing/2014/main" id="{B4D6EDEC-D305-B048-E83D-13BFC40E73F5}"/>
              </a:ext>
            </a:extLst>
          </p:cNvPr>
          <p:cNvSpPr/>
          <p:nvPr/>
        </p:nvSpPr>
        <p:spPr>
          <a:xfrm flipV="1">
            <a:off x="1128694" y="1363043"/>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214ED777-D83C-81F5-D810-6F33D8174078}"/>
              </a:ext>
            </a:extLst>
          </p:cNvPr>
          <p:cNvSpPr/>
          <p:nvPr/>
        </p:nvSpPr>
        <p:spPr>
          <a:xfrm flipV="1">
            <a:off x="1128694" y="1860536"/>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F527C20B-803D-625C-D8EF-A2BC3B5280CB}"/>
              </a:ext>
            </a:extLst>
          </p:cNvPr>
          <p:cNvSpPr/>
          <p:nvPr/>
        </p:nvSpPr>
        <p:spPr>
          <a:xfrm flipV="1">
            <a:off x="1128694" y="2410669"/>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6F5C74B3-557A-D3B9-B293-E50CC0B1C058}"/>
              </a:ext>
            </a:extLst>
          </p:cNvPr>
          <p:cNvSpPr/>
          <p:nvPr/>
        </p:nvSpPr>
        <p:spPr>
          <a:xfrm flipV="1">
            <a:off x="1128694" y="2970425"/>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8686FEF-8640-1ADB-7F0B-FA6948404FF2}"/>
              </a:ext>
            </a:extLst>
          </p:cNvPr>
          <p:cNvSpPr/>
          <p:nvPr/>
        </p:nvSpPr>
        <p:spPr>
          <a:xfrm>
            <a:off x="1081176" y="4098914"/>
            <a:ext cx="189782" cy="2757649"/>
          </a:xfrm>
          <a:prstGeom prst="roundRect">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659E3F-418C-3B39-8EB6-26F299FA9C6C}"/>
              </a:ext>
            </a:extLst>
          </p:cNvPr>
          <p:cNvSpPr/>
          <p:nvPr/>
        </p:nvSpPr>
        <p:spPr>
          <a:xfrm>
            <a:off x="520460" y="3429000"/>
            <a:ext cx="11151080" cy="102720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4DF36E9-EE47-3A25-44C8-ECD5794C68E7}"/>
              </a:ext>
            </a:extLst>
          </p:cNvPr>
          <p:cNvSpPr txBox="1"/>
          <p:nvPr/>
        </p:nvSpPr>
        <p:spPr>
          <a:xfrm>
            <a:off x="750497" y="3394510"/>
            <a:ext cx="10693879" cy="1004699"/>
          </a:xfrm>
          <a:prstGeom prst="rect">
            <a:avLst/>
          </a:prstGeom>
          <a:noFill/>
        </p:spPr>
        <p:txBody>
          <a:bodyPr wrap="square">
            <a:spAutoFit/>
          </a:bodyPr>
          <a:lstStyle/>
          <a:p>
            <a:pPr algn="just">
              <a:lnSpc>
                <a:spcPct val="130000"/>
              </a:lnSpc>
            </a:pPr>
            <a:r>
              <a:rPr lang="en-US" sz="24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Câu 2: </a:t>
            </a:r>
            <a:r>
              <a:rPr lang="vi-VN"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Nếu trên một mạch đơn của phân tử DNA có trật tự là: – A – T – G – C – A –</a:t>
            </a:r>
          </a:p>
          <a:p>
            <a:pPr algn="just">
              <a:lnSpc>
                <a:spcPct val="130000"/>
              </a:lnSpc>
            </a:pPr>
            <a:r>
              <a:rPr lang="vi-VN"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Trật tự của đoạn mạch bổ sung tại vị trí đó là</a:t>
            </a:r>
            <a:endPar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Flowchart: Connector 18">
            <a:extLst>
              <a:ext uri="{FF2B5EF4-FFF2-40B4-BE49-F238E27FC236}">
                <a16:creationId xmlns:a16="http://schemas.microsoft.com/office/drawing/2014/main" id="{B761D4F7-03FD-7453-5619-D57BAED75557}"/>
              </a:ext>
            </a:extLst>
          </p:cNvPr>
          <p:cNvSpPr/>
          <p:nvPr/>
        </p:nvSpPr>
        <p:spPr>
          <a:xfrm flipV="1">
            <a:off x="1128694" y="4734538"/>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3C648F98-B72B-6877-81EE-F54A155155CD}"/>
              </a:ext>
            </a:extLst>
          </p:cNvPr>
          <p:cNvSpPr/>
          <p:nvPr/>
        </p:nvSpPr>
        <p:spPr>
          <a:xfrm flipV="1">
            <a:off x="1128694" y="5232031"/>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9E0FF432-F343-A6CB-322F-BCC447A60BEC}"/>
              </a:ext>
            </a:extLst>
          </p:cNvPr>
          <p:cNvSpPr/>
          <p:nvPr/>
        </p:nvSpPr>
        <p:spPr>
          <a:xfrm flipV="1">
            <a:off x="1128694" y="5782164"/>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C4948C2E-678A-9E4F-17FC-8A075C2F2B59}"/>
              </a:ext>
            </a:extLst>
          </p:cNvPr>
          <p:cNvSpPr/>
          <p:nvPr/>
        </p:nvSpPr>
        <p:spPr>
          <a:xfrm flipV="1">
            <a:off x="1128694" y="6341920"/>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164A613-96F0-9C6B-A1F6-1F6A3E832B2C}"/>
              </a:ext>
            </a:extLst>
          </p:cNvPr>
          <p:cNvSpPr txBox="1"/>
          <p:nvPr/>
        </p:nvSpPr>
        <p:spPr>
          <a:xfrm>
            <a:off x="1475118" y="4481594"/>
            <a:ext cx="8298610" cy="2241960"/>
          </a:xfrm>
          <a:prstGeom prst="rect">
            <a:avLst/>
          </a:prstGeom>
          <a:noFill/>
        </p:spPr>
        <p:txBody>
          <a:bodyPr wrap="square">
            <a:spAutoFit/>
          </a:bodyPr>
          <a:lstStyle/>
          <a:p>
            <a:pPr>
              <a:lnSpc>
                <a:spcPct val="150000"/>
              </a:lnSpc>
            </a:pPr>
            <a:r>
              <a:rPr lang="fr-FR" sz="2400" b="1">
                <a:latin typeface="Times New Roman" panose="02020603050405020304" pitchFamily="18" charset="0"/>
                <a:cs typeface="Times New Roman" panose="02020603050405020304" pitchFamily="18" charset="0"/>
              </a:rPr>
              <a:t>A. </a:t>
            </a:r>
            <a:r>
              <a:rPr lang="fr-FR" sz="2400">
                <a:latin typeface="Times New Roman" panose="02020603050405020304" pitchFamily="18" charset="0"/>
                <a:cs typeface="Times New Roman" panose="02020603050405020304" pitchFamily="18" charset="0"/>
              </a:rPr>
              <a:t>– T – A – C – G – T –.</a:t>
            </a:r>
          </a:p>
          <a:p>
            <a:pPr>
              <a:lnSpc>
                <a:spcPct val="150000"/>
              </a:lnSpc>
            </a:pPr>
            <a:r>
              <a:rPr lang="fr-FR" sz="2400" b="1">
                <a:latin typeface="Times New Roman" panose="02020603050405020304" pitchFamily="18" charset="0"/>
                <a:cs typeface="Times New Roman" panose="02020603050405020304" pitchFamily="18" charset="0"/>
              </a:rPr>
              <a:t>B. </a:t>
            </a:r>
            <a:r>
              <a:rPr lang="fr-FR" sz="2400">
                <a:latin typeface="Times New Roman" panose="02020603050405020304" pitchFamily="18" charset="0"/>
                <a:cs typeface="Times New Roman" panose="02020603050405020304" pitchFamily="18" charset="0"/>
              </a:rPr>
              <a:t>– T – A – C – A – T –.</a:t>
            </a:r>
          </a:p>
          <a:p>
            <a:pPr>
              <a:lnSpc>
                <a:spcPct val="150000"/>
              </a:lnSpc>
            </a:pPr>
            <a:r>
              <a:rPr lang="fr-FR" sz="2400" b="1">
                <a:latin typeface="Times New Roman" panose="02020603050405020304" pitchFamily="18" charset="0"/>
                <a:cs typeface="Times New Roman" panose="02020603050405020304" pitchFamily="18" charset="0"/>
              </a:rPr>
              <a:t>C. </a:t>
            </a:r>
            <a:r>
              <a:rPr lang="fr-FR" sz="2400">
                <a:latin typeface="Times New Roman" panose="02020603050405020304" pitchFamily="18" charset="0"/>
                <a:cs typeface="Times New Roman" panose="02020603050405020304" pitchFamily="18" charset="0"/>
              </a:rPr>
              <a:t>– A - T – G – C – A –.</a:t>
            </a:r>
          </a:p>
          <a:p>
            <a:pPr>
              <a:lnSpc>
                <a:spcPct val="150000"/>
              </a:lnSpc>
            </a:pPr>
            <a:r>
              <a:rPr lang="fr-FR" sz="2400" b="1">
                <a:latin typeface="Times New Roman" panose="02020603050405020304" pitchFamily="18" charset="0"/>
                <a:cs typeface="Times New Roman" panose="02020603050405020304" pitchFamily="18" charset="0"/>
              </a:rPr>
              <a:t>D. </a:t>
            </a:r>
            <a:r>
              <a:rPr lang="fr-FR" sz="2400">
                <a:latin typeface="Times New Roman" panose="02020603050405020304" pitchFamily="18" charset="0"/>
                <a:cs typeface="Times New Roman" panose="02020603050405020304" pitchFamily="18" charset="0"/>
              </a:rPr>
              <a:t>– A – C – G – T – A –.</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915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13"/>
                                        </p:tgtEl>
                                        <p:attrNameLst>
                                          <p:attrName>fillcolor</p:attrName>
                                        </p:attrNameLst>
                                      </p:cBhvr>
                                      <p:to>
                                        <a:srgbClr val="FF0000"/>
                                      </p:to>
                                    </p:animClr>
                                    <p:set>
                                      <p:cBhvr>
                                        <p:cTn id="15" dur="2000" fill="hold"/>
                                        <p:tgtEl>
                                          <p:spTgt spid="13"/>
                                        </p:tgtEl>
                                        <p:attrNameLst>
                                          <p:attrName>fill.type</p:attrName>
                                        </p:attrNameLst>
                                      </p:cBhvr>
                                      <p:to>
                                        <p:strVal val="solid"/>
                                      </p:to>
                                    </p:set>
                                    <p:set>
                                      <p:cBhvr>
                                        <p:cTn id="16" dur="2000" fill="hold"/>
                                        <p:tgtEl>
                                          <p:spTgt spid="13"/>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9"/>
                                        </p:tgtEl>
                                        <p:attrNameLst>
                                          <p:attrName>fillcolor</p:attrName>
                                        </p:attrNameLst>
                                      </p:cBhvr>
                                      <p:to>
                                        <a:srgbClr val="FF0000"/>
                                      </p:to>
                                    </p:animClr>
                                    <p:set>
                                      <p:cBhvr>
                                        <p:cTn id="29" dur="2000" fill="hold"/>
                                        <p:tgtEl>
                                          <p:spTgt spid="19"/>
                                        </p:tgtEl>
                                        <p:attrNameLst>
                                          <p:attrName>fill.type</p:attrName>
                                        </p:attrNameLst>
                                      </p:cBhvr>
                                      <p:to>
                                        <p:strVal val="solid"/>
                                      </p:to>
                                    </p:set>
                                    <p:set>
                                      <p:cBhvr>
                                        <p:cTn id="30" dur="20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CE5B3E0-9177-738F-C33A-76522E1F1D32}"/>
              </a:ext>
            </a:extLst>
          </p:cNvPr>
          <p:cNvSpPr/>
          <p:nvPr/>
        </p:nvSpPr>
        <p:spPr>
          <a:xfrm>
            <a:off x="1081176" y="917202"/>
            <a:ext cx="189782" cy="2757649"/>
          </a:xfrm>
          <a:prstGeom prst="roundRect">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1ED2D6-F80A-0FEA-F3FF-AE7620C49A4A}"/>
              </a:ext>
            </a:extLst>
          </p:cNvPr>
          <p:cNvSpPr/>
          <p:nvPr/>
        </p:nvSpPr>
        <p:spPr>
          <a:xfrm>
            <a:off x="520460" y="247288"/>
            <a:ext cx="11151080" cy="79650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72CD797-3669-85E2-9CE8-CE9C7DFA5CC4}"/>
              </a:ext>
            </a:extLst>
          </p:cNvPr>
          <p:cNvSpPr txBox="1"/>
          <p:nvPr/>
        </p:nvSpPr>
        <p:spPr>
          <a:xfrm>
            <a:off x="749060" y="414708"/>
            <a:ext cx="10693879" cy="461665"/>
          </a:xfrm>
          <a:prstGeom prst="rect">
            <a:avLst/>
          </a:prstGeom>
          <a:noFill/>
        </p:spPr>
        <p:txBody>
          <a:bodyPr wrap="square">
            <a:spAutoFit/>
          </a:bodyPr>
          <a:lstStyle/>
          <a:p>
            <a:pPr algn="just"/>
            <a:r>
              <a:rPr lang="en-US" sz="24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Câu 3: </a:t>
            </a:r>
            <a:r>
              <a:rPr lang="vi-VN"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Một gene có 480 adenine và 3120 liên kết hydrogen. </a:t>
            </a:r>
            <a:r>
              <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S</a:t>
            </a:r>
            <a:r>
              <a:rPr lang="vi-VN"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ố lượng nucleotide là</a:t>
            </a:r>
            <a:endPar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B4D6EDEC-D305-B048-E83D-13BFC40E73F5}"/>
              </a:ext>
            </a:extLst>
          </p:cNvPr>
          <p:cNvSpPr/>
          <p:nvPr/>
        </p:nvSpPr>
        <p:spPr>
          <a:xfrm flipV="1">
            <a:off x="1128694" y="1363043"/>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214ED777-D83C-81F5-D810-6F33D8174078}"/>
              </a:ext>
            </a:extLst>
          </p:cNvPr>
          <p:cNvSpPr/>
          <p:nvPr/>
        </p:nvSpPr>
        <p:spPr>
          <a:xfrm flipV="1">
            <a:off x="1128694" y="1860536"/>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F527C20B-803D-625C-D8EF-A2BC3B5280CB}"/>
              </a:ext>
            </a:extLst>
          </p:cNvPr>
          <p:cNvSpPr/>
          <p:nvPr/>
        </p:nvSpPr>
        <p:spPr>
          <a:xfrm flipV="1">
            <a:off x="1128694" y="2410669"/>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6F5C74B3-557A-D3B9-B293-E50CC0B1C058}"/>
              </a:ext>
            </a:extLst>
          </p:cNvPr>
          <p:cNvSpPr/>
          <p:nvPr/>
        </p:nvSpPr>
        <p:spPr>
          <a:xfrm flipV="1">
            <a:off x="1128694" y="2970425"/>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8686FEF-8640-1ADB-7F0B-FA6948404FF2}"/>
              </a:ext>
            </a:extLst>
          </p:cNvPr>
          <p:cNvSpPr/>
          <p:nvPr/>
        </p:nvSpPr>
        <p:spPr>
          <a:xfrm>
            <a:off x="1081176" y="4098914"/>
            <a:ext cx="189782" cy="2757649"/>
          </a:xfrm>
          <a:prstGeom prst="roundRect">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659E3F-418C-3B39-8EB6-26F299FA9C6C}"/>
              </a:ext>
            </a:extLst>
          </p:cNvPr>
          <p:cNvSpPr/>
          <p:nvPr/>
        </p:nvSpPr>
        <p:spPr>
          <a:xfrm>
            <a:off x="520460" y="3429000"/>
            <a:ext cx="11151080" cy="8051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4DF36E9-EE47-3A25-44C8-ECD5794C68E7}"/>
              </a:ext>
            </a:extLst>
          </p:cNvPr>
          <p:cNvSpPr txBox="1"/>
          <p:nvPr/>
        </p:nvSpPr>
        <p:spPr>
          <a:xfrm>
            <a:off x="749060" y="3515419"/>
            <a:ext cx="10693879" cy="524567"/>
          </a:xfrm>
          <a:prstGeom prst="rect">
            <a:avLst/>
          </a:prstGeom>
          <a:noFill/>
        </p:spPr>
        <p:txBody>
          <a:bodyPr wrap="square">
            <a:spAutoFit/>
          </a:bodyPr>
          <a:lstStyle/>
          <a:p>
            <a:pPr algn="just">
              <a:lnSpc>
                <a:spcPct val="130000"/>
              </a:lnSpc>
            </a:pPr>
            <a:r>
              <a:rPr lang="en-US" sz="24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Câu 4: </a:t>
            </a:r>
            <a:r>
              <a:rPr lang="vi-VN"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Một gene có chiều dài 3570 Å. Hãy tính số chu kì xoắn của gene.</a:t>
            </a:r>
            <a:endPar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Flowchart: Connector 18">
            <a:extLst>
              <a:ext uri="{FF2B5EF4-FFF2-40B4-BE49-F238E27FC236}">
                <a16:creationId xmlns:a16="http://schemas.microsoft.com/office/drawing/2014/main" id="{B761D4F7-03FD-7453-5619-D57BAED75557}"/>
              </a:ext>
            </a:extLst>
          </p:cNvPr>
          <p:cNvSpPr/>
          <p:nvPr/>
        </p:nvSpPr>
        <p:spPr>
          <a:xfrm flipV="1">
            <a:off x="1128694" y="4544755"/>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3C648F98-B72B-6877-81EE-F54A155155CD}"/>
              </a:ext>
            </a:extLst>
          </p:cNvPr>
          <p:cNvSpPr/>
          <p:nvPr/>
        </p:nvSpPr>
        <p:spPr>
          <a:xfrm flipV="1">
            <a:off x="1128694" y="5042248"/>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9E0FF432-F343-A6CB-322F-BCC447A60BEC}"/>
              </a:ext>
            </a:extLst>
          </p:cNvPr>
          <p:cNvSpPr/>
          <p:nvPr/>
        </p:nvSpPr>
        <p:spPr>
          <a:xfrm flipV="1">
            <a:off x="1128694" y="5592381"/>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C4948C2E-678A-9E4F-17FC-8A075C2F2B59}"/>
              </a:ext>
            </a:extLst>
          </p:cNvPr>
          <p:cNvSpPr/>
          <p:nvPr/>
        </p:nvSpPr>
        <p:spPr>
          <a:xfrm flipV="1">
            <a:off x="1128694" y="6152137"/>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933B759-A9C9-04BF-9959-DF44FB6DECBB}"/>
              </a:ext>
            </a:extLst>
          </p:cNvPr>
          <p:cNvSpPr txBox="1"/>
          <p:nvPr/>
        </p:nvSpPr>
        <p:spPr>
          <a:xfrm>
            <a:off x="1475118" y="1069184"/>
            <a:ext cx="8298610" cy="2241960"/>
          </a:xfrm>
          <a:prstGeom prst="rect">
            <a:avLst/>
          </a:prstGeom>
          <a:noFill/>
        </p:spPr>
        <p:txBody>
          <a:bodyPr wrap="square">
            <a:spAutoFit/>
          </a:bodyPr>
          <a:lstStyle/>
          <a:p>
            <a:pPr>
              <a:lnSpc>
                <a:spcPct val="150000"/>
              </a:lnSpc>
            </a:pPr>
            <a:r>
              <a:rPr lang="en-US" sz="2400" b="1">
                <a:latin typeface="Times New Roman" panose="02020603050405020304" pitchFamily="18" charset="0"/>
                <a:cs typeface="Times New Roman" panose="02020603050405020304" pitchFamily="18" charset="0"/>
              </a:rPr>
              <a:t>A. </a:t>
            </a:r>
            <a:r>
              <a:rPr lang="en-US" sz="2400">
                <a:latin typeface="Times New Roman" panose="02020603050405020304" pitchFamily="18" charset="0"/>
                <a:cs typeface="Times New Roman" panose="02020603050405020304" pitchFamily="18" charset="0"/>
              </a:rPr>
              <a:t>1200.</a:t>
            </a:r>
          </a:p>
          <a:p>
            <a:pPr>
              <a:lnSpc>
                <a:spcPct val="150000"/>
              </a:lnSpc>
            </a:pPr>
            <a:r>
              <a:rPr lang="en-US" sz="2400" b="1">
                <a:latin typeface="Times New Roman" panose="02020603050405020304" pitchFamily="18" charset="0"/>
                <a:cs typeface="Times New Roman" panose="02020603050405020304" pitchFamily="18" charset="0"/>
              </a:rPr>
              <a:t>B. </a:t>
            </a:r>
            <a:r>
              <a:rPr lang="en-US" sz="2400">
                <a:latin typeface="Times New Roman" panose="02020603050405020304" pitchFamily="18" charset="0"/>
                <a:cs typeface="Times New Roman" panose="02020603050405020304" pitchFamily="18" charset="0"/>
              </a:rPr>
              <a:t>2400.</a:t>
            </a:r>
          </a:p>
          <a:p>
            <a:pPr>
              <a:lnSpc>
                <a:spcPct val="150000"/>
              </a:lnSpc>
            </a:pPr>
            <a:r>
              <a:rPr lang="en-US" sz="2400" b="1">
                <a:latin typeface="Times New Roman" panose="02020603050405020304" pitchFamily="18" charset="0"/>
                <a:cs typeface="Times New Roman" panose="02020603050405020304" pitchFamily="18" charset="0"/>
              </a:rPr>
              <a:t>C. </a:t>
            </a:r>
            <a:r>
              <a:rPr lang="en-US" sz="2400">
                <a:latin typeface="Times New Roman" panose="02020603050405020304" pitchFamily="18" charset="0"/>
                <a:cs typeface="Times New Roman" panose="02020603050405020304" pitchFamily="18" charset="0"/>
              </a:rPr>
              <a:t>3600.</a:t>
            </a:r>
          </a:p>
          <a:p>
            <a:pPr>
              <a:lnSpc>
                <a:spcPct val="150000"/>
              </a:lnSpc>
            </a:pPr>
            <a:r>
              <a:rPr lang="en-US" sz="2400" b="1">
                <a:latin typeface="Times New Roman" panose="02020603050405020304" pitchFamily="18" charset="0"/>
                <a:cs typeface="Times New Roman" panose="02020603050405020304" pitchFamily="18" charset="0"/>
              </a:rPr>
              <a:t>D. </a:t>
            </a:r>
            <a:r>
              <a:rPr lang="en-US" sz="2400">
                <a:latin typeface="Times New Roman" panose="02020603050405020304" pitchFamily="18" charset="0"/>
                <a:cs typeface="Times New Roman" panose="02020603050405020304" pitchFamily="18" charset="0"/>
              </a:rPr>
              <a:t>3120.</a:t>
            </a:r>
          </a:p>
        </p:txBody>
      </p:sp>
      <p:sp>
        <p:nvSpPr>
          <p:cNvPr id="5" name="TextBox 4">
            <a:extLst>
              <a:ext uri="{FF2B5EF4-FFF2-40B4-BE49-F238E27FC236}">
                <a16:creationId xmlns:a16="http://schemas.microsoft.com/office/drawing/2014/main" id="{BC4E5EEA-8031-2CD4-8C7B-08F2A87B7765}"/>
              </a:ext>
            </a:extLst>
          </p:cNvPr>
          <p:cNvSpPr txBox="1"/>
          <p:nvPr/>
        </p:nvSpPr>
        <p:spPr>
          <a:xfrm>
            <a:off x="1526877" y="4278069"/>
            <a:ext cx="8298610" cy="2241960"/>
          </a:xfrm>
          <a:prstGeom prst="rect">
            <a:avLst/>
          </a:prstGeom>
          <a:noFill/>
        </p:spPr>
        <p:txBody>
          <a:bodyPr wrap="square">
            <a:spAutoFit/>
          </a:bodyPr>
          <a:lstStyle/>
          <a:p>
            <a:pPr>
              <a:lnSpc>
                <a:spcPct val="150000"/>
              </a:lnSpc>
            </a:pPr>
            <a:r>
              <a:rPr lang="en-US" sz="2400" b="1">
                <a:latin typeface="Times New Roman" panose="02020603050405020304" pitchFamily="18" charset="0"/>
                <a:cs typeface="Times New Roman" panose="02020603050405020304" pitchFamily="18" charset="0"/>
              </a:rPr>
              <a:t>A. </a:t>
            </a:r>
            <a:r>
              <a:rPr lang="en-US" sz="2400">
                <a:latin typeface="Times New Roman" panose="02020603050405020304" pitchFamily="18" charset="0"/>
                <a:cs typeface="Times New Roman" panose="02020603050405020304" pitchFamily="18" charset="0"/>
              </a:rPr>
              <a:t>210.</a:t>
            </a:r>
          </a:p>
          <a:p>
            <a:pPr>
              <a:lnSpc>
                <a:spcPct val="150000"/>
              </a:lnSpc>
            </a:pPr>
            <a:r>
              <a:rPr lang="en-US" sz="2400" b="1">
                <a:latin typeface="Times New Roman" panose="02020603050405020304" pitchFamily="18" charset="0"/>
                <a:cs typeface="Times New Roman" panose="02020603050405020304" pitchFamily="18" charset="0"/>
              </a:rPr>
              <a:t>B. </a:t>
            </a:r>
            <a:r>
              <a:rPr lang="en-US" sz="2400">
                <a:latin typeface="Times New Roman" panose="02020603050405020304" pitchFamily="18" charset="0"/>
                <a:cs typeface="Times New Roman" panose="02020603050405020304" pitchFamily="18" charset="0"/>
              </a:rPr>
              <a:t>119.</a:t>
            </a:r>
          </a:p>
          <a:p>
            <a:pPr>
              <a:lnSpc>
                <a:spcPct val="150000"/>
              </a:lnSpc>
            </a:pPr>
            <a:r>
              <a:rPr lang="en-US" sz="2400" b="1">
                <a:latin typeface="Times New Roman" panose="02020603050405020304" pitchFamily="18" charset="0"/>
                <a:cs typeface="Times New Roman" panose="02020603050405020304" pitchFamily="18" charset="0"/>
              </a:rPr>
              <a:t>C. </a:t>
            </a:r>
            <a:r>
              <a:rPr lang="en-US" sz="2400">
                <a:latin typeface="Times New Roman" panose="02020603050405020304" pitchFamily="18" charset="0"/>
                <a:cs typeface="Times New Roman" panose="02020603050405020304" pitchFamily="18" charset="0"/>
              </a:rPr>
              <a:t>105.</a:t>
            </a:r>
          </a:p>
          <a:p>
            <a:pPr>
              <a:lnSpc>
                <a:spcPct val="150000"/>
              </a:lnSpc>
            </a:pPr>
            <a:r>
              <a:rPr lang="en-US" sz="2400" b="1">
                <a:latin typeface="Times New Roman" panose="02020603050405020304" pitchFamily="18" charset="0"/>
                <a:cs typeface="Times New Roman" panose="02020603050405020304" pitchFamily="18" charset="0"/>
              </a:rPr>
              <a:t>D. </a:t>
            </a:r>
            <a:r>
              <a:rPr lang="en-US" sz="2400">
                <a:latin typeface="Times New Roman" panose="02020603050405020304" pitchFamily="18" charset="0"/>
                <a:cs typeface="Times New Roman" panose="02020603050405020304" pitchFamily="18" charset="0"/>
              </a:rPr>
              <a:t>238.</a:t>
            </a:r>
          </a:p>
        </p:txBody>
      </p:sp>
    </p:spTree>
    <p:extLst>
      <p:ext uri="{BB962C8B-B14F-4D97-AF65-F5344CB8AC3E}">
        <p14:creationId xmlns:p14="http://schemas.microsoft.com/office/powerpoint/2010/main" val="321883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grpId="0" nodeType="clickEffect">
                                  <p:stCondLst>
                                    <p:cond delay="0"/>
                                  </p:stCondLst>
                                  <p:childTnLst>
                                    <p:animClr clrSpc="rgb" dir="cw">
                                      <p:cBhvr>
                                        <p:cTn id="14" dur="2000" fill="hold"/>
                                        <p:tgtEl>
                                          <p:spTgt spid="12"/>
                                        </p:tgtEl>
                                        <p:attrNameLst>
                                          <p:attrName>fillcolor</p:attrName>
                                        </p:attrNameLst>
                                      </p:cBhvr>
                                      <p:to>
                                        <a:srgbClr val="FF0000"/>
                                      </p:to>
                                    </p:animClr>
                                    <p:set>
                                      <p:cBhvr>
                                        <p:cTn id="15" dur="2000" fill="hold"/>
                                        <p:tgtEl>
                                          <p:spTgt spid="12"/>
                                        </p:tgtEl>
                                        <p:attrNameLst>
                                          <p:attrName>fill.type</p:attrName>
                                        </p:attrNameLst>
                                      </p:cBhvr>
                                      <p:to>
                                        <p:strVal val="solid"/>
                                      </p:to>
                                    </p:set>
                                    <p:set>
                                      <p:cBhvr>
                                        <p:cTn id="16" dur="2000" fill="hold"/>
                                        <p:tgtEl>
                                          <p:spTgt spid="12"/>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nodeType="clickEffect">
                                  <p:stCondLst>
                                    <p:cond delay="0"/>
                                  </p:stCondLst>
                                  <p:childTnLst>
                                    <p:animClr clrSpc="rgb" dir="cw">
                                      <p:cBhvr>
                                        <p:cTn id="25" dur="2000" fill="hold"/>
                                        <p:tgtEl>
                                          <p:spTgt spid="21"/>
                                        </p:tgtEl>
                                        <p:attrNameLst>
                                          <p:attrName>fillcolor</p:attrName>
                                        </p:attrNameLst>
                                      </p:cBhvr>
                                      <p:to>
                                        <a:srgbClr val="FF0000"/>
                                      </p:to>
                                    </p:animClr>
                                    <p:set>
                                      <p:cBhvr>
                                        <p:cTn id="26" dur="2000" fill="hold"/>
                                        <p:tgtEl>
                                          <p:spTgt spid="21"/>
                                        </p:tgtEl>
                                        <p:attrNameLst>
                                          <p:attrName>fill.type</p:attrName>
                                        </p:attrNameLst>
                                      </p:cBhvr>
                                      <p:to>
                                        <p:strVal val="solid"/>
                                      </p:to>
                                    </p:set>
                                    <p:set>
                                      <p:cBhvr>
                                        <p:cTn id="27" dur="2000" fill="hold"/>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CE5B3E0-9177-738F-C33A-76522E1F1D32}"/>
              </a:ext>
            </a:extLst>
          </p:cNvPr>
          <p:cNvSpPr/>
          <p:nvPr/>
        </p:nvSpPr>
        <p:spPr>
          <a:xfrm>
            <a:off x="1081176" y="917202"/>
            <a:ext cx="189782" cy="2757649"/>
          </a:xfrm>
          <a:prstGeom prst="roundRect">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1ED2D6-F80A-0FEA-F3FF-AE7620C49A4A}"/>
              </a:ext>
            </a:extLst>
          </p:cNvPr>
          <p:cNvSpPr/>
          <p:nvPr/>
        </p:nvSpPr>
        <p:spPr>
          <a:xfrm>
            <a:off x="520460" y="247288"/>
            <a:ext cx="11151080" cy="79650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72CD797-3669-85E2-9CE8-CE9C7DFA5CC4}"/>
              </a:ext>
            </a:extLst>
          </p:cNvPr>
          <p:cNvSpPr txBox="1"/>
          <p:nvPr/>
        </p:nvSpPr>
        <p:spPr>
          <a:xfrm>
            <a:off x="749060" y="414708"/>
            <a:ext cx="10693879" cy="461665"/>
          </a:xfrm>
          <a:prstGeom prst="rect">
            <a:avLst/>
          </a:prstGeom>
          <a:noFill/>
        </p:spPr>
        <p:txBody>
          <a:bodyPr wrap="square">
            <a:spAutoFit/>
          </a:bodyPr>
          <a:lstStyle/>
          <a:p>
            <a:pPr algn="just"/>
            <a:r>
              <a:rPr lang="en-US" sz="24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Câu 5: </a:t>
            </a:r>
            <a:r>
              <a:rPr lang="vi-VN"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Một đoạn gene có chiều dài 4080Å, A/G = 2/3. Số liên kết hydrogen là</a:t>
            </a:r>
            <a:endPar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B4D6EDEC-D305-B048-E83D-13BFC40E73F5}"/>
              </a:ext>
            </a:extLst>
          </p:cNvPr>
          <p:cNvSpPr/>
          <p:nvPr/>
        </p:nvSpPr>
        <p:spPr>
          <a:xfrm flipV="1">
            <a:off x="1128694" y="1363043"/>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214ED777-D83C-81F5-D810-6F33D8174078}"/>
              </a:ext>
            </a:extLst>
          </p:cNvPr>
          <p:cNvSpPr/>
          <p:nvPr/>
        </p:nvSpPr>
        <p:spPr>
          <a:xfrm flipV="1">
            <a:off x="1128694" y="1860536"/>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F527C20B-803D-625C-D8EF-A2BC3B5280CB}"/>
              </a:ext>
            </a:extLst>
          </p:cNvPr>
          <p:cNvSpPr/>
          <p:nvPr/>
        </p:nvSpPr>
        <p:spPr>
          <a:xfrm flipV="1">
            <a:off x="1128694" y="2410669"/>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6F5C74B3-557A-D3B9-B293-E50CC0B1C058}"/>
              </a:ext>
            </a:extLst>
          </p:cNvPr>
          <p:cNvSpPr/>
          <p:nvPr/>
        </p:nvSpPr>
        <p:spPr>
          <a:xfrm flipV="1">
            <a:off x="1128694" y="2970425"/>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8686FEF-8640-1ADB-7F0B-FA6948404FF2}"/>
              </a:ext>
            </a:extLst>
          </p:cNvPr>
          <p:cNvSpPr/>
          <p:nvPr/>
        </p:nvSpPr>
        <p:spPr>
          <a:xfrm>
            <a:off x="1081176" y="4098914"/>
            <a:ext cx="189782" cy="2757649"/>
          </a:xfrm>
          <a:prstGeom prst="roundRect">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659E3F-418C-3B39-8EB6-26F299FA9C6C}"/>
              </a:ext>
            </a:extLst>
          </p:cNvPr>
          <p:cNvSpPr/>
          <p:nvPr/>
        </p:nvSpPr>
        <p:spPr>
          <a:xfrm>
            <a:off x="520460" y="3429000"/>
            <a:ext cx="11151080" cy="111575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4DF36E9-EE47-3A25-44C8-ECD5794C68E7}"/>
              </a:ext>
            </a:extLst>
          </p:cNvPr>
          <p:cNvSpPr txBox="1"/>
          <p:nvPr/>
        </p:nvSpPr>
        <p:spPr>
          <a:xfrm>
            <a:off x="749060" y="3465148"/>
            <a:ext cx="10693879" cy="1004699"/>
          </a:xfrm>
          <a:prstGeom prst="rect">
            <a:avLst/>
          </a:prstGeom>
          <a:noFill/>
        </p:spPr>
        <p:txBody>
          <a:bodyPr wrap="square">
            <a:spAutoFit/>
          </a:bodyPr>
          <a:lstStyle/>
          <a:p>
            <a:pPr algn="just">
              <a:lnSpc>
                <a:spcPct val="130000"/>
              </a:lnSpc>
            </a:pPr>
            <a:r>
              <a:rPr lang="en-US" sz="24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Câu 6: </a:t>
            </a:r>
            <a:r>
              <a:rPr lang="vi-VN"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Xác định tỉ lệ phần trăm nucleotide loại A trong phân tử DNA, </a:t>
            </a:r>
            <a:endPar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30000"/>
              </a:lnSpc>
            </a:pPr>
            <a:r>
              <a:rPr lang="vi-VN"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biết DNA có G = 31,25%.</a:t>
            </a:r>
            <a:endPar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Flowchart: Connector 18">
            <a:extLst>
              <a:ext uri="{FF2B5EF4-FFF2-40B4-BE49-F238E27FC236}">
                <a16:creationId xmlns:a16="http://schemas.microsoft.com/office/drawing/2014/main" id="{B761D4F7-03FD-7453-5619-D57BAED75557}"/>
              </a:ext>
            </a:extLst>
          </p:cNvPr>
          <p:cNvSpPr/>
          <p:nvPr/>
        </p:nvSpPr>
        <p:spPr>
          <a:xfrm flipV="1">
            <a:off x="1128694" y="4792048"/>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3C648F98-B72B-6877-81EE-F54A155155CD}"/>
              </a:ext>
            </a:extLst>
          </p:cNvPr>
          <p:cNvSpPr/>
          <p:nvPr/>
        </p:nvSpPr>
        <p:spPr>
          <a:xfrm flipV="1">
            <a:off x="1128694" y="5289541"/>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9E0FF432-F343-A6CB-322F-BCC447A60BEC}"/>
              </a:ext>
            </a:extLst>
          </p:cNvPr>
          <p:cNvSpPr/>
          <p:nvPr/>
        </p:nvSpPr>
        <p:spPr>
          <a:xfrm flipV="1">
            <a:off x="1128694" y="5839674"/>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C4948C2E-678A-9E4F-17FC-8A075C2F2B59}"/>
              </a:ext>
            </a:extLst>
          </p:cNvPr>
          <p:cNvSpPr/>
          <p:nvPr/>
        </p:nvSpPr>
        <p:spPr>
          <a:xfrm flipV="1">
            <a:off x="1128694" y="6399430"/>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71CD387-E262-ADED-701A-2F0A921FAD7B}"/>
              </a:ext>
            </a:extLst>
          </p:cNvPr>
          <p:cNvSpPr txBox="1"/>
          <p:nvPr/>
        </p:nvSpPr>
        <p:spPr>
          <a:xfrm>
            <a:off x="1526877" y="1079322"/>
            <a:ext cx="8298610" cy="2241960"/>
          </a:xfrm>
          <a:prstGeom prst="rect">
            <a:avLst/>
          </a:prstGeom>
          <a:noFill/>
        </p:spPr>
        <p:txBody>
          <a:bodyPr wrap="square">
            <a:spAutoFit/>
          </a:bodyPr>
          <a:lstStyle/>
          <a:p>
            <a:pPr>
              <a:lnSpc>
                <a:spcPct val="150000"/>
              </a:lnSpc>
            </a:pPr>
            <a:r>
              <a:rPr lang="en-US" sz="2400" b="1">
                <a:latin typeface="Times New Roman" panose="02020603050405020304" pitchFamily="18" charset="0"/>
                <a:cs typeface="Times New Roman" panose="02020603050405020304" pitchFamily="18" charset="0"/>
              </a:rPr>
              <a:t>A. </a:t>
            </a:r>
            <a:r>
              <a:rPr lang="en-US" sz="2400">
                <a:latin typeface="Times New Roman" panose="02020603050405020304" pitchFamily="18" charset="0"/>
                <a:cs typeface="Times New Roman" panose="02020603050405020304" pitchFamily="18" charset="0"/>
              </a:rPr>
              <a:t>3120.</a:t>
            </a:r>
          </a:p>
          <a:p>
            <a:pPr>
              <a:lnSpc>
                <a:spcPct val="150000"/>
              </a:lnSpc>
            </a:pPr>
            <a:r>
              <a:rPr lang="en-US" sz="2400" b="1">
                <a:latin typeface="Times New Roman" panose="02020603050405020304" pitchFamily="18" charset="0"/>
                <a:cs typeface="Times New Roman" panose="02020603050405020304" pitchFamily="18" charset="0"/>
              </a:rPr>
              <a:t>B. </a:t>
            </a:r>
            <a:r>
              <a:rPr lang="en-US" sz="2400">
                <a:latin typeface="Times New Roman" panose="02020603050405020304" pitchFamily="18" charset="0"/>
                <a:cs typeface="Times New Roman" panose="02020603050405020304" pitchFamily="18" charset="0"/>
              </a:rPr>
              <a:t>6240.</a:t>
            </a:r>
          </a:p>
          <a:p>
            <a:pPr>
              <a:lnSpc>
                <a:spcPct val="150000"/>
              </a:lnSpc>
            </a:pPr>
            <a:r>
              <a:rPr lang="en-US" sz="2400" b="1">
                <a:latin typeface="Times New Roman" panose="02020603050405020304" pitchFamily="18" charset="0"/>
                <a:cs typeface="Times New Roman" panose="02020603050405020304" pitchFamily="18" charset="0"/>
              </a:rPr>
              <a:t>C. </a:t>
            </a:r>
            <a:r>
              <a:rPr lang="en-US" sz="2400">
                <a:latin typeface="Times New Roman" panose="02020603050405020304" pitchFamily="18" charset="0"/>
                <a:cs typeface="Times New Roman" panose="02020603050405020304" pitchFamily="18" charset="0"/>
              </a:rPr>
              <a:t>3000.</a:t>
            </a:r>
          </a:p>
          <a:p>
            <a:pPr>
              <a:lnSpc>
                <a:spcPct val="150000"/>
              </a:lnSpc>
            </a:pPr>
            <a:r>
              <a:rPr lang="en-US" sz="2400" b="1">
                <a:latin typeface="Times New Roman" panose="02020603050405020304" pitchFamily="18" charset="0"/>
                <a:cs typeface="Times New Roman" panose="02020603050405020304" pitchFamily="18" charset="0"/>
              </a:rPr>
              <a:t>D. </a:t>
            </a:r>
            <a:r>
              <a:rPr lang="en-US" sz="2400">
                <a:latin typeface="Times New Roman" panose="02020603050405020304" pitchFamily="18" charset="0"/>
                <a:cs typeface="Times New Roman" panose="02020603050405020304" pitchFamily="18" charset="0"/>
              </a:rPr>
              <a:t>3600</a:t>
            </a:r>
          </a:p>
        </p:txBody>
      </p:sp>
      <p:sp>
        <p:nvSpPr>
          <p:cNvPr id="23" name="TextBox 22">
            <a:extLst>
              <a:ext uri="{FF2B5EF4-FFF2-40B4-BE49-F238E27FC236}">
                <a16:creationId xmlns:a16="http://schemas.microsoft.com/office/drawing/2014/main" id="{D52E03DB-BF1B-1442-3B81-E6BAE6B6E265}"/>
              </a:ext>
            </a:extLst>
          </p:cNvPr>
          <p:cNvSpPr txBox="1"/>
          <p:nvPr/>
        </p:nvSpPr>
        <p:spPr>
          <a:xfrm>
            <a:off x="1526877" y="4544755"/>
            <a:ext cx="8298610" cy="2241960"/>
          </a:xfrm>
          <a:prstGeom prst="rect">
            <a:avLst/>
          </a:prstGeom>
          <a:noFill/>
        </p:spPr>
        <p:txBody>
          <a:bodyPr wrap="square">
            <a:spAutoFit/>
          </a:bodyPr>
          <a:lstStyle/>
          <a:p>
            <a:pPr>
              <a:lnSpc>
                <a:spcPct val="150000"/>
              </a:lnSpc>
            </a:pPr>
            <a:r>
              <a:rPr lang="en-US" sz="2400" b="1">
                <a:latin typeface="Times New Roman" panose="02020603050405020304" pitchFamily="18" charset="0"/>
                <a:cs typeface="Times New Roman" panose="02020603050405020304" pitchFamily="18" charset="0"/>
              </a:rPr>
              <a:t>A. </a:t>
            </a:r>
            <a:r>
              <a:rPr lang="en-US" sz="2400">
                <a:latin typeface="Times New Roman" panose="02020603050405020304" pitchFamily="18" charset="0"/>
                <a:cs typeface="Times New Roman" panose="02020603050405020304" pitchFamily="18" charset="0"/>
              </a:rPr>
              <a:t>31,25%.</a:t>
            </a:r>
          </a:p>
          <a:p>
            <a:pPr>
              <a:lnSpc>
                <a:spcPct val="150000"/>
              </a:lnSpc>
            </a:pPr>
            <a:r>
              <a:rPr lang="en-US" sz="2400" b="1">
                <a:latin typeface="Times New Roman" panose="02020603050405020304" pitchFamily="18" charset="0"/>
                <a:cs typeface="Times New Roman" panose="02020603050405020304" pitchFamily="18" charset="0"/>
              </a:rPr>
              <a:t>B. </a:t>
            </a:r>
            <a:r>
              <a:rPr lang="en-US" sz="2400">
                <a:latin typeface="Times New Roman" panose="02020603050405020304" pitchFamily="18" charset="0"/>
                <a:cs typeface="Times New Roman" panose="02020603050405020304" pitchFamily="18" charset="0"/>
              </a:rPr>
              <a:t>12,5%.</a:t>
            </a:r>
          </a:p>
          <a:p>
            <a:pPr>
              <a:lnSpc>
                <a:spcPct val="150000"/>
              </a:lnSpc>
            </a:pPr>
            <a:r>
              <a:rPr lang="en-US" sz="2400" b="1">
                <a:latin typeface="Times New Roman" panose="02020603050405020304" pitchFamily="18" charset="0"/>
                <a:cs typeface="Times New Roman" panose="02020603050405020304" pitchFamily="18" charset="0"/>
              </a:rPr>
              <a:t>C. </a:t>
            </a:r>
            <a:r>
              <a:rPr lang="en-US" sz="2400">
                <a:latin typeface="Times New Roman" panose="02020603050405020304" pitchFamily="18" charset="0"/>
                <a:cs typeface="Times New Roman" panose="02020603050405020304" pitchFamily="18" charset="0"/>
              </a:rPr>
              <a:t>18,75%.</a:t>
            </a:r>
          </a:p>
          <a:p>
            <a:pPr>
              <a:lnSpc>
                <a:spcPct val="150000"/>
              </a:lnSpc>
            </a:pPr>
            <a:r>
              <a:rPr lang="en-US" sz="2400" b="1">
                <a:latin typeface="Times New Roman" panose="02020603050405020304" pitchFamily="18" charset="0"/>
                <a:cs typeface="Times New Roman" panose="02020603050405020304" pitchFamily="18" charset="0"/>
              </a:rPr>
              <a:t>D. </a:t>
            </a:r>
            <a:r>
              <a:rPr lang="en-US" sz="2400">
                <a:latin typeface="Times New Roman" panose="02020603050405020304" pitchFamily="18" charset="0"/>
                <a:cs typeface="Times New Roman" panose="02020603050405020304" pitchFamily="18" charset="0"/>
              </a:rPr>
              <a:t>25%.</a:t>
            </a:r>
          </a:p>
        </p:txBody>
      </p:sp>
    </p:spTree>
    <p:extLst>
      <p:ext uri="{BB962C8B-B14F-4D97-AF65-F5344CB8AC3E}">
        <p14:creationId xmlns:p14="http://schemas.microsoft.com/office/powerpoint/2010/main" val="194190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11"/>
                                        </p:tgtEl>
                                        <p:attrNameLst>
                                          <p:attrName>fillcolor</p:attrName>
                                        </p:attrNameLst>
                                      </p:cBhvr>
                                      <p:to>
                                        <a:srgbClr val="FF0000"/>
                                      </p:to>
                                    </p:animClr>
                                    <p:set>
                                      <p:cBhvr>
                                        <p:cTn id="15" dur="2000" fill="hold"/>
                                        <p:tgtEl>
                                          <p:spTgt spid="11"/>
                                        </p:tgtEl>
                                        <p:attrNameLst>
                                          <p:attrName>fill.type</p:attrName>
                                        </p:attrNameLst>
                                      </p:cBhvr>
                                      <p:to>
                                        <p:strVal val="solid"/>
                                      </p:to>
                                    </p:set>
                                    <p:set>
                                      <p:cBhvr>
                                        <p:cTn id="16" dur="2000" fill="hold"/>
                                        <p:tgtEl>
                                          <p:spTgt spid="11"/>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21"/>
                                        </p:tgtEl>
                                        <p:attrNameLst>
                                          <p:attrName>fillcolor</p:attrName>
                                        </p:attrNameLst>
                                      </p:cBhvr>
                                      <p:to>
                                        <a:srgbClr val="FF0000"/>
                                      </p:to>
                                    </p:animClr>
                                    <p:set>
                                      <p:cBhvr>
                                        <p:cTn id="29" dur="2000" fill="hold"/>
                                        <p:tgtEl>
                                          <p:spTgt spid="21"/>
                                        </p:tgtEl>
                                        <p:attrNameLst>
                                          <p:attrName>fill.type</p:attrName>
                                        </p:attrNameLst>
                                      </p:cBhvr>
                                      <p:to>
                                        <p:strVal val="solid"/>
                                      </p:to>
                                    </p:set>
                                    <p:set>
                                      <p:cBhvr>
                                        <p:cTn id="30" dur="2000" fill="hold"/>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4"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CE5B3E0-9177-738F-C33A-76522E1F1D32}"/>
              </a:ext>
            </a:extLst>
          </p:cNvPr>
          <p:cNvSpPr/>
          <p:nvPr/>
        </p:nvSpPr>
        <p:spPr>
          <a:xfrm>
            <a:off x="1081176" y="917202"/>
            <a:ext cx="189782" cy="2757649"/>
          </a:xfrm>
          <a:prstGeom prst="roundRect">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1ED2D6-F80A-0FEA-F3FF-AE7620C49A4A}"/>
              </a:ext>
            </a:extLst>
          </p:cNvPr>
          <p:cNvSpPr/>
          <p:nvPr/>
        </p:nvSpPr>
        <p:spPr>
          <a:xfrm>
            <a:off x="520460" y="247288"/>
            <a:ext cx="11151080" cy="79650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72CD797-3669-85E2-9CE8-CE9C7DFA5CC4}"/>
              </a:ext>
            </a:extLst>
          </p:cNvPr>
          <p:cNvSpPr txBox="1"/>
          <p:nvPr/>
        </p:nvSpPr>
        <p:spPr>
          <a:xfrm>
            <a:off x="749060" y="414708"/>
            <a:ext cx="10693879" cy="461665"/>
          </a:xfrm>
          <a:prstGeom prst="rect">
            <a:avLst/>
          </a:prstGeom>
          <a:noFill/>
        </p:spPr>
        <p:txBody>
          <a:bodyPr wrap="square">
            <a:spAutoFit/>
          </a:bodyPr>
          <a:lstStyle/>
          <a:p>
            <a:pPr algn="just"/>
            <a:r>
              <a:rPr lang="en-US" sz="24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Câu 7: </a:t>
            </a:r>
            <a:r>
              <a:rPr lang="vi-VN"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Nhận xét nào sau đây đúng khi nói về đặc điểm cấu tạo của phân tử RNA?</a:t>
            </a:r>
            <a:endPar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B4D6EDEC-D305-B048-E83D-13BFC40E73F5}"/>
              </a:ext>
            </a:extLst>
          </p:cNvPr>
          <p:cNvSpPr/>
          <p:nvPr/>
        </p:nvSpPr>
        <p:spPr>
          <a:xfrm flipV="1">
            <a:off x="1128694" y="1363043"/>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214ED777-D83C-81F5-D810-6F33D8174078}"/>
              </a:ext>
            </a:extLst>
          </p:cNvPr>
          <p:cNvSpPr/>
          <p:nvPr/>
        </p:nvSpPr>
        <p:spPr>
          <a:xfrm flipV="1">
            <a:off x="1128694" y="1860536"/>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F527C20B-803D-625C-D8EF-A2BC3B5280CB}"/>
              </a:ext>
            </a:extLst>
          </p:cNvPr>
          <p:cNvSpPr/>
          <p:nvPr/>
        </p:nvSpPr>
        <p:spPr>
          <a:xfrm flipV="1">
            <a:off x="1128694" y="2410669"/>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6F5C74B3-557A-D3B9-B293-E50CC0B1C058}"/>
              </a:ext>
            </a:extLst>
          </p:cNvPr>
          <p:cNvSpPr/>
          <p:nvPr/>
        </p:nvSpPr>
        <p:spPr>
          <a:xfrm flipV="1">
            <a:off x="1128694" y="2970425"/>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8686FEF-8640-1ADB-7F0B-FA6948404FF2}"/>
              </a:ext>
            </a:extLst>
          </p:cNvPr>
          <p:cNvSpPr/>
          <p:nvPr/>
        </p:nvSpPr>
        <p:spPr>
          <a:xfrm>
            <a:off x="1081176" y="4098914"/>
            <a:ext cx="189782" cy="2757649"/>
          </a:xfrm>
          <a:prstGeom prst="roundRect">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B761D4F7-03FD-7453-5619-D57BAED75557}"/>
              </a:ext>
            </a:extLst>
          </p:cNvPr>
          <p:cNvSpPr/>
          <p:nvPr/>
        </p:nvSpPr>
        <p:spPr>
          <a:xfrm flipV="1">
            <a:off x="1128694" y="4792048"/>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3C648F98-B72B-6877-81EE-F54A155155CD}"/>
              </a:ext>
            </a:extLst>
          </p:cNvPr>
          <p:cNvSpPr/>
          <p:nvPr/>
        </p:nvSpPr>
        <p:spPr>
          <a:xfrm flipV="1">
            <a:off x="1128694" y="5289541"/>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9E0FF432-F343-A6CB-322F-BCC447A60BEC}"/>
              </a:ext>
            </a:extLst>
          </p:cNvPr>
          <p:cNvSpPr/>
          <p:nvPr/>
        </p:nvSpPr>
        <p:spPr>
          <a:xfrm flipV="1">
            <a:off x="1128694" y="5839674"/>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C4948C2E-678A-9E4F-17FC-8A075C2F2B59}"/>
              </a:ext>
            </a:extLst>
          </p:cNvPr>
          <p:cNvSpPr/>
          <p:nvPr/>
        </p:nvSpPr>
        <p:spPr>
          <a:xfrm flipV="1">
            <a:off x="1128694" y="6399430"/>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069ECA-9BAB-35D0-4074-4DFCECDF7A9F}"/>
              </a:ext>
            </a:extLst>
          </p:cNvPr>
          <p:cNvSpPr txBox="1"/>
          <p:nvPr/>
        </p:nvSpPr>
        <p:spPr>
          <a:xfrm>
            <a:off x="1526877" y="1083030"/>
            <a:ext cx="8298610" cy="2241960"/>
          </a:xfrm>
          <a:prstGeom prst="rect">
            <a:avLst/>
          </a:prstGeom>
          <a:noFill/>
        </p:spPr>
        <p:txBody>
          <a:bodyPr wrap="square">
            <a:spAutoFit/>
          </a:bodyPr>
          <a:lstStyle/>
          <a:p>
            <a:pPr>
              <a:lnSpc>
                <a:spcPct val="150000"/>
              </a:lnSpc>
            </a:pPr>
            <a:r>
              <a:rPr lang="vi-VN" sz="2400" b="1">
                <a:latin typeface="Times New Roman" panose="02020603050405020304" pitchFamily="18" charset="0"/>
                <a:cs typeface="Times New Roman" panose="02020603050405020304" pitchFamily="18" charset="0"/>
              </a:rPr>
              <a:t>A. </a:t>
            </a:r>
            <a:r>
              <a:rPr lang="vi-VN" sz="2400">
                <a:latin typeface="Times New Roman" panose="02020603050405020304" pitchFamily="18" charset="0"/>
                <a:cs typeface="Times New Roman" panose="02020603050405020304" pitchFamily="18" charset="0"/>
              </a:rPr>
              <a:t>Cấu tạo 2 mạch xoắn song song.</a:t>
            </a:r>
          </a:p>
          <a:p>
            <a:pPr>
              <a:lnSpc>
                <a:spcPct val="150000"/>
              </a:lnSpc>
            </a:pPr>
            <a:r>
              <a:rPr lang="vi-VN" sz="2400" b="1">
                <a:latin typeface="Times New Roman" panose="02020603050405020304" pitchFamily="18" charset="0"/>
                <a:cs typeface="Times New Roman" panose="02020603050405020304" pitchFamily="18" charset="0"/>
              </a:rPr>
              <a:t>B. </a:t>
            </a:r>
            <a:r>
              <a:rPr lang="vi-VN" sz="2400">
                <a:latin typeface="Times New Roman" panose="02020603050405020304" pitchFamily="18" charset="0"/>
                <a:cs typeface="Times New Roman" panose="02020603050405020304" pitchFamily="18" charset="0"/>
              </a:rPr>
              <a:t>Cấu tạo bằng 2 mạch thẳng.</a:t>
            </a:r>
          </a:p>
          <a:p>
            <a:pPr>
              <a:lnSpc>
                <a:spcPct val="150000"/>
              </a:lnSpc>
            </a:pPr>
            <a:r>
              <a:rPr lang="vi-VN" sz="2400" b="1">
                <a:latin typeface="Times New Roman" panose="02020603050405020304" pitchFamily="18" charset="0"/>
                <a:cs typeface="Times New Roman" panose="02020603050405020304" pitchFamily="18" charset="0"/>
              </a:rPr>
              <a:t>C. </a:t>
            </a:r>
            <a:r>
              <a:rPr lang="vi-VN" sz="2400">
                <a:latin typeface="Times New Roman" panose="02020603050405020304" pitchFamily="18" charset="0"/>
                <a:cs typeface="Times New Roman" panose="02020603050405020304" pitchFamily="18" charset="0"/>
              </a:rPr>
              <a:t>Kích thước và khối lượng nhỏ hơn so với phân tử DNA.</a:t>
            </a:r>
          </a:p>
          <a:p>
            <a:pPr>
              <a:lnSpc>
                <a:spcPct val="150000"/>
              </a:lnSpc>
            </a:pPr>
            <a:r>
              <a:rPr lang="vi-VN" sz="2400" b="1">
                <a:latin typeface="Times New Roman" panose="02020603050405020304" pitchFamily="18" charset="0"/>
                <a:cs typeface="Times New Roman" panose="02020603050405020304" pitchFamily="18" charset="0"/>
              </a:rPr>
              <a:t>D. </a:t>
            </a:r>
            <a:r>
              <a:rPr lang="vi-VN" sz="2400">
                <a:latin typeface="Times New Roman" panose="02020603050405020304" pitchFamily="18" charset="0"/>
                <a:cs typeface="Times New Roman" panose="02020603050405020304" pitchFamily="18" charset="0"/>
              </a:rPr>
              <a:t>Gồm có 4 loại đơn phân là A, T, G, C.</a:t>
            </a:r>
            <a:endParaRPr lang="en-US" sz="240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92086A4-7DD3-2AF2-63FF-C14FC555407F}"/>
              </a:ext>
            </a:extLst>
          </p:cNvPr>
          <p:cNvSpPr/>
          <p:nvPr/>
        </p:nvSpPr>
        <p:spPr>
          <a:xfrm>
            <a:off x="520459" y="3746161"/>
            <a:ext cx="11151080" cy="79650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DAD6D9-4B5D-CF88-1B7C-402392FFE7C7}"/>
              </a:ext>
            </a:extLst>
          </p:cNvPr>
          <p:cNvSpPr txBox="1"/>
          <p:nvPr/>
        </p:nvSpPr>
        <p:spPr>
          <a:xfrm>
            <a:off x="749059" y="3913581"/>
            <a:ext cx="10693879" cy="461665"/>
          </a:xfrm>
          <a:prstGeom prst="rect">
            <a:avLst/>
          </a:prstGeom>
          <a:noFill/>
        </p:spPr>
        <p:txBody>
          <a:bodyPr wrap="square">
            <a:spAutoFit/>
          </a:bodyPr>
          <a:lstStyle/>
          <a:p>
            <a:pPr algn="just"/>
            <a:r>
              <a:rPr lang="en-US" sz="24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Câu 8: </a:t>
            </a:r>
            <a:r>
              <a:rPr lang="vi-VN"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Loại nucleotide có ở RNA và không có ở DNA là: </a:t>
            </a:r>
            <a:endPar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FFEAF02E-6A4F-DF73-A684-C6B7674A9724}"/>
              </a:ext>
            </a:extLst>
          </p:cNvPr>
          <p:cNvSpPr txBox="1"/>
          <p:nvPr/>
        </p:nvSpPr>
        <p:spPr>
          <a:xfrm>
            <a:off x="1526877" y="4507158"/>
            <a:ext cx="8298610" cy="2241960"/>
          </a:xfrm>
          <a:prstGeom prst="rect">
            <a:avLst/>
          </a:prstGeom>
          <a:noFill/>
        </p:spPr>
        <p:txBody>
          <a:bodyPr wrap="square">
            <a:spAutoFit/>
          </a:bodyPr>
          <a:lstStyle/>
          <a:p>
            <a:pPr>
              <a:lnSpc>
                <a:spcPct val="150000"/>
              </a:lnSpc>
            </a:pPr>
            <a:r>
              <a:rPr lang="en-US" sz="2400" b="1">
                <a:latin typeface="Times New Roman" panose="02020603050405020304" pitchFamily="18" charset="0"/>
                <a:cs typeface="Times New Roman" panose="02020603050405020304" pitchFamily="18" charset="0"/>
              </a:rPr>
              <a:t>A. </a:t>
            </a:r>
            <a:r>
              <a:rPr lang="en-US" sz="2400">
                <a:latin typeface="Times New Roman" panose="02020603050405020304" pitchFamily="18" charset="0"/>
                <a:cs typeface="Times New Roman" panose="02020603050405020304" pitchFamily="18" charset="0"/>
              </a:rPr>
              <a:t>Adenine. </a:t>
            </a:r>
          </a:p>
          <a:p>
            <a:pPr>
              <a:lnSpc>
                <a:spcPct val="150000"/>
              </a:lnSpc>
            </a:pPr>
            <a:r>
              <a:rPr lang="en-US" sz="2400" b="1">
                <a:latin typeface="Times New Roman" panose="02020603050405020304" pitchFamily="18" charset="0"/>
                <a:cs typeface="Times New Roman" panose="02020603050405020304" pitchFamily="18" charset="0"/>
              </a:rPr>
              <a:t>B. </a:t>
            </a:r>
            <a:r>
              <a:rPr lang="en-US" sz="2400">
                <a:latin typeface="Times New Roman" panose="02020603050405020304" pitchFamily="18" charset="0"/>
                <a:cs typeface="Times New Roman" panose="02020603050405020304" pitchFamily="18" charset="0"/>
              </a:rPr>
              <a:t>Thymine.         </a:t>
            </a:r>
          </a:p>
          <a:p>
            <a:pPr>
              <a:lnSpc>
                <a:spcPct val="150000"/>
              </a:lnSpc>
            </a:pPr>
            <a:r>
              <a:rPr lang="en-US" sz="2400" b="1">
                <a:latin typeface="Times New Roman" panose="02020603050405020304" pitchFamily="18" charset="0"/>
                <a:cs typeface="Times New Roman" panose="02020603050405020304" pitchFamily="18" charset="0"/>
              </a:rPr>
              <a:t>C. </a:t>
            </a:r>
            <a:r>
              <a:rPr lang="en-US" sz="2400">
                <a:latin typeface="Times New Roman" panose="02020603050405020304" pitchFamily="18" charset="0"/>
                <a:cs typeface="Times New Roman" panose="02020603050405020304" pitchFamily="18" charset="0"/>
              </a:rPr>
              <a:t>Cytosine.</a:t>
            </a:r>
          </a:p>
          <a:p>
            <a:pPr>
              <a:lnSpc>
                <a:spcPct val="150000"/>
              </a:lnSpc>
            </a:pPr>
            <a:r>
              <a:rPr lang="en-US" sz="2400" b="1">
                <a:latin typeface="Times New Roman" panose="02020603050405020304" pitchFamily="18" charset="0"/>
                <a:cs typeface="Times New Roman" panose="02020603050405020304" pitchFamily="18" charset="0"/>
              </a:rPr>
              <a:t>D. </a:t>
            </a:r>
            <a:r>
              <a:rPr lang="en-US" sz="2400">
                <a:latin typeface="Times New Roman" panose="02020603050405020304" pitchFamily="18" charset="0"/>
                <a:cs typeface="Times New Roman" panose="02020603050405020304" pitchFamily="18" charset="0"/>
              </a:rPr>
              <a:t>Uracil.</a:t>
            </a:r>
          </a:p>
        </p:txBody>
      </p:sp>
    </p:spTree>
    <p:extLst>
      <p:ext uri="{BB962C8B-B14F-4D97-AF65-F5344CB8AC3E}">
        <p14:creationId xmlns:p14="http://schemas.microsoft.com/office/powerpoint/2010/main" val="190513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13"/>
                                        </p:tgtEl>
                                        <p:attrNameLst>
                                          <p:attrName>fillcolor</p:attrName>
                                        </p:attrNameLst>
                                      </p:cBhvr>
                                      <p:to>
                                        <a:srgbClr val="FF0000"/>
                                      </p:to>
                                    </p:animClr>
                                    <p:set>
                                      <p:cBhvr>
                                        <p:cTn id="15" dur="2000" fill="hold"/>
                                        <p:tgtEl>
                                          <p:spTgt spid="13"/>
                                        </p:tgtEl>
                                        <p:attrNameLst>
                                          <p:attrName>fill.type</p:attrName>
                                        </p:attrNameLst>
                                      </p:cBhvr>
                                      <p:to>
                                        <p:strVal val="solid"/>
                                      </p:to>
                                    </p:set>
                                    <p:set>
                                      <p:cBhvr>
                                        <p:cTn id="16" dur="2000" fill="hold"/>
                                        <p:tgtEl>
                                          <p:spTgt spid="13"/>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22"/>
                                        </p:tgtEl>
                                        <p:attrNameLst>
                                          <p:attrName>fillcolor</p:attrName>
                                        </p:attrNameLst>
                                      </p:cBhvr>
                                      <p:to>
                                        <a:srgbClr val="FF0000"/>
                                      </p:to>
                                    </p:animClr>
                                    <p:set>
                                      <p:cBhvr>
                                        <p:cTn id="29" dur="2000" fill="hold"/>
                                        <p:tgtEl>
                                          <p:spTgt spid="22"/>
                                        </p:tgtEl>
                                        <p:attrNameLst>
                                          <p:attrName>fill.type</p:attrName>
                                        </p:attrNameLst>
                                      </p:cBhvr>
                                      <p:to>
                                        <p:strVal val="solid"/>
                                      </p:to>
                                    </p:set>
                                    <p:set>
                                      <p:cBhvr>
                                        <p:cTn id="30" dur="2000" fill="hold"/>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8"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CE5B3E0-9177-738F-C33A-76522E1F1D32}"/>
              </a:ext>
            </a:extLst>
          </p:cNvPr>
          <p:cNvSpPr/>
          <p:nvPr/>
        </p:nvSpPr>
        <p:spPr>
          <a:xfrm>
            <a:off x="1081176" y="917202"/>
            <a:ext cx="189782" cy="2757649"/>
          </a:xfrm>
          <a:prstGeom prst="roundRect">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1ED2D6-F80A-0FEA-F3FF-AE7620C49A4A}"/>
              </a:ext>
            </a:extLst>
          </p:cNvPr>
          <p:cNvSpPr/>
          <p:nvPr/>
        </p:nvSpPr>
        <p:spPr>
          <a:xfrm>
            <a:off x="520460" y="247288"/>
            <a:ext cx="11151080" cy="11156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72CD797-3669-85E2-9CE8-CE9C7DFA5CC4}"/>
              </a:ext>
            </a:extLst>
          </p:cNvPr>
          <p:cNvSpPr txBox="1"/>
          <p:nvPr/>
        </p:nvSpPr>
        <p:spPr>
          <a:xfrm>
            <a:off x="749059" y="331143"/>
            <a:ext cx="10693879" cy="1004699"/>
          </a:xfrm>
          <a:prstGeom prst="rect">
            <a:avLst/>
          </a:prstGeom>
          <a:noFill/>
        </p:spPr>
        <p:txBody>
          <a:bodyPr wrap="square">
            <a:spAutoFit/>
          </a:bodyPr>
          <a:lstStyle>
            <a:defPPr>
              <a:defRPr lang="en-US"/>
            </a:defPPr>
            <a:lvl1pPr algn="just">
              <a:lnSpc>
                <a:spcPct val="130000"/>
              </a:lnSpc>
              <a:defRPr sz="2400" b="1">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r>
              <a:rPr lang="en-US"/>
              <a:t>Câu 9: </a:t>
            </a:r>
            <a:r>
              <a:rPr lang="vi-VN" b="0"/>
              <a:t>Loại RNA nào dưới đây có vai trò truyền đạt thông tin quy định cấu trúc của protein cần tổng hợp?</a:t>
            </a:r>
            <a:endParaRPr lang="en-US" b="0"/>
          </a:p>
        </p:txBody>
      </p:sp>
      <p:sp>
        <p:nvSpPr>
          <p:cNvPr id="11" name="Flowchart: Connector 10">
            <a:extLst>
              <a:ext uri="{FF2B5EF4-FFF2-40B4-BE49-F238E27FC236}">
                <a16:creationId xmlns:a16="http://schemas.microsoft.com/office/drawing/2014/main" id="{B4D6EDEC-D305-B048-E83D-13BFC40E73F5}"/>
              </a:ext>
            </a:extLst>
          </p:cNvPr>
          <p:cNvSpPr/>
          <p:nvPr/>
        </p:nvSpPr>
        <p:spPr>
          <a:xfrm flipV="1">
            <a:off x="1128694" y="1570079"/>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214ED777-D83C-81F5-D810-6F33D8174078}"/>
              </a:ext>
            </a:extLst>
          </p:cNvPr>
          <p:cNvSpPr/>
          <p:nvPr/>
        </p:nvSpPr>
        <p:spPr>
          <a:xfrm flipV="1">
            <a:off x="1128694" y="2067572"/>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F527C20B-803D-625C-D8EF-A2BC3B5280CB}"/>
              </a:ext>
            </a:extLst>
          </p:cNvPr>
          <p:cNvSpPr/>
          <p:nvPr/>
        </p:nvSpPr>
        <p:spPr>
          <a:xfrm flipV="1">
            <a:off x="1128694" y="2617705"/>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6F5C74B3-557A-D3B9-B293-E50CC0B1C058}"/>
              </a:ext>
            </a:extLst>
          </p:cNvPr>
          <p:cNvSpPr/>
          <p:nvPr/>
        </p:nvSpPr>
        <p:spPr>
          <a:xfrm flipV="1">
            <a:off x="1128694" y="3177461"/>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8686FEF-8640-1ADB-7F0B-FA6948404FF2}"/>
              </a:ext>
            </a:extLst>
          </p:cNvPr>
          <p:cNvSpPr/>
          <p:nvPr/>
        </p:nvSpPr>
        <p:spPr>
          <a:xfrm>
            <a:off x="1081176" y="4098914"/>
            <a:ext cx="189782" cy="2757649"/>
          </a:xfrm>
          <a:prstGeom prst="roundRect">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B761D4F7-03FD-7453-5619-D57BAED75557}"/>
              </a:ext>
            </a:extLst>
          </p:cNvPr>
          <p:cNvSpPr/>
          <p:nvPr/>
        </p:nvSpPr>
        <p:spPr>
          <a:xfrm flipV="1">
            <a:off x="1128694" y="4792048"/>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3C648F98-B72B-6877-81EE-F54A155155CD}"/>
              </a:ext>
            </a:extLst>
          </p:cNvPr>
          <p:cNvSpPr/>
          <p:nvPr/>
        </p:nvSpPr>
        <p:spPr>
          <a:xfrm flipV="1">
            <a:off x="1128694" y="5289541"/>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9E0FF432-F343-A6CB-322F-BCC447A60BEC}"/>
              </a:ext>
            </a:extLst>
          </p:cNvPr>
          <p:cNvSpPr/>
          <p:nvPr/>
        </p:nvSpPr>
        <p:spPr>
          <a:xfrm flipV="1">
            <a:off x="1128694" y="5839674"/>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C4948C2E-678A-9E4F-17FC-8A075C2F2B59}"/>
              </a:ext>
            </a:extLst>
          </p:cNvPr>
          <p:cNvSpPr/>
          <p:nvPr/>
        </p:nvSpPr>
        <p:spPr>
          <a:xfrm flipV="1">
            <a:off x="1128694" y="6399430"/>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92086A4-7DD3-2AF2-63FF-C14FC555407F}"/>
              </a:ext>
            </a:extLst>
          </p:cNvPr>
          <p:cNvSpPr/>
          <p:nvPr/>
        </p:nvSpPr>
        <p:spPr>
          <a:xfrm>
            <a:off x="520459" y="3746161"/>
            <a:ext cx="11151080" cy="79650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DAD6D9-4B5D-CF88-1B7C-402392FFE7C7}"/>
              </a:ext>
            </a:extLst>
          </p:cNvPr>
          <p:cNvSpPr txBox="1"/>
          <p:nvPr/>
        </p:nvSpPr>
        <p:spPr>
          <a:xfrm>
            <a:off x="749059" y="3913581"/>
            <a:ext cx="10693879" cy="461665"/>
          </a:xfrm>
          <a:prstGeom prst="rect">
            <a:avLst/>
          </a:prstGeom>
          <a:noFill/>
        </p:spPr>
        <p:txBody>
          <a:bodyPr wrap="square">
            <a:spAutoFit/>
          </a:bodyPr>
          <a:lstStyle/>
          <a:p>
            <a:pPr algn="just"/>
            <a:r>
              <a:rPr lang="en-US" sz="24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Câu 10: </a:t>
            </a:r>
            <a:r>
              <a:rPr lang="vi-VN"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Chức năng của tRNA là</a:t>
            </a:r>
            <a:endPar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B5085BD-D110-6A88-AEBC-F30F6711C182}"/>
              </a:ext>
            </a:extLst>
          </p:cNvPr>
          <p:cNvSpPr txBox="1"/>
          <p:nvPr/>
        </p:nvSpPr>
        <p:spPr>
          <a:xfrm>
            <a:off x="1526877" y="1328175"/>
            <a:ext cx="8298610" cy="2241960"/>
          </a:xfrm>
          <a:prstGeom prst="rect">
            <a:avLst/>
          </a:prstGeom>
          <a:noFill/>
        </p:spPr>
        <p:txBody>
          <a:bodyPr wrap="square">
            <a:spAutoFit/>
          </a:bodyPr>
          <a:lstStyle/>
          <a:p>
            <a:pPr>
              <a:lnSpc>
                <a:spcPct val="150000"/>
              </a:lnSpc>
            </a:pPr>
            <a:r>
              <a:rPr lang="en-US" sz="2400" b="1">
                <a:latin typeface="Times New Roman" panose="02020603050405020304" pitchFamily="18" charset="0"/>
                <a:cs typeface="Times New Roman" panose="02020603050405020304" pitchFamily="18" charset="0"/>
              </a:rPr>
              <a:t>A. </a:t>
            </a:r>
            <a:r>
              <a:rPr lang="en-US" sz="2400">
                <a:latin typeface="Times New Roman" panose="02020603050405020304" pitchFamily="18" charset="0"/>
                <a:cs typeface="Times New Roman" panose="02020603050405020304" pitchFamily="18" charset="0"/>
              </a:rPr>
              <a:t>tRNA.</a:t>
            </a:r>
          </a:p>
          <a:p>
            <a:pPr>
              <a:lnSpc>
                <a:spcPct val="150000"/>
              </a:lnSpc>
            </a:pPr>
            <a:r>
              <a:rPr lang="en-US" sz="2400" b="1">
                <a:latin typeface="Times New Roman" panose="02020603050405020304" pitchFamily="18" charset="0"/>
                <a:cs typeface="Times New Roman" panose="02020603050405020304" pitchFamily="18" charset="0"/>
              </a:rPr>
              <a:t>B. </a:t>
            </a:r>
            <a:r>
              <a:rPr lang="en-US" sz="2400">
                <a:latin typeface="Times New Roman" panose="02020603050405020304" pitchFamily="18" charset="0"/>
                <a:cs typeface="Times New Roman" panose="02020603050405020304" pitchFamily="18" charset="0"/>
              </a:rPr>
              <a:t>mRNA.</a:t>
            </a:r>
          </a:p>
          <a:p>
            <a:pPr>
              <a:lnSpc>
                <a:spcPct val="150000"/>
              </a:lnSpc>
            </a:pPr>
            <a:r>
              <a:rPr lang="en-US" sz="2400" b="1">
                <a:latin typeface="Times New Roman" panose="02020603050405020304" pitchFamily="18" charset="0"/>
                <a:cs typeface="Times New Roman" panose="02020603050405020304" pitchFamily="18" charset="0"/>
              </a:rPr>
              <a:t>C. </a:t>
            </a:r>
            <a:r>
              <a:rPr lang="en-US" sz="2400">
                <a:latin typeface="Times New Roman" panose="02020603050405020304" pitchFamily="18" charset="0"/>
                <a:cs typeface="Times New Roman" panose="02020603050405020304" pitchFamily="18" charset="0"/>
              </a:rPr>
              <a:t>rRNA.</a:t>
            </a:r>
          </a:p>
          <a:p>
            <a:pPr>
              <a:lnSpc>
                <a:spcPct val="150000"/>
              </a:lnSpc>
            </a:pPr>
            <a:r>
              <a:rPr lang="en-US" sz="2400" b="1">
                <a:latin typeface="Times New Roman" panose="02020603050405020304" pitchFamily="18" charset="0"/>
                <a:cs typeface="Times New Roman" panose="02020603050405020304" pitchFamily="18" charset="0"/>
              </a:rPr>
              <a:t>D. </a:t>
            </a:r>
            <a:r>
              <a:rPr lang="en-US" sz="2400">
                <a:latin typeface="Times New Roman" panose="02020603050405020304" pitchFamily="18" charset="0"/>
                <a:cs typeface="Times New Roman" panose="02020603050405020304" pitchFamily="18" charset="0"/>
              </a:rPr>
              <a:t>Không có RNA nào.</a:t>
            </a:r>
          </a:p>
        </p:txBody>
      </p:sp>
      <p:sp>
        <p:nvSpPr>
          <p:cNvPr id="16" name="TextBox 15">
            <a:extLst>
              <a:ext uri="{FF2B5EF4-FFF2-40B4-BE49-F238E27FC236}">
                <a16:creationId xmlns:a16="http://schemas.microsoft.com/office/drawing/2014/main" id="{FC1F2B26-C666-88F6-7F42-24FB0586B6B3}"/>
              </a:ext>
            </a:extLst>
          </p:cNvPr>
          <p:cNvSpPr txBox="1"/>
          <p:nvPr/>
        </p:nvSpPr>
        <p:spPr>
          <a:xfrm>
            <a:off x="1526877" y="4542666"/>
            <a:ext cx="8298610" cy="2241960"/>
          </a:xfrm>
          <a:prstGeom prst="rect">
            <a:avLst/>
          </a:prstGeom>
          <a:noFill/>
        </p:spPr>
        <p:txBody>
          <a:bodyPr wrap="square">
            <a:spAutoFit/>
          </a:bodyPr>
          <a:lstStyle/>
          <a:p>
            <a:pPr>
              <a:lnSpc>
                <a:spcPct val="150000"/>
              </a:lnSpc>
            </a:pPr>
            <a:r>
              <a:rPr lang="en-US" sz="2400" b="1">
                <a:latin typeface="Times New Roman" panose="02020603050405020304" pitchFamily="18" charset="0"/>
                <a:cs typeface="Times New Roman" panose="02020603050405020304" pitchFamily="18" charset="0"/>
              </a:rPr>
              <a:t>A. </a:t>
            </a:r>
            <a:r>
              <a:rPr lang="en-US" sz="2400">
                <a:latin typeface="Times New Roman" panose="02020603050405020304" pitchFamily="18" charset="0"/>
                <a:cs typeface="Times New Roman" panose="02020603050405020304" pitchFamily="18" charset="0"/>
              </a:rPr>
              <a:t>truyền thông tin về cấu trúc protein đến ribosome.</a:t>
            </a:r>
          </a:p>
          <a:p>
            <a:pPr>
              <a:lnSpc>
                <a:spcPct val="150000"/>
              </a:lnSpc>
            </a:pPr>
            <a:r>
              <a:rPr lang="en-US" sz="2400" b="1">
                <a:latin typeface="Times New Roman" panose="02020603050405020304" pitchFamily="18" charset="0"/>
                <a:cs typeface="Times New Roman" panose="02020603050405020304" pitchFamily="18" charset="0"/>
              </a:rPr>
              <a:t>B. </a:t>
            </a:r>
            <a:r>
              <a:rPr lang="en-US" sz="2400">
                <a:latin typeface="Times New Roman" panose="02020603050405020304" pitchFamily="18" charset="0"/>
                <a:cs typeface="Times New Roman" panose="02020603050405020304" pitchFamily="18" charset="0"/>
              </a:rPr>
              <a:t>vận chuyển amino acid cho quá trình tổng hợp protein.</a:t>
            </a:r>
          </a:p>
          <a:p>
            <a:pPr>
              <a:lnSpc>
                <a:spcPct val="150000"/>
              </a:lnSpc>
            </a:pPr>
            <a:r>
              <a:rPr lang="en-US" sz="2400" b="1">
                <a:latin typeface="Times New Roman" panose="02020603050405020304" pitchFamily="18" charset="0"/>
                <a:cs typeface="Times New Roman" panose="02020603050405020304" pitchFamily="18" charset="0"/>
              </a:rPr>
              <a:t>C. </a:t>
            </a:r>
            <a:r>
              <a:rPr lang="en-US" sz="2400">
                <a:latin typeface="Times New Roman" panose="02020603050405020304" pitchFamily="18" charset="0"/>
                <a:cs typeface="Times New Roman" panose="02020603050405020304" pitchFamily="18" charset="0"/>
              </a:rPr>
              <a:t>tham gia cấu tạo nhân của tế bào.</a:t>
            </a:r>
          </a:p>
          <a:p>
            <a:pPr>
              <a:lnSpc>
                <a:spcPct val="150000"/>
              </a:lnSpc>
            </a:pPr>
            <a:r>
              <a:rPr lang="en-US" sz="2400" b="1">
                <a:latin typeface="Times New Roman" panose="02020603050405020304" pitchFamily="18" charset="0"/>
                <a:cs typeface="Times New Roman" panose="02020603050405020304" pitchFamily="18" charset="0"/>
              </a:rPr>
              <a:t>D. </a:t>
            </a:r>
            <a:r>
              <a:rPr lang="en-US" sz="2400">
                <a:latin typeface="Times New Roman" panose="02020603050405020304" pitchFamily="18" charset="0"/>
                <a:cs typeface="Times New Roman" panose="02020603050405020304" pitchFamily="18" charset="0"/>
              </a:rPr>
              <a:t>tham gia cấu tạo màng tế bào.</a:t>
            </a:r>
          </a:p>
        </p:txBody>
      </p:sp>
    </p:spTree>
    <p:extLst>
      <p:ext uri="{BB962C8B-B14F-4D97-AF65-F5344CB8AC3E}">
        <p14:creationId xmlns:p14="http://schemas.microsoft.com/office/powerpoint/2010/main" val="14328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12"/>
                                        </p:tgtEl>
                                        <p:attrNameLst>
                                          <p:attrName>fillcolor</p:attrName>
                                        </p:attrNameLst>
                                      </p:cBhvr>
                                      <p:to>
                                        <a:srgbClr val="FF0000"/>
                                      </p:to>
                                    </p:animClr>
                                    <p:set>
                                      <p:cBhvr>
                                        <p:cTn id="15" dur="2000" fill="hold"/>
                                        <p:tgtEl>
                                          <p:spTgt spid="12"/>
                                        </p:tgtEl>
                                        <p:attrNameLst>
                                          <p:attrName>fill.type</p:attrName>
                                        </p:attrNameLst>
                                      </p:cBhvr>
                                      <p:to>
                                        <p:strVal val="solid"/>
                                      </p:to>
                                    </p:set>
                                    <p:set>
                                      <p:cBhvr>
                                        <p:cTn id="16" dur="2000" fill="hold"/>
                                        <p:tgtEl>
                                          <p:spTgt spid="12"/>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20"/>
                                        </p:tgtEl>
                                        <p:attrNameLst>
                                          <p:attrName>fillcolor</p:attrName>
                                        </p:attrNameLst>
                                      </p:cBhvr>
                                      <p:to>
                                        <a:srgbClr val="FF0000"/>
                                      </p:to>
                                    </p:animClr>
                                    <p:set>
                                      <p:cBhvr>
                                        <p:cTn id="29" dur="2000" fill="hold"/>
                                        <p:tgtEl>
                                          <p:spTgt spid="20"/>
                                        </p:tgtEl>
                                        <p:attrNameLst>
                                          <p:attrName>fill.type</p:attrName>
                                        </p:attrNameLst>
                                      </p:cBhvr>
                                      <p:to>
                                        <p:strVal val="solid"/>
                                      </p:to>
                                    </p:set>
                                    <p:set>
                                      <p:cBhvr>
                                        <p:cTn id="30" dur="2000" fill="hold"/>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CE5B3E0-9177-738F-C33A-76522E1F1D32}"/>
              </a:ext>
            </a:extLst>
          </p:cNvPr>
          <p:cNvSpPr/>
          <p:nvPr/>
        </p:nvSpPr>
        <p:spPr>
          <a:xfrm>
            <a:off x="1081176" y="917202"/>
            <a:ext cx="189782" cy="2757649"/>
          </a:xfrm>
          <a:prstGeom prst="roundRect">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1ED2D6-F80A-0FEA-F3FF-AE7620C49A4A}"/>
              </a:ext>
            </a:extLst>
          </p:cNvPr>
          <p:cNvSpPr/>
          <p:nvPr/>
        </p:nvSpPr>
        <p:spPr>
          <a:xfrm>
            <a:off x="520460" y="247288"/>
            <a:ext cx="11151080" cy="11156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72CD797-3669-85E2-9CE8-CE9C7DFA5CC4}"/>
              </a:ext>
            </a:extLst>
          </p:cNvPr>
          <p:cNvSpPr txBox="1"/>
          <p:nvPr/>
        </p:nvSpPr>
        <p:spPr>
          <a:xfrm>
            <a:off x="749059" y="331143"/>
            <a:ext cx="10693879" cy="1004699"/>
          </a:xfrm>
          <a:prstGeom prst="rect">
            <a:avLst/>
          </a:prstGeom>
          <a:noFill/>
        </p:spPr>
        <p:txBody>
          <a:bodyPr wrap="square">
            <a:spAutoFit/>
          </a:bodyPr>
          <a:lstStyle>
            <a:defPPr>
              <a:defRPr lang="en-US"/>
            </a:defPPr>
            <a:lvl1pPr algn="just">
              <a:lnSpc>
                <a:spcPct val="130000"/>
              </a:lnSpc>
              <a:defRPr sz="2400" b="1">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r>
              <a:rPr lang="en-US" dirty="0" err="1"/>
              <a:t>Câu</a:t>
            </a:r>
            <a:r>
              <a:rPr lang="en-US" dirty="0"/>
              <a:t> 11: </a:t>
            </a:r>
            <a:r>
              <a:rPr lang="vi-VN" dirty="0"/>
              <a:t>Bốn loại đơn phân cấu tạo DNA có kí hiệu là</a:t>
            </a:r>
            <a:endParaRPr lang="en-US" dirty="0"/>
          </a:p>
          <a:p>
            <a:endParaRPr lang="en-US" b="0" dirty="0"/>
          </a:p>
        </p:txBody>
      </p:sp>
      <p:sp>
        <p:nvSpPr>
          <p:cNvPr id="11" name="Flowchart: Connector 10">
            <a:extLst>
              <a:ext uri="{FF2B5EF4-FFF2-40B4-BE49-F238E27FC236}">
                <a16:creationId xmlns:a16="http://schemas.microsoft.com/office/drawing/2014/main" id="{B4D6EDEC-D305-B048-E83D-13BFC40E73F5}"/>
              </a:ext>
            </a:extLst>
          </p:cNvPr>
          <p:cNvSpPr/>
          <p:nvPr/>
        </p:nvSpPr>
        <p:spPr>
          <a:xfrm flipV="1">
            <a:off x="1128694" y="1570079"/>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214ED777-D83C-81F5-D810-6F33D8174078}"/>
              </a:ext>
            </a:extLst>
          </p:cNvPr>
          <p:cNvSpPr/>
          <p:nvPr/>
        </p:nvSpPr>
        <p:spPr>
          <a:xfrm flipV="1">
            <a:off x="1128694" y="2067572"/>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F527C20B-803D-625C-D8EF-A2BC3B5280CB}"/>
              </a:ext>
            </a:extLst>
          </p:cNvPr>
          <p:cNvSpPr/>
          <p:nvPr/>
        </p:nvSpPr>
        <p:spPr>
          <a:xfrm flipV="1">
            <a:off x="1128694" y="2617705"/>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6F5C74B3-557A-D3B9-B293-E50CC0B1C058}"/>
              </a:ext>
            </a:extLst>
          </p:cNvPr>
          <p:cNvSpPr/>
          <p:nvPr/>
        </p:nvSpPr>
        <p:spPr>
          <a:xfrm flipV="1">
            <a:off x="1128694" y="3177461"/>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8686FEF-8640-1ADB-7F0B-FA6948404FF2}"/>
              </a:ext>
            </a:extLst>
          </p:cNvPr>
          <p:cNvSpPr/>
          <p:nvPr/>
        </p:nvSpPr>
        <p:spPr>
          <a:xfrm>
            <a:off x="1081176" y="4098914"/>
            <a:ext cx="189782" cy="2757649"/>
          </a:xfrm>
          <a:prstGeom prst="roundRect">
            <a:avLst>
              <a:gd name="adj"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B761D4F7-03FD-7453-5619-D57BAED75557}"/>
              </a:ext>
            </a:extLst>
          </p:cNvPr>
          <p:cNvSpPr/>
          <p:nvPr/>
        </p:nvSpPr>
        <p:spPr>
          <a:xfrm flipV="1">
            <a:off x="1128694" y="4792048"/>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3C648F98-B72B-6877-81EE-F54A155155CD}"/>
              </a:ext>
            </a:extLst>
          </p:cNvPr>
          <p:cNvSpPr/>
          <p:nvPr/>
        </p:nvSpPr>
        <p:spPr>
          <a:xfrm flipV="1">
            <a:off x="1128694" y="5289541"/>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9E0FF432-F343-A6CB-322F-BCC447A60BEC}"/>
              </a:ext>
            </a:extLst>
          </p:cNvPr>
          <p:cNvSpPr/>
          <p:nvPr/>
        </p:nvSpPr>
        <p:spPr>
          <a:xfrm flipV="1">
            <a:off x="1128694" y="5839674"/>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C4948C2E-678A-9E4F-17FC-8A075C2F2B59}"/>
              </a:ext>
            </a:extLst>
          </p:cNvPr>
          <p:cNvSpPr/>
          <p:nvPr/>
        </p:nvSpPr>
        <p:spPr>
          <a:xfrm flipV="1">
            <a:off x="1128694" y="6399430"/>
            <a:ext cx="250022" cy="250022"/>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92086A4-7DD3-2AF2-63FF-C14FC555407F}"/>
              </a:ext>
            </a:extLst>
          </p:cNvPr>
          <p:cNvSpPr/>
          <p:nvPr/>
        </p:nvSpPr>
        <p:spPr>
          <a:xfrm>
            <a:off x="520459" y="3746161"/>
            <a:ext cx="11151080" cy="79650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DAD6D9-4B5D-CF88-1B7C-402392FFE7C7}"/>
              </a:ext>
            </a:extLst>
          </p:cNvPr>
          <p:cNvSpPr txBox="1"/>
          <p:nvPr/>
        </p:nvSpPr>
        <p:spPr>
          <a:xfrm>
            <a:off x="749059" y="3913581"/>
            <a:ext cx="10693879" cy="461665"/>
          </a:xfrm>
          <a:prstGeom prst="rect">
            <a:avLst/>
          </a:prstGeom>
          <a:noFill/>
        </p:spPr>
        <p:txBody>
          <a:bodyPr wrap="square">
            <a:spAutoFit/>
          </a:bodyPr>
          <a:lstStyle/>
          <a:p>
            <a:pPr algn="just"/>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Câu</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12: </a:t>
            </a:r>
            <a:r>
              <a:rPr lang="vi-VN" sz="2400" dirty="0">
                <a:solidFill>
                  <a:schemeClr val="bg1"/>
                </a:solidFill>
              </a:rPr>
              <a:t>Đặc điểm cấu tạo RNA khác với DNA là</a:t>
            </a:r>
            <a:endParaRPr 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B5085BD-D110-6A88-AEBC-F30F6711C182}"/>
              </a:ext>
            </a:extLst>
          </p:cNvPr>
          <p:cNvSpPr txBox="1"/>
          <p:nvPr/>
        </p:nvSpPr>
        <p:spPr>
          <a:xfrm>
            <a:off x="1526877" y="1328175"/>
            <a:ext cx="8298610" cy="2241960"/>
          </a:xfrm>
          <a:prstGeom prst="rect">
            <a:avLst/>
          </a:prstGeom>
          <a:noFill/>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A, U, G, C</a:t>
            </a:r>
          </a:p>
          <a:p>
            <a:pPr>
              <a:lnSpc>
                <a:spcPct val="150000"/>
              </a:lnSpc>
            </a:pPr>
            <a:r>
              <a:rPr lang="en-US" sz="2400" b="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A,T,G, C</a:t>
            </a:r>
          </a:p>
          <a:p>
            <a:pPr>
              <a:lnSpc>
                <a:spcPct val="150000"/>
              </a:lnSpc>
            </a:pPr>
            <a:r>
              <a:rPr lang="en-US" sz="2400" b="1" dirty="0">
                <a:latin typeface="Times New Roman" panose="02020603050405020304" pitchFamily="18" charset="0"/>
                <a:cs typeface="Times New Roman" panose="02020603050405020304" pitchFamily="18" charset="0"/>
              </a:rPr>
              <a:t>C. </a:t>
            </a:r>
            <a:r>
              <a:rPr lang="en-US" sz="2400" dirty="0">
                <a:latin typeface="Times New Roman" panose="02020603050405020304" pitchFamily="18" charset="0"/>
                <a:cs typeface="Times New Roman" panose="02020603050405020304" pitchFamily="18" charset="0"/>
              </a:rPr>
              <a:t>A, D, R , T</a:t>
            </a:r>
          </a:p>
          <a:p>
            <a:pPr>
              <a:lnSpc>
                <a:spcPct val="150000"/>
              </a:lnSpc>
            </a:pPr>
            <a:r>
              <a:rPr lang="en-US" sz="2400" b="1" dirty="0">
                <a:latin typeface="Times New Roman" panose="02020603050405020304" pitchFamily="18" charset="0"/>
                <a:cs typeface="Times New Roman" panose="02020603050405020304" pitchFamily="18" charset="0"/>
              </a:rPr>
              <a:t>D. </a:t>
            </a:r>
            <a:r>
              <a:rPr lang="en-US" sz="2400" dirty="0">
                <a:latin typeface="Times New Roman" panose="02020603050405020304" pitchFamily="18" charset="0"/>
                <a:cs typeface="Times New Roman" panose="02020603050405020304" pitchFamily="18" charset="0"/>
              </a:rPr>
              <a:t>U, R, D, A</a:t>
            </a:r>
          </a:p>
        </p:txBody>
      </p:sp>
      <p:sp>
        <p:nvSpPr>
          <p:cNvPr id="16" name="TextBox 15">
            <a:extLst>
              <a:ext uri="{FF2B5EF4-FFF2-40B4-BE49-F238E27FC236}">
                <a16:creationId xmlns:a16="http://schemas.microsoft.com/office/drawing/2014/main" id="{FC1F2B26-C666-88F6-7F42-24FB0586B6B3}"/>
              </a:ext>
            </a:extLst>
          </p:cNvPr>
          <p:cNvSpPr txBox="1"/>
          <p:nvPr/>
        </p:nvSpPr>
        <p:spPr>
          <a:xfrm>
            <a:off x="1526877" y="4542666"/>
            <a:ext cx="9249980" cy="2062103"/>
          </a:xfrm>
          <a:prstGeom prst="rect">
            <a:avLst/>
          </a:prstGeom>
          <a:noFill/>
        </p:spPr>
        <p:txBody>
          <a:bodyPr wrap="square">
            <a:spAutoFit/>
          </a:bodyPr>
          <a:lstStyle/>
          <a:p>
            <a:pPr lvl="0"/>
            <a:r>
              <a:rPr lang="en-US" sz="3200" b="1" dirty="0">
                <a:latin typeface="Times New Roman" panose="02020603050405020304" pitchFamily="18" charset="0"/>
                <a:cs typeface="Times New Roman" panose="02020603050405020304" pitchFamily="18" charset="0"/>
              </a:rPr>
              <a:t>A. </a:t>
            </a:r>
            <a:r>
              <a:rPr lang="en-US" sz="3200" dirty="0" err="1"/>
              <a:t>Đại</a:t>
            </a:r>
            <a:r>
              <a:rPr lang="en-US" sz="3200" dirty="0"/>
              <a:t> </a:t>
            </a:r>
            <a:r>
              <a:rPr lang="en-US" sz="3200" dirty="0" err="1"/>
              <a:t>phân</a:t>
            </a:r>
            <a:r>
              <a:rPr lang="en-US" sz="3200" dirty="0"/>
              <a:t> </a:t>
            </a:r>
            <a:r>
              <a:rPr lang="en-US" sz="3200" dirty="0" err="1"/>
              <a:t>tử</a:t>
            </a:r>
            <a:r>
              <a:rPr lang="en-US" sz="3200" dirty="0"/>
              <a:t>, </a:t>
            </a:r>
            <a:r>
              <a:rPr lang="en-US" sz="3200" dirty="0" err="1"/>
              <a:t>cấu</a:t>
            </a:r>
            <a:r>
              <a:rPr lang="en-US" sz="3200" dirty="0"/>
              <a:t> </a:t>
            </a:r>
            <a:r>
              <a:rPr lang="en-US" sz="3200" dirty="0" err="1"/>
              <a:t>tạo</a:t>
            </a:r>
            <a:r>
              <a:rPr lang="en-US" sz="3200" dirty="0"/>
              <a:t> </a:t>
            </a:r>
            <a:r>
              <a:rPr lang="en-US" sz="3200" dirty="0" err="1"/>
              <a:t>theo</a:t>
            </a:r>
            <a:r>
              <a:rPr lang="en-US" sz="3200" dirty="0"/>
              <a:t> </a:t>
            </a:r>
            <a:r>
              <a:rPr lang="en-US" sz="3200" dirty="0" err="1"/>
              <a:t>nguyên</a:t>
            </a:r>
            <a:r>
              <a:rPr lang="en-US" sz="3200" dirty="0"/>
              <a:t> </a:t>
            </a:r>
            <a:r>
              <a:rPr lang="en-US" sz="3200" dirty="0" err="1"/>
              <a:t>tắc</a:t>
            </a:r>
            <a:r>
              <a:rPr lang="en-US" sz="3200" dirty="0"/>
              <a:t> </a:t>
            </a:r>
            <a:r>
              <a:rPr lang="en-US" sz="3200" dirty="0" err="1"/>
              <a:t>đa</a:t>
            </a:r>
            <a:r>
              <a:rPr lang="en-US" sz="3200" dirty="0"/>
              <a:t> </a:t>
            </a:r>
            <a:r>
              <a:rPr lang="en-US" sz="3200" dirty="0" err="1"/>
              <a:t>phân</a:t>
            </a:r>
            <a:r>
              <a:rPr lang="en-US" sz="3200" dirty="0"/>
              <a:t>.</a:t>
            </a:r>
            <a:endParaRPr lang="en-US" sz="3200" b="1" dirty="0"/>
          </a:p>
          <a:p>
            <a:pPr lvl="0"/>
            <a:r>
              <a:rPr lang="en-US" sz="3200" dirty="0"/>
              <a:t>B. </a:t>
            </a:r>
            <a:r>
              <a:rPr lang="en-US" sz="3200" dirty="0" err="1"/>
              <a:t>Có</a:t>
            </a:r>
            <a:r>
              <a:rPr lang="en-US" sz="3200" dirty="0"/>
              <a:t> </a:t>
            </a:r>
            <a:r>
              <a:rPr lang="en-US" sz="3200" dirty="0" err="1"/>
              <a:t>liên</a:t>
            </a:r>
            <a:r>
              <a:rPr lang="en-US" sz="3200" dirty="0"/>
              <a:t> </a:t>
            </a:r>
            <a:r>
              <a:rPr lang="en-US" sz="3200" dirty="0" err="1"/>
              <a:t>kết</a:t>
            </a:r>
            <a:r>
              <a:rPr lang="en-US" sz="3200" dirty="0"/>
              <a:t> hydrogen </a:t>
            </a:r>
            <a:r>
              <a:rPr lang="en-US" sz="3200" dirty="0" err="1"/>
              <a:t>giữa</a:t>
            </a:r>
            <a:r>
              <a:rPr lang="en-US" sz="3200" dirty="0"/>
              <a:t> </a:t>
            </a:r>
            <a:r>
              <a:rPr lang="en-US" sz="3200" dirty="0" err="1"/>
              <a:t>các</a:t>
            </a:r>
            <a:r>
              <a:rPr lang="en-US" sz="3200" dirty="0"/>
              <a:t> nucleotide.</a:t>
            </a:r>
            <a:endParaRPr lang="en-US" sz="3200" b="1" dirty="0"/>
          </a:p>
          <a:p>
            <a:pPr lvl="0"/>
            <a:r>
              <a:rPr lang="en-US" sz="3200" dirty="0"/>
              <a:t>C. </a:t>
            </a:r>
            <a:r>
              <a:rPr lang="en-US" sz="3200" dirty="0" err="1"/>
              <a:t>Có</a:t>
            </a:r>
            <a:r>
              <a:rPr lang="en-US" sz="3200" dirty="0"/>
              <a:t> </a:t>
            </a:r>
            <a:r>
              <a:rPr lang="en-US" sz="3200" dirty="0" err="1"/>
              <a:t>cấu</a:t>
            </a:r>
            <a:r>
              <a:rPr lang="en-US" sz="3200" dirty="0"/>
              <a:t> </a:t>
            </a:r>
            <a:r>
              <a:rPr lang="en-US" sz="3200" dirty="0" err="1"/>
              <a:t>trúc</a:t>
            </a:r>
            <a:r>
              <a:rPr lang="en-US" sz="3200" dirty="0"/>
              <a:t> </a:t>
            </a:r>
            <a:r>
              <a:rPr lang="en-US" sz="3200" dirty="0" err="1"/>
              <a:t>một</a:t>
            </a:r>
            <a:r>
              <a:rPr lang="en-US" sz="3200" dirty="0"/>
              <a:t> </a:t>
            </a:r>
            <a:r>
              <a:rPr lang="en-US" sz="3200" dirty="0" err="1"/>
              <a:t>mạch</a:t>
            </a:r>
            <a:r>
              <a:rPr lang="en-US" sz="3200" dirty="0"/>
              <a:t>.</a:t>
            </a:r>
            <a:endParaRPr lang="en-US" sz="3200" b="1" dirty="0"/>
          </a:p>
          <a:p>
            <a:r>
              <a:rPr lang="en-US" sz="3200" dirty="0"/>
              <a:t>D. </a:t>
            </a:r>
            <a:r>
              <a:rPr lang="vi-VN" sz="3200" dirty="0"/>
              <a:t>Đơn phân gồm các nucleotide loại A, G, C</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750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12"/>
                                        </p:tgtEl>
                                        <p:attrNameLst>
                                          <p:attrName>fillcolor</p:attrName>
                                        </p:attrNameLst>
                                      </p:cBhvr>
                                      <p:to>
                                        <a:srgbClr val="FF0000"/>
                                      </p:to>
                                    </p:animClr>
                                    <p:set>
                                      <p:cBhvr>
                                        <p:cTn id="15" dur="2000" fill="hold"/>
                                        <p:tgtEl>
                                          <p:spTgt spid="12"/>
                                        </p:tgtEl>
                                        <p:attrNameLst>
                                          <p:attrName>fill.type</p:attrName>
                                        </p:attrNameLst>
                                      </p:cBhvr>
                                      <p:to>
                                        <p:strVal val="solid"/>
                                      </p:to>
                                    </p:set>
                                    <p:set>
                                      <p:cBhvr>
                                        <p:cTn id="16" dur="2000" fill="hold"/>
                                        <p:tgtEl>
                                          <p:spTgt spid="12"/>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20"/>
                                        </p:tgtEl>
                                        <p:attrNameLst>
                                          <p:attrName>fillcolor</p:attrName>
                                        </p:attrNameLst>
                                      </p:cBhvr>
                                      <p:to>
                                        <a:srgbClr val="FF0000"/>
                                      </p:to>
                                    </p:animClr>
                                    <p:set>
                                      <p:cBhvr>
                                        <p:cTn id="29" dur="2000" fill="hold"/>
                                        <p:tgtEl>
                                          <p:spTgt spid="20"/>
                                        </p:tgtEl>
                                        <p:attrNameLst>
                                          <p:attrName>fill.type</p:attrName>
                                        </p:attrNameLst>
                                      </p:cBhvr>
                                      <p:to>
                                        <p:strVal val="solid"/>
                                      </p:to>
                                    </p:set>
                                    <p:set>
                                      <p:cBhvr>
                                        <p:cTn id="30" dur="2000" fill="hold"/>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80" name="Picture 8" descr="Genetics Online Course - CPD Accredited - CBEHx">
            <a:extLst>
              <a:ext uri="{FF2B5EF4-FFF2-40B4-BE49-F238E27FC236}">
                <a16:creationId xmlns:a16="http://schemas.microsoft.com/office/drawing/2014/main" id="{02694B13-0819-B46E-AA6A-91D051BA8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854B1771-F742-C84B-1410-82F4B902D229}"/>
              </a:ext>
            </a:extLst>
          </p:cNvPr>
          <p:cNvGrpSpPr/>
          <p:nvPr/>
        </p:nvGrpSpPr>
        <p:grpSpPr>
          <a:xfrm>
            <a:off x="9143196" y="522034"/>
            <a:ext cx="2823492" cy="676228"/>
            <a:chOff x="945350" y="611792"/>
            <a:chExt cx="3435496" cy="676228"/>
          </a:xfrm>
        </p:grpSpPr>
        <p:sp>
          <p:nvSpPr>
            <p:cNvPr id="17" name="Rectangle: Rounded Corners 16">
              <a:extLst>
                <a:ext uri="{FF2B5EF4-FFF2-40B4-BE49-F238E27FC236}">
                  <a16:creationId xmlns:a16="http://schemas.microsoft.com/office/drawing/2014/main" id="{A076E4D0-2985-34DA-80C2-490CF87CCD1F}"/>
                </a:ext>
              </a:extLst>
            </p:cNvPr>
            <p:cNvSpPr/>
            <p:nvPr/>
          </p:nvSpPr>
          <p:spPr>
            <a:xfrm rot="21311722">
              <a:off x="945350" y="611792"/>
              <a:ext cx="3357831" cy="676228"/>
            </a:xfrm>
            <a:prstGeom prst="roundRect">
              <a:avLst/>
            </a:prstGeom>
            <a:solidFill>
              <a:srgbClr val="0070C0"/>
            </a:solidFill>
            <a:ln w="28575"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C09E3D9-06C1-3B5F-C08E-F00A0AEA915B}"/>
                </a:ext>
              </a:extLst>
            </p:cNvPr>
            <p:cNvSpPr txBox="1"/>
            <p:nvPr/>
          </p:nvSpPr>
          <p:spPr>
            <a:xfrm rot="21296516">
              <a:off x="1770901" y="635731"/>
              <a:ext cx="2609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76200" dist="76200" dir="2700000" sx="101000" sy="101000" algn="tl" rotWithShape="0">
                      <a:prstClr val="black">
                        <a:alpha val="40000"/>
                      </a:prstClr>
                    </a:outerShdw>
                  </a:effectLst>
                  <a:uLnTx/>
                  <a:uFillTx/>
                  <a:latin typeface="Arial" panose="020B0604020202020204"/>
                  <a:ea typeface="+mn-ea"/>
                  <a:cs typeface="Arial" panose="020B0604020202020204" pitchFamily="34" charset="0"/>
                </a:rPr>
                <a:t>KẾT THÚC</a:t>
              </a:r>
            </a:p>
          </p:txBody>
        </p:sp>
      </p:grpSp>
      <p:grpSp>
        <p:nvGrpSpPr>
          <p:cNvPr id="19" name="Group 18">
            <a:extLst>
              <a:ext uri="{FF2B5EF4-FFF2-40B4-BE49-F238E27FC236}">
                <a16:creationId xmlns:a16="http://schemas.microsoft.com/office/drawing/2014/main" id="{0E4210E7-3298-EDF0-0725-BEE731F28E35}"/>
              </a:ext>
            </a:extLst>
          </p:cNvPr>
          <p:cNvGrpSpPr/>
          <p:nvPr/>
        </p:nvGrpSpPr>
        <p:grpSpPr>
          <a:xfrm>
            <a:off x="8867184" y="539896"/>
            <a:ext cx="914400" cy="914400"/>
            <a:chOff x="5532121" y="2971800"/>
            <a:chExt cx="914400" cy="914400"/>
          </a:xfrm>
        </p:grpSpPr>
        <p:sp>
          <p:nvSpPr>
            <p:cNvPr id="20" name="Oval 19">
              <a:extLst>
                <a:ext uri="{FF2B5EF4-FFF2-40B4-BE49-F238E27FC236}">
                  <a16:creationId xmlns:a16="http://schemas.microsoft.com/office/drawing/2014/main" id="{6EBF0A79-DD75-D49C-1608-41EA223DD102}"/>
                </a:ext>
              </a:extLst>
            </p:cNvPr>
            <p:cNvSpPr/>
            <p:nvPr/>
          </p:nvSpPr>
          <p:spPr>
            <a:xfrm>
              <a:off x="5532121" y="2971800"/>
              <a:ext cx="914400" cy="914400"/>
            </a:xfrm>
            <a:prstGeom prst="ellipse">
              <a:avLst/>
            </a:prstGeom>
            <a:solidFill>
              <a:srgbClr val="0070C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descr="Icon&#10;&#10;Description automatically generated">
              <a:extLst>
                <a:ext uri="{FF2B5EF4-FFF2-40B4-BE49-F238E27FC236}">
                  <a16:creationId xmlns:a16="http://schemas.microsoft.com/office/drawing/2014/main" id="{CCF2A480-10F2-D68F-D41E-3AA023B19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559" y="3124238"/>
              <a:ext cx="609524" cy="609524"/>
            </a:xfrm>
            <a:prstGeom prst="rect">
              <a:avLst/>
            </a:prstGeom>
          </p:spPr>
        </p:pic>
        <p:sp>
          <p:nvSpPr>
            <p:cNvPr id="22" name="Oval 21">
              <a:extLst>
                <a:ext uri="{FF2B5EF4-FFF2-40B4-BE49-F238E27FC236}">
                  <a16:creationId xmlns:a16="http://schemas.microsoft.com/office/drawing/2014/main" id="{749FA6AA-5B89-88F5-30E5-0F3F5A0121A5}"/>
                </a:ext>
              </a:extLst>
            </p:cNvPr>
            <p:cNvSpPr/>
            <p:nvPr/>
          </p:nvSpPr>
          <p:spPr>
            <a:xfrm>
              <a:off x="5690273" y="3126143"/>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62EDFE51-BEE1-37EE-2F26-91E62BA8A62E}"/>
                </a:ext>
              </a:extLst>
            </p:cNvPr>
            <p:cNvSpPr/>
            <p:nvPr/>
          </p:nvSpPr>
          <p:spPr>
            <a:xfrm>
              <a:off x="6101715" y="318136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A1268F98-F9D4-5664-4305-223D5F801DFD}"/>
                </a:ext>
              </a:extLst>
            </p:cNvPr>
            <p:cNvSpPr/>
            <p:nvPr/>
          </p:nvSpPr>
          <p:spPr>
            <a:xfrm>
              <a:off x="6153151" y="351283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5A43D324-3B9D-90E6-07DE-69F0F35E4F78}"/>
                </a:ext>
              </a:extLst>
            </p:cNvPr>
            <p:cNvSpPr/>
            <p:nvPr/>
          </p:nvSpPr>
          <p:spPr>
            <a:xfrm>
              <a:off x="5760739" y="3589020"/>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D86A20F6-AF47-23F5-5E83-C089D90A4C1E}"/>
                </a:ext>
              </a:extLst>
            </p:cNvPr>
            <p:cNvSpPr/>
            <p:nvPr/>
          </p:nvSpPr>
          <p:spPr>
            <a:xfrm>
              <a:off x="5901671" y="3345189"/>
              <a:ext cx="167621" cy="16762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3074" name="Picture 2" descr="28 Collection Of Boy Reading Book Clipart Png - Read A Book Clipart,  Transparent Png - kindpng">
            <a:extLst>
              <a:ext uri="{FF2B5EF4-FFF2-40B4-BE49-F238E27FC236}">
                <a16:creationId xmlns:a16="http://schemas.microsoft.com/office/drawing/2014/main" id="{D3EC257E-EED4-0C1C-EA29-225AB6B968D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805" b="94348" l="10000" r="90000">
                        <a14:foregroundMark x1="39186" y1="29873" x2="39186" y2="29873"/>
                        <a14:foregroundMark x1="41860" y1="8881" x2="57093" y2="6920"/>
                        <a14:foregroundMark x1="46163" y1="40830" x2="51047" y2="49596"/>
                        <a14:foregroundMark x1="54419" y1="63322" x2="52907" y2="81776"/>
                        <a14:foregroundMark x1="34767" y1="83737" x2="57674" y2="87313"/>
                        <a14:foregroundMark x1="35581" y1="92388" x2="35581" y2="94348"/>
                        <a14:foregroundMark x1="63256" y1="85928" x2="70581" y2="81776"/>
                        <a14:foregroundMark x1="36395" y1="73818" x2="49651" y2="75202"/>
                        <a14:foregroundMark x1="32558" y1="54671" x2="45581" y2="60092"/>
                        <a14:foregroundMark x1="54302" y1="55133" x2="43140" y2="58131"/>
                        <a14:foregroundMark x1="45814" y1="56055" x2="49651" y2="51903"/>
                        <a14:foregroundMark x1="59651" y1="53979" x2="64767" y2="49712"/>
                        <a14:foregroundMark x1="64767" y1="52941" x2="50814" y2="56055"/>
                        <a14:foregroundMark x1="58256" y1="55825" x2="48023" y2="60900"/>
                        <a14:foregroundMark x1="60000" y1="27566" x2="55349" y2="29527"/>
                        <a14:foregroundMark x1="32674" y1="82699" x2="34070" y2="82353"/>
                      </a14:backgroundRemoval>
                    </a14:imgEffect>
                  </a14:imgLayer>
                </a14:imgProps>
              </a:ext>
              <a:ext uri="{28A0092B-C50C-407E-A947-70E740481C1C}">
                <a14:useLocalDpi xmlns:a14="http://schemas.microsoft.com/office/drawing/2010/main" val="0"/>
              </a:ext>
            </a:extLst>
          </a:blip>
          <a:srcRect/>
          <a:stretch>
            <a:fillRect/>
          </a:stretch>
        </p:blipFill>
        <p:spPr bwMode="auto">
          <a:xfrm>
            <a:off x="8316400" y="1313679"/>
            <a:ext cx="3977178" cy="4009664"/>
          </a:xfrm>
          <a:prstGeom prst="rect">
            <a:avLst/>
          </a:prstGeom>
          <a:noFill/>
          <a:extLst>
            <a:ext uri="{909E8E84-426E-40DD-AFC4-6F175D3DCCD1}">
              <a14:hiddenFill xmlns:a14="http://schemas.microsoft.com/office/drawing/2010/main">
                <a:solidFill>
                  <a:srgbClr val="FFFFFF"/>
                </a:solidFill>
              </a14:hiddenFill>
            </a:ext>
          </a:extLst>
        </p:spPr>
      </p:pic>
      <p:sp>
        <p:nvSpPr>
          <p:cNvPr id="6" name="Channel URL">
            <a:extLst>
              <a:ext uri="{FF2B5EF4-FFF2-40B4-BE49-F238E27FC236}">
                <a16:creationId xmlns:a16="http://schemas.microsoft.com/office/drawing/2014/main" id="{38801195-2A2A-F391-F8B3-403491FF05AC}"/>
              </a:ext>
            </a:extLst>
          </p:cNvPr>
          <p:cNvSpPr txBox="1"/>
          <p:nvPr/>
        </p:nvSpPr>
        <p:spPr>
          <a:xfrm>
            <a:off x="3078269" y="2141230"/>
            <a:ext cx="6205976" cy="153702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100" b="1" i="0" u="none" strike="noStrike" kern="1200" cap="none" spc="0" normalizeH="0" baseline="0" noProof="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Arial" panose="020B0604020202020204" pitchFamily="34" charset="0"/>
                <a:ea typeface="Tahoma" panose="020B0604030504040204" pitchFamily="34" charset="0"/>
                <a:cs typeface="Arial" panose="020B0604020202020204" pitchFamily="34" charset="0"/>
              </a:rPr>
              <a:t>CẢM ƠN CÁC EM ĐÃ THEO DÕI BÀI HỌC</a:t>
            </a:r>
            <a:endParaRPr kumimoji="0" lang="vi-VN" sz="41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id="{E24948DF-4A3B-CA19-99F7-03A1C5E96F17}"/>
              </a:ext>
            </a:extLst>
          </p:cNvPr>
          <p:cNvSpPr txBox="1"/>
          <p:nvPr/>
        </p:nvSpPr>
        <p:spPr>
          <a:xfrm>
            <a:off x="7705952" y="6187657"/>
            <a:ext cx="4325168" cy="496867"/>
          </a:xfrm>
          <a:prstGeom prst="rect">
            <a:avLst/>
          </a:prstGeom>
          <a:noFill/>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sz="2400" b="1" i="1"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Khoa học tự nhiên 9</a:t>
            </a:r>
          </a:p>
        </p:txBody>
      </p:sp>
    </p:spTree>
    <p:extLst>
      <p:ext uri="{BB962C8B-B14F-4D97-AF65-F5344CB8AC3E}">
        <p14:creationId xmlns:p14="http://schemas.microsoft.com/office/powerpoint/2010/main" val="4259989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68A2-3ECC-0990-3C3E-170FD8BE878D}"/>
              </a:ext>
            </a:extLst>
          </p:cNvPr>
          <p:cNvSpPr>
            <a:spLocks noGrp="1"/>
          </p:cNvSpPr>
          <p:nvPr>
            <p:ph type="title"/>
          </p:nvPr>
        </p:nvSpPr>
        <p:spPr>
          <a:xfrm>
            <a:off x="0" y="0"/>
            <a:ext cx="11949953" cy="1183341"/>
          </a:xfrm>
          <a:solidFill>
            <a:schemeClr val="accent2">
              <a:lumMod val="40000"/>
              <a:lumOff val="60000"/>
            </a:schemeClr>
          </a:solidFill>
        </p:spPr>
        <p:txBody>
          <a:bodyPr>
            <a:noAutofit/>
          </a:bodyPr>
          <a:lstStyle/>
          <a:p>
            <a:b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ta thường xác định danh tính tội phạm dựa trên dấu vết ở hiện trường vụ án bằng cách nào?</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E0924037-A8A1-AE0D-21A7-0366FD6DD586}"/>
              </a:ext>
            </a:extLst>
          </p:cNvPr>
          <p:cNvSpPr>
            <a:spLocks noGrp="1"/>
          </p:cNvSpPr>
          <p:nvPr>
            <p:ph idx="1"/>
          </p:nvPr>
        </p:nvSpPr>
        <p:spPr>
          <a:xfrm>
            <a:off x="7575176" y="1508965"/>
            <a:ext cx="4029635" cy="4790327"/>
          </a:xfrm>
          <a:solidFill>
            <a:schemeClr val="accent6">
              <a:lumMod val="40000"/>
              <a:lumOff val="60000"/>
            </a:schemeClr>
          </a:solidFill>
        </p:spPr>
        <p:txBody>
          <a:bodyPr>
            <a:noAutofit/>
          </a:bodyPr>
          <a:lstStyle/>
          <a:p>
            <a:r>
              <a:rPr lang="vi-VN" dirty="0">
                <a:effectLst/>
                <a:latin typeface="Times New Roman" panose="02020603050405020304" pitchFamily="18" charset="0"/>
                <a:ea typeface="Calibri" panose="020F0502020204030204" pitchFamily="34" charset="0"/>
                <a:cs typeface="Times New Roman" panose="02020603050405020304" pitchFamily="18" charset="0"/>
              </a:rPr>
              <a:t>Để xác định danh tính tội phạm dựa trên dấu vết của hiện trường vụ án người ta thường giám định DNA. DNA có trong mọi tế bào sống nên người ta thường thu thập tại hiện trường dấu vân tay, tóc, tinh dịch, nước bọt, móng tay, máu hoặc da chết của hung thủ...</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Hướng dẫn lấy mẫu xét nghiệm ADN - Trung tâm xét nghiệm BMT">
            <a:extLst>
              <a:ext uri="{FF2B5EF4-FFF2-40B4-BE49-F238E27FC236}">
                <a16:creationId xmlns:a16="http://schemas.microsoft.com/office/drawing/2014/main" id="{DEA435C1-699F-CC2C-55D5-110B550726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46094"/>
            <a:ext cx="6669741" cy="5611906"/>
          </a:xfrm>
          <a:prstGeom prst="rect">
            <a:avLst/>
          </a:prstGeom>
          <a:noFill/>
          <a:ln>
            <a:noFill/>
          </a:ln>
        </p:spPr>
      </p:pic>
    </p:spTree>
    <p:extLst>
      <p:ext uri="{BB962C8B-B14F-4D97-AF65-F5344CB8AC3E}">
        <p14:creationId xmlns:p14="http://schemas.microsoft.com/office/powerpoint/2010/main" val="226438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circle(in)">
                                      <p:cBhvr>
                                        <p:cTn id="18" dur="20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circle(in)">
                                      <p:cBhvr>
                                        <p:cTn id="2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1EA0-BEA8-40BB-2B0C-F60F297D1CFA}"/>
              </a:ext>
            </a:extLst>
          </p:cNvPr>
          <p:cNvSpPr>
            <a:spLocks noGrp="1"/>
          </p:cNvSpPr>
          <p:nvPr>
            <p:ph type="title"/>
          </p:nvPr>
        </p:nvSpPr>
        <p:spPr>
          <a:xfrm>
            <a:off x="1748117" y="0"/>
            <a:ext cx="8426824" cy="959223"/>
          </a:xfrm>
          <a:solidFill>
            <a:schemeClr val="accent1">
              <a:lumMod val="20000"/>
              <a:lumOff val="80000"/>
            </a:schemeClr>
          </a:solidFill>
        </p:spPr>
        <p:txBody>
          <a:bodyPr>
            <a:normAutofit fontScale="90000"/>
          </a:bodyPr>
          <a:lstStyle/>
          <a:p>
            <a:r>
              <a:rPr lang="nb-NO"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Nêu một số ứng dụng phân tích DNA trong đời sống.</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3CA09447-AEEE-76F4-6DEC-C1310DABDB27}"/>
              </a:ext>
            </a:extLst>
          </p:cNvPr>
          <p:cNvSpPr>
            <a:spLocks noGrp="1"/>
          </p:cNvSpPr>
          <p:nvPr>
            <p:ph idx="1"/>
          </p:nvPr>
        </p:nvSpPr>
        <p:spPr>
          <a:xfrm>
            <a:off x="703729" y="959223"/>
            <a:ext cx="10515600" cy="959222"/>
          </a:xfrm>
        </p:spPr>
        <p:txBody>
          <a:bodyPr>
            <a:noAutofit/>
          </a:bodyPr>
          <a:lstStyle/>
          <a:p>
            <a:pPr marL="0" indent="0">
              <a:buNone/>
            </a:pPr>
            <a:r>
              <a:rPr lang="vi-VN" dirty="0">
                <a:effectLst/>
                <a:latin typeface="Times New Roman" panose="02020603050405020304" pitchFamily="18" charset="0"/>
                <a:ea typeface="Calibri" panose="020F0502020204030204" pitchFamily="34" charset="0"/>
                <a:cs typeface="Times New Roman" panose="02020603050405020304" pitchFamily="18" charset="0"/>
              </a:rPr>
              <a:t>Người ta còn phân tích DNA trong xác định quan hệ huyết thống.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danh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dirty="0">
                <a:effectLst/>
                <a:latin typeface="Times New Roman" panose="02020603050405020304" pitchFamily="18" charset="0"/>
                <a:ea typeface="Calibri" panose="020F0502020204030204" pitchFamily="34" charset="0"/>
                <a:cs typeface="Times New Roman" panose="02020603050405020304" pitchFamily="18" charset="0"/>
              </a:rPr>
              <a:t> ,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67390112-B92C-0AAE-9F2C-484CDA518038}"/>
              </a:ext>
            </a:extLst>
          </p:cNvPr>
          <p:cNvPicPr>
            <a:picLocks noChangeAspect="1"/>
          </p:cNvPicPr>
          <p:nvPr/>
        </p:nvPicPr>
        <p:blipFill>
          <a:blip r:embed="rId2"/>
          <a:stretch>
            <a:fillRect/>
          </a:stretch>
        </p:blipFill>
        <p:spPr>
          <a:xfrm>
            <a:off x="0" y="1810871"/>
            <a:ext cx="6682628" cy="4867835"/>
          </a:xfrm>
          <a:prstGeom prst="rect">
            <a:avLst/>
          </a:prstGeom>
        </p:spPr>
      </p:pic>
      <p:pic>
        <p:nvPicPr>
          <p:cNvPr id="5122" name="Picture 2" descr="Tìm người thân, Tin tức, hình ảnh và video mới nhất về Tìm ...">
            <a:extLst>
              <a:ext uri="{FF2B5EF4-FFF2-40B4-BE49-F238E27FC236}">
                <a16:creationId xmlns:a16="http://schemas.microsoft.com/office/drawing/2014/main" id="{45D98C3C-3F39-4C9A-C3CE-A99AC57DB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628" y="1810871"/>
            <a:ext cx="5509372" cy="494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43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randombar(horizontal)">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5FF80D8-138B-D4DC-E531-31C4ADE6A149}"/>
              </a:ext>
            </a:extLst>
          </p:cNvPr>
          <p:cNvSpPr txBox="1"/>
          <p:nvPr/>
        </p:nvSpPr>
        <p:spPr>
          <a:xfrm>
            <a:off x="2502989" y="295159"/>
            <a:ext cx="73965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 DEOXYRIBONUCLEIC ACID (DNA</a:t>
            </a:r>
          </a:p>
        </p:txBody>
      </p:sp>
      <p:pic>
        <p:nvPicPr>
          <p:cNvPr id="8194" name="Picture 2" descr="RNA Editing Is Having a Moment">
            <a:extLst>
              <a:ext uri="{FF2B5EF4-FFF2-40B4-BE49-F238E27FC236}">
                <a16:creationId xmlns:a16="http://schemas.microsoft.com/office/drawing/2014/main" id="{CF6F2504-AA6C-6CFC-14F6-252EA774E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9352BC46-FA9E-A464-49DE-FCD01703BD90}"/>
              </a:ext>
            </a:extLst>
          </p:cNvPr>
          <p:cNvSpPr/>
          <p:nvPr/>
        </p:nvSpPr>
        <p:spPr>
          <a:xfrm>
            <a:off x="0" y="410138"/>
            <a:ext cx="2410352" cy="703980"/>
          </a:xfrm>
          <a:prstGeom prst="homePlate">
            <a:avLst>
              <a:gd name="adj" fmla="val 33735"/>
            </a:avLst>
          </a:prstGeom>
          <a:solidFill>
            <a:srgbClr val="AF1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a:ea typeface="+mn-ea"/>
                <a:cs typeface="+mn-cs"/>
              </a:rPr>
              <a:t>PHẦN 3</a:t>
            </a:r>
          </a:p>
        </p:txBody>
      </p:sp>
      <p:sp>
        <p:nvSpPr>
          <p:cNvPr id="3" name="TextBox 2">
            <a:extLst>
              <a:ext uri="{FF2B5EF4-FFF2-40B4-BE49-F238E27FC236}">
                <a16:creationId xmlns:a16="http://schemas.microsoft.com/office/drawing/2014/main" id="{922D2D59-7D5A-CA19-22B0-A1CA1900D1DF}"/>
              </a:ext>
            </a:extLst>
          </p:cNvPr>
          <p:cNvSpPr txBox="1"/>
          <p:nvPr/>
        </p:nvSpPr>
        <p:spPr>
          <a:xfrm>
            <a:off x="3503787" y="5478555"/>
            <a:ext cx="8438299" cy="897233"/>
          </a:xfrm>
          <a:prstGeom prst="rect">
            <a:avLst/>
          </a:prstGeom>
          <a:noFill/>
        </p:spPr>
        <p:txBody>
          <a:bodyPr wrap="square" rtlCol="0">
            <a:spAutoFit/>
          </a:bodyPr>
          <a:lstStyle>
            <a:defPPr>
              <a:defRPr lang="en-US"/>
            </a:defPPr>
            <a:lvl1pPr algn="ctr">
              <a:defRPr sz="4800" b="1">
                <a:solidFill>
                  <a:srgbClr val="008080"/>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RIBONUCLEIC ACID (RNA)</a:t>
            </a:r>
          </a:p>
        </p:txBody>
      </p:sp>
    </p:spTree>
    <p:extLst>
      <p:ext uri="{BB962C8B-B14F-4D97-AF65-F5344CB8AC3E}">
        <p14:creationId xmlns:p14="http://schemas.microsoft.com/office/powerpoint/2010/main" val="1014029048"/>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DF11449-3747-830E-8C20-A9C187D89534}"/>
              </a:ext>
            </a:extLst>
          </p:cNvPr>
          <p:cNvGrpSpPr/>
          <p:nvPr/>
        </p:nvGrpSpPr>
        <p:grpSpPr>
          <a:xfrm>
            <a:off x="1957387" y="39269"/>
            <a:ext cx="8277225" cy="6699522"/>
            <a:chOff x="1957387" y="39269"/>
            <a:chExt cx="8277225" cy="6699522"/>
          </a:xfrm>
        </p:grpSpPr>
        <p:pic>
          <p:nvPicPr>
            <p:cNvPr id="1026" name="Picture 2" descr="Lý thuyết bài các phân tử sinh học môn sinh học lớp 10 sách cánh diều">
              <a:extLst>
                <a:ext uri="{FF2B5EF4-FFF2-40B4-BE49-F238E27FC236}">
                  <a16:creationId xmlns:a16="http://schemas.microsoft.com/office/drawing/2014/main" id="{2FDD6FFD-6529-CFB4-BDB3-C0EDAA098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77"/>
            <a:stretch/>
          </p:blipFill>
          <p:spPr bwMode="auto">
            <a:xfrm>
              <a:off x="1957387" y="119208"/>
              <a:ext cx="8277225" cy="66195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A8EA024-E512-8B0F-1AC4-F18E86E2FF67}"/>
                </a:ext>
              </a:extLst>
            </p:cNvPr>
            <p:cNvSpPr/>
            <p:nvPr/>
          </p:nvSpPr>
          <p:spPr>
            <a:xfrm>
              <a:off x="1957387" y="39269"/>
              <a:ext cx="1515089" cy="224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933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212713-6F18-6848-D8C7-AD58F4317C4B}"/>
              </a:ext>
            </a:extLst>
          </p:cNvPr>
          <p:cNvSpPr txBox="1"/>
          <p:nvPr/>
        </p:nvSpPr>
        <p:spPr>
          <a:xfrm>
            <a:off x="298152" y="892956"/>
            <a:ext cx="10825843" cy="2956900"/>
          </a:xfrm>
          <a:prstGeom prst="rect">
            <a:avLst/>
          </a:prstGeom>
          <a:solidFill>
            <a:schemeClr val="accent5">
              <a:lumMod val="20000"/>
              <a:lumOff val="80000"/>
            </a:schemeClr>
          </a:solidFill>
        </p:spPr>
        <p:txBody>
          <a:bodyPr wrap="square">
            <a:spAutoFit/>
          </a:bodyPr>
          <a:lstStyle/>
          <a:p>
            <a:pPr>
              <a:lnSpc>
                <a:spcPct val="107000"/>
              </a:lnSpc>
              <a:spcAft>
                <a:spcPts val="800"/>
              </a:spcAft>
            </a:pP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S</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sánh</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DNA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RNA</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2400" b="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400" b="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nucleotide.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nucleotide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phosphate,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nitrogenous base.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Tx/>
              <a:buChar char="-"/>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phosphodiester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de-DE" sz="2400" b="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b) Khác nhau: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D0779729-71AD-D753-F1FC-1D81FD150A84}"/>
              </a:ext>
            </a:extLst>
          </p:cNvPr>
          <p:cNvGraphicFramePr>
            <a:graphicFrameLocks noGrp="1"/>
          </p:cNvGraphicFramePr>
          <p:nvPr>
            <p:extLst>
              <p:ext uri="{D42A27DB-BD31-4B8C-83A1-F6EECF244321}">
                <p14:modId xmlns:p14="http://schemas.microsoft.com/office/powerpoint/2010/main" val="2232021282"/>
              </p:ext>
            </p:extLst>
          </p:nvPr>
        </p:nvGraphicFramePr>
        <p:xfrm>
          <a:off x="567092" y="3880747"/>
          <a:ext cx="9679566" cy="1694937"/>
        </p:xfrm>
        <a:graphic>
          <a:graphicData uri="http://schemas.openxmlformats.org/drawingml/2006/table">
            <a:tbl>
              <a:tblPr firstRow="1" firstCol="1" bandRow="1">
                <a:tableStyleId>{5C22544A-7EE6-4342-B048-85BDC9FD1C3A}</a:tableStyleId>
              </a:tblPr>
              <a:tblGrid>
                <a:gridCol w="4839783">
                  <a:extLst>
                    <a:ext uri="{9D8B030D-6E8A-4147-A177-3AD203B41FA5}">
                      <a16:colId xmlns:a16="http://schemas.microsoft.com/office/drawing/2014/main" val="2600203522"/>
                    </a:ext>
                  </a:extLst>
                </a:gridCol>
                <a:gridCol w="4839783">
                  <a:extLst>
                    <a:ext uri="{9D8B030D-6E8A-4147-A177-3AD203B41FA5}">
                      <a16:colId xmlns:a16="http://schemas.microsoft.com/office/drawing/2014/main" val="1353531843"/>
                    </a:ext>
                  </a:extLst>
                </a:gridCol>
              </a:tblGrid>
              <a:tr h="0">
                <a:tc>
                  <a:txBody>
                    <a:bodyPr/>
                    <a:lstStyle/>
                    <a:p>
                      <a:pPr algn="ctr">
                        <a:lnSpc>
                          <a:spcPct val="107000"/>
                        </a:lnSpc>
                        <a:spcAft>
                          <a:spcPts val="800"/>
                        </a:spcAft>
                      </a:pPr>
                      <a:r>
                        <a:rPr lang="de-DE" sz="2800" dirty="0">
                          <a:effectLst/>
                        </a:rPr>
                        <a:t>RNA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7000"/>
                        </a:lnSpc>
                        <a:spcAft>
                          <a:spcPts val="800"/>
                        </a:spcAft>
                      </a:pPr>
                      <a:r>
                        <a:rPr lang="de-DE" sz="2800" dirty="0">
                          <a:effectLst/>
                        </a:rPr>
                        <a:t>DNA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2085065590"/>
                  </a:ext>
                </a:extLst>
              </a:tr>
              <a:tr h="1261359">
                <a:tc>
                  <a:txBody>
                    <a:bodyPr/>
                    <a:lstStyle/>
                    <a:p>
                      <a:pPr algn="ctr">
                        <a:lnSpc>
                          <a:spcPct val="107000"/>
                        </a:lnSpc>
                        <a:spcAft>
                          <a:spcPts val="800"/>
                        </a:spcAft>
                        <a:tabLst>
                          <a:tab pos="1459865" algn="ctr"/>
                          <a:tab pos="2919730" algn="r"/>
                        </a:tabLst>
                      </a:pPr>
                      <a:r>
                        <a:rPr lang="vi-VN" sz="2800" dirty="0">
                          <a:solidFill>
                            <a:schemeClr val="tx1"/>
                          </a:solidFill>
                          <a:effectLst/>
                        </a:rPr>
                        <a:t>Có 4 loại Nu: A, </a:t>
                      </a:r>
                      <a:r>
                        <a:rPr lang="vi-VN" sz="2800" dirty="0">
                          <a:solidFill>
                            <a:srgbClr val="FF0000"/>
                          </a:solidFill>
                          <a:effectLst/>
                        </a:rPr>
                        <a:t>U</a:t>
                      </a:r>
                      <a:r>
                        <a:rPr lang="vi-VN" sz="2800" dirty="0">
                          <a:solidFill>
                            <a:schemeClr val="tx1"/>
                          </a:solidFill>
                          <a:effectLst/>
                        </a:rPr>
                        <a:t>, G,</a:t>
                      </a:r>
                      <a:r>
                        <a:rPr lang="nl-NL" sz="2800" dirty="0">
                          <a:solidFill>
                            <a:schemeClr val="tx1"/>
                          </a:solidFill>
                          <a:effectLst/>
                        </a:rPr>
                        <a:t>C</a:t>
                      </a:r>
                      <a:endParaRPr lang="en-US" sz="2800" dirty="0">
                        <a:solidFill>
                          <a:schemeClr val="tx1"/>
                        </a:solidFill>
                        <a:effectLst/>
                      </a:endParaRPr>
                    </a:p>
                    <a:p>
                      <a:pPr algn="ctr">
                        <a:lnSpc>
                          <a:spcPct val="107000"/>
                        </a:lnSpc>
                        <a:spcAft>
                          <a:spcPts val="800"/>
                        </a:spcAft>
                        <a:tabLst>
                          <a:tab pos="1459865" algn="ctr"/>
                          <a:tab pos="2919730" algn="r"/>
                        </a:tabLst>
                      </a:pPr>
                      <a:r>
                        <a:rPr lang="en-US" sz="2800" dirty="0">
                          <a:solidFill>
                            <a:schemeClr val="tx1"/>
                          </a:solidFill>
                          <a:effectLst/>
                        </a:rPr>
                        <a:t>C</a:t>
                      </a:r>
                      <a:r>
                        <a:rPr lang="vi-VN" sz="2800" dirty="0">
                          <a:solidFill>
                            <a:schemeClr val="tx1"/>
                          </a:solidFill>
                          <a:effectLst/>
                        </a:rPr>
                        <a:t>ấu tạo </a:t>
                      </a:r>
                      <a:r>
                        <a:rPr lang="vi-VN" sz="2800" dirty="0">
                          <a:solidFill>
                            <a:srgbClr val="FF0000"/>
                          </a:solidFill>
                          <a:effectLst/>
                        </a:rPr>
                        <a:t>1 mạch</a:t>
                      </a:r>
                      <a:r>
                        <a:rPr lang="en-US" sz="2800" dirty="0">
                          <a:solidFill>
                            <a:srgbClr val="FF0000"/>
                          </a:solidFill>
                          <a:effectLst/>
                        </a:rPr>
                        <a:t>, </a:t>
                      </a:r>
                      <a:r>
                        <a:rPr lang="vi-VN" sz="2800" b="1" dirty="0">
                          <a:solidFill>
                            <a:schemeClr val="tx1"/>
                          </a:solidFill>
                          <a:effectLst/>
                        </a:rPr>
                        <a:t>xoắn </a:t>
                      </a:r>
                      <a:r>
                        <a:rPr lang="en-US" sz="2800" b="1" dirty="0" err="1">
                          <a:solidFill>
                            <a:schemeClr val="tx1"/>
                          </a:solidFill>
                          <a:effectLst/>
                        </a:rPr>
                        <a:t>đơn</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algn="ctr">
                        <a:lnSpc>
                          <a:spcPct val="107000"/>
                        </a:lnSpc>
                        <a:spcAft>
                          <a:spcPts val="800"/>
                        </a:spcAft>
                      </a:pPr>
                      <a:r>
                        <a:rPr lang="vi-VN" sz="2800" b="1" dirty="0">
                          <a:effectLst/>
                        </a:rPr>
                        <a:t>Có 4 loại Nu: A, </a:t>
                      </a:r>
                      <a:r>
                        <a:rPr lang="vi-VN" sz="2800" b="1" dirty="0">
                          <a:solidFill>
                            <a:srgbClr val="FF0000"/>
                          </a:solidFill>
                          <a:effectLst/>
                        </a:rPr>
                        <a:t>T</a:t>
                      </a:r>
                      <a:r>
                        <a:rPr lang="vi-VN" sz="2800" b="1" dirty="0">
                          <a:solidFill>
                            <a:schemeClr val="tx1"/>
                          </a:solidFill>
                          <a:effectLst/>
                        </a:rPr>
                        <a:t>,</a:t>
                      </a:r>
                      <a:r>
                        <a:rPr lang="vi-VN" sz="2800" b="1" dirty="0">
                          <a:effectLst/>
                        </a:rPr>
                        <a:t> G, </a:t>
                      </a:r>
                      <a:r>
                        <a:rPr lang="nl-NL" sz="2800" b="1" dirty="0">
                          <a:effectLst/>
                        </a:rPr>
                        <a:t>C</a:t>
                      </a:r>
                      <a:endParaRPr lang="en-US" sz="2800" b="1" dirty="0">
                        <a:effectLst/>
                      </a:endParaRPr>
                    </a:p>
                    <a:p>
                      <a:pPr algn="ctr">
                        <a:lnSpc>
                          <a:spcPct val="107000"/>
                        </a:lnSpc>
                        <a:spcAft>
                          <a:spcPts val="800"/>
                        </a:spcAft>
                      </a:pPr>
                      <a:r>
                        <a:rPr lang="vi-VN" sz="2800" b="1" dirty="0">
                          <a:effectLst/>
                        </a:rPr>
                        <a:t>Cấu tạo </a:t>
                      </a:r>
                      <a:r>
                        <a:rPr lang="vi-VN" sz="2800" b="1" dirty="0">
                          <a:solidFill>
                            <a:srgbClr val="FF0000"/>
                          </a:solidFill>
                          <a:effectLst/>
                        </a:rPr>
                        <a:t>2 mạch</a:t>
                      </a:r>
                      <a:r>
                        <a:rPr lang="en-US" sz="2800" b="1" dirty="0">
                          <a:solidFill>
                            <a:srgbClr val="FF0000"/>
                          </a:solidFill>
                          <a:effectLst/>
                        </a:rPr>
                        <a:t>,</a:t>
                      </a:r>
                      <a:r>
                        <a:rPr lang="vi-VN" sz="2800" b="1" dirty="0">
                          <a:effectLst/>
                        </a:rPr>
                        <a:t> xoắn kép</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829959002"/>
                  </a:ext>
                </a:extLst>
              </a:tr>
            </a:tbl>
          </a:graphicData>
        </a:graphic>
      </p:graphicFrame>
    </p:spTree>
    <p:extLst>
      <p:ext uri="{BB962C8B-B14F-4D97-AF65-F5344CB8AC3E}">
        <p14:creationId xmlns:p14="http://schemas.microsoft.com/office/powerpoint/2010/main" val="1824259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21AE72C-F093-1FD7-98E7-BBC94FA2B102}"/>
              </a:ext>
            </a:extLst>
          </p:cNvPr>
          <p:cNvSpPr/>
          <p:nvPr/>
        </p:nvSpPr>
        <p:spPr>
          <a:xfrm>
            <a:off x="-1" y="235612"/>
            <a:ext cx="5026396" cy="567003"/>
          </a:xfrm>
          <a:prstGeom prst="homePlate">
            <a:avLst>
              <a:gd name="adj" fmla="val 38127"/>
            </a:avLst>
          </a:prstGeom>
          <a:solidFill>
            <a:srgbClr val="AF1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a:r>
              <a:rPr lang="en-US" sz="2400" b="1">
                <a:latin typeface="Times New Roman "/>
                <a:ea typeface="Aachen" panose="02020500000000000000" pitchFamily="18" charset="0"/>
                <a:cs typeface="Aachen" panose="02020500000000000000" pitchFamily="18" charset="0"/>
              </a:rPr>
              <a:t>CÁC LOẠI RNA TRONG TẾ BÀO</a:t>
            </a:r>
          </a:p>
        </p:txBody>
      </p:sp>
      <p:sp>
        <p:nvSpPr>
          <p:cNvPr id="12" name="TextBox 11">
            <a:extLst>
              <a:ext uri="{FF2B5EF4-FFF2-40B4-BE49-F238E27FC236}">
                <a16:creationId xmlns:a16="http://schemas.microsoft.com/office/drawing/2014/main" id="{7B5A5958-57C1-4823-43E8-8570746BA1C7}"/>
              </a:ext>
            </a:extLst>
          </p:cNvPr>
          <p:cNvSpPr txBox="1"/>
          <p:nvPr/>
        </p:nvSpPr>
        <p:spPr>
          <a:xfrm>
            <a:off x="579446" y="5555751"/>
            <a:ext cx="11033107" cy="940066"/>
          </a:xfrm>
          <a:prstGeom prst="rect">
            <a:avLst/>
          </a:prstGeom>
          <a:noFill/>
        </p:spPr>
        <p:txBody>
          <a:bodyPr wrap="square">
            <a:spAutoFit/>
          </a:bodyPr>
          <a:lstStyle>
            <a:defPPr>
              <a:defRPr lang="en-US"/>
            </a:defPPr>
            <a:lvl1pPr marR="0" lvl="0" indent="0" algn="just" fontAlgn="auto">
              <a:lnSpc>
                <a:spcPct val="120000"/>
              </a:lnSpc>
              <a:spcBef>
                <a:spcPts val="0"/>
              </a:spcBef>
              <a:spcAft>
                <a:spcPts val="0"/>
              </a:spcAft>
              <a:buClrTx/>
              <a:buSzTx/>
              <a:buFontTx/>
              <a:buNone/>
              <a:tabLst/>
              <a:defRPr sz="2400" b="0" kern="0">
                <a:solidFill>
                  <a:prstClr val="black"/>
                </a:solidFill>
                <a:latin typeface="+mj-lt"/>
                <a:cs typeface="Arial" panose="020B0604020202020204" pitchFamily="34" charset="0"/>
              </a:defRPr>
            </a:lvl1pPr>
          </a:lstStyle>
          <a:p>
            <a:r>
              <a:rPr lang="vi-VN"/>
              <a:t>Tuỳ theo cấu trúc và chức năng, RNA được chia thành các loại khác nhau, trong đó có RNA thông tin </a:t>
            </a:r>
            <a:r>
              <a:rPr lang="vi-VN" b="1">
                <a:solidFill>
                  <a:srgbClr val="FF0000"/>
                </a:solidFill>
              </a:rPr>
              <a:t>(mRNA), </a:t>
            </a:r>
            <a:r>
              <a:rPr lang="vi-VN"/>
              <a:t>RNA vận chuyển </a:t>
            </a:r>
            <a:r>
              <a:rPr lang="vi-VN" b="1">
                <a:solidFill>
                  <a:srgbClr val="00B050"/>
                </a:solidFill>
              </a:rPr>
              <a:t>(tRNA) </a:t>
            </a:r>
            <a:r>
              <a:rPr lang="vi-VN"/>
              <a:t>và RNA ribosome </a:t>
            </a:r>
            <a:r>
              <a:rPr lang="vi-VN" b="1">
                <a:solidFill>
                  <a:srgbClr val="AF15B7"/>
                </a:solidFill>
              </a:rPr>
              <a:t>(rRNA) </a:t>
            </a:r>
            <a:endParaRPr lang="en-US" b="1">
              <a:solidFill>
                <a:srgbClr val="AF15B7"/>
              </a:solidFill>
            </a:endParaRPr>
          </a:p>
        </p:txBody>
      </p:sp>
      <p:grpSp>
        <p:nvGrpSpPr>
          <p:cNvPr id="6" name="Group 5">
            <a:extLst>
              <a:ext uri="{FF2B5EF4-FFF2-40B4-BE49-F238E27FC236}">
                <a16:creationId xmlns:a16="http://schemas.microsoft.com/office/drawing/2014/main" id="{F66ABA78-103B-0F04-CC9D-6E250BE14957}"/>
              </a:ext>
            </a:extLst>
          </p:cNvPr>
          <p:cNvGrpSpPr/>
          <p:nvPr/>
        </p:nvGrpSpPr>
        <p:grpSpPr>
          <a:xfrm>
            <a:off x="1323917" y="879931"/>
            <a:ext cx="9672855" cy="4598504"/>
            <a:chOff x="1323917" y="879931"/>
            <a:chExt cx="9672855" cy="4598504"/>
          </a:xfrm>
        </p:grpSpPr>
        <p:pic>
          <p:nvPicPr>
            <p:cNvPr id="8" name="Picture 7" descr="A diagram of dna sequence&#10;&#10;Description automatically generated">
              <a:extLst>
                <a:ext uri="{FF2B5EF4-FFF2-40B4-BE49-F238E27FC236}">
                  <a16:creationId xmlns:a16="http://schemas.microsoft.com/office/drawing/2014/main" id="{330D458B-8A46-421B-7D6F-A1E77724DB63}"/>
                </a:ext>
              </a:extLst>
            </p:cNvPr>
            <p:cNvPicPr>
              <a:picLocks noChangeAspect="1"/>
            </p:cNvPicPr>
            <p:nvPr/>
          </p:nvPicPr>
          <p:blipFill rotWithShape="1">
            <a:blip r:embed="rId2"/>
            <a:srcRect t="13140" b="19807"/>
            <a:stretch/>
          </p:blipFill>
          <p:spPr>
            <a:xfrm>
              <a:off x="1498157" y="879931"/>
              <a:ext cx="9498615" cy="4598504"/>
            </a:xfrm>
            <a:prstGeom prst="rect">
              <a:avLst/>
            </a:prstGeom>
          </p:spPr>
        </p:pic>
        <p:sp>
          <p:nvSpPr>
            <p:cNvPr id="3" name="Rectangle 2">
              <a:extLst>
                <a:ext uri="{FF2B5EF4-FFF2-40B4-BE49-F238E27FC236}">
                  <a16:creationId xmlns:a16="http://schemas.microsoft.com/office/drawing/2014/main" id="{43C37ACA-3BB6-CCC7-0A6E-29DEDC3F726C}"/>
                </a:ext>
              </a:extLst>
            </p:cNvPr>
            <p:cNvSpPr/>
            <p:nvPr/>
          </p:nvSpPr>
          <p:spPr>
            <a:xfrm>
              <a:off x="1323917" y="942449"/>
              <a:ext cx="2131730" cy="5670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ysClr val="windowText" lastClr="000000"/>
                  </a:solidFill>
                  <a:latin typeface="+mj-lt"/>
                </a:rPr>
                <a:t>mRNA</a:t>
              </a:r>
            </a:p>
          </p:txBody>
        </p:sp>
        <p:sp>
          <p:nvSpPr>
            <p:cNvPr id="4" name="Rectangle 3">
              <a:extLst>
                <a:ext uri="{FF2B5EF4-FFF2-40B4-BE49-F238E27FC236}">
                  <a16:creationId xmlns:a16="http://schemas.microsoft.com/office/drawing/2014/main" id="{D2862602-B22F-20E8-ECFD-9D20CD5E6AE9}"/>
                </a:ext>
              </a:extLst>
            </p:cNvPr>
            <p:cNvSpPr/>
            <p:nvPr/>
          </p:nvSpPr>
          <p:spPr>
            <a:xfrm>
              <a:off x="4549561" y="1312697"/>
              <a:ext cx="2131730" cy="5670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ysClr val="windowText" lastClr="000000"/>
                  </a:solidFill>
                  <a:latin typeface="+mj-lt"/>
                </a:rPr>
                <a:t>tRNA</a:t>
              </a:r>
            </a:p>
          </p:txBody>
        </p:sp>
        <p:sp>
          <p:nvSpPr>
            <p:cNvPr id="5" name="Rectangle 4">
              <a:extLst>
                <a:ext uri="{FF2B5EF4-FFF2-40B4-BE49-F238E27FC236}">
                  <a16:creationId xmlns:a16="http://schemas.microsoft.com/office/drawing/2014/main" id="{436C3C2B-C25D-DAA7-8B3F-7EC35FF4C227}"/>
                </a:ext>
              </a:extLst>
            </p:cNvPr>
            <p:cNvSpPr/>
            <p:nvPr/>
          </p:nvSpPr>
          <p:spPr>
            <a:xfrm>
              <a:off x="8851951" y="1313109"/>
              <a:ext cx="2131730" cy="5670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ysClr val="windowText" lastClr="000000"/>
                  </a:solidFill>
                  <a:latin typeface="+mj-lt"/>
                </a:rPr>
                <a:t>rRNA</a:t>
              </a:r>
            </a:p>
          </p:txBody>
        </p:sp>
      </p:grpSp>
    </p:spTree>
    <p:extLst>
      <p:ext uri="{BB962C8B-B14F-4D97-AF65-F5344CB8AC3E}">
        <p14:creationId xmlns:p14="http://schemas.microsoft.com/office/powerpoint/2010/main" val="186712620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C2129C-6032-1BBF-067F-6DD62A44815E}"/>
              </a:ext>
            </a:extLst>
          </p:cNvPr>
          <p:cNvSpPr txBox="1"/>
          <p:nvPr/>
        </p:nvSpPr>
        <p:spPr>
          <a:xfrm>
            <a:off x="3587564" y="0"/>
            <a:ext cx="4597212" cy="593304"/>
          </a:xfrm>
          <a:prstGeom prst="rect">
            <a:avLst/>
          </a:prstGeom>
          <a:solidFill>
            <a:schemeClr val="bg2"/>
          </a:solidFill>
        </p:spPr>
        <p:txBody>
          <a:bodyPr wrap="square">
            <a:spAutoFit/>
          </a:bodyPr>
          <a:lstStyle/>
          <a:p>
            <a:pPr marL="342900" lvl="0" indent="-342900" algn="ctr">
              <a:lnSpc>
                <a:spcPct val="107000"/>
              </a:lnSpc>
              <a:spcBef>
                <a:spcPts val="600"/>
              </a:spcBef>
              <a:spcAft>
                <a:spcPts val="600"/>
              </a:spcAft>
              <a:buFont typeface="+mj-lt"/>
              <a:buAutoNum type="arabicPeriod" startAt="2"/>
            </a:pPr>
            <a:r>
              <a:rPr lang="nl-NL" sz="3200" dirty="0">
                <a:effectLst/>
                <a:latin typeface="Times New Roman" panose="02020603050405020304" pitchFamily="18" charset="0"/>
                <a:ea typeface="Calibri" panose="020F0502020204030204" pitchFamily="34" charset="0"/>
                <a:cs typeface="Times New Roman" panose="02020603050405020304" pitchFamily="18" charset="0"/>
              </a:rPr>
              <a:t>Phân biệt các loại RNA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BA166E87-F36A-D0AA-735F-2318DA91937A}"/>
              </a:ext>
            </a:extLst>
          </p:cNvPr>
          <p:cNvGraphicFramePr>
            <a:graphicFrameLocks noGrp="1"/>
          </p:cNvGraphicFramePr>
          <p:nvPr>
            <p:extLst>
              <p:ext uri="{D42A27DB-BD31-4B8C-83A1-F6EECF244321}">
                <p14:modId xmlns:p14="http://schemas.microsoft.com/office/powerpoint/2010/main" val="2821399085"/>
              </p:ext>
            </p:extLst>
          </p:nvPr>
        </p:nvGraphicFramePr>
        <p:xfrm>
          <a:off x="0" y="744596"/>
          <a:ext cx="12084424" cy="5843397"/>
        </p:xfrm>
        <a:graphic>
          <a:graphicData uri="http://schemas.openxmlformats.org/drawingml/2006/table">
            <a:tbl>
              <a:tblPr firstRow="1" firstCol="1" bandRow="1">
                <a:tableStyleId>{5C22544A-7EE6-4342-B048-85BDC9FD1C3A}</a:tableStyleId>
              </a:tblPr>
              <a:tblGrid>
                <a:gridCol w="3018595">
                  <a:extLst>
                    <a:ext uri="{9D8B030D-6E8A-4147-A177-3AD203B41FA5}">
                      <a16:colId xmlns:a16="http://schemas.microsoft.com/office/drawing/2014/main" val="1610118358"/>
                    </a:ext>
                  </a:extLst>
                </a:gridCol>
                <a:gridCol w="5036851">
                  <a:extLst>
                    <a:ext uri="{9D8B030D-6E8A-4147-A177-3AD203B41FA5}">
                      <a16:colId xmlns:a16="http://schemas.microsoft.com/office/drawing/2014/main" val="377865884"/>
                    </a:ext>
                  </a:extLst>
                </a:gridCol>
                <a:gridCol w="4028978">
                  <a:extLst>
                    <a:ext uri="{9D8B030D-6E8A-4147-A177-3AD203B41FA5}">
                      <a16:colId xmlns:a16="http://schemas.microsoft.com/office/drawing/2014/main" val="1375853715"/>
                    </a:ext>
                  </a:extLst>
                </a:gridCol>
              </a:tblGrid>
              <a:tr h="0">
                <a:tc>
                  <a:txBody>
                    <a:bodyPr/>
                    <a:lstStyle/>
                    <a:p>
                      <a:pPr algn="ctr">
                        <a:lnSpc>
                          <a:spcPct val="107000"/>
                        </a:lnSpc>
                        <a:spcBef>
                          <a:spcPts val="600"/>
                        </a:spcBef>
                        <a:spcAft>
                          <a:spcPts val="600"/>
                        </a:spcAft>
                      </a:pPr>
                      <a:r>
                        <a:rPr lang="en-US" sz="2800">
                          <a:effectLst/>
                        </a:rPr>
                        <a:t>Các loại RNA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US" sz="2800">
                          <a:effectLst/>
                        </a:rPr>
                        <a:t>Cấu trúc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US" sz="2800">
                          <a:effectLst/>
                        </a:rPr>
                        <a:t>Chức năng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8753035"/>
                  </a:ext>
                </a:extLst>
              </a:tr>
              <a:tr h="0">
                <a:tc>
                  <a:txBody>
                    <a:bodyPr/>
                    <a:lstStyle/>
                    <a:p>
                      <a:pPr algn="ctr">
                        <a:lnSpc>
                          <a:spcPct val="107000"/>
                        </a:lnSpc>
                        <a:spcBef>
                          <a:spcPts val="600"/>
                        </a:spcBef>
                        <a:spcAft>
                          <a:spcPts val="600"/>
                        </a:spcAft>
                      </a:pPr>
                      <a:r>
                        <a:rPr lang="en-US" sz="2800" dirty="0">
                          <a:effectLst/>
                        </a:rPr>
                        <a:t>mRNA</a:t>
                      </a:r>
                    </a:p>
                    <a:p>
                      <a:pPr algn="ctr">
                        <a:lnSpc>
                          <a:spcPct val="107000"/>
                        </a:lnSpc>
                        <a:spcBef>
                          <a:spcPts val="600"/>
                        </a:spcBef>
                        <a:spcAft>
                          <a:spcPts val="600"/>
                        </a:spcAft>
                      </a:pPr>
                      <a:r>
                        <a:rPr lang="en-US" sz="2800" dirty="0">
                          <a:effectLst/>
                        </a:rPr>
                        <a:t>(RNA </a:t>
                      </a:r>
                      <a:r>
                        <a:rPr lang="en-US" sz="2800" dirty="0" err="1">
                          <a:effectLst/>
                        </a:rPr>
                        <a:t>thông</a:t>
                      </a:r>
                      <a:r>
                        <a:rPr lang="en-US" sz="2800" dirty="0">
                          <a:effectLst/>
                        </a:rPr>
                        <a:t> tin)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en-US" sz="2800">
                          <a:effectLst/>
                        </a:rPr>
                        <a:t>Gồm 1 chuỗi polynucleotide dạng mạch thẳng.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en-US" sz="2800">
                          <a:effectLst/>
                        </a:rPr>
                        <a:t>Mang thông tin quy định trình tự amino acid của chuỗi polypeptide.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607553"/>
                  </a:ext>
                </a:extLst>
              </a:tr>
              <a:tr h="0">
                <a:tc>
                  <a:txBody>
                    <a:bodyPr/>
                    <a:lstStyle/>
                    <a:p>
                      <a:pPr algn="ctr">
                        <a:lnSpc>
                          <a:spcPct val="107000"/>
                        </a:lnSpc>
                        <a:spcBef>
                          <a:spcPts val="600"/>
                        </a:spcBef>
                        <a:spcAft>
                          <a:spcPts val="600"/>
                        </a:spcAft>
                      </a:pPr>
                      <a:r>
                        <a:rPr lang="en-US" sz="2800">
                          <a:effectLst/>
                        </a:rPr>
                        <a:t>tRNA</a:t>
                      </a:r>
                    </a:p>
                    <a:p>
                      <a:pPr algn="ctr">
                        <a:lnSpc>
                          <a:spcPct val="107000"/>
                        </a:lnSpc>
                        <a:spcBef>
                          <a:spcPts val="600"/>
                        </a:spcBef>
                        <a:spcAft>
                          <a:spcPts val="600"/>
                        </a:spcAft>
                      </a:pPr>
                      <a:r>
                        <a:rPr lang="en-US" sz="2800">
                          <a:effectLst/>
                        </a:rPr>
                        <a:t>(RNA vận chuyển)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en-US" sz="2800">
                          <a:effectLst/>
                        </a:rPr>
                        <a:t>Gồm 1 mạch polynucleotide, nhưng có một số vị trí tự bắt cặp bổ sung với nhau bằng liên kết hydro, tạo nên cấu trúc không gian phức tạp với các thùy.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en-US" sz="2800">
                          <a:effectLst/>
                        </a:rPr>
                        <a:t>Vận chuyển amino acid đến ribosome tổng hợp chuỗi polypeptide.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0502750"/>
                  </a:ext>
                </a:extLst>
              </a:tr>
              <a:tr h="0">
                <a:tc>
                  <a:txBody>
                    <a:bodyPr/>
                    <a:lstStyle/>
                    <a:p>
                      <a:pPr algn="ctr">
                        <a:lnSpc>
                          <a:spcPct val="107000"/>
                        </a:lnSpc>
                        <a:spcBef>
                          <a:spcPts val="600"/>
                        </a:spcBef>
                        <a:spcAft>
                          <a:spcPts val="600"/>
                        </a:spcAft>
                      </a:pPr>
                      <a:r>
                        <a:rPr lang="en-US" sz="2800">
                          <a:effectLst/>
                        </a:rPr>
                        <a:t>rRNA</a:t>
                      </a:r>
                    </a:p>
                    <a:p>
                      <a:pPr algn="ctr">
                        <a:lnSpc>
                          <a:spcPct val="107000"/>
                        </a:lnSpc>
                        <a:spcBef>
                          <a:spcPts val="600"/>
                        </a:spcBef>
                        <a:spcAft>
                          <a:spcPts val="600"/>
                        </a:spcAft>
                      </a:pPr>
                      <a:r>
                        <a:rPr lang="en-US" sz="2800">
                          <a:effectLst/>
                        </a:rPr>
                        <a:t>(RNA ribosome)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en-US" sz="2800" dirty="0" err="1">
                          <a:effectLst/>
                        </a:rPr>
                        <a:t>Gồm</a:t>
                      </a:r>
                      <a:r>
                        <a:rPr lang="en-US" sz="2800" dirty="0">
                          <a:effectLst/>
                        </a:rPr>
                        <a:t> 1 </a:t>
                      </a:r>
                      <a:r>
                        <a:rPr lang="en-US" sz="2800" dirty="0" err="1">
                          <a:effectLst/>
                        </a:rPr>
                        <a:t>mạch</a:t>
                      </a:r>
                      <a:r>
                        <a:rPr lang="en-US" sz="2800" dirty="0">
                          <a:effectLst/>
                        </a:rPr>
                        <a:t> polynucleotide </a:t>
                      </a:r>
                      <a:r>
                        <a:rPr lang="en-US" sz="2800" dirty="0" err="1">
                          <a:effectLst/>
                        </a:rPr>
                        <a:t>lớn</a:t>
                      </a:r>
                      <a:r>
                        <a:rPr lang="en-US" sz="2800" dirty="0">
                          <a:effectLst/>
                        </a:rPr>
                        <a:t> </a:t>
                      </a:r>
                      <a:r>
                        <a:rPr lang="en-US" sz="2800" dirty="0" err="1">
                          <a:effectLst/>
                        </a:rPr>
                        <a:t>với</a:t>
                      </a:r>
                      <a:r>
                        <a:rPr lang="en-US" sz="2800" dirty="0">
                          <a:effectLst/>
                        </a:rPr>
                        <a:t> </a:t>
                      </a:r>
                      <a:r>
                        <a:rPr lang="en-US" sz="2800" dirty="0" err="1">
                          <a:effectLst/>
                        </a:rPr>
                        <a:t>nhiều</a:t>
                      </a:r>
                      <a:r>
                        <a:rPr lang="en-US" sz="2800" dirty="0">
                          <a:effectLst/>
                        </a:rPr>
                        <a:t> </a:t>
                      </a:r>
                      <a:r>
                        <a:rPr lang="en-US" sz="2800" dirty="0" err="1">
                          <a:effectLst/>
                        </a:rPr>
                        <a:t>vị</a:t>
                      </a:r>
                      <a:r>
                        <a:rPr lang="en-US" sz="2800" dirty="0">
                          <a:effectLst/>
                        </a:rPr>
                        <a:t> </a:t>
                      </a:r>
                      <a:r>
                        <a:rPr lang="en-US" sz="2800" dirty="0" err="1">
                          <a:effectLst/>
                        </a:rPr>
                        <a:t>trí</a:t>
                      </a:r>
                      <a:r>
                        <a:rPr lang="en-US" sz="2800" dirty="0">
                          <a:effectLst/>
                        </a:rPr>
                        <a:t> </a:t>
                      </a:r>
                      <a:r>
                        <a:rPr lang="en-US" sz="2800" dirty="0" err="1">
                          <a:effectLst/>
                        </a:rPr>
                        <a:t>bắt</a:t>
                      </a:r>
                      <a:r>
                        <a:rPr lang="en-US" sz="2800" dirty="0">
                          <a:effectLst/>
                        </a:rPr>
                        <a:t> </a:t>
                      </a:r>
                      <a:r>
                        <a:rPr lang="en-US" sz="2800" dirty="0" err="1">
                          <a:effectLst/>
                        </a:rPr>
                        <a:t>cặp</a:t>
                      </a:r>
                      <a:r>
                        <a:rPr lang="en-US" sz="2800" dirty="0">
                          <a:effectLst/>
                        </a:rPr>
                        <a:t> </a:t>
                      </a:r>
                      <a:r>
                        <a:rPr lang="en-US" sz="2800" dirty="0" err="1">
                          <a:effectLst/>
                        </a:rPr>
                        <a:t>bổ</a:t>
                      </a:r>
                      <a:r>
                        <a:rPr lang="en-US" sz="2800" dirty="0">
                          <a:effectLst/>
                        </a:rPr>
                        <a:t> sung </a:t>
                      </a:r>
                      <a:r>
                        <a:rPr lang="en-US" sz="2800" dirty="0" err="1">
                          <a:effectLst/>
                        </a:rPr>
                        <a:t>với</a:t>
                      </a:r>
                      <a:r>
                        <a:rPr lang="en-US" sz="2800" dirty="0">
                          <a:effectLst/>
                        </a:rPr>
                        <a:t> </a:t>
                      </a:r>
                      <a:r>
                        <a:rPr lang="en-US" sz="2800" dirty="0" err="1">
                          <a:effectLst/>
                        </a:rPr>
                        <a:t>nhau</a:t>
                      </a:r>
                      <a:r>
                        <a:rPr lang="en-US" sz="2800" dirty="0">
                          <a:effectLst/>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en-US" sz="2800" dirty="0" err="1">
                          <a:effectLst/>
                        </a:rPr>
                        <a:t>Kết</a:t>
                      </a:r>
                      <a:r>
                        <a:rPr lang="en-US" sz="2800" dirty="0">
                          <a:effectLst/>
                        </a:rPr>
                        <a:t> </a:t>
                      </a:r>
                      <a:r>
                        <a:rPr lang="en-US" sz="2800" dirty="0" err="1">
                          <a:effectLst/>
                        </a:rPr>
                        <a:t>hợp</a:t>
                      </a:r>
                      <a:r>
                        <a:rPr lang="en-US" sz="2800" dirty="0">
                          <a:effectLst/>
                        </a:rPr>
                        <a:t> </a:t>
                      </a:r>
                      <a:r>
                        <a:rPr lang="en-US" sz="2800" dirty="0" err="1">
                          <a:effectLst/>
                        </a:rPr>
                        <a:t>với</a:t>
                      </a:r>
                      <a:r>
                        <a:rPr lang="en-US" sz="2800" dirty="0">
                          <a:effectLst/>
                        </a:rPr>
                        <a:t> protein </a:t>
                      </a:r>
                      <a:r>
                        <a:rPr lang="en-US" sz="2800" dirty="0" err="1">
                          <a:effectLst/>
                        </a:rPr>
                        <a:t>cấu</a:t>
                      </a:r>
                      <a:r>
                        <a:rPr lang="en-US" sz="2800" dirty="0">
                          <a:effectLst/>
                        </a:rPr>
                        <a:t> </a:t>
                      </a:r>
                      <a:r>
                        <a:rPr lang="en-US" sz="2800" dirty="0" err="1">
                          <a:effectLst/>
                        </a:rPr>
                        <a:t>thành</a:t>
                      </a:r>
                      <a:r>
                        <a:rPr lang="en-US" sz="2800" dirty="0">
                          <a:effectLst/>
                        </a:rPr>
                        <a:t> </a:t>
                      </a:r>
                      <a:r>
                        <a:rPr lang="en-US" sz="2800" dirty="0" err="1">
                          <a:effectLst/>
                        </a:rPr>
                        <a:t>nên</a:t>
                      </a:r>
                      <a:r>
                        <a:rPr lang="en-US" sz="2800" dirty="0">
                          <a:effectLst/>
                        </a:rPr>
                        <a:t> ribosome.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9665378"/>
                  </a:ext>
                </a:extLst>
              </a:tr>
            </a:tbl>
          </a:graphicData>
        </a:graphic>
      </p:graphicFrame>
    </p:spTree>
    <p:extLst>
      <p:ext uri="{BB962C8B-B14F-4D97-AF65-F5344CB8AC3E}">
        <p14:creationId xmlns:p14="http://schemas.microsoft.com/office/powerpoint/2010/main" val="1576006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04B03D-87EF-E752-DFEF-E8CAB971789C}"/>
              </a:ext>
            </a:extLst>
          </p:cNvPr>
          <p:cNvSpPr txBox="1"/>
          <p:nvPr/>
        </p:nvSpPr>
        <p:spPr>
          <a:xfrm>
            <a:off x="691643" y="393832"/>
            <a:ext cx="10808714" cy="2404504"/>
          </a:xfrm>
          <a:prstGeom prst="rect">
            <a:avLst/>
          </a:prstGeom>
          <a:solidFill>
            <a:srgbClr val="FCEFDC"/>
          </a:solidFill>
        </p:spPr>
        <p:txBody>
          <a:bodyPr wrap="square">
            <a:spAutoFit/>
          </a:bodyPr>
          <a:lstStyle>
            <a:defPPr>
              <a:defRPr lang="en-US"/>
            </a:defPPr>
            <a:lvl1pPr>
              <a:lnSpc>
                <a:spcPct val="120000"/>
              </a:lnSpc>
              <a:defRPr sz="2400" b="1">
                <a:solidFill>
                  <a:srgbClr val="C00000"/>
                </a:solidFill>
                <a:latin typeface="Times New Roman "/>
              </a:defRPr>
            </a:lvl1pPr>
          </a:lstStyle>
          <a:p>
            <a:r>
              <a:rPr lang="vi-VN" sz="3200"/>
              <a:t>3. Trình tự các nucleotide trên một đoạn của DNA như sau: </a:t>
            </a:r>
            <a:endParaRPr lang="en-US" sz="3200"/>
          </a:p>
          <a:p>
            <a:pPr algn="ctr"/>
            <a:r>
              <a:rPr lang="vi-VN" sz="3200">
                <a:solidFill>
                  <a:schemeClr val="tx1"/>
                </a:solidFill>
              </a:rPr>
              <a:t>...A-T-G-C-T-G-A-T-C-A-C-G-T... </a:t>
            </a:r>
            <a:endParaRPr lang="en-US" sz="3200">
              <a:solidFill>
                <a:schemeClr val="tx1"/>
              </a:solidFill>
            </a:endParaRPr>
          </a:p>
          <a:p>
            <a:pPr algn="just"/>
            <a:r>
              <a:rPr lang="vi-VN" sz="3200" i="1"/>
              <a:t>Hãy xác định trình tự các nucleotide trên mạch bổ sung với mạch đó.</a:t>
            </a:r>
            <a:endParaRPr lang="en-US" sz="3200" i="1"/>
          </a:p>
        </p:txBody>
      </p:sp>
      <p:sp>
        <p:nvSpPr>
          <p:cNvPr id="4" name="Rectangle: Rounded Corners 3">
            <a:extLst>
              <a:ext uri="{FF2B5EF4-FFF2-40B4-BE49-F238E27FC236}">
                <a16:creationId xmlns:a16="http://schemas.microsoft.com/office/drawing/2014/main" id="{CA111321-7C9C-7443-3E48-011ED76869F1}"/>
              </a:ext>
            </a:extLst>
          </p:cNvPr>
          <p:cNvSpPr/>
          <p:nvPr/>
        </p:nvSpPr>
        <p:spPr>
          <a:xfrm>
            <a:off x="5372333" y="2908916"/>
            <a:ext cx="1447333" cy="463986"/>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86750940-247A-8979-F799-EAF41F964DE8}"/>
              </a:ext>
            </a:extLst>
          </p:cNvPr>
          <p:cNvSpPr txBox="1"/>
          <p:nvPr/>
        </p:nvSpPr>
        <p:spPr>
          <a:xfrm>
            <a:off x="691641" y="3658745"/>
            <a:ext cx="10808715" cy="2404504"/>
          </a:xfrm>
          <a:prstGeom prst="rect">
            <a:avLst/>
          </a:prstGeom>
          <a:noFill/>
        </p:spPr>
        <p:txBody>
          <a:bodyPr wrap="square">
            <a:spAutoFit/>
          </a:bodyPr>
          <a:lstStyle/>
          <a:p>
            <a:pPr algn="just">
              <a:lnSpc>
                <a:spcPct val="120000"/>
              </a:lnSpc>
            </a:pPr>
            <a:r>
              <a:rPr lang="vi-VN" sz="3200" b="1">
                <a:latin typeface="Times New Roman "/>
              </a:rPr>
              <a:t>Với trình tự mạch gốc là </a:t>
            </a:r>
            <a:endParaRPr lang="en-US" sz="3200" b="1">
              <a:latin typeface="Times New Roman "/>
            </a:endParaRPr>
          </a:p>
          <a:p>
            <a:pPr algn="ctr">
              <a:lnSpc>
                <a:spcPct val="120000"/>
              </a:lnSpc>
            </a:pPr>
            <a:r>
              <a:rPr lang="vi-VN" sz="3200" b="1">
                <a:latin typeface="Times New Roman "/>
              </a:rPr>
              <a:t>…A-T-G-C-T-G-A-T-C-A-C-G-T… </a:t>
            </a:r>
            <a:endParaRPr lang="en-US" sz="3200" b="1">
              <a:latin typeface="Times New Roman "/>
            </a:endParaRPr>
          </a:p>
          <a:p>
            <a:pPr algn="just">
              <a:lnSpc>
                <a:spcPct val="120000"/>
              </a:lnSpc>
            </a:pPr>
            <a:r>
              <a:rPr lang="vi-VN" sz="3200" b="1">
                <a:latin typeface="Times New Roman "/>
              </a:rPr>
              <a:t>thì trình tự trên mạch bổ sung của nó lần lượt là: </a:t>
            </a:r>
            <a:endParaRPr lang="en-US" sz="3200" b="1">
              <a:latin typeface="Times New Roman "/>
            </a:endParaRPr>
          </a:p>
          <a:p>
            <a:pPr algn="ctr">
              <a:lnSpc>
                <a:spcPct val="120000"/>
              </a:lnSpc>
            </a:pPr>
            <a:r>
              <a:rPr lang="vi-VN" sz="3200" b="1">
                <a:solidFill>
                  <a:srgbClr val="00B050"/>
                </a:solidFill>
                <a:latin typeface="Times New Roman "/>
              </a:rPr>
              <a:t>…T-A-C-G-A-C-T-A-G-T-G-C-A…</a:t>
            </a:r>
            <a:endParaRPr lang="en-US" sz="3200" b="1">
              <a:solidFill>
                <a:srgbClr val="00B050"/>
              </a:solidFill>
              <a:latin typeface="Times New Roman "/>
            </a:endParaRPr>
          </a:p>
        </p:txBody>
      </p:sp>
    </p:spTree>
    <p:extLst>
      <p:ext uri="{BB962C8B-B14F-4D97-AF65-F5344CB8AC3E}">
        <p14:creationId xmlns:p14="http://schemas.microsoft.com/office/powerpoint/2010/main" val="129950305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3.xml><?xml version="1.0" encoding="utf-8"?>
<a:theme xmlns:a="http://schemas.openxmlformats.org/drawingml/2006/main" name="1_Office Theme">
  <a:themeElements>
    <a:clrScheme name="9Slide - 2020">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5FE59CE5-262E-4B1E-9EB4-5EF565F5C6C4}" vid="{9AE44F3F-0D44-4F67-9257-CD9E5A75964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2.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{790D69D3-CC25-428B-A7F6-B139B7A5F6B2}tf00934815_win32</Template>
  <TotalTime>1366</TotalTime>
  <Words>1394</Words>
  <Application>Microsoft Office PowerPoint</Application>
  <PresentationFormat>Widescreen</PresentationFormat>
  <Paragraphs>125</Paragraphs>
  <Slides>18</Slides>
  <Notes>0</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#9Slide02 Noi dung dai</vt:lpstr>
      <vt:lpstr>Arial</vt:lpstr>
      <vt:lpstr>Calibri</vt:lpstr>
      <vt:lpstr>Times New Roman</vt:lpstr>
      <vt:lpstr>Times New Roman </vt:lpstr>
      <vt:lpstr>Wingdings 2</vt:lpstr>
      <vt:lpstr>Office Theme</vt:lpstr>
      <vt:lpstr>1_SlateVTI</vt:lpstr>
      <vt:lpstr>1_Office Theme</vt:lpstr>
      <vt:lpstr>PowerPoint Presentation</vt:lpstr>
      <vt:lpstr> 3. Người ta thường xác định danh tính tội phạm dựa trên dấu vết ở hiện trường vụ án bằng cách nào? </vt:lpstr>
      <vt:lpstr>4. Nêu một số ứng dụng phân tích DNA trong đời sống.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HIEU PHAM HUU</dc:creator>
  <cp:lastModifiedBy>Administrator</cp:lastModifiedBy>
  <cp:revision>96</cp:revision>
  <dcterms:created xsi:type="dcterms:W3CDTF">2024-01-13T15:40:36Z</dcterms:created>
  <dcterms:modified xsi:type="dcterms:W3CDTF">2025-04-21T14:16:06Z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