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8" r:id="rId5"/>
  </p:sldMasterIdLst>
  <p:notesMasterIdLst>
    <p:notesMasterId r:id="rId25"/>
  </p:notesMasterIdLst>
  <p:sldIdLst>
    <p:sldId id="313" r:id="rId6"/>
    <p:sldId id="372" r:id="rId7"/>
    <p:sldId id="382" r:id="rId8"/>
    <p:sldId id="314" r:id="rId9"/>
    <p:sldId id="296" r:id="rId10"/>
    <p:sldId id="322" r:id="rId11"/>
    <p:sldId id="340" r:id="rId12"/>
    <p:sldId id="311" r:id="rId13"/>
    <p:sldId id="336" r:id="rId14"/>
    <p:sldId id="324" r:id="rId15"/>
    <p:sldId id="383" r:id="rId16"/>
    <p:sldId id="384" r:id="rId17"/>
    <p:sldId id="385" r:id="rId18"/>
    <p:sldId id="345" r:id="rId19"/>
    <p:sldId id="355" r:id="rId20"/>
    <p:sldId id="361" r:id="rId21"/>
    <p:sldId id="362" r:id="rId22"/>
    <p:sldId id="587" r:id="rId23"/>
    <p:sldId id="58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B7F"/>
    <a:srgbClr val="EEC3EB"/>
    <a:srgbClr val="AF15B7"/>
    <a:srgbClr val="FFFFFF"/>
    <a:srgbClr val="F7F7F7"/>
    <a:srgbClr val="FCEFDC"/>
    <a:srgbClr val="0C4F72"/>
    <a:srgbClr val="D0E7F7"/>
    <a:srgbClr val="FEF8D8"/>
    <a:srgbClr val="1D17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6" autoAdjust="0"/>
    <p:restoredTop sz="94619" autoAdjust="0"/>
  </p:normalViewPr>
  <p:slideViewPr>
    <p:cSldViewPr snapToGrid="0">
      <p:cViewPr varScale="1">
        <p:scale>
          <a:sx n="82" d="100"/>
          <a:sy n="82" d="100"/>
        </p:scale>
        <p:origin x="25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2402CF-1852-438A-B99C-7DFF407EF725}" type="datetimeFigureOut">
              <a:rPr lang="en-US" smtClean="0"/>
              <a:t>4/21/2025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3106E1-449F-4C94-8F7F-444313E1BC2B}" type="slidenum">
              <a:rPr lang="en-US" smtClean="0"/>
              <a:t>‹#›</a:t>
            </a:fld>
            <a:endParaRPr lang="en-US"/>
          </a:p>
        </p:txBody>
      </p:sp>
    </p:spTree>
    <p:extLst>
      <p:ext uri="{BB962C8B-B14F-4D97-AF65-F5344CB8AC3E}">
        <p14:creationId xmlns:p14="http://schemas.microsoft.com/office/powerpoint/2010/main" val="3849677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 name="Google Shape;21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10396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4/21/2025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508280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4/21/2025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7392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4/21/2025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77243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4/21/2025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82853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4/21/2025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97252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4/21/2025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92141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4/21/2025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3939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4/21/2025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949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4/21/2025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47370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D97D8-BCFC-18AA-046A-2E9EA047E9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E349FA-89EC-51BD-8159-18D7A8AD6F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073C8-B73E-CB8A-E7A4-08CBE2D104AC}"/>
              </a:ext>
            </a:extLst>
          </p:cNvPr>
          <p:cNvSpPr>
            <a:spLocks noGrp="1"/>
          </p:cNvSpPr>
          <p:nvPr>
            <p:ph type="dt" sz="half" idx="10"/>
          </p:nvPr>
        </p:nvSpPr>
        <p:spPr/>
        <p:txBody>
          <a:bodyPr/>
          <a:lstStyle/>
          <a:p>
            <a:fld id="{8087BEB4-0F5F-4C84-88B0-47572DBCBDED}" type="datetimeFigureOut">
              <a:rPr lang="en-US" smtClean="0"/>
              <a:t>4/21/2025</a:t>
            </a:fld>
            <a:endParaRPr lang="en-US"/>
          </a:p>
        </p:txBody>
      </p:sp>
      <p:sp>
        <p:nvSpPr>
          <p:cNvPr id="5" name="Footer Placeholder 4">
            <a:extLst>
              <a:ext uri="{FF2B5EF4-FFF2-40B4-BE49-F238E27FC236}">
                <a16:creationId xmlns:a16="http://schemas.microsoft.com/office/drawing/2014/main" id="{41FCBF96-5119-6AF5-9C3E-F40E9AE499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8BB8-D9B2-0E67-4AD3-28A55B76E91F}"/>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34005359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EC763-8E97-8DB5-9C7B-CD6908E50D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23CABB-3170-BE8E-DB03-D0CCBADD5A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152CF-7B14-BD68-FAF9-678CA562C0F6}"/>
              </a:ext>
            </a:extLst>
          </p:cNvPr>
          <p:cNvSpPr>
            <a:spLocks noGrp="1"/>
          </p:cNvSpPr>
          <p:nvPr>
            <p:ph type="dt" sz="half" idx="10"/>
          </p:nvPr>
        </p:nvSpPr>
        <p:spPr/>
        <p:txBody>
          <a:bodyPr/>
          <a:lstStyle/>
          <a:p>
            <a:fld id="{8087BEB4-0F5F-4C84-88B0-47572DBCBDED}" type="datetimeFigureOut">
              <a:rPr lang="en-US" smtClean="0"/>
              <a:t>4/21/2025</a:t>
            </a:fld>
            <a:endParaRPr lang="en-US"/>
          </a:p>
        </p:txBody>
      </p:sp>
      <p:sp>
        <p:nvSpPr>
          <p:cNvPr id="5" name="Footer Placeholder 4">
            <a:extLst>
              <a:ext uri="{FF2B5EF4-FFF2-40B4-BE49-F238E27FC236}">
                <a16:creationId xmlns:a16="http://schemas.microsoft.com/office/drawing/2014/main" id="{FE1FE2DF-1379-C38A-075D-B2BCA571B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92085E-E011-44F4-AF01-D3BC40880C64}"/>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1171654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4/21/2025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65516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CBF2E-A90B-4711-F390-EBBFA805BD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E120EC-D28E-FAD4-6EFC-F2BF149F22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B75EEC-407E-FAD2-0F29-2B5354F2CC30}"/>
              </a:ext>
            </a:extLst>
          </p:cNvPr>
          <p:cNvSpPr>
            <a:spLocks noGrp="1"/>
          </p:cNvSpPr>
          <p:nvPr>
            <p:ph type="dt" sz="half" idx="10"/>
          </p:nvPr>
        </p:nvSpPr>
        <p:spPr/>
        <p:txBody>
          <a:bodyPr/>
          <a:lstStyle/>
          <a:p>
            <a:fld id="{8087BEB4-0F5F-4C84-88B0-47572DBCBDED}" type="datetimeFigureOut">
              <a:rPr lang="en-US" smtClean="0"/>
              <a:t>4/21/2025</a:t>
            </a:fld>
            <a:endParaRPr lang="en-US"/>
          </a:p>
        </p:txBody>
      </p:sp>
      <p:sp>
        <p:nvSpPr>
          <p:cNvPr id="5" name="Footer Placeholder 4">
            <a:extLst>
              <a:ext uri="{FF2B5EF4-FFF2-40B4-BE49-F238E27FC236}">
                <a16:creationId xmlns:a16="http://schemas.microsoft.com/office/drawing/2014/main" id="{2507E2A1-1E7A-B76D-BF19-6220249FAF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B9B5C6-D922-9C86-781B-999CDF5AF1E2}"/>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66616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7243A-E92D-E762-B585-1127D740F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70C1AB-8788-2AC0-26E8-134BDB357F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0833F3-9D7B-87B2-F1F5-A32DF36A9E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FEEA3D-5616-E11A-977E-995A285E7425}"/>
              </a:ext>
            </a:extLst>
          </p:cNvPr>
          <p:cNvSpPr>
            <a:spLocks noGrp="1"/>
          </p:cNvSpPr>
          <p:nvPr>
            <p:ph type="dt" sz="half" idx="10"/>
          </p:nvPr>
        </p:nvSpPr>
        <p:spPr/>
        <p:txBody>
          <a:bodyPr/>
          <a:lstStyle/>
          <a:p>
            <a:fld id="{8087BEB4-0F5F-4C84-88B0-47572DBCBDED}" type="datetimeFigureOut">
              <a:rPr lang="en-US" smtClean="0"/>
              <a:t>4/21/2025</a:t>
            </a:fld>
            <a:endParaRPr lang="en-US"/>
          </a:p>
        </p:txBody>
      </p:sp>
      <p:sp>
        <p:nvSpPr>
          <p:cNvPr id="6" name="Footer Placeholder 5">
            <a:extLst>
              <a:ext uri="{FF2B5EF4-FFF2-40B4-BE49-F238E27FC236}">
                <a16:creationId xmlns:a16="http://schemas.microsoft.com/office/drawing/2014/main" id="{260CBC62-C899-9FD6-D8BA-852B9C7C85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DC0CA8-459E-DEA3-081D-E6E9C768E818}"/>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31313534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BF802-9B5D-9B31-BA30-3A17BD6760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DC2895-20ED-511C-E333-E81B740612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7982C7-BA94-7DE6-7581-49A2168CD5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1C78AD-411B-E486-AD6B-C68A618D2C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4D2A3E-EC84-59FA-3F99-BF73547CBD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A90E90-B2F8-87B9-133E-7535706BD011}"/>
              </a:ext>
            </a:extLst>
          </p:cNvPr>
          <p:cNvSpPr>
            <a:spLocks noGrp="1"/>
          </p:cNvSpPr>
          <p:nvPr>
            <p:ph type="dt" sz="half" idx="10"/>
          </p:nvPr>
        </p:nvSpPr>
        <p:spPr/>
        <p:txBody>
          <a:bodyPr/>
          <a:lstStyle/>
          <a:p>
            <a:fld id="{8087BEB4-0F5F-4C84-88B0-47572DBCBDED}" type="datetimeFigureOut">
              <a:rPr lang="en-US" smtClean="0"/>
              <a:t>4/21/2025</a:t>
            </a:fld>
            <a:endParaRPr lang="en-US"/>
          </a:p>
        </p:txBody>
      </p:sp>
      <p:sp>
        <p:nvSpPr>
          <p:cNvPr id="8" name="Footer Placeholder 7">
            <a:extLst>
              <a:ext uri="{FF2B5EF4-FFF2-40B4-BE49-F238E27FC236}">
                <a16:creationId xmlns:a16="http://schemas.microsoft.com/office/drawing/2014/main" id="{31C88B10-5530-56F8-6864-0644417D93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1F6BC5-1336-501E-A0AD-FBCAA1F2C18C}"/>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2283590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BF84E-EC78-FAF3-B033-E167462F73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58A8AB-352C-7009-FD04-6BC9A11F674A}"/>
              </a:ext>
            </a:extLst>
          </p:cNvPr>
          <p:cNvSpPr>
            <a:spLocks noGrp="1"/>
          </p:cNvSpPr>
          <p:nvPr>
            <p:ph type="dt" sz="half" idx="10"/>
          </p:nvPr>
        </p:nvSpPr>
        <p:spPr/>
        <p:txBody>
          <a:bodyPr/>
          <a:lstStyle/>
          <a:p>
            <a:fld id="{8087BEB4-0F5F-4C84-88B0-47572DBCBDED}" type="datetimeFigureOut">
              <a:rPr lang="en-US" smtClean="0"/>
              <a:t>4/21/2025</a:t>
            </a:fld>
            <a:endParaRPr lang="en-US"/>
          </a:p>
        </p:txBody>
      </p:sp>
      <p:sp>
        <p:nvSpPr>
          <p:cNvPr id="4" name="Footer Placeholder 3">
            <a:extLst>
              <a:ext uri="{FF2B5EF4-FFF2-40B4-BE49-F238E27FC236}">
                <a16:creationId xmlns:a16="http://schemas.microsoft.com/office/drawing/2014/main" id="{4EE22F93-EC81-EC45-AEE9-7229988A41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F91E2D-5832-4275-9B20-BF3B40D3FA59}"/>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42769128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B77EF4-2441-391D-C680-6CFDBE2B614C}"/>
              </a:ext>
            </a:extLst>
          </p:cNvPr>
          <p:cNvSpPr>
            <a:spLocks noGrp="1"/>
          </p:cNvSpPr>
          <p:nvPr>
            <p:ph type="dt" sz="half" idx="10"/>
          </p:nvPr>
        </p:nvSpPr>
        <p:spPr/>
        <p:txBody>
          <a:bodyPr/>
          <a:lstStyle/>
          <a:p>
            <a:fld id="{8087BEB4-0F5F-4C84-88B0-47572DBCBDED}" type="datetimeFigureOut">
              <a:rPr lang="en-US" smtClean="0"/>
              <a:t>4/21/2025</a:t>
            </a:fld>
            <a:endParaRPr lang="en-US"/>
          </a:p>
        </p:txBody>
      </p:sp>
      <p:sp>
        <p:nvSpPr>
          <p:cNvPr id="3" name="Footer Placeholder 2">
            <a:extLst>
              <a:ext uri="{FF2B5EF4-FFF2-40B4-BE49-F238E27FC236}">
                <a16:creationId xmlns:a16="http://schemas.microsoft.com/office/drawing/2014/main" id="{5B36582A-A5C5-CDF5-13A9-6945532BDF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2A3C98-EA6F-4374-2734-3A267E711F78}"/>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444428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E32E0-DF91-C54A-58DC-6623962A56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42966B-188E-E2C2-35FB-A3A8120150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CA24F1-CDB6-8A39-5195-D30F62738C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8F7713-6C57-8019-1438-9A2346AFACA0}"/>
              </a:ext>
            </a:extLst>
          </p:cNvPr>
          <p:cNvSpPr>
            <a:spLocks noGrp="1"/>
          </p:cNvSpPr>
          <p:nvPr>
            <p:ph type="dt" sz="half" idx="10"/>
          </p:nvPr>
        </p:nvSpPr>
        <p:spPr/>
        <p:txBody>
          <a:bodyPr/>
          <a:lstStyle/>
          <a:p>
            <a:fld id="{8087BEB4-0F5F-4C84-88B0-47572DBCBDED}" type="datetimeFigureOut">
              <a:rPr lang="en-US" smtClean="0"/>
              <a:t>4/21/2025</a:t>
            </a:fld>
            <a:endParaRPr lang="en-US"/>
          </a:p>
        </p:txBody>
      </p:sp>
      <p:sp>
        <p:nvSpPr>
          <p:cNvPr id="6" name="Footer Placeholder 5">
            <a:extLst>
              <a:ext uri="{FF2B5EF4-FFF2-40B4-BE49-F238E27FC236}">
                <a16:creationId xmlns:a16="http://schemas.microsoft.com/office/drawing/2014/main" id="{5760BBD7-C7CC-A767-9AD9-1DD8703F00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BD40D7-69A7-87C5-D375-79DD7E4C2AE4}"/>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32418638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487F6-4A2C-5905-B1EC-B5CD4A2734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1110F9-D03B-9692-AA38-B1131AAFD7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55A252-4428-604B-88F9-DBDDD22878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D76414-B601-8FA6-7355-9A5DDAE30526}"/>
              </a:ext>
            </a:extLst>
          </p:cNvPr>
          <p:cNvSpPr>
            <a:spLocks noGrp="1"/>
          </p:cNvSpPr>
          <p:nvPr>
            <p:ph type="dt" sz="half" idx="10"/>
          </p:nvPr>
        </p:nvSpPr>
        <p:spPr/>
        <p:txBody>
          <a:bodyPr/>
          <a:lstStyle/>
          <a:p>
            <a:fld id="{8087BEB4-0F5F-4C84-88B0-47572DBCBDED}" type="datetimeFigureOut">
              <a:rPr lang="en-US" smtClean="0"/>
              <a:t>4/21/2025</a:t>
            </a:fld>
            <a:endParaRPr lang="en-US"/>
          </a:p>
        </p:txBody>
      </p:sp>
      <p:sp>
        <p:nvSpPr>
          <p:cNvPr id="6" name="Footer Placeholder 5">
            <a:extLst>
              <a:ext uri="{FF2B5EF4-FFF2-40B4-BE49-F238E27FC236}">
                <a16:creationId xmlns:a16="http://schemas.microsoft.com/office/drawing/2014/main" id="{1A19E5F7-1CDE-D9EE-3130-6B2DF69BB5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13B6CD-CDAE-6870-8C78-313FF8724479}"/>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16764833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EC30F-3BD4-5763-DA5C-DB620F87FA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6089F2-C3C7-C655-9003-A5452103DD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7B2B8E-72B1-2F70-E101-23F6D80754A4}"/>
              </a:ext>
            </a:extLst>
          </p:cNvPr>
          <p:cNvSpPr>
            <a:spLocks noGrp="1"/>
          </p:cNvSpPr>
          <p:nvPr>
            <p:ph type="dt" sz="half" idx="10"/>
          </p:nvPr>
        </p:nvSpPr>
        <p:spPr/>
        <p:txBody>
          <a:bodyPr/>
          <a:lstStyle/>
          <a:p>
            <a:fld id="{8087BEB4-0F5F-4C84-88B0-47572DBCBDED}" type="datetimeFigureOut">
              <a:rPr lang="en-US" smtClean="0"/>
              <a:t>4/21/2025</a:t>
            </a:fld>
            <a:endParaRPr lang="en-US"/>
          </a:p>
        </p:txBody>
      </p:sp>
      <p:sp>
        <p:nvSpPr>
          <p:cNvPr id="5" name="Footer Placeholder 4">
            <a:extLst>
              <a:ext uri="{FF2B5EF4-FFF2-40B4-BE49-F238E27FC236}">
                <a16:creationId xmlns:a16="http://schemas.microsoft.com/office/drawing/2014/main" id="{349CB0DE-E9A2-794A-8C43-E8417F86B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35A55C-B2EC-DB9F-9BD1-FE4DD3A80F09}"/>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13331676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AFCD07-C9CD-FE26-C7F3-19EBFD3D65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ADC26-574C-3525-AC63-4AE84B7BD1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270FE2-5D9B-3116-DDAB-ECE56D413979}"/>
              </a:ext>
            </a:extLst>
          </p:cNvPr>
          <p:cNvSpPr>
            <a:spLocks noGrp="1"/>
          </p:cNvSpPr>
          <p:nvPr>
            <p:ph type="dt" sz="half" idx="10"/>
          </p:nvPr>
        </p:nvSpPr>
        <p:spPr/>
        <p:txBody>
          <a:bodyPr/>
          <a:lstStyle/>
          <a:p>
            <a:fld id="{8087BEB4-0F5F-4C84-88B0-47572DBCBDED}" type="datetimeFigureOut">
              <a:rPr lang="en-US" smtClean="0"/>
              <a:t>4/21/2025</a:t>
            </a:fld>
            <a:endParaRPr lang="en-US"/>
          </a:p>
        </p:txBody>
      </p:sp>
      <p:sp>
        <p:nvSpPr>
          <p:cNvPr id="5" name="Footer Placeholder 4">
            <a:extLst>
              <a:ext uri="{FF2B5EF4-FFF2-40B4-BE49-F238E27FC236}">
                <a16:creationId xmlns:a16="http://schemas.microsoft.com/office/drawing/2014/main" id="{B1909192-78F5-E54A-5959-45985EF405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957726-4A1D-632F-B39D-BFA4F237E31C}"/>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2225312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4/21/2025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6120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4/21/2025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03605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4/21/2025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9299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4/21/2025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729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4/21/2025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01489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4/21/2025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769114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4/21/2025</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42305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4/21/2025</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3620715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59DAE180-DFFE-CD6A-928D-23CEB1F5AEBF}"/>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AA50BB5-84BC-426A-A19B-6C29950590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FF66BE-7F86-0108-437B-4E7B3BB727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738C7-D5D5-7594-8F51-6CEC6FDA38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87BEB4-0F5F-4C84-88B0-47572DBCBDED}" type="datetimeFigureOut">
              <a:rPr lang="en-US" smtClean="0"/>
              <a:t>4/21/2025</a:t>
            </a:fld>
            <a:endParaRPr lang="en-US"/>
          </a:p>
        </p:txBody>
      </p:sp>
      <p:sp>
        <p:nvSpPr>
          <p:cNvPr id="5" name="Footer Placeholder 4">
            <a:extLst>
              <a:ext uri="{FF2B5EF4-FFF2-40B4-BE49-F238E27FC236}">
                <a16:creationId xmlns:a16="http://schemas.microsoft.com/office/drawing/2014/main" id="{9E2D4A5E-0B48-CDB5-B8BB-1B8AA6F4BE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6F011D-64E7-54BB-013B-F71DDC57F7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5CE6C2-496E-4907-9645-EF4507BB91C0}" type="slidenum">
              <a:rPr lang="en-US" smtClean="0"/>
              <a:t>‹#›</a:t>
            </a:fld>
            <a:endParaRPr lang="en-US"/>
          </a:p>
        </p:txBody>
      </p:sp>
      <p:sp>
        <p:nvSpPr>
          <p:cNvPr id="17" name="Rectangle 16">
            <a:extLst>
              <a:ext uri="{FF2B5EF4-FFF2-40B4-BE49-F238E27FC236}">
                <a16:creationId xmlns:a16="http://schemas.microsoft.com/office/drawing/2014/main" id="{5985227D-73CC-C6F2-B4FF-ABD74D8FBA26}"/>
              </a:ext>
            </a:extLst>
          </p:cNvPr>
          <p:cNvSpPr/>
          <p:nvPr userDrawn="1"/>
        </p:nvSpPr>
        <p:spPr>
          <a:xfrm>
            <a:off x="4660900" y="-1054100"/>
            <a:ext cx="3086100" cy="939800"/>
          </a:xfrm>
          <a:prstGeom prst="rect">
            <a:avLst/>
          </a:prstGeom>
          <a:solidFill>
            <a:srgbClr val="6666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695773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23.emf"/><Relationship Id="rId2" Type="http://schemas.openxmlformats.org/officeDocument/2006/relationships/image" Target="../media/image18.jpeg"/><Relationship Id="rId1" Type="http://schemas.openxmlformats.org/officeDocument/2006/relationships/slideLayout" Target="../slideLayouts/slideLayout24.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2623A47A-038D-A366-A35D-9595F849F6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060960A-6BED-E876-D634-13E2FE1CEBCF}"/>
              </a:ext>
            </a:extLst>
          </p:cNvPr>
          <p:cNvSpPr/>
          <p:nvPr/>
        </p:nvSpPr>
        <p:spPr>
          <a:xfrm>
            <a:off x="403907" y="308540"/>
            <a:ext cx="1884898" cy="1144402"/>
          </a:xfrm>
          <a:prstGeom prst="rect">
            <a:avLst/>
          </a:prstGeom>
          <a:solidFill>
            <a:srgbClr val="F5D5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FF4F98D-4A9A-C76A-55C9-63EB1B41685A}"/>
              </a:ext>
            </a:extLst>
          </p:cNvPr>
          <p:cNvSpPr/>
          <p:nvPr/>
        </p:nvSpPr>
        <p:spPr>
          <a:xfrm>
            <a:off x="3461256" y="880741"/>
            <a:ext cx="8493261" cy="1890508"/>
          </a:xfrm>
          <a:prstGeom prst="rect">
            <a:avLst/>
          </a:prstGeom>
          <a:solidFill>
            <a:srgbClr val="F5D5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19A5F3B-ED83-0E14-01D7-59C7FC8A1709}"/>
              </a:ext>
            </a:extLst>
          </p:cNvPr>
          <p:cNvSpPr/>
          <p:nvPr/>
        </p:nvSpPr>
        <p:spPr>
          <a:xfrm>
            <a:off x="5306886" y="2404415"/>
            <a:ext cx="6501776" cy="2549052"/>
          </a:xfrm>
          <a:prstGeom prst="rect">
            <a:avLst/>
          </a:prstGeom>
          <a:solidFill>
            <a:srgbClr val="F5D5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A0945C50-4970-C82A-E26A-E8CD8CDC1CDC}"/>
              </a:ext>
            </a:extLst>
          </p:cNvPr>
          <p:cNvGrpSpPr/>
          <p:nvPr/>
        </p:nvGrpSpPr>
        <p:grpSpPr>
          <a:xfrm>
            <a:off x="660088" y="94428"/>
            <a:ext cx="2032624" cy="673180"/>
            <a:chOff x="1765221" y="706837"/>
            <a:chExt cx="2032624" cy="673180"/>
          </a:xfrm>
        </p:grpSpPr>
        <p:sp>
          <p:nvSpPr>
            <p:cNvPr id="6" name="Rectangle: Rounded Corners 5">
              <a:extLst>
                <a:ext uri="{FF2B5EF4-FFF2-40B4-BE49-F238E27FC236}">
                  <a16:creationId xmlns:a16="http://schemas.microsoft.com/office/drawing/2014/main" id="{691AAF00-53C5-95B6-0EB6-33F2D67F3654}"/>
                </a:ext>
              </a:extLst>
            </p:cNvPr>
            <p:cNvSpPr/>
            <p:nvPr/>
          </p:nvSpPr>
          <p:spPr>
            <a:xfrm>
              <a:off x="1823190" y="706837"/>
              <a:ext cx="1974655" cy="59464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B6ACC58D-A625-0352-BEC1-518D79E5EE96}"/>
                </a:ext>
              </a:extLst>
            </p:cNvPr>
            <p:cNvSpPr/>
            <p:nvPr/>
          </p:nvSpPr>
          <p:spPr>
            <a:xfrm>
              <a:off x="1765221" y="785377"/>
              <a:ext cx="1974655" cy="594640"/>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bg1"/>
                  </a:solidFill>
                </a:rPr>
                <a:t>Bài</a:t>
              </a:r>
              <a:r>
                <a:rPr lang="en-US" sz="3200" b="1" dirty="0">
                  <a:solidFill>
                    <a:schemeClr val="bg1"/>
                  </a:solidFill>
                </a:rPr>
                <a:t> 37</a:t>
              </a:r>
            </a:p>
          </p:txBody>
        </p:sp>
      </p:grpSp>
      <p:sp>
        <p:nvSpPr>
          <p:cNvPr id="8" name="TextBox 7">
            <a:extLst>
              <a:ext uri="{FF2B5EF4-FFF2-40B4-BE49-F238E27FC236}">
                <a16:creationId xmlns:a16="http://schemas.microsoft.com/office/drawing/2014/main" id="{2F14CC68-463E-8A4D-87C7-8D91131FF07C}"/>
              </a:ext>
            </a:extLst>
          </p:cNvPr>
          <p:cNvSpPr txBox="1"/>
          <p:nvPr/>
        </p:nvSpPr>
        <p:spPr>
          <a:xfrm>
            <a:off x="1048871" y="1124742"/>
            <a:ext cx="10999694" cy="1938992"/>
          </a:xfrm>
          <a:prstGeom prst="rect">
            <a:avLst/>
          </a:prstGeom>
          <a:noFill/>
        </p:spPr>
        <p:txBody>
          <a:bodyPr wrap="square" rtlCol="0">
            <a:spAutoFit/>
          </a:bodyPr>
          <a:lstStyle/>
          <a:p>
            <a:pPr algn="ctr"/>
            <a:r>
              <a:rPr lang="en-US" sz="6000" b="1" dirty="0">
                <a:solidFill>
                  <a:schemeClr val="bg1"/>
                </a:solidFill>
              </a:rPr>
              <a:t>NUCLEIC ACID VÀ </a:t>
            </a:r>
          </a:p>
          <a:p>
            <a:pPr algn="ctr"/>
            <a:r>
              <a:rPr lang="en-US" sz="6000" b="1" dirty="0">
                <a:solidFill>
                  <a:schemeClr val="bg1"/>
                </a:solidFill>
              </a:rPr>
              <a:t>ỨNG DỤNG</a:t>
            </a:r>
          </a:p>
        </p:txBody>
      </p:sp>
      <p:sp>
        <p:nvSpPr>
          <p:cNvPr id="10" name="TextBox 9">
            <a:extLst>
              <a:ext uri="{FF2B5EF4-FFF2-40B4-BE49-F238E27FC236}">
                <a16:creationId xmlns:a16="http://schemas.microsoft.com/office/drawing/2014/main" id="{059B7C72-8F81-9583-EFA1-2DE6EE68DF2F}"/>
              </a:ext>
            </a:extLst>
          </p:cNvPr>
          <p:cNvSpPr txBox="1"/>
          <p:nvPr/>
        </p:nvSpPr>
        <p:spPr>
          <a:xfrm>
            <a:off x="7707886" y="3224058"/>
            <a:ext cx="3926871" cy="461665"/>
          </a:xfrm>
          <a:prstGeom prst="rect">
            <a:avLst/>
          </a:prstGeom>
          <a:noFill/>
        </p:spPr>
        <p:txBody>
          <a:bodyPr wrap="square" rtlCol="0">
            <a:spAutoFit/>
          </a:bodyPr>
          <a:lstStyle/>
          <a:p>
            <a:pPr algn="r"/>
            <a:r>
              <a:rPr lang="en-US" sz="2400" b="1">
                <a:solidFill>
                  <a:srgbClr val="C00000"/>
                </a:solidFill>
              </a:rPr>
              <a:t>KHOA HỌC TỰ NHIÊN 9</a:t>
            </a:r>
          </a:p>
        </p:txBody>
      </p:sp>
      <p:sp>
        <p:nvSpPr>
          <p:cNvPr id="11" name="TextBox 10">
            <a:extLst>
              <a:ext uri="{FF2B5EF4-FFF2-40B4-BE49-F238E27FC236}">
                <a16:creationId xmlns:a16="http://schemas.microsoft.com/office/drawing/2014/main" id="{B97D89BC-2130-86A1-36E3-CF27F0DABD3F}"/>
              </a:ext>
            </a:extLst>
          </p:cNvPr>
          <p:cNvSpPr txBox="1"/>
          <p:nvPr/>
        </p:nvSpPr>
        <p:spPr>
          <a:xfrm>
            <a:off x="7881792" y="3713865"/>
            <a:ext cx="3752966" cy="461665"/>
          </a:xfrm>
          <a:prstGeom prst="rect">
            <a:avLst/>
          </a:prstGeom>
          <a:noFill/>
        </p:spPr>
        <p:txBody>
          <a:bodyPr wrap="square" rtlCol="0">
            <a:spAutoFit/>
          </a:bodyPr>
          <a:lstStyle/>
          <a:p>
            <a:pPr algn="r"/>
            <a:r>
              <a:rPr lang="en-US" sz="2400" b="1">
                <a:solidFill>
                  <a:schemeClr val="bg1"/>
                </a:solidFill>
              </a:rPr>
              <a:t>NĂM HỌC: 2024 – 2025 </a:t>
            </a:r>
          </a:p>
        </p:txBody>
      </p:sp>
    </p:spTree>
    <p:extLst>
      <p:ext uri="{BB962C8B-B14F-4D97-AF65-F5344CB8AC3E}">
        <p14:creationId xmlns:p14="http://schemas.microsoft.com/office/powerpoint/2010/main" val="1317880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AF1FF"/>
        </a:solidFill>
        <a:effectLst/>
      </p:bgPr>
    </p:bg>
    <p:spTree>
      <p:nvGrpSpPr>
        <p:cNvPr id="1" name=""/>
        <p:cNvGrpSpPr/>
        <p:nvPr/>
      </p:nvGrpSpPr>
      <p:grpSpPr>
        <a:xfrm>
          <a:off x="0" y="0"/>
          <a:ext cx="0" cy="0"/>
          <a:chOff x="0" y="0"/>
          <a:chExt cx="0" cy="0"/>
        </a:xfrm>
      </p:grpSpPr>
      <p:pic>
        <p:nvPicPr>
          <p:cNvPr id="6146" name="Picture 2" descr="Structure of DNA">
            <a:extLst>
              <a:ext uri="{FF2B5EF4-FFF2-40B4-BE49-F238E27FC236}">
                <a16:creationId xmlns:a16="http://schemas.microsoft.com/office/drawing/2014/main" id="{D1C3CC0C-D571-8769-CB75-2ED2DC634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325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947C527-0839-229F-BDCB-6FD3D8DADFE8}"/>
              </a:ext>
            </a:extLst>
          </p:cNvPr>
          <p:cNvSpPr/>
          <p:nvPr/>
        </p:nvSpPr>
        <p:spPr>
          <a:xfrm>
            <a:off x="4543250" y="157075"/>
            <a:ext cx="2025143" cy="1166841"/>
          </a:xfrm>
          <a:prstGeom prst="rect">
            <a:avLst/>
          </a:prstGeom>
          <a:solidFill>
            <a:srgbClr val="DA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000" b="1">
                <a:solidFill>
                  <a:schemeClr val="accent2">
                    <a:lumMod val="75000"/>
                  </a:schemeClr>
                </a:solidFill>
                <a:latin typeface="+mj-lt"/>
                <a:ea typeface="Tahoma" panose="020B0604030504040204" pitchFamily="34" charset="0"/>
                <a:cs typeface="Tahoma" panose="020B0604030504040204" pitchFamily="34" charset="0"/>
              </a:rPr>
              <a:t>DNA</a:t>
            </a:r>
          </a:p>
        </p:txBody>
      </p:sp>
      <p:sp>
        <p:nvSpPr>
          <p:cNvPr id="3" name="Rectangle 2">
            <a:extLst>
              <a:ext uri="{FF2B5EF4-FFF2-40B4-BE49-F238E27FC236}">
                <a16:creationId xmlns:a16="http://schemas.microsoft.com/office/drawing/2014/main" id="{8385DDC6-BD29-734B-6936-A77A39574B3C}"/>
              </a:ext>
            </a:extLst>
          </p:cNvPr>
          <p:cNvSpPr/>
          <p:nvPr/>
        </p:nvSpPr>
        <p:spPr>
          <a:xfrm>
            <a:off x="8240119" y="274881"/>
            <a:ext cx="2025143" cy="544152"/>
          </a:xfrm>
          <a:prstGeom prst="rect">
            <a:avLst/>
          </a:prstGeom>
          <a:solidFill>
            <a:srgbClr val="DA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b="1">
                <a:solidFill>
                  <a:schemeClr val="accent2">
                    <a:lumMod val="75000"/>
                  </a:schemeClr>
                </a:solidFill>
                <a:latin typeface="+mj-lt"/>
                <a:ea typeface="Tahoma" panose="020B0604030504040204" pitchFamily="34" charset="0"/>
                <a:cs typeface="Tahoma" panose="020B0604030504040204" pitchFamily="34" charset="0"/>
              </a:rPr>
              <a:t>Cặp DNA</a:t>
            </a:r>
          </a:p>
        </p:txBody>
      </p:sp>
      <p:sp>
        <p:nvSpPr>
          <p:cNvPr id="4" name="Rectangle 3">
            <a:extLst>
              <a:ext uri="{FF2B5EF4-FFF2-40B4-BE49-F238E27FC236}">
                <a16:creationId xmlns:a16="http://schemas.microsoft.com/office/drawing/2014/main" id="{3663D818-9641-74BD-0012-2791B4DEA04B}"/>
              </a:ext>
            </a:extLst>
          </p:cNvPr>
          <p:cNvSpPr/>
          <p:nvPr/>
        </p:nvSpPr>
        <p:spPr>
          <a:xfrm>
            <a:off x="8485549" y="4689807"/>
            <a:ext cx="3412171" cy="343076"/>
          </a:xfrm>
          <a:prstGeom prst="rect">
            <a:avLst/>
          </a:prstGeom>
          <a:solidFill>
            <a:srgbClr val="0C4F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804EFFB-8060-0C49-53C2-CAA5521E3B68}"/>
              </a:ext>
            </a:extLst>
          </p:cNvPr>
          <p:cNvSpPr/>
          <p:nvPr/>
        </p:nvSpPr>
        <p:spPr>
          <a:xfrm>
            <a:off x="8195941" y="4555171"/>
            <a:ext cx="3701779" cy="5441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b="1" dirty="0" err="1">
                <a:solidFill>
                  <a:schemeClr val="tx1"/>
                </a:solidFill>
                <a:latin typeface="+mj-lt"/>
                <a:ea typeface="Tahoma" panose="020B0604030504040204" pitchFamily="34" charset="0"/>
                <a:cs typeface="Tahoma" panose="020B0604030504040204" pitchFamily="34" charset="0"/>
              </a:rPr>
              <a:t>Sự</a:t>
            </a:r>
            <a:r>
              <a:rPr lang="en-US" b="1" dirty="0">
                <a:solidFill>
                  <a:schemeClr val="tx1"/>
                </a:solidFill>
                <a:latin typeface="+mj-lt"/>
                <a:ea typeface="Tahoma" panose="020B0604030504040204" pitchFamily="34" charset="0"/>
                <a:cs typeface="Tahoma" panose="020B0604030504040204" pitchFamily="34" charset="0"/>
              </a:rPr>
              <a:t> </a:t>
            </a:r>
            <a:r>
              <a:rPr lang="en-US" b="1" dirty="0" err="1">
                <a:solidFill>
                  <a:schemeClr val="tx1"/>
                </a:solidFill>
                <a:latin typeface="+mj-lt"/>
                <a:ea typeface="Tahoma" panose="020B0604030504040204" pitchFamily="34" charset="0"/>
                <a:cs typeface="Tahoma" panose="020B0604030504040204" pitchFamily="34" charset="0"/>
              </a:rPr>
              <a:t>thật</a:t>
            </a:r>
            <a:r>
              <a:rPr lang="en-US" b="1" dirty="0">
                <a:solidFill>
                  <a:schemeClr val="tx1"/>
                </a:solidFill>
                <a:latin typeface="+mj-lt"/>
                <a:ea typeface="Tahoma" panose="020B0604030504040204" pitchFamily="34" charset="0"/>
                <a:cs typeface="Tahoma" panose="020B0604030504040204" pitchFamily="34" charset="0"/>
              </a:rPr>
              <a:t> </a:t>
            </a:r>
            <a:r>
              <a:rPr lang="en-US" b="1" dirty="0" err="1">
                <a:solidFill>
                  <a:schemeClr val="tx1"/>
                </a:solidFill>
                <a:latin typeface="+mj-lt"/>
                <a:ea typeface="Tahoma" panose="020B0604030504040204" pitchFamily="34" charset="0"/>
                <a:cs typeface="Tahoma" panose="020B0604030504040204" pitchFamily="34" charset="0"/>
              </a:rPr>
              <a:t>về</a:t>
            </a:r>
            <a:r>
              <a:rPr lang="en-US" b="1" dirty="0">
                <a:solidFill>
                  <a:schemeClr val="tx1"/>
                </a:solidFill>
                <a:latin typeface="+mj-lt"/>
                <a:ea typeface="Tahoma" panose="020B0604030504040204" pitchFamily="34" charset="0"/>
                <a:cs typeface="Tahoma" panose="020B0604030504040204" pitchFamily="34" charset="0"/>
              </a:rPr>
              <a:t> DNA</a:t>
            </a:r>
          </a:p>
        </p:txBody>
      </p:sp>
      <p:sp>
        <p:nvSpPr>
          <p:cNvPr id="6" name="Rectangle 5">
            <a:extLst>
              <a:ext uri="{FF2B5EF4-FFF2-40B4-BE49-F238E27FC236}">
                <a16:creationId xmlns:a16="http://schemas.microsoft.com/office/drawing/2014/main" id="{20D92C7B-57BB-B8B8-84C7-F28224952C80}"/>
              </a:ext>
            </a:extLst>
          </p:cNvPr>
          <p:cNvSpPr/>
          <p:nvPr/>
        </p:nvSpPr>
        <p:spPr>
          <a:xfrm>
            <a:off x="8773752" y="5099323"/>
            <a:ext cx="2627498" cy="1576358"/>
          </a:xfrm>
          <a:prstGeom prst="rect">
            <a:avLst/>
          </a:prstGeom>
          <a:solidFill>
            <a:srgbClr val="DA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03A4764-0F81-9465-A77A-68FEC8A39BEF}"/>
              </a:ext>
            </a:extLst>
          </p:cNvPr>
          <p:cNvSpPr/>
          <p:nvPr/>
        </p:nvSpPr>
        <p:spPr>
          <a:xfrm>
            <a:off x="8693808" y="5032883"/>
            <a:ext cx="3412171" cy="3846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200" i="1" dirty="0">
                <a:solidFill>
                  <a:schemeClr val="bg1"/>
                </a:solidFill>
                <a:latin typeface="+mj-lt"/>
                <a:ea typeface="Tahoma" panose="020B0604030504040204" pitchFamily="34" charset="0"/>
                <a:cs typeface="Tahoma" panose="020B0604030504040204" pitchFamily="34" charset="0"/>
              </a:rPr>
              <a:t>DNA </a:t>
            </a:r>
            <a:r>
              <a:rPr lang="en-US" sz="1200" i="1" dirty="0" err="1">
                <a:solidFill>
                  <a:schemeClr val="bg1"/>
                </a:solidFill>
                <a:latin typeface="+mj-lt"/>
                <a:ea typeface="Tahoma" panose="020B0604030504040204" pitchFamily="34" charset="0"/>
                <a:cs typeface="Tahoma" panose="020B0604030504040204" pitchFamily="34" charset="0"/>
              </a:rPr>
              <a:t>có</a:t>
            </a:r>
            <a:r>
              <a:rPr lang="en-US" sz="1200" i="1" dirty="0">
                <a:solidFill>
                  <a:schemeClr val="bg1"/>
                </a:solidFill>
                <a:latin typeface="+mj-lt"/>
                <a:ea typeface="Tahoma" panose="020B0604030504040204" pitchFamily="34" charset="0"/>
                <a:cs typeface="Tahoma" panose="020B0604030504040204" pitchFamily="34" charset="0"/>
              </a:rPr>
              <a:t> </a:t>
            </a:r>
            <a:r>
              <a:rPr lang="en-US" sz="1200" i="1" dirty="0" err="1">
                <a:solidFill>
                  <a:schemeClr val="bg1"/>
                </a:solidFill>
                <a:latin typeface="+mj-lt"/>
                <a:ea typeface="Tahoma" panose="020B0604030504040204" pitchFamily="34" charset="0"/>
                <a:cs typeface="Tahoma" panose="020B0604030504040204" pitchFamily="34" charset="0"/>
              </a:rPr>
              <a:t>thể</a:t>
            </a:r>
            <a:r>
              <a:rPr lang="en-US" sz="1200" i="1" dirty="0">
                <a:solidFill>
                  <a:schemeClr val="bg1"/>
                </a:solidFill>
                <a:latin typeface="+mj-lt"/>
                <a:ea typeface="Tahoma" panose="020B0604030504040204" pitchFamily="34" charset="0"/>
                <a:cs typeface="Tahoma" panose="020B0604030504040204" pitchFamily="34" charset="0"/>
              </a:rPr>
              <a:t> </a:t>
            </a:r>
            <a:r>
              <a:rPr lang="en-US" sz="1200" i="1" dirty="0" err="1">
                <a:solidFill>
                  <a:schemeClr val="bg1"/>
                </a:solidFill>
                <a:latin typeface="+mj-lt"/>
                <a:ea typeface="Tahoma" panose="020B0604030504040204" pitchFamily="34" charset="0"/>
                <a:cs typeface="Tahoma" panose="020B0604030504040204" pitchFamily="34" charset="0"/>
              </a:rPr>
              <a:t>kéo</a:t>
            </a:r>
            <a:r>
              <a:rPr lang="en-US" sz="1200" i="1" dirty="0">
                <a:solidFill>
                  <a:schemeClr val="bg1"/>
                </a:solidFill>
                <a:latin typeface="+mj-lt"/>
                <a:ea typeface="Tahoma" panose="020B0604030504040204" pitchFamily="34" charset="0"/>
                <a:cs typeface="Tahoma" panose="020B0604030504040204" pitchFamily="34" charset="0"/>
              </a:rPr>
              <a:t> </a:t>
            </a:r>
            <a:r>
              <a:rPr lang="en-US" sz="1200" i="1" dirty="0" err="1">
                <a:solidFill>
                  <a:schemeClr val="bg1"/>
                </a:solidFill>
                <a:latin typeface="+mj-lt"/>
                <a:ea typeface="Tahoma" panose="020B0604030504040204" pitchFamily="34" charset="0"/>
                <a:cs typeface="Tahoma" panose="020B0604030504040204" pitchFamily="34" charset="0"/>
              </a:rPr>
              <a:t>dài</a:t>
            </a:r>
            <a:r>
              <a:rPr lang="en-US" sz="1200" i="1" dirty="0">
                <a:solidFill>
                  <a:schemeClr val="bg1"/>
                </a:solidFill>
                <a:latin typeface="+mj-lt"/>
                <a:ea typeface="Tahoma" panose="020B0604030504040204" pitchFamily="34" charset="0"/>
                <a:cs typeface="Tahoma" panose="020B0604030504040204" pitchFamily="34" charset="0"/>
              </a:rPr>
              <a:t> </a:t>
            </a:r>
            <a:r>
              <a:rPr lang="en-US" sz="1200" i="1" dirty="0" err="1">
                <a:solidFill>
                  <a:schemeClr val="bg1"/>
                </a:solidFill>
                <a:latin typeface="+mj-lt"/>
                <a:ea typeface="Tahoma" panose="020B0604030504040204" pitchFamily="34" charset="0"/>
                <a:cs typeface="Tahoma" panose="020B0604030504040204" pitchFamily="34" charset="0"/>
              </a:rPr>
              <a:t>từ</a:t>
            </a:r>
            <a:r>
              <a:rPr lang="en-US" sz="1200" i="1" dirty="0">
                <a:solidFill>
                  <a:schemeClr val="bg1"/>
                </a:solidFill>
                <a:latin typeface="+mj-lt"/>
                <a:ea typeface="Tahoma" panose="020B0604030504040204" pitchFamily="34" charset="0"/>
                <a:cs typeface="Tahoma" panose="020B0604030504040204" pitchFamily="34" charset="0"/>
              </a:rPr>
              <a:t> </a:t>
            </a:r>
            <a:r>
              <a:rPr lang="en-US" sz="1200" i="1" dirty="0" err="1">
                <a:solidFill>
                  <a:schemeClr val="bg1"/>
                </a:solidFill>
                <a:latin typeface="+mj-lt"/>
                <a:ea typeface="Tahoma" panose="020B0604030504040204" pitchFamily="34" charset="0"/>
                <a:cs typeface="Tahoma" panose="020B0604030504040204" pitchFamily="34" charset="0"/>
              </a:rPr>
              <a:t>trái</a:t>
            </a:r>
            <a:r>
              <a:rPr lang="en-US" sz="1200" i="1" dirty="0">
                <a:solidFill>
                  <a:schemeClr val="bg1"/>
                </a:solidFill>
                <a:latin typeface="+mj-lt"/>
                <a:ea typeface="Tahoma" panose="020B0604030504040204" pitchFamily="34" charset="0"/>
                <a:cs typeface="Tahoma" panose="020B0604030504040204" pitchFamily="34" charset="0"/>
              </a:rPr>
              <a:t> </a:t>
            </a:r>
            <a:r>
              <a:rPr lang="en-US" sz="1200" i="1" dirty="0" err="1">
                <a:solidFill>
                  <a:schemeClr val="bg1"/>
                </a:solidFill>
                <a:latin typeface="+mj-lt"/>
                <a:ea typeface="Tahoma" panose="020B0604030504040204" pitchFamily="34" charset="0"/>
                <a:cs typeface="Tahoma" panose="020B0604030504040204" pitchFamily="34" charset="0"/>
              </a:rPr>
              <a:t>đất</a:t>
            </a:r>
            <a:r>
              <a:rPr lang="en-US" sz="1200" i="1" dirty="0">
                <a:solidFill>
                  <a:schemeClr val="bg1"/>
                </a:solidFill>
                <a:latin typeface="+mj-lt"/>
                <a:ea typeface="Tahoma" panose="020B0604030504040204" pitchFamily="34" charset="0"/>
                <a:cs typeface="Tahoma" panose="020B0604030504040204" pitchFamily="34" charset="0"/>
              </a:rPr>
              <a:t> </a:t>
            </a:r>
            <a:r>
              <a:rPr lang="en-US" sz="1200" i="1" dirty="0" err="1">
                <a:solidFill>
                  <a:schemeClr val="bg1"/>
                </a:solidFill>
                <a:latin typeface="+mj-lt"/>
                <a:ea typeface="Tahoma" panose="020B0604030504040204" pitchFamily="34" charset="0"/>
                <a:cs typeface="Tahoma" panose="020B0604030504040204" pitchFamily="34" charset="0"/>
              </a:rPr>
              <a:t>tới</a:t>
            </a:r>
            <a:r>
              <a:rPr lang="en-US" sz="1200" i="1" dirty="0">
                <a:solidFill>
                  <a:schemeClr val="bg1"/>
                </a:solidFill>
                <a:latin typeface="+mj-lt"/>
                <a:ea typeface="Tahoma" panose="020B0604030504040204" pitchFamily="34" charset="0"/>
                <a:cs typeface="Tahoma" panose="020B0604030504040204" pitchFamily="34" charset="0"/>
              </a:rPr>
              <a:t> </a:t>
            </a:r>
            <a:r>
              <a:rPr lang="en-US" sz="1200" i="1" dirty="0" err="1">
                <a:solidFill>
                  <a:schemeClr val="bg1"/>
                </a:solidFill>
                <a:latin typeface="+mj-lt"/>
                <a:ea typeface="Tahoma" panose="020B0604030504040204" pitchFamily="34" charset="0"/>
                <a:cs typeface="Tahoma" panose="020B0604030504040204" pitchFamily="34" charset="0"/>
              </a:rPr>
              <a:t>mặt</a:t>
            </a:r>
            <a:r>
              <a:rPr lang="en-US" sz="1200" i="1" dirty="0">
                <a:solidFill>
                  <a:schemeClr val="bg1"/>
                </a:solidFill>
                <a:latin typeface="+mj-lt"/>
                <a:ea typeface="Tahoma" panose="020B0604030504040204" pitchFamily="34" charset="0"/>
                <a:cs typeface="Tahoma" panose="020B0604030504040204" pitchFamily="34" charset="0"/>
              </a:rPr>
              <a:t> </a:t>
            </a:r>
            <a:r>
              <a:rPr lang="en-US" sz="1200" i="1" dirty="0" err="1">
                <a:solidFill>
                  <a:schemeClr val="bg1"/>
                </a:solidFill>
                <a:latin typeface="+mj-lt"/>
                <a:ea typeface="Tahoma" panose="020B0604030504040204" pitchFamily="34" charset="0"/>
                <a:cs typeface="Tahoma" panose="020B0604030504040204" pitchFamily="34" charset="0"/>
              </a:rPr>
              <a:t>trời</a:t>
            </a:r>
            <a:r>
              <a:rPr lang="en-US" sz="1200" i="1" dirty="0">
                <a:solidFill>
                  <a:schemeClr val="bg1"/>
                </a:solidFill>
                <a:latin typeface="+mj-lt"/>
                <a:ea typeface="Tahoma" panose="020B0604030504040204" pitchFamily="34" charset="0"/>
                <a:cs typeface="Tahoma" panose="020B0604030504040204" pitchFamily="34" charset="0"/>
              </a:rPr>
              <a:t> 600 </a:t>
            </a:r>
            <a:r>
              <a:rPr lang="en-US" sz="1200" i="1" dirty="0" err="1">
                <a:solidFill>
                  <a:schemeClr val="bg1"/>
                </a:solidFill>
                <a:latin typeface="+mj-lt"/>
                <a:ea typeface="Tahoma" panose="020B0604030504040204" pitchFamily="34" charset="0"/>
                <a:cs typeface="Tahoma" panose="020B0604030504040204" pitchFamily="34" charset="0"/>
              </a:rPr>
              <a:t>lần</a:t>
            </a:r>
            <a:endParaRPr lang="en-US" sz="1200" i="1" dirty="0">
              <a:solidFill>
                <a:schemeClr val="bg1"/>
              </a:solidFill>
              <a:latin typeface="+mj-lt"/>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id="{1FD9D3CE-6573-EA61-4164-808C8A169209}"/>
              </a:ext>
            </a:extLst>
          </p:cNvPr>
          <p:cNvSpPr/>
          <p:nvPr/>
        </p:nvSpPr>
        <p:spPr>
          <a:xfrm>
            <a:off x="8693810" y="5441871"/>
            <a:ext cx="3210219" cy="3155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200" i="1" dirty="0" err="1">
                <a:solidFill>
                  <a:schemeClr val="bg1"/>
                </a:solidFill>
                <a:latin typeface="+mj-lt"/>
                <a:ea typeface="Tahoma" panose="020B0604030504040204" pitchFamily="34" charset="0"/>
                <a:cs typeface="Tahoma" panose="020B0604030504040204" pitchFamily="34" charset="0"/>
              </a:rPr>
              <a:t>Tất</a:t>
            </a:r>
            <a:r>
              <a:rPr lang="en-US" sz="1200" i="1" dirty="0">
                <a:solidFill>
                  <a:schemeClr val="bg1"/>
                </a:solidFill>
                <a:latin typeface="+mj-lt"/>
                <a:ea typeface="Tahoma" panose="020B0604030504040204" pitchFamily="34" charset="0"/>
                <a:cs typeface="Tahoma" panose="020B0604030504040204" pitchFamily="34" charset="0"/>
              </a:rPr>
              <a:t> </a:t>
            </a:r>
            <a:r>
              <a:rPr lang="en-US" sz="1200" i="1" dirty="0" err="1">
                <a:solidFill>
                  <a:schemeClr val="bg1"/>
                </a:solidFill>
                <a:latin typeface="+mj-lt"/>
                <a:ea typeface="Tahoma" panose="020B0604030504040204" pitchFamily="34" charset="0"/>
                <a:cs typeface="Tahoma" panose="020B0604030504040204" pitchFamily="34" charset="0"/>
              </a:rPr>
              <a:t>cả</a:t>
            </a:r>
            <a:r>
              <a:rPr lang="en-US" sz="1200" i="1" dirty="0">
                <a:solidFill>
                  <a:schemeClr val="bg1"/>
                </a:solidFill>
                <a:latin typeface="+mj-lt"/>
                <a:ea typeface="Tahoma" panose="020B0604030504040204" pitchFamily="34" charset="0"/>
                <a:cs typeface="Tahoma" panose="020B0604030504040204" pitchFamily="34" charset="0"/>
              </a:rPr>
              <a:t> </a:t>
            </a:r>
            <a:r>
              <a:rPr lang="en-US" sz="1200" i="1" dirty="0" err="1">
                <a:solidFill>
                  <a:schemeClr val="bg1"/>
                </a:solidFill>
                <a:latin typeface="+mj-lt"/>
                <a:ea typeface="Tahoma" panose="020B0604030504040204" pitchFamily="34" charset="0"/>
                <a:cs typeface="Tahoma" panose="020B0604030504040204" pitchFamily="34" charset="0"/>
              </a:rPr>
              <a:t>chúng</a:t>
            </a:r>
            <a:r>
              <a:rPr lang="en-US" sz="1200" i="1" dirty="0">
                <a:solidFill>
                  <a:schemeClr val="bg1"/>
                </a:solidFill>
                <a:latin typeface="+mj-lt"/>
                <a:ea typeface="Tahoma" panose="020B0604030504040204" pitchFamily="34" charset="0"/>
                <a:cs typeface="Tahoma" panose="020B0604030504040204" pitchFamily="34" charset="0"/>
              </a:rPr>
              <a:t> ta </a:t>
            </a:r>
            <a:r>
              <a:rPr lang="en-US" sz="1200" i="1" dirty="0" err="1">
                <a:solidFill>
                  <a:schemeClr val="bg1"/>
                </a:solidFill>
                <a:latin typeface="+mj-lt"/>
                <a:ea typeface="Tahoma" panose="020B0604030504040204" pitchFamily="34" charset="0"/>
                <a:cs typeface="Tahoma" panose="020B0604030504040204" pitchFamily="34" charset="0"/>
              </a:rPr>
              <a:t>đều</a:t>
            </a:r>
            <a:r>
              <a:rPr lang="en-US" sz="1200" i="1" dirty="0">
                <a:solidFill>
                  <a:schemeClr val="bg1"/>
                </a:solidFill>
                <a:latin typeface="+mj-lt"/>
                <a:ea typeface="Tahoma" panose="020B0604030504040204" pitchFamily="34" charset="0"/>
                <a:cs typeface="Tahoma" panose="020B0604030504040204" pitchFamily="34" charset="0"/>
              </a:rPr>
              <a:t> </a:t>
            </a:r>
            <a:r>
              <a:rPr lang="en-US" sz="1200" i="1" dirty="0" err="1">
                <a:solidFill>
                  <a:schemeClr val="bg1"/>
                </a:solidFill>
                <a:latin typeface="+mj-lt"/>
                <a:ea typeface="Tahoma" panose="020B0604030504040204" pitchFamily="34" charset="0"/>
                <a:cs typeface="Tahoma" panose="020B0604030504040204" pitchFamily="34" charset="0"/>
              </a:rPr>
              <a:t>giống</a:t>
            </a:r>
            <a:r>
              <a:rPr lang="en-US" sz="1200" i="1" dirty="0">
                <a:solidFill>
                  <a:schemeClr val="bg1"/>
                </a:solidFill>
                <a:latin typeface="+mj-lt"/>
                <a:ea typeface="Tahoma" panose="020B0604030504040204" pitchFamily="34" charset="0"/>
                <a:cs typeface="Tahoma" panose="020B0604030504040204" pitchFamily="34" charset="0"/>
              </a:rPr>
              <a:t> </a:t>
            </a:r>
            <a:r>
              <a:rPr lang="en-US" sz="1200" i="1" dirty="0" err="1">
                <a:solidFill>
                  <a:schemeClr val="bg1"/>
                </a:solidFill>
                <a:latin typeface="+mj-lt"/>
                <a:ea typeface="Tahoma" panose="020B0604030504040204" pitchFamily="34" charset="0"/>
                <a:cs typeface="Tahoma" panose="020B0604030504040204" pitchFamily="34" charset="0"/>
              </a:rPr>
              <a:t>nhau</a:t>
            </a:r>
            <a:r>
              <a:rPr lang="en-US" sz="1200" i="1" dirty="0">
                <a:solidFill>
                  <a:schemeClr val="bg1"/>
                </a:solidFill>
                <a:latin typeface="+mj-lt"/>
                <a:ea typeface="Tahoma" panose="020B0604030504040204" pitchFamily="34" charset="0"/>
                <a:cs typeface="Tahoma" panose="020B0604030504040204" pitchFamily="34" charset="0"/>
              </a:rPr>
              <a:t> </a:t>
            </a:r>
            <a:r>
              <a:rPr lang="en-US" sz="1200" i="1" dirty="0" err="1">
                <a:solidFill>
                  <a:schemeClr val="bg1"/>
                </a:solidFill>
                <a:latin typeface="+mj-lt"/>
                <a:ea typeface="Tahoma" panose="020B0604030504040204" pitchFamily="34" charset="0"/>
                <a:cs typeface="Tahoma" panose="020B0604030504040204" pitchFamily="34" charset="0"/>
              </a:rPr>
              <a:t>đến</a:t>
            </a:r>
            <a:r>
              <a:rPr lang="en-US" sz="1200" i="1" dirty="0">
                <a:solidFill>
                  <a:schemeClr val="bg1"/>
                </a:solidFill>
                <a:latin typeface="+mj-lt"/>
                <a:ea typeface="Tahoma" panose="020B0604030504040204" pitchFamily="34" charset="0"/>
                <a:cs typeface="Tahoma" panose="020B0604030504040204" pitchFamily="34" charset="0"/>
              </a:rPr>
              <a:t> 99%</a:t>
            </a:r>
          </a:p>
        </p:txBody>
      </p:sp>
      <p:sp>
        <p:nvSpPr>
          <p:cNvPr id="9" name="Rectangle 8">
            <a:extLst>
              <a:ext uri="{FF2B5EF4-FFF2-40B4-BE49-F238E27FC236}">
                <a16:creationId xmlns:a16="http://schemas.microsoft.com/office/drawing/2014/main" id="{B6089DBE-3016-31AA-9D4A-E01CB944FA39}"/>
              </a:ext>
            </a:extLst>
          </p:cNvPr>
          <p:cNvSpPr/>
          <p:nvPr/>
        </p:nvSpPr>
        <p:spPr>
          <a:xfrm>
            <a:off x="8693808" y="5781791"/>
            <a:ext cx="3339247" cy="3155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200" i="1">
                <a:solidFill>
                  <a:schemeClr val="bg1"/>
                </a:solidFill>
                <a:latin typeface="+mj-lt"/>
                <a:ea typeface="Tahoma" panose="020B0604030504040204" pitchFamily="34" charset="0"/>
                <a:cs typeface="Tahoma" panose="020B0604030504040204" pitchFamily="34" charset="0"/>
              </a:rPr>
              <a:t>Bộ gene của con người chứa 3 tỉ cặp DNA cơ bản</a:t>
            </a:r>
          </a:p>
        </p:txBody>
      </p:sp>
      <p:sp>
        <p:nvSpPr>
          <p:cNvPr id="10" name="Rectangle 9">
            <a:extLst>
              <a:ext uri="{FF2B5EF4-FFF2-40B4-BE49-F238E27FC236}">
                <a16:creationId xmlns:a16="http://schemas.microsoft.com/office/drawing/2014/main" id="{EA9B336E-E4E1-D7F3-3FEB-3EEBC5970D5D}"/>
              </a:ext>
            </a:extLst>
          </p:cNvPr>
          <p:cNvSpPr/>
          <p:nvPr/>
        </p:nvSpPr>
        <p:spPr>
          <a:xfrm>
            <a:off x="8693808" y="6159755"/>
            <a:ext cx="3210219" cy="52627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200" i="1">
                <a:solidFill>
                  <a:schemeClr val="bg1"/>
                </a:solidFill>
                <a:latin typeface="+mj-lt"/>
                <a:ea typeface="Tahoma" panose="020B0604030504040204" pitchFamily="34" charset="0"/>
                <a:cs typeface="Tahoma" panose="020B0604030504040204" pitchFamily="34" charset="0"/>
              </a:rPr>
              <a:t>Một người đánh máy nhanh, làm việc 8h/ngày, sẽ mất 50 năm để đánh xong bộ gene của người</a:t>
            </a:r>
          </a:p>
        </p:txBody>
      </p:sp>
      <p:grpSp>
        <p:nvGrpSpPr>
          <p:cNvPr id="31" name="Group 30">
            <a:extLst>
              <a:ext uri="{FF2B5EF4-FFF2-40B4-BE49-F238E27FC236}">
                <a16:creationId xmlns:a16="http://schemas.microsoft.com/office/drawing/2014/main" id="{D331A0BD-9B5D-075E-F739-99386A6B4543}"/>
              </a:ext>
            </a:extLst>
          </p:cNvPr>
          <p:cNvGrpSpPr/>
          <p:nvPr/>
        </p:nvGrpSpPr>
        <p:grpSpPr>
          <a:xfrm>
            <a:off x="138672" y="180480"/>
            <a:ext cx="4111643" cy="3248520"/>
            <a:chOff x="188283" y="1739043"/>
            <a:chExt cx="4111643" cy="3248520"/>
          </a:xfrm>
        </p:grpSpPr>
        <p:grpSp>
          <p:nvGrpSpPr>
            <p:cNvPr id="29" name="Group 28">
              <a:extLst>
                <a:ext uri="{FF2B5EF4-FFF2-40B4-BE49-F238E27FC236}">
                  <a16:creationId xmlns:a16="http://schemas.microsoft.com/office/drawing/2014/main" id="{CFE3DEF7-5F01-A089-6D66-273C832C57DF}"/>
                </a:ext>
              </a:extLst>
            </p:cNvPr>
            <p:cNvGrpSpPr/>
            <p:nvPr/>
          </p:nvGrpSpPr>
          <p:grpSpPr>
            <a:xfrm>
              <a:off x="188283" y="1739043"/>
              <a:ext cx="4111643" cy="3248520"/>
              <a:chOff x="129378" y="1356495"/>
              <a:chExt cx="4111643" cy="6254150"/>
            </a:xfrm>
          </p:grpSpPr>
          <p:sp>
            <p:nvSpPr>
              <p:cNvPr id="27" name="Rectangle: Rounded Corners 26">
                <a:extLst>
                  <a:ext uri="{FF2B5EF4-FFF2-40B4-BE49-F238E27FC236}">
                    <a16:creationId xmlns:a16="http://schemas.microsoft.com/office/drawing/2014/main" id="{5746F87A-F045-DC49-2A7A-2E6D5766D4B1}"/>
                  </a:ext>
                </a:extLst>
              </p:cNvPr>
              <p:cNvSpPr/>
              <p:nvPr/>
            </p:nvSpPr>
            <p:spPr>
              <a:xfrm>
                <a:off x="218783" y="1356495"/>
                <a:ext cx="4022238" cy="6207238"/>
              </a:xfrm>
              <a:prstGeom prst="roundRect">
                <a:avLst>
                  <a:gd name="adj" fmla="val 2490"/>
                </a:avLst>
              </a:prstGeom>
              <a:solidFill>
                <a:srgbClr val="E8A6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77C68DE5-6EB6-73BC-4111-859A67E2861C}"/>
                  </a:ext>
                </a:extLst>
              </p:cNvPr>
              <p:cNvSpPr/>
              <p:nvPr/>
            </p:nvSpPr>
            <p:spPr>
              <a:xfrm>
                <a:off x="129378" y="1523547"/>
                <a:ext cx="4022238" cy="6087098"/>
              </a:xfrm>
              <a:prstGeom prst="roundRect">
                <a:avLst>
                  <a:gd name="adj" fmla="val 318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TextBox 29">
              <a:extLst>
                <a:ext uri="{FF2B5EF4-FFF2-40B4-BE49-F238E27FC236}">
                  <a16:creationId xmlns:a16="http://schemas.microsoft.com/office/drawing/2014/main" id="{A42CD07F-7AF2-ED3B-E67C-FF179D2F3606}"/>
                </a:ext>
              </a:extLst>
            </p:cNvPr>
            <p:cNvSpPr txBox="1"/>
            <p:nvPr/>
          </p:nvSpPr>
          <p:spPr>
            <a:xfrm>
              <a:off x="337582" y="1830895"/>
              <a:ext cx="3828697" cy="2043252"/>
            </a:xfrm>
            <a:prstGeom prst="roundRect">
              <a:avLst>
                <a:gd name="adj" fmla="val 0"/>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Quan </a:t>
              </a:r>
              <a:r>
                <a:rPr kumimoji="0" lang="en-US" sz="27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sát</a:t>
              </a:r>
              <a:r>
                <a:rPr kumimoji="0" lang="en-US" sz="27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hình</a:t>
              </a:r>
              <a:r>
                <a:rPr kumimoji="0" lang="en-US" sz="27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bên</a:t>
              </a:r>
              <a:r>
                <a:rPr kumimoji="0" lang="en-US" sz="27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kết</a:t>
              </a:r>
              <a:r>
                <a:rPr kumimoji="0" lang="en-US" sz="27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hợp</a:t>
              </a:r>
              <a:r>
                <a:rPr kumimoji="0" lang="en-US" sz="27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thông</a:t>
              </a:r>
              <a:r>
                <a:rPr kumimoji="0" lang="en-US" sz="27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tin SGK </a:t>
              </a:r>
              <a:r>
                <a:rPr kumimoji="0" lang="en-US" sz="27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hãy</a:t>
              </a:r>
              <a:r>
                <a:rPr kumimoji="0" lang="en-US" sz="27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nêu</a:t>
              </a:r>
              <a:r>
                <a:rPr kumimoji="0" lang="en-US" sz="27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những</a:t>
              </a:r>
              <a:r>
                <a:rPr kumimoji="0" lang="en-US" sz="27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hiểu</a:t>
              </a:r>
              <a:r>
                <a:rPr kumimoji="0" lang="en-US" sz="27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biết</a:t>
              </a:r>
              <a:r>
                <a:rPr kumimoji="0" lang="en-US" sz="27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của</a:t>
              </a:r>
              <a:r>
                <a:rPr kumimoji="0" lang="en-US" sz="27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em</a:t>
              </a:r>
              <a:r>
                <a:rPr kumimoji="0" lang="en-US" sz="27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về</a:t>
              </a:r>
              <a:r>
                <a:rPr kumimoji="0" lang="en-US" sz="27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phân</a:t>
              </a:r>
              <a:r>
                <a:rPr kumimoji="0" lang="en-US" sz="27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tử</a:t>
              </a:r>
              <a:r>
                <a:rPr kumimoji="0" lang="en-US" sz="27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DNA? </a:t>
              </a:r>
            </a:p>
          </p:txBody>
        </p:sp>
      </p:grpSp>
    </p:spTree>
    <p:extLst>
      <p:ext uri="{BB962C8B-B14F-4D97-AF65-F5344CB8AC3E}">
        <p14:creationId xmlns:p14="http://schemas.microsoft.com/office/powerpoint/2010/main" val="157030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37746D-6C34-4602-3865-E3140D42E3F3}"/>
              </a:ext>
            </a:extLst>
          </p:cNvPr>
          <p:cNvPicPr>
            <a:picLocks noChangeAspect="1"/>
          </p:cNvPicPr>
          <p:nvPr/>
        </p:nvPicPr>
        <p:blipFill>
          <a:blip r:embed="rId2"/>
          <a:stretch>
            <a:fillRect/>
          </a:stretch>
        </p:blipFill>
        <p:spPr>
          <a:xfrm>
            <a:off x="228600" y="0"/>
            <a:ext cx="11963400" cy="6858000"/>
          </a:xfrm>
          <a:prstGeom prst="rect">
            <a:avLst/>
          </a:prstGeom>
        </p:spPr>
      </p:pic>
    </p:spTree>
    <p:extLst>
      <p:ext uri="{BB962C8B-B14F-4D97-AF65-F5344CB8AC3E}">
        <p14:creationId xmlns:p14="http://schemas.microsoft.com/office/powerpoint/2010/main" val="56336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A6E39E9-8C43-09AF-005E-4B28B027E274}"/>
              </a:ext>
            </a:extLst>
          </p:cNvPr>
          <p:cNvSpPr txBox="1"/>
          <p:nvPr/>
        </p:nvSpPr>
        <p:spPr>
          <a:xfrm>
            <a:off x="0" y="124505"/>
            <a:ext cx="12191999" cy="6608989"/>
          </a:xfrm>
          <a:prstGeom prst="rect">
            <a:avLst/>
          </a:prstGeom>
          <a:solidFill>
            <a:schemeClr val="accent6">
              <a:lumMod val="40000"/>
              <a:lumOff val="60000"/>
            </a:schemeClr>
          </a:solidFill>
        </p:spPr>
        <p:txBody>
          <a:bodyPr wrap="square">
            <a:spAutoFit/>
          </a:bodyPr>
          <a:lstStyle/>
          <a:p>
            <a:pPr algn="ctr">
              <a:lnSpc>
                <a:spcPct val="107000"/>
              </a:lnSpc>
              <a:spcBef>
                <a:spcPts val="600"/>
              </a:spcBef>
              <a:spcAft>
                <a:spcPts val="600"/>
              </a:spcAft>
            </a:pPr>
            <a:r>
              <a:rPr lang="vi-VN" sz="20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 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vi-VN" sz="2000" b="1" dirty="0">
                <a:effectLst/>
                <a:latin typeface="Times New Roman" panose="02020603050405020304" pitchFamily="18" charset="0"/>
                <a:ea typeface="Calibri" panose="020F0502020204030204" pitchFamily="34" charset="0"/>
                <a:cs typeface="Times New Roman" panose="02020603050405020304" pitchFamily="18" charset="0"/>
              </a:rPr>
              <a:t>Câu 1: Quan sát 37.1, hoàn thành nội dung mô tả cấu trúc DNA dưới đây:</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Times New Roman" panose="02020603050405020304" pitchFamily="18" charset="0"/>
              <a:buChar char="-"/>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DNA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4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nucleotide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Mỗi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nucleotide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gồm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gồm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Mỗi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nucleotide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nitrogenous base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Times New Roman" panose="02020603050405020304" pitchFamily="18" charset="0"/>
              <a:buChar char="-"/>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Phân tử DNA gồm ...... mạch song song và ngược chiều nhau.</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Times New Roman" panose="02020603050405020304" pitchFamily="18" charset="0"/>
              <a:buChar char="-"/>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Trong mỗi mạch các mucleotid liên kết với nhau bằng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Times New Roman" panose="02020603050405020304" pitchFamily="18" charset="0"/>
              <a:buChar char="-"/>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Các nucleotide giữa hai mạch liên kết với nhau bằng ............................... theo </a:t>
            </a:r>
            <a:r>
              <a:rPr lang="vi-VN" sz="2000" i="1" dirty="0">
                <a:effectLst/>
                <a:latin typeface="Times New Roman" panose="02020603050405020304" pitchFamily="18" charset="0"/>
                <a:ea typeface="Calibri" panose="020F0502020204030204" pitchFamily="34" charset="0"/>
                <a:cs typeface="Times New Roman" panose="02020603050405020304" pitchFamily="18" charset="0"/>
              </a:rPr>
              <a:t>nguyên tắc bổ sung.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15000"/>
              </a:lnSpc>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 T liên kết với ................ bằng ................................. Nên số nucletide T = số nucleotide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15000"/>
              </a:lnSpc>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 G liên kết với ................ bằng ................................. Nên số nucletide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G</a:t>
            </a: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 = số nucleotide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Times New Roman" panose="02020603050405020304" pitchFamily="18" charset="0"/>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DNA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trúc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xoắn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mỗi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chu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kì</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xoắn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gồm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cặp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nucleotide,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dài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 nm;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kính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vòng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xoắn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...........nm.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vi-VN" sz="2000" b="1" dirty="0">
                <a:effectLst/>
                <a:latin typeface="Times New Roman" panose="02020603050405020304" pitchFamily="18" charset="0"/>
                <a:ea typeface="Calibri" panose="020F0502020204030204" pitchFamily="34" charset="0"/>
                <a:cs typeface="Times New Roman" panose="02020603050405020304" pitchFamily="18" charset="0"/>
              </a:rPr>
              <a:t>Câu 2: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vi-VN" sz="2000" b="1" dirty="0">
                <a:effectLst/>
                <a:latin typeface="Times New Roman" panose="02020603050405020304" pitchFamily="18" charset="0"/>
                <a:ea typeface="Calibri" panose="020F0502020204030204" pitchFamily="34" charset="0"/>
                <a:cs typeface="Times New Roman" panose="02020603050405020304" pitchFamily="18" charset="0"/>
              </a:rPr>
              <a:t> thích vì sao có 4 loại nucleotide có thể tạo nên sự đa dạng của DNA?</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vi-VN" sz="2000" b="1" dirty="0">
                <a:effectLst/>
                <a:latin typeface="Times New Roman" panose="02020603050405020304" pitchFamily="18" charset="0"/>
                <a:ea typeface="Calibri" panose="020F0502020204030204" pitchFamily="34" charset="0"/>
                <a:cs typeface="Times New Roman" panose="02020603050405020304" pitchFamily="18" charset="0"/>
              </a:rPr>
              <a:t>Câu 3: Cho biết chức năng của DNA?</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sz="2000" dirty="0">
                <a:effectLst/>
                <a:latin typeface="Times New Roman" panose="02020603050405020304" pitchFamily="18" charset="0"/>
                <a:ea typeface="Calibri" panose="020F0502020204030204" pitchFamily="34" charset="0"/>
              </a:rPr>
              <a:t>..........................................................................................................................................................................................................................................................................................................................................................................................</a:t>
            </a:r>
            <a:endParaRPr lang="en-US" sz="2000" dirty="0"/>
          </a:p>
        </p:txBody>
      </p:sp>
    </p:spTree>
    <p:extLst>
      <p:ext uri="{BB962C8B-B14F-4D97-AF65-F5344CB8AC3E}">
        <p14:creationId xmlns:p14="http://schemas.microsoft.com/office/powerpoint/2010/main" val="592575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1F2C9647-12FD-D893-3C94-0D3FFE5E89DB}"/>
              </a:ext>
            </a:extLst>
          </p:cNvPr>
          <p:cNvSpPr>
            <a:spLocks noChangeArrowheads="1"/>
          </p:cNvSpPr>
          <p:nvPr/>
        </p:nvSpPr>
        <p:spPr bwMode="auto">
          <a:xfrm>
            <a:off x="35859" y="0"/>
            <a:ext cx="12120282" cy="6740307"/>
          </a:xfrm>
          <a:prstGeom prst="rect">
            <a:avLst/>
          </a:prstGeom>
          <a:solidFill>
            <a:schemeClr val="accent6">
              <a:lumMod val="40000"/>
              <a:lumOff val="6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2400" b="1" i="0" u="none" strike="noStrike" cap="none" normalizeH="0" baseline="0" dirty="0">
                <a:ln>
                  <a:noFill/>
                </a:ln>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 1</a:t>
            </a:r>
            <a:endParaRPr kumimoji="0" lang="en-US" altLang="en-US" sz="2400" b="1" i="0" u="none" strike="noStrike" cap="none" normalizeH="0" baseline="0" dirty="0">
              <a:ln>
                <a:noFill/>
              </a:ln>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None/>
              <a:tabLst/>
            </a:pPr>
            <a:r>
              <a:rPr kumimoji="0" lang="vi-VN"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Câu 1:</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Quan s</a:t>
            </a:r>
            <a:r>
              <a:rPr kumimoji="0" lang="vi-VN"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 37.1, ho</a:t>
            </a:r>
            <a:r>
              <a:rPr kumimoji="0" lang="vi-VN"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 th</a:t>
            </a:r>
            <a:r>
              <a:rPr kumimoji="0" lang="vi-VN"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 nội dung mô tả cấu tr</a:t>
            </a:r>
            <a:r>
              <a:rPr kumimoji="0" lang="vi-VN"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ú</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 DNA dưới đây:</a:t>
            </a:r>
            <a:endPar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269875" algn="l" defTabSz="914400" rtl="0" eaLnBrk="0" fontAlgn="base" latinLnBrk="0" hangingPunct="0">
              <a:lnSpc>
                <a:spcPct val="100000"/>
              </a:lnSpc>
              <a:spcBef>
                <a:spcPct val="0"/>
              </a:spcBef>
              <a:spcAft>
                <a:spcPct val="0"/>
              </a:spcAft>
              <a:buClrTx/>
              <a:buSzTx/>
              <a:buFontTx/>
              <a:buChar char="•"/>
              <a:tabLst/>
            </a:pP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DNA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cấu</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tạo</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từ</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4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loại</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nucleotide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a:t>
            </a:r>
            <a:r>
              <a:rPr kumimoji="0" lang="en-US" altLang="en-US" sz="24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vi-VN" altLang="en-US" sz="2400" b="0" i="1"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Cytosine</a:t>
            </a:r>
            <a:r>
              <a:rPr kumimoji="0" lang="en-US" altLang="en-US" sz="2400" b="0" i="1"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a:t>
            </a:r>
            <a:r>
              <a:rPr kumimoji="0" lang="vi-VN" altLang="en-US" sz="2400" b="0" i="1"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Guanine</a:t>
            </a:r>
            <a:r>
              <a:rPr kumimoji="0" lang="en-US" altLang="en-US" sz="2400" b="0" i="1"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(G)</a:t>
            </a:r>
            <a:r>
              <a:rPr kumimoji="0" lang="vi-VN" altLang="en-US" sz="2400" b="0" i="1"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Adenin</a:t>
            </a:r>
            <a:r>
              <a:rPr kumimoji="0" lang="en-US" altLang="en-US" sz="2400" b="0" i="1"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a:t>
            </a:r>
            <a:r>
              <a:rPr kumimoji="0" lang="vi-VN" altLang="en-US" sz="2400" b="0" i="1"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Thymine</a:t>
            </a:r>
            <a:r>
              <a:rPr kumimoji="0" lang="en-US" altLang="en-US" sz="2400" b="0" i="1"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a:t>
            </a:r>
            <a:r>
              <a:rPr kumimoji="0" lang="vi-VN" altLang="en-US" sz="2400" b="0" i="1"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Mỗi</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nucleotide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gồm</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3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a:t>
            </a:r>
            <a:r>
              <a:rPr kumimoji="0" lang="en-US" altLang="en-US" sz="24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phần</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gồm</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a:t>
            </a:r>
            <a:r>
              <a:rPr kumimoji="0" lang="en-US" altLang="en-US" sz="24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ó</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1"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phosphate,</a:t>
            </a:r>
            <a:r>
              <a:rPr kumimoji="0" lang="en-US" altLang="en-US" sz="24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kumimoji="0" lang="en-US" altLang="en-US" sz="24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1"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pentose</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1"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nitrogenous base.</a:t>
            </a:r>
            <a:endParaRPr kumimoji="0" lang="en-US" altLang="en-US" sz="2400" b="0" i="0" u="none" strike="noStrike" cap="none" normalizeH="0" baseline="0" dirty="0">
              <a:ln>
                <a:noFill/>
              </a:ln>
              <a:solidFill>
                <a:schemeClr val="tx1"/>
              </a:solidFill>
              <a:effectLst/>
            </a:endParaRPr>
          </a:p>
          <a:p>
            <a:pPr marL="0" marR="0" lvl="0" indent="20955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loại</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nucleotide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a:t>
            </a:r>
            <a:r>
              <a:rPr kumimoji="0" lang="en-US" altLang="en-US" sz="24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nhau</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ó</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nitrogenous base </a:t>
            </a:r>
            <a:r>
              <a:rPr kumimoji="0" lang="en-US" altLang="en-US" sz="2400" b="0" i="1"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a:t>
            </a:r>
            <a:r>
              <a:rPr kumimoji="0" lang="en-US" altLang="en-US" sz="2400" b="0" i="1" u="none" strike="noStrike" cap="none" normalizeH="0" baseline="0" dirty="0" err="1">
                <a:ln>
                  <a:noFill/>
                </a:ln>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2400" b="0" i="1"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1"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1"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nhau</a:t>
            </a:r>
            <a:r>
              <a:rPr kumimoji="0" lang="en-US" altLang="en-US" sz="2400" b="0" i="1"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400" b="0" i="0" u="none" strike="noStrike" cap="none" normalizeH="0" baseline="0" dirty="0">
              <a:ln>
                <a:noFill/>
              </a:ln>
              <a:solidFill>
                <a:schemeClr val="tx1"/>
              </a:solidFill>
              <a:effectLst/>
            </a:endParaRPr>
          </a:p>
          <a:p>
            <a:pPr marL="0" marR="0" lvl="0" indent="209550" algn="l" defTabSz="914400" rtl="0" eaLnBrk="0" fontAlgn="base" latinLnBrk="0" hangingPunct="0">
              <a:lnSpc>
                <a:spcPct val="100000"/>
              </a:lnSpc>
              <a:spcBef>
                <a:spcPct val="0"/>
              </a:spcBef>
              <a:spcAft>
                <a:spcPct val="0"/>
              </a:spcAft>
              <a:buClrTx/>
              <a:buSzTx/>
              <a:buFontTx/>
              <a:buChar char="•"/>
              <a:tabLst/>
            </a:pP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Phân tử DNA gồm </a:t>
            </a:r>
            <a:r>
              <a:rPr kumimoji="0" lang="vi-VN" altLang="en-US" sz="2400" b="0" i="1"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a:t>
            </a:r>
            <a:r>
              <a:rPr kumimoji="0" lang="vi-VN" altLang="en-US" sz="24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mạch song song v</a:t>
            </a:r>
            <a:r>
              <a:rPr kumimoji="0" lang="vi-VN"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ngược chiều nhau.</a:t>
            </a:r>
            <a:endParaRPr kumimoji="0" lang="en-US" altLang="en-US" sz="2400" b="0" i="0" u="none" strike="noStrike" cap="none" normalizeH="0" baseline="0" dirty="0">
              <a:ln>
                <a:noFill/>
              </a:ln>
              <a:solidFill>
                <a:schemeClr val="tx1"/>
              </a:solidFill>
              <a:effectLst/>
            </a:endParaRPr>
          </a:p>
          <a:p>
            <a:pPr marL="0" marR="0" lvl="0" indent="209550" algn="l" defTabSz="914400" rtl="0" eaLnBrk="0" fontAlgn="base" latinLnBrk="0" hangingPunct="0">
              <a:lnSpc>
                <a:spcPct val="100000"/>
              </a:lnSpc>
              <a:spcBef>
                <a:spcPct val="0"/>
              </a:spcBef>
              <a:spcAft>
                <a:spcPct val="0"/>
              </a:spcAft>
              <a:buClrTx/>
              <a:buSzTx/>
              <a:buFontTx/>
              <a:buChar char="•"/>
              <a:tabLst/>
            </a:pP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Trong mỗi mạch c</a:t>
            </a:r>
            <a:r>
              <a:rPr kumimoji="0" lang="vi-VN"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 mucleotid liên kết với nhau bằng </a:t>
            </a:r>
            <a:r>
              <a:rPr kumimoji="0" lang="vi-VN" altLang="en-US" sz="2400" b="0" i="1"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liên kết phosphodiester</a:t>
            </a:r>
            <a:r>
              <a:rPr kumimoji="0" lang="vi-VN" altLang="en-US" sz="24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400" b="0" i="0" u="none" strike="noStrike" cap="none" normalizeH="0" baseline="0" dirty="0">
              <a:ln>
                <a:noFill/>
              </a:ln>
              <a:solidFill>
                <a:schemeClr val="tx1"/>
              </a:solidFill>
              <a:effectLst/>
            </a:endParaRPr>
          </a:p>
          <a:p>
            <a:pPr marL="0" marR="0" lvl="0" indent="209550" algn="l" defTabSz="914400" rtl="0" eaLnBrk="0" fontAlgn="base" latinLnBrk="0" hangingPunct="0">
              <a:lnSpc>
                <a:spcPct val="100000"/>
              </a:lnSpc>
              <a:spcBef>
                <a:spcPct val="0"/>
              </a:spcBef>
              <a:spcAft>
                <a:spcPct val="0"/>
              </a:spcAft>
              <a:buClrTx/>
              <a:buSzTx/>
              <a:buFontTx/>
              <a:buChar char="•"/>
              <a:tabLst/>
            </a:pP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vi-VN"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 nucleotide giữa hai mạch liên kết với nhau bằng </a:t>
            </a:r>
            <a:r>
              <a:rPr kumimoji="0" lang="vi-VN" altLang="en-US" sz="2400" b="0" i="1"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liên kết hydrogen</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theo </a:t>
            </a:r>
            <a:r>
              <a:rPr kumimoji="0" lang="vi-VN" altLang="en-US" sz="24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 tắc bổ sung.</a:t>
            </a:r>
            <a:endParaRPr kumimoji="0" lang="en-US" altLang="en-US" sz="2400" b="0" i="0" u="none" strike="noStrike" cap="none" normalizeH="0" baseline="0" dirty="0">
              <a:ln>
                <a:noFill/>
              </a:ln>
              <a:solidFill>
                <a:schemeClr val="tx1"/>
              </a:solidFill>
              <a:effectLst/>
            </a:endParaRPr>
          </a:p>
          <a:p>
            <a:pPr marL="0" marR="0" lvl="0" indent="209550" algn="l" defTabSz="914400" rtl="0" eaLnBrk="0" fontAlgn="base" latinLnBrk="0" hangingPunct="0">
              <a:lnSpc>
                <a:spcPct val="100000"/>
              </a:lnSpc>
              <a:spcBef>
                <a:spcPct val="0"/>
              </a:spcBef>
              <a:spcAft>
                <a:spcPct val="0"/>
              </a:spcAft>
              <a:buClrTx/>
              <a:buSzTx/>
              <a:buFontTx/>
              <a:buNone/>
              <a:tabLst/>
            </a:pP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 liên kết với </a:t>
            </a:r>
            <a:r>
              <a:rPr kumimoji="0" lang="vi-VN" altLang="en-US" sz="24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bằng </a:t>
            </a:r>
            <a:r>
              <a:rPr kumimoji="0" lang="vi-VN" altLang="en-US" sz="2400" b="0" i="1"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hai liên kết hydrogen</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nên số nucletide T = số nucleotide </a:t>
            </a:r>
            <a:r>
              <a:rPr kumimoji="0" lang="vi-VN" altLang="en-US" sz="24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a:t>
            </a:r>
            <a:endParaRPr kumimoji="0" lang="en-US" altLang="en-US" sz="2400" b="0" i="0" u="none" strike="noStrike" cap="none" normalizeH="0" baseline="0" dirty="0">
              <a:ln>
                <a:noFill/>
              </a:ln>
              <a:solidFill>
                <a:schemeClr val="tx1"/>
              </a:solidFill>
              <a:effectLst/>
            </a:endParaRPr>
          </a:p>
          <a:p>
            <a:pPr marL="0" marR="0" lvl="0" indent="209550" algn="l" defTabSz="914400" rtl="0" eaLnBrk="0" fontAlgn="base" latinLnBrk="0" hangingPunct="0">
              <a:lnSpc>
                <a:spcPct val="100000"/>
              </a:lnSpc>
              <a:spcBef>
                <a:spcPct val="0"/>
              </a:spcBef>
              <a:spcAft>
                <a:spcPct val="0"/>
              </a:spcAft>
              <a:buClrTx/>
              <a:buSzTx/>
              <a:buFontTx/>
              <a:buNone/>
              <a:tabLst/>
            </a:pP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G liên kết với </a:t>
            </a:r>
            <a:r>
              <a:rPr kumimoji="0" lang="vi-VN" altLang="en-US" sz="24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bằng </a:t>
            </a:r>
            <a:r>
              <a:rPr kumimoji="0" lang="vi-VN" altLang="en-US" sz="2400" b="0" i="1"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ba liên kết hydrogen</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nên số nucletide G = số nucleotide </a:t>
            </a:r>
            <a:r>
              <a:rPr kumimoji="0" lang="vi-VN" altLang="en-US" sz="24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a:t>
            </a:r>
            <a:endParaRPr kumimoji="0" lang="en-US" altLang="en-US" sz="2400" b="0" i="0" u="none" strike="noStrike" cap="none" normalizeH="0" baseline="0" dirty="0">
              <a:ln>
                <a:noFill/>
              </a:ln>
              <a:solidFill>
                <a:schemeClr val="tx1"/>
              </a:solidFill>
              <a:effectLst/>
            </a:endParaRPr>
          </a:p>
          <a:p>
            <a:pPr marL="0" marR="0" lvl="0" indent="209550" algn="l" defTabSz="914400" rtl="0" eaLnBrk="0" fontAlgn="base" latinLnBrk="0" hangingPunct="0">
              <a:lnSpc>
                <a:spcPct val="100000"/>
              </a:lnSpc>
              <a:spcBef>
                <a:spcPct val="0"/>
              </a:spcBef>
              <a:spcAft>
                <a:spcPct val="0"/>
              </a:spcAft>
              <a:buClrTx/>
              <a:buSzTx/>
              <a:buFontTx/>
              <a:buChar char="•"/>
              <a:tabLst/>
            </a:pP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DNA c</a:t>
            </a:r>
            <a:r>
              <a:rPr kumimoji="0" lang="vi-VN"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ó</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cấu tr</a:t>
            </a:r>
            <a:r>
              <a:rPr kumimoji="0" lang="vi-VN"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ú</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 xoắn, mỗi chu k</a:t>
            </a:r>
            <a:r>
              <a:rPr kumimoji="0" lang="vi-VN"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ì</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xoắn gồm </a:t>
            </a:r>
            <a:r>
              <a:rPr kumimoji="0" lang="vi-VN" altLang="en-US" sz="24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10</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cặp nucleotide, d</a:t>
            </a:r>
            <a:r>
              <a:rPr kumimoji="0" lang="vi-VN"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 </a:t>
            </a:r>
            <a:r>
              <a:rPr kumimoji="0" lang="vi-VN" altLang="en-US" sz="24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34</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nm; đường k</a:t>
            </a:r>
            <a:r>
              <a:rPr kumimoji="0" lang="vi-VN"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í</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 vòng xoắn </a:t>
            </a:r>
            <a:r>
              <a:rPr kumimoji="0" lang="vi-VN" altLang="en-US" sz="24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nm.</a:t>
            </a:r>
            <a:endParaRPr kumimoji="0" lang="en-US" altLang="en-US" sz="2400" b="0" i="0" u="none" strike="noStrike" cap="none" normalizeH="0" baseline="0" dirty="0">
              <a:ln>
                <a:noFill/>
              </a:ln>
              <a:solidFill>
                <a:schemeClr val="tx1"/>
              </a:solidFill>
              <a:effectLst/>
            </a:endParaRPr>
          </a:p>
          <a:p>
            <a:pPr marL="0" marR="0" lvl="0" indent="209550" algn="l" defTabSz="914400" rtl="0" eaLnBrk="0" fontAlgn="base" latinLnBrk="0" hangingPunct="0">
              <a:lnSpc>
                <a:spcPct val="100000"/>
              </a:lnSpc>
              <a:spcBef>
                <a:spcPct val="0"/>
              </a:spcBef>
              <a:spcAft>
                <a:spcPct val="0"/>
              </a:spcAft>
              <a:buClrTx/>
              <a:buSzTx/>
              <a:buFontTx/>
              <a:buNone/>
              <a:tabLst/>
            </a:pPr>
            <a:r>
              <a:rPr kumimoji="0" lang="vi-VN"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Câu 2:</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DNA được cấu tr</a:t>
            </a:r>
            <a:r>
              <a:rPr kumimoji="0" lang="vi-VN"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ú</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 theo </a:t>
            </a:r>
            <a:r>
              <a:rPr kumimoji="0" lang="vi-VN" altLang="en-US" sz="24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nguyên tắc đa phân</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từ bốn loại nucleotide </a:t>
            </a:r>
            <a:r>
              <a:rPr kumimoji="0" lang="vi-VN" altLang="en-US" sz="24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liên kết </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theo chiều dọc v</a:t>
            </a:r>
            <a:r>
              <a:rPr kumimoji="0" lang="vi-VN"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vi-VN" altLang="en-US" sz="24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sắp xếp theo nhiều c</a:t>
            </a:r>
            <a:r>
              <a:rPr kumimoji="0" lang="vi-VN" altLang="en-US" sz="2400" b="0"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vi-VN" altLang="en-US" sz="24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 kh</a:t>
            </a:r>
            <a:r>
              <a:rPr kumimoji="0" lang="vi-VN" altLang="en-US" sz="2400" b="0"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vi-VN" altLang="en-US" sz="24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 nhau </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đã tạo ra vô số phân tử DNA kh</a:t>
            </a:r>
            <a:r>
              <a:rPr kumimoji="0" lang="vi-VN"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 nhau về số lượng, th</a:t>
            </a:r>
            <a:r>
              <a:rPr kumimoji="0" lang="vi-VN"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 phần v</a:t>
            </a:r>
            <a:r>
              <a:rPr kumimoji="0" lang="vi-VN"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trật tự sắp xếp c</a:t>
            </a:r>
            <a:r>
              <a:rPr kumimoji="0" lang="vi-VN"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 nucleotide.</a:t>
            </a:r>
            <a:endParaRPr kumimoji="0" lang="en-US" altLang="en-US" sz="2400" b="0" i="0" u="none" strike="noStrike" cap="none" normalizeH="0" baseline="0" dirty="0">
              <a:ln>
                <a:noFill/>
              </a:ln>
              <a:solidFill>
                <a:schemeClr val="tx1"/>
              </a:solidFill>
              <a:effectLst/>
            </a:endParaRPr>
          </a:p>
          <a:p>
            <a:pPr marL="0" marR="0" lvl="0" indent="209550" algn="l" defTabSz="914400" rtl="0" eaLnBrk="0" fontAlgn="base" latinLnBrk="0" hangingPunct="0">
              <a:lnSpc>
                <a:spcPct val="100000"/>
              </a:lnSpc>
              <a:spcBef>
                <a:spcPct val="0"/>
              </a:spcBef>
              <a:spcAft>
                <a:spcPct val="0"/>
              </a:spcAft>
              <a:buClrTx/>
              <a:buSzTx/>
              <a:buFontTx/>
              <a:buNone/>
              <a:tabLst/>
            </a:pPr>
            <a:r>
              <a:rPr kumimoji="0" lang="vi-VN"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Câu 3:</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DNA có chức năng lưu trữ, bảo quản và truyền đạt thông tin di truyền.</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33621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4172AD18-5EFE-9D0A-E69C-C82CB61B1727}"/>
              </a:ext>
            </a:extLst>
          </p:cNvPr>
          <p:cNvGrpSpPr/>
          <p:nvPr/>
        </p:nvGrpSpPr>
        <p:grpSpPr>
          <a:xfrm>
            <a:off x="225627" y="115001"/>
            <a:ext cx="3989759" cy="6627998"/>
            <a:chOff x="3180718" y="230002"/>
            <a:chExt cx="3989759" cy="6627998"/>
          </a:xfrm>
        </p:grpSpPr>
        <p:pic>
          <p:nvPicPr>
            <p:cNvPr id="2050" name="Picture 2" descr="23.7: DNA Replication, the Double Helix, and Protein Synthesis - Chemistry  LibreTexts">
              <a:extLst>
                <a:ext uri="{FF2B5EF4-FFF2-40B4-BE49-F238E27FC236}">
                  <a16:creationId xmlns:a16="http://schemas.microsoft.com/office/drawing/2014/main" id="{3BE481E7-D5A9-0E0B-9C5C-7A03D7397F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057" t="3354"/>
            <a:stretch/>
          </p:blipFill>
          <p:spPr bwMode="auto">
            <a:xfrm>
              <a:off x="3450568" y="230002"/>
              <a:ext cx="2736847" cy="662799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28AE019-F040-8B63-3354-6296A4423B55}"/>
                </a:ext>
              </a:extLst>
            </p:cNvPr>
            <p:cNvSpPr/>
            <p:nvPr/>
          </p:nvSpPr>
          <p:spPr>
            <a:xfrm>
              <a:off x="3200558" y="5323715"/>
              <a:ext cx="712447" cy="230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7ABA0B4-B5D1-2940-F38C-7B52AEC6955C}"/>
                </a:ext>
              </a:extLst>
            </p:cNvPr>
            <p:cNvSpPr/>
            <p:nvPr/>
          </p:nvSpPr>
          <p:spPr>
            <a:xfrm>
              <a:off x="3180718" y="5389380"/>
              <a:ext cx="712447" cy="3214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2DF3517-E1FA-D28C-AD4E-4507565EDACE}"/>
                </a:ext>
              </a:extLst>
            </p:cNvPr>
            <p:cNvSpPr/>
            <p:nvPr/>
          </p:nvSpPr>
          <p:spPr>
            <a:xfrm>
              <a:off x="3200557" y="1916904"/>
              <a:ext cx="712447" cy="230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25565C7-32FD-84A8-5F51-1C0A10EADE95}"/>
                </a:ext>
              </a:extLst>
            </p:cNvPr>
            <p:cNvSpPr/>
            <p:nvPr/>
          </p:nvSpPr>
          <p:spPr>
            <a:xfrm>
              <a:off x="5124724" y="3638963"/>
              <a:ext cx="1062692" cy="287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0C3265E-A793-5E75-AD2E-9648AB40ECE0}"/>
                </a:ext>
              </a:extLst>
            </p:cNvPr>
            <p:cNvSpPr txBox="1"/>
            <p:nvPr/>
          </p:nvSpPr>
          <p:spPr>
            <a:xfrm>
              <a:off x="3180718" y="5207883"/>
              <a:ext cx="11473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Liên kết hydrogen</a:t>
              </a:r>
            </a:p>
          </p:txBody>
        </p:sp>
        <p:sp>
          <p:nvSpPr>
            <p:cNvPr id="15" name="TextBox 14">
              <a:extLst>
                <a:ext uri="{FF2B5EF4-FFF2-40B4-BE49-F238E27FC236}">
                  <a16:creationId xmlns:a16="http://schemas.microsoft.com/office/drawing/2014/main" id="{7E8081C9-6BEA-817E-EB30-5849481CFA2C}"/>
                </a:ext>
              </a:extLst>
            </p:cNvPr>
            <p:cNvSpPr txBox="1"/>
            <p:nvPr/>
          </p:nvSpPr>
          <p:spPr>
            <a:xfrm>
              <a:off x="5318396" y="3430363"/>
              <a:ext cx="15120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Xương sống đường phosphate</a:t>
              </a:r>
            </a:p>
          </p:txBody>
        </p:sp>
        <p:sp>
          <p:nvSpPr>
            <p:cNvPr id="16" name="TextBox 15">
              <a:extLst>
                <a:ext uri="{FF2B5EF4-FFF2-40B4-BE49-F238E27FC236}">
                  <a16:creationId xmlns:a16="http://schemas.microsoft.com/office/drawing/2014/main" id="{D97A9C31-DDBC-F85E-8561-BE82371FB5D2}"/>
                </a:ext>
              </a:extLst>
            </p:cNvPr>
            <p:cNvSpPr txBox="1"/>
            <p:nvPr/>
          </p:nvSpPr>
          <p:spPr>
            <a:xfrm>
              <a:off x="3421130" y="1893405"/>
              <a:ext cx="59940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Base </a:t>
              </a:r>
            </a:p>
          </p:txBody>
        </p:sp>
        <p:sp>
          <p:nvSpPr>
            <p:cNvPr id="17" name="Right Bracket 16">
              <a:extLst>
                <a:ext uri="{FF2B5EF4-FFF2-40B4-BE49-F238E27FC236}">
                  <a16:creationId xmlns:a16="http://schemas.microsoft.com/office/drawing/2014/main" id="{AE09A67D-BD65-3D98-5E5B-42B51FE67DF1}"/>
                </a:ext>
              </a:extLst>
            </p:cNvPr>
            <p:cNvSpPr/>
            <p:nvPr/>
          </p:nvSpPr>
          <p:spPr>
            <a:xfrm>
              <a:off x="5402019" y="4330778"/>
              <a:ext cx="115394" cy="392687"/>
            </a:xfrm>
            <a:prstGeom prst="righ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699B2AB4-A74D-1D5F-0980-1609A7F0FCCC}"/>
                </a:ext>
              </a:extLst>
            </p:cNvPr>
            <p:cNvPicPr>
              <a:picLocks noChangeAspect="1"/>
            </p:cNvPicPr>
            <p:nvPr/>
          </p:nvPicPr>
          <p:blipFill>
            <a:blip r:embed="rId3"/>
            <a:stretch>
              <a:fillRect/>
            </a:stretch>
          </p:blipFill>
          <p:spPr>
            <a:xfrm>
              <a:off x="5539090" y="4276333"/>
              <a:ext cx="465362" cy="405591"/>
            </a:xfrm>
            <a:prstGeom prst="rect">
              <a:avLst/>
            </a:prstGeom>
          </p:spPr>
        </p:pic>
        <p:sp>
          <p:nvSpPr>
            <p:cNvPr id="24" name="Right Bracket 23">
              <a:extLst>
                <a:ext uri="{FF2B5EF4-FFF2-40B4-BE49-F238E27FC236}">
                  <a16:creationId xmlns:a16="http://schemas.microsoft.com/office/drawing/2014/main" id="{C32E1418-981E-F51B-AE4A-5EE95E183EDE}"/>
                </a:ext>
              </a:extLst>
            </p:cNvPr>
            <p:cNvSpPr/>
            <p:nvPr/>
          </p:nvSpPr>
          <p:spPr>
            <a:xfrm>
              <a:off x="5517413" y="2545626"/>
              <a:ext cx="1200500" cy="3698099"/>
            </a:xfrm>
            <a:prstGeom prst="righ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C94095F4-AD9B-3A72-374E-0BD76E99C2C3}"/>
                </a:ext>
              </a:extLst>
            </p:cNvPr>
            <p:cNvSpPr txBox="1"/>
            <p:nvPr/>
          </p:nvSpPr>
          <p:spPr>
            <a:xfrm>
              <a:off x="6739590" y="3136165"/>
              <a:ext cx="430887" cy="1452620"/>
            </a:xfrm>
            <a:prstGeom prst="rect">
              <a:avLst/>
            </a:prstGeom>
            <a:noFill/>
          </p:spPr>
          <p:txBody>
            <a:bodyPr vert="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Chu kì xoắn </a:t>
              </a:r>
            </a:p>
          </p:txBody>
        </p:sp>
        <p:pic>
          <p:nvPicPr>
            <p:cNvPr id="29" name="Picture 28">
              <a:extLst>
                <a:ext uri="{FF2B5EF4-FFF2-40B4-BE49-F238E27FC236}">
                  <a16:creationId xmlns:a16="http://schemas.microsoft.com/office/drawing/2014/main" id="{11DC18F7-761B-1753-5686-5E543AD2EBD2}"/>
                </a:ext>
              </a:extLst>
            </p:cNvPr>
            <p:cNvPicPr>
              <a:picLocks noChangeAspect="1"/>
            </p:cNvPicPr>
            <p:nvPr/>
          </p:nvPicPr>
          <p:blipFill>
            <a:blip r:embed="rId4"/>
            <a:stretch>
              <a:fillRect/>
            </a:stretch>
          </p:blipFill>
          <p:spPr>
            <a:xfrm rot="5400000">
              <a:off x="6788340" y="4237412"/>
              <a:ext cx="389247" cy="372322"/>
            </a:xfrm>
            <a:prstGeom prst="rect">
              <a:avLst/>
            </a:prstGeom>
          </p:spPr>
        </p:pic>
        <p:cxnSp>
          <p:nvCxnSpPr>
            <p:cNvPr id="31" name="Straight Arrow Connector 30">
              <a:extLst>
                <a:ext uri="{FF2B5EF4-FFF2-40B4-BE49-F238E27FC236}">
                  <a16:creationId xmlns:a16="http://schemas.microsoft.com/office/drawing/2014/main" id="{E69FF924-564E-0384-B695-FB250022EDD2}"/>
                </a:ext>
              </a:extLst>
            </p:cNvPr>
            <p:cNvCxnSpPr>
              <a:cxnSpLocks/>
            </p:cNvCxnSpPr>
            <p:nvPr/>
          </p:nvCxnSpPr>
          <p:spPr>
            <a:xfrm flipH="1">
              <a:off x="5133833" y="2171145"/>
              <a:ext cx="399591" cy="24729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6A86B91-1FBD-6FDF-FE6E-1206A1CA52AC}"/>
                </a:ext>
              </a:extLst>
            </p:cNvPr>
            <p:cNvSpPr txBox="1"/>
            <p:nvPr/>
          </p:nvSpPr>
          <p:spPr>
            <a:xfrm>
              <a:off x="5517413" y="1885297"/>
              <a:ext cx="10336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Liên kết cộng hóa trị</a:t>
              </a:r>
            </a:p>
          </p:txBody>
        </p:sp>
        <p:cxnSp>
          <p:nvCxnSpPr>
            <p:cNvPr id="35" name="Straight Connector 34">
              <a:extLst>
                <a:ext uri="{FF2B5EF4-FFF2-40B4-BE49-F238E27FC236}">
                  <a16:creationId xmlns:a16="http://schemas.microsoft.com/office/drawing/2014/main" id="{4B87BC9F-BB45-9C71-4497-FE558F88EBAE}"/>
                </a:ext>
              </a:extLst>
            </p:cNvPr>
            <p:cNvCxnSpPr>
              <a:cxnSpLocks/>
            </p:cNvCxnSpPr>
            <p:nvPr/>
          </p:nvCxnSpPr>
          <p:spPr>
            <a:xfrm>
              <a:off x="3698913" y="6452559"/>
              <a:ext cx="1634715" cy="0"/>
            </a:xfrm>
            <a:prstGeom prst="line">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54B2C479-6C44-056C-BAFF-C79671E211B1}"/>
                </a:ext>
              </a:extLst>
            </p:cNvPr>
            <p:cNvPicPr>
              <a:picLocks noChangeAspect="1"/>
            </p:cNvPicPr>
            <p:nvPr/>
          </p:nvPicPr>
          <p:blipFill>
            <a:blip r:embed="rId5"/>
            <a:stretch>
              <a:fillRect/>
            </a:stretch>
          </p:blipFill>
          <p:spPr>
            <a:xfrm>
              <a:off x="4310579" y="6441057"/>
              <a:ext cx="411381" cy="381068"/>
            </a:xfrm>
            <a:prstGeom prst="rect">
              <a:avLst/>
            </a:prstGeom>
          </p:spPr>
        </p:pic>
      </p:grpSp>
      <p:sp>
        <p:nvSpPr>
          <p:cNvPr id="4" name="Rectangle: Rounded Corners 3">
            <a:extLst>
              <a:ext uri="{FF2B5EF4-FFF2-40B4-BE49-F238E27FC236}">
                <a16:creationId xmlns:a16="http://schemas.microsoft.com/office/drawing/2014/main" id="{F19FE9CA-65DC-3F29-AAB5-7DDF82936F41}"/>
              </a:ext>
            </a:extLst>
          </p:cNvPr>
          <p:cNvSpPr/>
          <p:nvPr/>
        </p:nvSpPr>
        <p:spPr>
          <a:xfrm>
            <a:off x="4513773" y="1562986"/>
            <a:ext cx="7396540" cy="2125077"/>
          </a:xfrm>
          <a:prstGeom prst="roundRect">
            <a:avLst>
              <a:gd name="adj" fmla="val 8543"/>
            </a:avLst>
          </a:prstGeom>
          <a:solidFill>
            <a:schemeClr val="accent2">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A9AE504-0B8E-2AE0-10C6-2F140E641F7A}"/>
              </a:ext>
            </a:extLst>
          </p:cNvPr>
          <p:cNvSpPr txBox="1"/>
          <p:nvPr/>
        </p:nvSpPr>
        <p:spPr>
          <a:xfrm>
            <a:off x="4638413" y="1678265"/>
            <a:ext cx="7141517" cy="94006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kumimoji="0" sz="2400" b="0" i="1" u="none" strike="noStrike" cap="none" spc="0" normalizeH="0" baseline="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ADN là một chuỗi xoắn kép gồm hai mạch song song, xoắn đều quanh một trục:</a:t>
            </a:r>
          </a:p>
        </p:txBody>
      </p:sp>
      <p:sp>
        <p:nvSpPr>
          <p:cNvPr id="6" name="TextBox 5">
            <a:extLst>
              <a:ext uri="{FF2B5EF4-FFF2-40B4-BE49-F238E27FC236}">
                <a16:creationId xmlns:a16="http://schemas.microsoft.com/office/drawing/2014/main" id="{017F13E8-4E38-7F94-37BD-E126FA9AF758}"/>
              </a:ext>
            </a:extLst>
          </p:cNvPr>
          <p:cNvSpPr txBox="1"/>
          <p:nvPr/>
        </p:nvSpPr>
        <p:spPr>
          <a:xfrm>
            <a:off x="5098123" y="2618331"/>
            <a:ext cx="5558384" cy="94006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kumimoji="0" sz="2400" b="0" i="1" u="none" strike="noStrike" cap="none" spc="0" normalizeH="0" baseline="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Theo chiều từ trái sang phải (xoắn phải).</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Ngược chiều kim đồng hồ.</a:t>
            </a:r>
          </a:p>
        </p:txBody>
      </p:sp>
      <p:sp>
        <p:nvSpPr>
          <p:cNvPr id="7" name="Rectangle: Rounded Corners 6">
            <a:extLst>
              <a:ext uri="{FF2B5EF4-FFF2-40B4-BE49-F238E27FC236}">
                <a16:creationId xmlns:a16="http://schemas.microsoft.com/office/drawing/2014/main" id="{C7E72F86-0C9C-CF85-0D60-9443CE5A12E3}"/>
              </a:ext>
            </a:extLst>
          </p:cNvPr>
          <p:cNvSpPr/>
          <p:nvPr/>
        </p:nvSpPr>
        <p:spPr>
          <a:xfrm>
            <a:off x="4513773" y="3934465"/>
            <a:ext cx="7396540" cy="1681637"/>
          </a:xfrm>
          <a:prstGeom prst="roundRect">
            <a:avLst>
              <a:gd name="adj" fmla="val 8543"/>
            </a:avLst>
          </a:prstGeom>
          <a:solidFill>
            <a:schemeClr val="accent6">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174AECA-F8BA-3A5A-AD39-5569F48B7DCE}"/>
              </a:ext>
            </a:extLst>
          </p:cNvPr>
          <p:cNvSpPr txBox="1"/>
          <p:nvPr/>
        </p:nvSpPr>
        <p:spPr>
          <a:xfrm>
            <a:off x="4676512" y="4010718"/>
            <a:ext cx="5086557" cy="496867"/>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kumimoji="0" sz="2400" b="0" i="1" u="none" strike="noStrike" cap="none" spc="0" normalizeH="0" baseline="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Mỗi chu kì xoắn gồm: </a:t>
            </a:r>
          </a:p>
        </p:txBody>
      </p:sp>
      <p:grpSp>
        <p:nvGrpSpPr>
          <p:cNvPr id="18" name="Group 17">
            <a:extLst>
              <a:ext uri="{FF2B5EF4-FFF2-40B4-BE49-F238E27FC236}">
                <a16:creationId xmlns:a16="http://schemas.microsoft.com/office/drawing/2014/main" id="{ADE96F21-2265-53B0-7BF0-040672CBC3DF}"/>
              </a:ext>
            </a:extLst>
          </p:cNvPr>
          <p:cNvGrpSpPr/>
          <p:nvPr/>
        </p:nvGrpSpPr>
        <p:grpSpPr>
          <a:xfrm>
            <a:off x="5136223" y="4426734"/>
            <a:ext cx="4027727" cy="1073569"/>
            <a:chOff x="5284566" y="2731932"/>
            <a:chExt cx="4027727" cy="1073569"/>
          </a:xfrm>
        </p:grpSpPr>
        <p:pic>
          <p:nvPicPr>
            <p:cNvPr id="20" name="Picture 19">
              <a:extLst>
                <a:ext uri="{FF2B5EF4-FFF2-40B4-BE49-F238E27FC236}">
                  <a16:creationId xmlns:a16="http://schemas.microsoft.com/office/drawing/2014/main" id="{080E0D48-ABD0-6F10-E0E0-44DA8A559636}"/>
                </a:ext>
              </a:extLst>
            </p:cNvPr>
            <p:cNvPicPr>
              <a:picLocks noChangeAspect="1"/>
            </p:cNvPicPr>
            <p:nvPr/>
          </p:nvPicPr>
          <p:blipFill>
            <a:blip r:embed="rId6"/>
            <a:stretch>
              <a:fillRect/>
            </a:stretch>
          </p:blipFill>
          <p:spPr>
            <a:xfrm>
              <a:off x="8330303" y="2731932"/>
              <a:ext cx="604758" cy="578464"/>
            </a:xfrm>
            <a:prstGeom prst="rect">
              <a:avLst/>
            </a:prstGeom>
          </p:spPr>
        </p:pic>
        <p:pic>
          <p:nvPicPr>
            <p:cNvPr id="21" name="Picture 20">
              <a:extLst>
                <a:ext uri="{FF2B5EF4-FFF2-40B4-BE49-F238E27FC236}">
                  <a16:creationId xmlns:a16="http://schemas.microsoft.com/office/drawing/2014/main" id="{4550B986-C94D-4741-DC4F-00CB683BB07D}"/>
                </a:ext>
              </a:extLst>
            </p:cNvPr>
            <p:cNvPicPr>
              <a:picLocks noChangeAspect="1"/>
            </p:cNvPicPr>
            <p:nvPr/>
          </p:nvPicPr>
          <p:blipFill>
            <a:blip r:embed="rId7"/>
            <a:stretch>
              <a:fillRect/>
            </a:stretch>
          </p:blipFill>
          <p:spPr>
            <a:xfrm>
              <a:off x="8514298" y="3185454"/>
              <a:ext cx="624479" cy="578465"/>
            </a:xfrm>
            <a:prstGeom prst="rect">
              <a:avLst/>
            </a:prstGeom>
          </p:spPr>
        </p:pic>
        <p:sp>
          <p:nvSpPr>
            <p:cNvPr id="22" name="TextBox 21">
              <a:extLst>
                <a:ext uri="{FF2B5EF4-FFF2-40B4-BE49-F238E27FC236}">
                  <a16:creationId xmlns:a16="http://schemas.microsoft.com/office/drawing/2014/main" id="{BCABD167-09ED-6F5B-71CB-41CBB3E6AD99}"/>
                </a:ext>
              </a:extLst>
            </p:cNvPr>
            <p:cNvSpPr txBox="1"/>
            <p:nvPr/>
          </p:nvSpPr>
          <p:spPr>
            <a:xfrm>
              <a:off x="5284566" y="2865435"/>
              <a:ext cx="4027727" cy="94006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kumimoji="0" sz="2400" b="0" i="1" u="none" strike="noStrike" cap="none" spc="0" normalizeH="0" baseline="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10 cặp nucleotide, dài</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Đường kính vòng xoắn    </a:t>
              </a:r>
            </a:p>
          </p:txBody>
        </p:sp>
      </p:grpSp>
    </p:spTree>
    <p:extLst>
      <p:ext uri="{BB962C8B-B14F-4D97-AF65-F5344CB8AC3E}">
        <p14:creationId xmlns:p14="http://schemas.microsoft.com/office/powerpoint/2010/main" val="114862246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2000"/>
                                        <p:tgtEl>
                                          <p:spTgt spid="18"/>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5BA5B406-DFE1-8CFA-6F21-9F3D9269EB62}"/>
              </a:ext>
            </a:extLst>
          </p:cNvPr>
          <p:cNvSpPr/>
          <p:nvPr/>
        </p:nvSpPr>
        <p:spPr>
          <a:xfrm>
            <a:off x="-1" y="235612"/>
            <a:ext cx="4465414"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CHỨC NĂNG PHÂN TỬ DNA</a:t>
            </a:r>
          </a:p>
        </p:txBody>
      </p:sp>
      <p:grpSp>
        <p:nvGrpSpPr>
          <p:cNvPr id="3" name="Group 2">
            <a:extLst>
              <a:ext uri="{FF2B5EF4-FFF2-40B4-BE49-F238E27FC236}">
                <a16:creationId xmlns:a16="http://schemas.microsoft.com/office/drawing/2014/main" id="{C8ED0E3C-AE32-A83D-7211-2CFBD1DA44ED}"/>
              </a:ext>
            </a:extLst>
          </p:cNvPr>
          <p:cNvGrpSpPr/>
          <p:nvPr/>
        </p:nvGrpSpPr>
        <p:grpSpPr>
          <a:xfrm>
            <a:off x="1481944" y="1065440"/>
            <a:ext cx="9228111" cy="1055070"/>
            <a:chOff x="673582" y="1589717"/>
            <a:chExt cx="5962754" cy="1055070"/>
          </a:xfrm>
        </p:grpSpPr>
        <p:sp>
          <p:nvSpPr>
            <p:cNvPr id="4" name="Rectangle: Rounded Corners 3">
              <a:extLst>
                <a:ext uri="{FF2B5EF4-FFF2-40B4-BE49-F238E27FC236}">
                  <a16:creationId xmlns:a16="http://schemas.microsoft.com/office/drawing/2014/main" id="{98A17EF0-5CD9-A11E-DF09-FE38DFFE11BF}"/>
                </a:ext>
              </a:extLst>
            </p:cNvPr>
            <p:cNvSpPr/>
            <p:nvPr/>
          </p:nvSpPr>
          <p:spPr>
            <a:xfrm>
              <a:off x="673582" y="1589717"/>
              <a:ext cx="5962754" cy="105507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9ED9FB8A-4A80-7D35-19DE-57226DDDBE78}"/>
                </a:ext>
              </a:extLst>
            </p:cNvPr>
            <p:cNvSpPr txBox="1"/>
            <p:nvPr/>
          </p:nvSpPr>
          <p:spPr>
            <a:xfrm>
              <a:off x="825223" y="1625381"/>
              <a:ext cx="5676996" cy="940066"/>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dirty="0">
                  <a:solidFill>
                    <a:prstClr val="black"/>
                  </a:solidFill>
                  <a:latin typeface="+mj-lt"/>
                  <a:cs typeface="Arial" panose="020B0604020202020204" pitchFamily="34" charset="0"/>
                </a:rPr>
                <a:t> </a:t>
              </a:r>
              <a:r>
                <a:rPr lang="vi-VN" sz="2400" kern="0" dirty="0">
                  <a:solidFill>
                    <a:prstClr val="black"/>
                  </a:solidFill>
                  <a:latin typeface="+mj-lt"/>
                  <a:cs typeface="Arial" panose="020B0604020202020204" pitchFamily="34" charset="0"/>
                </a:rPr>
                <a:t>Những đặc điểm nào của phân tử DNA đảm bảo cho nó thực hiện chức năng lưu giữ, bảo quản và truyền đạt thông tin di truyền?</a:t>
              </a:r>
            </a:p>
          </p:txBody>
        </p:sp>
      </p:grpSp>
      <p:sp>
        <p:nvSpPr>
          <p:cNvPr id="6" name="Rectangle: Rounded Corners 5">
            <a:extLst>
              <a:ext uri="{FF2B5EF4-FFF2-40B4-BE49-F238E27FC236}">
                <a16:creationId xmlns:a16="http://schemas.microsoft.com/office/drawing/2014/main" id="{D39B82E3-236C-C4FA-A8A6-64AC79FFCA6C}"/>
              </a:ext>
            </a:extLst>
          </p:cNvPr>
          <p:cNvSpPr/>
          <p:nvPr/>
        </p:nvSpPr>
        <p:spPr>
          <a:xfrm>
            <a:off x="5372333" y="2265353"/>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Trả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lời</a:t>
            </a:r>
            <a:endParaRPr lang="en-US" sz="2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445ECED4-0BD7-8360-5576-C1402C116955}"/>
              </a:ext>
            </a:extLst>
          </p:cNvPr>
          <p:cNvSpPr txBox="1"/>
          <p:nvPr/>
        </p:nvSpPr>
        <p:spPr>
          <a:xfrm>
            <a:off x="1170120" y="3088921"/>
            <a:ext cx="10083169" cy="1826462"/>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r>
              <a:rPr lang="vi-VN" b="1" dirty="0">
                <a:solidFill>
                  <a:srgbClr val="FF0000"/>
                </a:solidFill>
              </a:rPr>
              <a:t>- Đặc điểm giúp DNA thực hiện chức năng lưu giữ thông tin di truyền:</a:t>
            </a:r>
            <a:endParaRPr lang="en-US" b="1" dirty="0">
              <a:solidFill>
                <a:srgbClr val="FF0000"/>
              </a:solidFill>
            </a:endParaRPr>
          </a:p>
          <a:p>
            <a:r>
              <a:rPr lang="vi-VN" dirty="0"/>
              <a:t>Trình tự các nucleotide trên DNA là thông tin di truyền chỉ dẫn cho tế bào tổng hợp protein. Ngoài ra, DNA có kích thước lớn giúp mỗi phân tử DNA mang được nhiều thông tin di truyền.</a:t>
            </a:r>
          </a:p>
        </p:txBody>
      </p:sp>
    </p:spTree>
    <p:extLst>
      <p:ext uri="{BB962C8B-B14F-4D97-AF65-F5344CB8AC3E}">
        <p14:creationId xmlns:p14="http://schemas.microsoft.com/office/powerpoint/2010/main" val="160379189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5BA5B406-DFE1-8CFA-6F21-9F3D9269EB62}"/>
              </a:ext>
            </a:extLst>
          </p:cNvPr>
          <p:cNvSpPr/>
          <p:nvPr/>
        </p:nvSpPr>
        <p:spPr>
          <a:xfrm>
            <a:off x="-1" y="235612"/>
            <a:ext cx="4465414"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CHỨC NĂNG PHÂN TỬ DNA</a:t>
            </a:r>
          </a:p>
        </p:txBody>
      </p:sp>
      <p:grpSp>
        <p:nvGrpSpPr>
          <p:cNvPr id="3" name="Group 2">
            <a:extLst>
              <a:ext uri="{FF2B5EF4-FFF2-40B4-BE49-F238E27FC236}">
                <a16:creationId xmlns:a16="http://schemas.microsoft.com/office/drawing/2014/main" id="{C8ED0E3C-AE32-A83D-7211-2CFBD1DA44ED}"/>
              </a:ext>
            </a:extLst>
          </p:cNvPr>
          <p:cNvGrpSpPr/>
          <p:nvPr/>
        </p:nvGrpSpPr>
        <p:grpSpPr>
          <a:xfrm>
            <a:off x="1481944" y="1065440"/>
            <a:ext cx="9228111" cy="1055070"/>
            <a:chOff x="673582" y="1589717"/>
            <a:chExt cx="5962754" cy="1055070"/>
          </a:xfrm>
        </p:grpSpPr>
        <p:sp>
          <p:nvSpPr>
            <p:cNvPr id="4" name="Rectangle: Rounded Corners 3">
              <a:extLst>
                <a:ext uri="{FF2B5EF4-FFF2-40B4-BE49-F238E27FC236}">
                  <a16:creationId xmlns:a16="http://schemas.microsoft.com/office/drawing/2014/main" id="{98A17EF0-5CD9-A11E-DF09-FE38DFFE11BF}"/>
                </a:ext>
              </a:extLst>
            </p:cNvPr>
            <p:cNvSpPr/>
            <p:nvPr/>
          </p:nvSpPr>
          <p:spPr>
            <a:xfrm>
              <a:off x="673582" y="1589717"/>
              <a:ext cx="5962754" cy="105507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9ED9FB8A-4A80-7D35-19DE-57226DDDBE78}"/>
                </a:ext>
              </a:extLst>
            </p:cNvPr>
            <p:cNvSpPr txBox="1"/>
            <p:nvPr/>
          </p:nvSpPr>
          <p:spPr>
            <a:xfrm>
              <a:off x="825223" y="1625381"/>
              <a:ext cx="5676996" cy="940066"/>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dirty="0">
                  <a:solidFill>
                    <a:prstClr val="black"/>
                  </a:solidFill>
                  <a:latin typeface="+mj-lt"/>
                  <a:cs typeface="Arial" panose="020B0604020202020204" pitchFamily="34" charset="0"/>
                </a:rPr>
                <a:t> </a:t>
              </a:r>
              <a:r>
                <a:rPr lang="vi-VN" sz="2400" kern="0" dirty="0">
                  <a:solidFill>
                    <a:prstClr val="black"/>
                  </a:solidFill>
                  <a:latin typeface="+mj-lt"/>
                  <a:cs typeface="Arial" panose="020B0604020202020204" pitchFamily="34" charset="0"/>
                </a:rPr>
                <a:t>Những đặc điểm nào của phân tử DNA đảm bảo cho nó thực hiện chức năng lưu giữ, bảo quản và truyền đạt thông tin di truyền?</a:t>
              </a:r>
            </a:p>
          </p:txBody>
        </p:sp>
      </p:grpSp>
      <p:sp>
        <p:nvSpPr>
          <p:cNvPr id="6" name="Rectangle: Rounded Corners 5">
            <a:extLst>
              <a:ext uri="{FF2B5EF4-FFF2-40B4-BE49-F238E27FC236}">
                <a16:creationId xmlns:a16="http://schemas.microsoft.com/office/drawing/2014/main" id="{D39B82E3-236C-C4FA-A8A6-64AC79FFCA6C}"/>
              </a:ext>
            </a:extLst>
          </p:cNvPr>
          <p:cNvSpPr/>
          <p:nvPr/>
        </p:nvSpPr>
        <p:spPr>
          <a:xfrm>
            <a:off x="5372333" y="2265353"/>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8" name="TextBox 7">
            <a:extLst>
              <a:ext uri="{FF2B5EF4-FFF2-40B4-BE49-F238E27FC236}">
                <a16:creationId xmlns:a16="http://schemas.microsoft.com/office/drawing/2014/main" id="{445ECED4-0BD7-8360-5576-C1402C116955}"/>
              </a:ext>
            </a:extLst>
          </p:cNvPr>
          <p:cNvSpPr txBox="1"/>
          <p:nvPr/>
        </p:nvSpPr>
        <p:spPr>
          <a:xfrm>
            <a:off x="1046232" y="3036856"/>
            <a:ext cx="10431452" cy="2720040"/>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r>
              <a:rPr lang="vi-VN" b="1">
                <a:solidFill>
                  <a:srgbClr val="FF0000"/>
                </a:solidFill>
              </a:rPr>
              <a:t>- Đặc điểm giúp DNA thực hiện chức năng bảo quản thông tin di truyền: </a:t>
            </a:r>
            <a:endParaRPr lang="en-US" b="1">
              <a:solidFill>
                <a:srgbClr val="FF0000"/>
              </a:solidFill>
            </a:endParaRPr>
          </a:p>
          <a:p>
            <a:r>
              <a:rPr lang="vi-VN"/>
              <a:t>Trên mỗi mạch đơn của phân tử DNA, các nucleotide liên kết với nhau bằng liên kết cộng hóa trị bền vững. Đồng thời, các nucleotide trên hai mạch DNA liên kết với nhau bằng liên kết hydrogen, tuy liên kết hydrogen không bền nhưng số lượng liên kết lại rất lớn nên đảm bảo cấu trúc của DNA được ổn định và cũng dễ dàng cắt đứt trong quá trình tái bản.</a:t>
            </a:r>
            <a:endParaRPr lang="en-US"/>
          </a:p>
        </p:txBody>
      </p:sp>
    </p:spTree>
    <p:extLst>
      <p:ext uri="{BB962C8B-B14F-4D97-AF65-F5344CB8AC3E}">
        <p14:creationId xmlns:p14="http://schemas.microsoft.com/office/powerpoint/2010/main" val="186981835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5BA5B406-DFE1-8CFA-6F21-9F3D9269EB62}"/>
              </a:ext>
            </a:extLst>
          </p:cNvPr>
          <p:cNvSpPr/>
          <p:nvPr/>
        </p:nvSpPr>
        <p:spPr>
          <a:xfrm>
            <a:off x="-1" y="235612"/>
            <a:ext cx="4465414"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CHỨC NĂNG PHÂN TỬ DNA</a:t>
            </a:r>
          </a:p>
        </p:txBody>
      </p:sp>
      <p:grpSp>
        <p:nvGrpSpPr>
          <p:cNvPr id="3" name="Group 2">
            <a:extLst>
              <a:ext uri="{FF2B5EF4-FFF2-40B4-BE49-F238E27FC236}">
                <a16:creationId xmlns:a16="http://schemas.microsoft.com/office/drawing/2014/main" id="{C8ED0E3C-AE32-A83D-7211-2CFBD1DA44ED}"/>
              </a:ext>
            </a:extLst>
          </p:cNvPr>
          <p:cNvGrpSpPr/>
          <p:nvPr/>
        </p:nvGrpSpPr>
        <p:grpSpPr>
          <a:xfrm>
            <a:off x="1481944" y="1065440"/>
            <a:ext cx="9228111" cy="1055070"/>
            <a:chOff x="673582" y="1589717"/>
            <a:chExt cx="5962754" cy="1055070"/>
          </a:xfrm>
        </p:grpSpPr>
        <p:sp>
          <p:nvSpPr>
            <p:cNvPr id="4" name="Rectangle: Rounded Corners 3">
              <a:extLst>
                <a:ext uri="{FF2B5EF4-FFF2-40B4-BE49-F238E27FC236}">
                  <a16:creationId xmlns:a16="http://schemas.microsoft.com/office/drawing/2014/main" id="{98A17EF0-5CD9-A11E-DF09-FE38DFFE11BF}"/>
                </a:ext>
              </a:extLst>
            </p:cNvPr>
            <p:cNvSpPr/>
            <p:nvPr/>
          </p:nvSpPr>
          <p:spPr>
            <a:xfrm>
              <a:off x="673582" y="1589717"/>
              <a:ext cx="5962754" cy="105507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9ED9FB8A-4A80-7D35-19DE-57226DDDBE78}"/>
                </a:ext>
              </a:extLst>
            </p:cNvPr>
            <p:cNvSpPr txBox="1"/>
            <p:nvPr/>
          </p:nvSpPr>
          <p:spPr>
            <a:xfrm>
              <a:off x="825223" y="1625381"/>
              <a:ext cx="5676996" cy="940066"/>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dirty="0">
                  <a:solidFill>
                    <a:prstClr val="black"/>
                  </a:solidFill>
                  <a:latin typeface="+mj-lt"/>
                  <a:cs typeface="Arial" panose="020B0604020202020204" pitchFamily="34" charset="0"/>
                </a:rPr>
                <a:t> </a:t>
              </a:r>
              <a:r>
                <a:rPr lang="vi-VN" sz="2400" kern="0" dirty="0">
                  <a:solidFill>
                    <a:prstClr val="black"/>
                  </a:solidFill>
                  <a:latin typeface="+mj-lt"/>
                  <a:cs typeface="Arial" panose="020B0604020202020204" pitchFamily="34" charset="0"/>
                </a:rPr>
                <a:t>Những đặc điểm nào của phân tử DNA đảm bảo cho nó thực hiện chức năng lưu giữ, bảo quản và truyền đạt thông tin di truyền?</a:t>
              </a:r>
            </a:p>
          </p:txBody>
        </p:sp>
      </p:grpSp>
      <p:sp>
        <p:nvSpPr>
          <p:cNvPr id="6" name="Rectangle: Rounded Corners 5">
            <a:extLst>
              <a:ext uri="{FF2B5EF4-FFF2-40B4-BE49-F238E27FC236}">
                <a16:creationId xmlns:a16="http://schemas.microsoft.com/office/drawing/2014/main" id="{D39B82E3-236C-C4FA-A8A6-64AC79FFCA6C}"/>
              </a:ext>
            </a:extLst>
          </p:cNvPr>
          <p:cNvSpPr/>
          <p:nvPr/>
        </p:nvSpPr>
        <p:spPr>
          <a:xfrm>
            <a:off x="5372333" y="2265353"/>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9" name="TextBox 8">
            <a:extLst>
              <a:ext uri="{FF2B5EF4-FFF2-40B4-BE49-F238E27FC236}">
                <a16:creationId xmlns:a16="http://schemas.microsoft.com/office/drawing/2014/main" id="{1585C5C9-D39D-4866-0F9D-6D8BDDC35269}"/>
              </a:ext>
            </a:extLst>
          </p:cNvPr>
          <p:cNvSpPr txBox="1"/>
          <p:nvPr/>
        </p:nvSpPr>
        <p:spPr>
          <a:xfrm>
            <a:off x="1214525" y="3187236"/>
            <a:ext cx="10072425" cy="1390445"/>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1" kern="0">
                <a:solidFill>
                  <a:prstClr val="black"/>
                </a:solidFill>
                <a:latin typeface="+mj-lt"/>
                <a:cs typeface="Arial" panose="020B0604020202020204" pitchFamily="34" charset="0"/>
              </a:defRPr>
            </a:lvl1pPr>
          </a:lstStyle>
          <a:p>
            <a:r>
              <a:rPr lang="vi-VN" dirty="0">
                <a:solidFill>
                  <a:srgbClr val="FF0000"/>
                </a:solidFill>
              </a:rPr>
              <a:t>- Đặc điểm giúp DNA thực hiện chức năng truyền đạt thông tin di truyền: </a:t>
            </a:r>
            <a:endParaRPr lang="en-US" dirty="0">
              <a:solidFill>
                <a:srgbClr val="FF0000"/>
              </a:solidFill>
            </a:endParaRPr>
          </a:p>
          <a:p>
            <a:r>
              <a:rPr lang="vi-VN" b="0" dirty="0"/>
              <a:t>Phân tử DNA có khả năng tự nhân đôi, nhờ đó thông tin có thể di truyền qua các thế hệ tế bào và cơ thể, đảm bảo cho đặc tính của loài được duy trì ổn định.</a:t>
            </a:r>
            <a:endParaRPr lang="en-US" b="0" dirty="0"/>
          </a:p>
        </p:txBody>
      </p:sp>
    </p:spTree>
    <p:extLst>
      <p:ext uri="{BB962C8B-B14F-4D97-AF65-F5344CB8AC3E}">
        <p14:creationId xmlns:p14="http://schemas.microsoft.com/office/powerpoint/2010/main" val="111200210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C1B287A-0816-BA6F-F530-38E645BB8D06}"/>
              </a:ext>
            </a:extLst>
          </p:cNvPr>
          <p:cNvSpPr txBox="1"/>
          <p:nvPr/>
        </p:nvSpPr>
        <p:spPr>
          <a:xfrm>
            <a:off x="67235" y="570653"/>
            <a:ext cx="12057529" cy="7267118"/>
          </a:xfrm>
          <a:prstGeom prst="rect">
            <a:avLst/>
          </a:prstGeom>
          <a:solidFill>
            <a:schemeClr val="accent6">
              <a:lumMod val="20000"/>
              <a:lumOff val="80000"/>
            </a:schemeClr>
          </a:solidFill>
        </p:spPr>
        <p:txBody>
          <a:bodyPr wrap="square">
            <a:spAutoFit/>
          </a:bodyPr>
          <a:lstStyle/>
          <a:p>
            <a:pPr marL="342900" lvl="0" indent="-342900" algn="just">
              <a:lnSpc>
                <a:spcPct val="107000"/>
              </a:lnSpc>
              <a:spcBef>
                <a:spcPts val="240"/>
              </a:spcBef>
              <a:spcAft>
                <a:spcPts val="360"/>
              </a:spcAft>
              <a:buFont typeface="Times New Roman" panose="02020603050405020304" pitchFamily="18" charset="0"/>
              <a:buChar char="-"/>
            </a:pP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DNA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cấu</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tắc</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đa</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đơn</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gồm</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 T, G, C</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Bef>
                <a:spcPts val="240"/>
              </a:spcBef>
              <a:spcAft>
                <a:spcPts val="360"/>
              </a:spcAft>
              <a:buFont typeface="Times New Roman" panose="02020603050405020304" pitchFamily="18" charset="0"/>
              <a:buChar char="-"/>
            </a:pP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nucleotide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cấu</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gồm</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pentose,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phosphate, nitrogenous base.</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Bef>
                <a:spcPts val="240"/>
              </a:spcBef>
              <a:spcAft>
                <a:spcPts val="360"/>
              </a:spcAft>
              <a:buFont typeface="Times New Roman" panose="02020603050405020304" pitchFamily="18" charset="0"/>
              <a:buChar char="-"/>
            </a:pP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DNA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cấu</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trúc</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xoắn</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kép</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gồm</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mạch</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polynucleotide </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song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song</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ngược</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chiều</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xoắn</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Bef>
                <a:spcPts val="240"/>
              </a:spcBef>
              <a:spcAft>
                <a:spcPts val="360"/>
              </a:spcAft>
              <a:buFont typeface="Times New Roman" panose="02020603050405020304" pitchFamily="18" charset="0"/>
              <a:buChar char="-"/>
            </a:pP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Hai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mạch</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polynucleotide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tắc</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bổ</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sung: </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hydrogen, G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X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hydrogen.</a:t>
            </a:r>
            <a:endParaRPr lang="en-US"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Bef>
                <a:spcPts val="240"/>
              </a:spcBef>
              <a:spcAft>
                <a:spcPts val="360"/>
              </a:spcAft>
              <a:buFont typeface="Times New Roman" panose="02020603050405020304" pitchFamily="18" charset="0"/>
              <a:buChar char="-"/>
            </a:pP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DNA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nucleotide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trưng</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sắp</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xếp</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nucleotide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đa</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dạng</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DNA.</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3200" dirty="0">
                <a:solidFill>
                  <a:srgbClr val="0070C0"/>
                </a:solidFill>
                <a:effectLst/>
                <a:latin typeface="Times New Roman" panose="02020603050405020304" pitchFamily="18" charset="0"/>
                <a:ea typeface="Calibri" panose="020F0502020204030204" pitchFamily="34" charset="0"/>
              </a:rPr>
              <a:t>-  DNA </a:t>
            </a:r>
            <a:r>
              <a:rPr lang="en-US" sz="3200" dirty="0" err="1">
                <a:solidFill>
                  <a:srgbClr val="0070C0"/>
                </a:solidFill>
                <a:effectLst/>
                <a:latin typeface="Times New Roman" panose="02020603050405020304" pitchFamily="18" charset="0"/>
                <a:ea typeface="Calibri" panose="020F0502020204030204" pitchFamily="34" charset="0"/>
              </a:rPr>
              <a:t>có</a:t>
            </a:r>
            <a:r>
              <a:rPr lang="en-US" sz="3200" dirty="0">
                <a:solidFill>
                  <a:srgbClr val="0070C0"/>
                </a:solidFill>
                <a:effectLst/>
                <a:latin typeface="Times New Roman" panose="02020603050405020304" pitchFamily="18" charset="0"/>
                <a:ea typeface="Calibri" panose="020F0502020204030204" pitchFamily="34" charset="0"/>
              </a:rPr>
              <a:t> </a:t>
            </a:r>
            <a:r>
              <a:rPr lang="en-US" sz="3200" dirty="0" err="1">
                <a:solidFill>
                  <a:srgbClr val="0070C0"/>
                </a:solidFill>
                <a:effectLst/>
                <a:latin typeface="Times New Roman" panose="02020603050405020304" pitchFamily="18" charset="0"/>
                <a:ea typeface="Calibri" panose="020F0502020204030204" pitchFamily="34" charset="0"/>
              </a:rPr>
              <a:t>chức</a:t>
            </a:r>
            <a:r>
              <a:rPr lang="en-US" sz="3200" dirty="0">
                <a:solidFill>
                  <a:srgbClr val="0070C0"/>
                </a:solidFill>
                <a:effectLst/>
                <a:latin typeface="Times New Roman" panose="02020603050405020304" pitchFamily="18" charset="0"/>
                <a:ea typeface="Calibri" panose="020F0502020204030204" pitchFamily="34" charset="0"/>
              </a:rPr>
              <a:t> </a:t>
            </a:r>
            <a:r>
              <a:rPr lang="en-US" sz="3200" dirty="0" err="1">
                <a:solidFill>
                  <a:srgbClr val="0070C0"/>
                </a:solidFill>
                <a:effectLst/>
                <a:latin typeface="Times New Roman" panose="02020603050405020304" pitchFamily="18" charset="0"/>
                <a:ea typeface="Calibri" panose="020F0502020204030204" pitchFamily="34" charset="0"/>
              </a:rPr>
              <a:t>năng</a:t>
            </a:r>
            <a:r>
              <a:rPr lang="en-US" sz="3200" dirty="0">
                <a:solidFill>
                  <a:srgbClr val="0070C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lưu</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trữ</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bảo</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quản</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và</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truyền</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đạt</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thông</a:t>
            </a:r>
            <a:r>
              <a:rPr lang="en-US" sz="3200" dirty="0">
                <a:solidFill>
                  <a:srgbClr val="FF0000"/>
                </a:solidFill>
                <a:effectLst/>
                <a:latin typeface="Times New Roman" panose="02020603050405020304" pitchFamily="18" charset="0"/>
                <a:ea typeface="Calibri" panose="020F0502020204030204" pitchFamily="34" charset="0"/>
              </a:rPr>
              <a:t> tin di </a:t>
            </a:r>
            <a:r>
              <a:rPr lang="en-US" sz="3200" dirty="0" err="1">
                <a:solidFill>
                  <a:srgbClr val="FF0000"/>
                </a:solidFill>
                <a:effectLst/>
                <a:latin typeface="Times New Roman" panose="02020603050405020304" pitchFamily="18" charset="0"/>
                <a:ea typeface="Calibri" panose="020F0502020204030204" pitchFamily="34" charset="0"/>
              </a:rPr>
              <a:t>truyền</a:t>
            </a:r>
            <a:r>
              <a:rPr lang="en-US" sz="3200" dirty="0">
                <a:solidFill>
                  <a:srgbClr val="0070C0"/>
                </a:solidFill>
                <a:effectLst/>
                <a:latin typeface="Times New Roman" panose="02020603050405020304" pitchFamily="18" charset="0"/>
                <a:ea typeface="Calibri" panose="020F0502020204030204" pitchFamily="34" charset="0"/>
              </a:rPr>
              <a:t>.</a:t>
            </a:r>
            <a:endParaRPr lang="en-US" sz="3200" dirty="0"/>
          </a:p>
        </p:txBody>
      </p:sp>
    </p:spTree>
    <p:extLst>
      <p:ext uri="{BB962C8B-B14F-4D97-AF65-F5344CB8AC3E}">
        <p14:creationId xmlns:p14="http://schemas.microsoft.com/office/powerpoint/2010/main" val="4029898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6" name="Down Ribbon 5"/>
          <p:cNvSpPr/>
          <p:nvPr/>
        </p:nvSpPr>
        <p:spPr>
          <a:xfrm>
            <a:off x="2615747" y="266614"/>
            <a:ext cx="6473372" cy="973990"/>
          </a:xfrm>
          <a:prstGeom prst="ribbon">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Arial"/>
                <a:cs typeface="Times New Roman" pitchFamily="18" charset="0"/>
                <a:sym typeface="Calibri"/>
              </a:rPr>
              <a:t>HOẠT ĐỘNG</a:t>
            </a:r>
            <a:endPar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Arial"/>
              <a:cs typeface="Times New Roman" pitchFamily="18" charset="0"/>
              <a:sym typeface="Arial"/>
            </a:endParaRPr>
          </a:p>
        </p:txBody>
      </p:sp>
      <p:pic>
        <p:nvPicPr>
          <p:cNvPr id="7" name="Google Shape;112;p41">
            <a:extLst>
              <a:ext uri="{FF2B5EF4-FFF2-40B4-BE49-F238E27FC236}">
                <a16:creationId xmlns:a16="http://schemas.microsoft.com/office/drawing/2014/main" id="{F3C08338-12F5-4A9B-A0FD-CB6C5EC1A883}"/>
              </a:ext>
            </a:extLst>
          </p:cNvPr>
          <p:cNvPicPr preferRelativeResize="0"/>
          <p:nvPr/>
        </p:nvPicPr>
        <p:blipFill rotWithShape="1">
          <a:blip r:embed="rId3">
            <a:alphaModFix/>
          </a:blip>
          <a:srcRect/>
          <a:stretch/>
        </p:blipFill>
        <p:spPr>
          <a:xfrm>
            <a:off x="144232" y="108509"/>
            <a:ext cx="1428750" cy="1105535"/>
          </a:xfrm>
          <a:prstGeom prst="rect">
            <a:avLst/>
          </a:prstGeom>
          <a:noFill/>
          <a:ln>
            <a:noFill/>
          </a:ln>
        </p:spPr>
      </p:pic>
      <p:pic>
        <p:nvPicPr>
          <p:cNvPr id="1026" name="Picture 2" descr="Các trò chơi khởi động cho một buổi sinh hoạt tập thể - Sinh Viên Công Giáo  Trung Ch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290" y="2371640"/>
            <a:ext cx="3057525" cy="30575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5141386-C112-7C26-8BA1-60CDBD2BD0F2}"/>
              </a:ext>
            </a:extLst>
          </p:cNvPr>
          <p:cNvSpPr txBox="1"/>
          <p:nvPr/>
        </p:nvSpPr>
        <p:spPr>
          <a:xfrm>
            <a:off x="4355647" y="2371640"/>
            <a:ext cx="7384596" cy="2554545"/>
          </a:xfrm>
          <a:prstGeom prst="rect">
            <a:avLst/>
          </a:prstGeom>
          <a:solidFill>
            <a:schemeClr val="accent2">
              <a:lumMod val="40000"/>
              <a:lumOff val="60000"/>
            </a:schemeClr>
          </a:solidFill>
        </p:spPr>
        <p:txBody>
          <a:bodyPr wrap="square">
            <a:spAutoFit/>
          </a:bodyPr>
          <a:lstStyle/>
          <a:p>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Biết</a:t>
            </a:r>
            <a:r>
              <a:rPr lang="en-US" sz="3200" dirty="0">
                <a:effectLst/>
                <a:latin typeface="Times New Roman" panose="02020603050405020304" pitchFamily="18" charset="0"/>
                <a:ea typeface="Calibri" panose="020F0502020204030204" pitchFamily="34" charset="0"/>
              </a:rPr>
              <a:t> 1 </a:t>
            </a:r>
            <a:r>
              <a:rPr lang="en-US" sz="3200" dirty="0" err="1">
                <a:effectLst/>
                <a:latin typeface="Times New Roman" panose="02020603050405020304" pitchFamily="18" charset="0"/>
                <a:ea typeface="Calibri" panose="020F0502020204030204" pitchFamily="34" charset="0"/>
              </a:rPr>
              <a:t>mạch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của</a:t>
            </a:r>
            <a:r>
              <a:rPr lang="en-US" sz="3200" dirty="0">
                <a:effectLst/>
                <a:latin typeface="Times New Roman" panose="02020603050405020304" pitchFamily="18" charset="0"/>
                <a:ea typeface="Calibri" panose="020F0502020204030204" pitchFamily="34" charset="0"/>
              </a:rPr>
              <a:t> DNA </a:t>
            </a:r>
            <a:r>
              <a:rPr lang="en-US" sz="3200" dirty="0" err="1">
                <a:effectLst/>
                <a:latin typeface="Times New Roman" panose="02020603050405020304" pitchFamily="18" charset="0"/>
                <a:ea typeface="Calibri" panose="020F0502020204030204" pitchFamily="34" charset="0"/>
              </a:rPr>
              <a:t>cần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lắp</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có</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trình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tự</a:t>
            </a:r>
            <a:r>
              <a:rPr lang="en-US" sz="3200" dirty="0">
                <a:effectLst/>
                <a:latin typeface="Times New Roman" panose="02020603050405020304" pitchFamily="18" charset="0"/>
                <a:ea typeface="Calibri" panose="020F0502020204030204" pitchFamily="34" charset="0"/>
              </a:rPr>
              <a:t> nucleotide </a:t>
            </a:r>
            <a:r>
              <a:rPr lang="en-US" sz="3200" dirty="0" err="1">
                <a:effectLst/>
                <a:latin typeface="Times New Roman" panose="02020603050405020304" pitchFamily="18" charset="0"/>
                <a:ea typeface="Calibri" panose="020F0502020204030204" pitchFamily="34" charset="0"/>
              </a:rPr>
              <a:t>là</a:t>
            </a:r>
            <a:r>
              <a:rPr lang="en-US" sz="3200" dirty="0">
                <a:effectLst/>
                <a:latin typeface="Times New Roman" panose="02020603050405020304" pitchFamily="18" charset="0"/>
                <a:ea typeface="Calibri" panose="020F0502020204030204" pitchFamily="34" charset="0"/>
              </a:rPr>
              <a:t>:</a:t>
            </a:r>
          </a:p>
          <a:p>
            <a:r>
              <a:rPr lang="en-US" sz="3200" dirty="0">
                <a:effectLst/>
                <a:latin typeface="Times New Roman" panose="02020603050405020304" pitchFamily="18" charset="0"/>
                <a:ea typeface="Calibri" panose="020F0502020204030204" pitchFamily="34" charset="0"/>
              </a:rPr>
              <a:t> - A– C – C – A – A – A – C – C – G – A – </a:t>
            </a:r>
          </a:p>
          <a:p>
            <a:r>
              <a:rPr lang="en-US" sz="3200" dirty="0" err="1">
                <a:latin typeface="Times New Roman" panose="02020603050405020304" pitchFamily="18" charset="0"/>
                <a:ea typeface="Calibri" panose="020F0502020204030204" pitchFamily="34" charset="0"/>
              </a:rPr>
              <a:t>Các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em</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hãy</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xác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định</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trình</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tự</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các</a:t>
            </a:r>
            <a:r>
              <a:rPr lang="en-US" sz="3200" dirty="0">
                <a:latin typeface="Times New Roman" panose="02020603050405020304" pitchFamily="18" charset="0"/>
                <a:ea typeface="Calibri" panose="020F0502020204030204" pitchFamily="34" charset="0"/>
              </a:rPr>
              <a:t> nucleotide </a:t>
            </a:r>
            <a:r>
              <a:rPr lang="en-US" sz="3200" dirty="0" err="1">
                <a:latin typeface="Times New Roman" panose="02020603050405020304" pitchFamily="18" charset="0"/>
                <a:ea typeface="Calibri" panose="020F0502020204030204" pitchFamily="34" charset="0"/>
              </a:rPr>
              <a:t>của</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mạch</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còn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lại</a:t>
            </a:r>
            <a:r>
              <a:rPr lang="en-US" sz="3200" dirty="0">
                <a:latin typeface="Times New Roman" panose="02020603050405020304" pitchFamily="18" charset="0"/>
                <a:ea typeface="Calibri" panose="020F0502020204030204" pitchFamily="34" charset="0"/>
              </a:rPr>
              <a:t>.</a:t>
            </a:r>
            <a:endParaRPr lang="en-US" sz="3200" dirty="0"/>
          </a:p>
        </p:txBody>
      </p:sp>
    </p:spTree>
    <p:extLst>
      <p:ext uri="{BB962C8B-B14F-4D97-AF65-F5344CB8AC3E}">
        <p14:creationId xmlns:p14="http://schemas.microsoft.com/office/powerpoint/2010/main" val="1886824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F92479-0B52-008F-EB94-924EE2152FCB}"/>
              </a:ext>
            </a:extLst>
          </p:cNvPr>
          <p:cNvPicPr>
            <a:picLocks noChangeAspect="1"/>
          </p:cNvPicPr>
          <p:nvPr/>
        </p:nvPicPr>
        <p:blipFill rotWithShape="1">
          <a:blip r:embed="rId2"/>
          <a:srcRect l="3073"/>
          <a:stretch/>
        </p:blipFill>
        <p:spPr>
          <a:xfrm>
            <a:off x="3982969" y="1"/>
            <a:ext cx="8209031" cy="6858000"/>
          </a:xfrm>
          <a:prstGeom prst="rect">
            <a:avLst/>
          </a:prstGeom>
        </p:spPr>
      </p:pic>
      <p:sp>
        <p:nvSpPr>
          <p:cNvPr id="8" name="TextBox 7">
            <a:extLst>
              <a:ext uri="{FF2B5EF4-FFF2-40B4-BE49-F238E27FC236}">
                <a16:creationId xmlns:a16="http://schemas.microsoft.com/office/drawing/2014/main" id="{E04B54F0-B5C6-88B0-9D34-E394CFF9A76A}"/>
              </a:ext>
            </a:extLst>
          </p:cNvPr>
          <p:cNvSpPr txBox="1"/>
          <p:nvPr/>
        </p:nvSpPr>
        <p:spPr>
          <a:xfrm>
            <a:off x="196343" y="438339"/>
            <a:ext cx="3663210" cy="6242863"/>
          </a:xfrm>
          <a:prstGeom prst="rect">
            <a:avLst/>
          </a:prstGeom>
          <a:noFill/>
        </p:spPr>
        <p:txBody>
          <a:bodyPr wrap="square">
            <a:spAutoFit/>
          </a:bodyPr>
          <a:lstStyle/>
          <a:p>
            <a:pPr algn="just">
              <a:lnSpc>
                <a:spcPct val="125000"/>
              </a:lnSpc>
            </a:pPr>
            <a:r>
              <a:rPr lang="en-US" sz="2300"/>
              <a:t>T</a:t>
            </a:r>
            <a:r>
              <a:rPr lang="vi-VN" sz="2300"/>
              <a:t>hông tin bài báo </a:t>
            </a:r>
            <a:endParaRPr lang="en-US" sz="2300"/>
          </a:p>
          <a:p>
            <a:pPr algn="just">
              <a:lnSpc>
                <a:spcPct val="125000"/>
              </a:lnSpc>
            </a:pPr>
            <a:r>
              <a:rPr lang="vi-VN" sz="2300" b="1">
                <a:solidFill>
                  <a:srgbClr val="FFFF00"/>
                </a:solidFill>
              </a:rPr>
              <a:t>“Gặp lại người con bị trao nhầm 42 năm trước ở Hà Nội” </a:t>
            </a:r>
            <a:r>
              <a:rPr lang="vi-VN" sz="2300" i="1"/>
              <a:t>– Theo báo Thanh niên (25/02/2024). </a:t>
            </a:r>
            <a:endParaRPr lang="en-US" sz="2300" i="1"/>
          </a:p>
          <a:p>
            <a:pPr algn="just">
              <a:lnSpc>
                <a:spcPct val="125000"/>
              </a:lnSpc>
            </a:pPr>
            <a:endParaRPr lang="en-US" sz="2300" b="1">
              <a:solidFill>
                <a:srgbClr val="FF0000"/>
              </a:solidFill>
            </a:endParaRPr>
          </a:p>
          <a:p>
            <a:pPr algn="just">
              <a:lnSpc>
                <a:spcPct val="125000"/>
              </a:lnSpc>
            </a:pPr>
            <a:r>
              <a:rPr lang="en-US" sz="2300" b="1">
                <a:solidFill>
                  <a:srgbClr val="FF0000"/>
                </a:solidFill>
              </a:rPr>
              <a:t>Đặt vấn đề:</a:t>
            </a:r>
          </a:p>
          <a:p>
            <a:pPr algn="just">
              <a:lnSpc>
                <a:spcPct val="125000"/>
              </a:lnSpc>
            </a:pPr>
            <a:r>
              <a:rPr lang="vi-VN" sz="2300" i="1"/>
              <a:t>Dựa vào đâu các gia đình có thể tìm ra con ruột của mình, việc dùng phương pháp này có thể xác định được danh tính và nhận dạng mỗi cá nhân với độ chính xác cao hay không?</a:t>
            </a:r>
            <a:endParaRPr lang="en-US" sz="2300" i="1"/>
          </a:p>
        </p:txBody>
      </p:sp>
    </p:spTree>
    <p:extLst>
      <p:ext uri="{BB962C8B-B14F-4D97-AF65-F5344CB8AC3E}">
        <p14:creationId xmlns:p14="http://schemas.microsoft.com/office/powerpoint/2010/main" val="54455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barn(inVertical)">
                                      <p:cBhvr>
                                        <p:cTn id="7" dur="500"/>
                                        <p:tgtEl>
                                          <p:spTgt spid="8">
                                            <p:txEl>
                                              <p:pRg st="3" end="3"/>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4" end="4"/>
                                            </p:txEl>
                                          </p:spTgt>
                                        </p:tgtEl>
                                        <p:attrNameLst>
                                          <p:attrName>style.visibility</p:attrName>
                                        </p:attrNameLst>
                                      </p:cBhvr>
                                      <p:to>
                                        <p:strVal val="visible"/>
                                      </p:to>
                                    </p:set>
                                    <p:animEffect transition="in" filter="barn(inVertical)">
                                      <p:cBhvr>
                                        <p:cTn id="10"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ướng dẫn lấy mẫu xét nghiệm ADN - Trung tâm xét nghiệm BMT">
            <a:extLst>
              <a:ext uri="{FF2B5EF4-FFF2-40B4-BE49-F238E27FC236}">
                <a16:creationId xmlns:a16="http://schemas.microsoft.com/office/drawing/2014/main" id="{5ED8D494-5EAA-D792-2730-C9630C94F7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88429" cy="6809013"/>
          </a:xfrm>
          <a:prstGeom prst="rect">
            <a:avLst/>
          </a:prstGeom>
          <a:noFill/>
          <a:ln>
            <a:noFill/>
          </a:ln>
        </p:spPr>
      </p:pic>
      <p:pic>
        <p:nvPicPr>
          <p:cNvPr id="3" name="Picture 2">
            <a:extLst>
              <a:ext uri="{FF2B5EF4-FFF2-40B4-BE49-F238E27FC236}">
                <a16:creationId xmlns:a16="http://schemas.microsoft.com/office/drawing/2014/main" id="{72042EC8-EF2C-9E5C-E3CC-FC659840A78D}"/>
              </a:ext>
            </a:extLst>
          </p:cNvPr>
          <p:cNvPicPr>
            <a:picLocks noChangeAspect="1"/>
          </p:cNvPicPr>
          <p:nvPr/>
        </p:nvPicPr>
        <p:blipFill rotWithShape="1">
          <a:blip r:embed="rId3">
            <a:extLst>
              <a:ext uri="{28A0092B-C50C-407E-A947-70E740481C1C}">
                <a14:useLocalDpi xmlns:a14="http://schemas.microsoft.com/office/drawing/2010/main" val="0"/>
              </a:ext>
            </a:extLst>
          </a:blip>
          <a:srcRect l="10476" t="11509" r="2540" b="2778"/>
          <a:stretch/>
        </p:blipFill>
        <p:spPr bwMode="auto">
          <a:xfrm>
            <a:off x="7176950" y="-48986"/>
            <a:ext cx="5015050" cy="6858000"/>
          </a:xfrm>
          <a:prstGeom prst="rect">
            <a:avLst/>
          </a:prstGeom>
          <a:noFill/>
          <a:ln>
            <a:noFill/>
          </a:ln>
          <a:extLst>
            <a:ext uri="{53640926-AAD7-44D8-BBD7-CCE9431645EC}">
              <a14:shadowObscured xmlns:a14="http://schemas.microsoft.com/office/drawing/2010/main"/>
            </a:ext>
          </a:extLst>
        </p:spPr>
      </p:pic>
      <p:sp>
        <p:nvSpPr>
          <p:cNvPr id="4" name="Arrow: Right 3">
            <a:extLst>
              <a:ext uri="{FF2B5EF4-FFF2-40B4-BE49-F238E27FC236}">
                <a16:creationId xmlns:a16="http://schemas.microsoft.com/office/drawing/2014/main" id="{AE19938C-E6D6-543A-9202-B4DC4B336C6E}"/>
              </a:ext>
            </a:extLst>
          </p:cNvPr>
          <p:cNvSpPr/>
          <p:nvPr/>
        </p:nvSpPr>
        <p:spPr>
          <a:xfrm>
            <a:off x="6096000" y="3086100"/>
            <a:ext cx="908957" cy="47352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654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What is Genetic Testing? | AncestryDNA® Learning Hub">
            <a:extLst>
              <a:ext uri="{FF2B5EF4-FFF2-40B4-BE49-F238E27FC236}">
                <a16:creationId xmlns:a16="http://schemas.microsoft.com/office/drawing/2014/main" id="{1782A562-71D3-5BDB-E54F-D7E11F607C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1742" y="1986755"/>
            <a:ext cx="5702069" cy="4871246"/>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AB9208BB-F63C-A3B0-4196-960C9E03472C}"/>
              </a:ext>
            </a:extLst>
          </p:cNvPr>
          <p:cNvGrpSpPr/>
          <p:nvPr/>
        </p:nvGrpSpPr>
        <p:grpSpPr>
          <a:xfrm>
            <a:off x="403695" y="336770"/>
            <a:ext cx="11555188" cy="1606216"/>
            <a:chOff x="403695" y="336770"/>
            <a:chExt cx="11555188" cy="1606216"/>
          </a:xfrm>
        </p:grpSpPr>
        <p:sp>
          <p:nvSpPr>
            <p:cNvPr id="6" name="Rectangle: Rounded Corners 5">
              <a:extLst>
                <a:ext uri="{FF2B5EF4-FFF2-40B4-BE49-F238E27FC236}">
                  <a16:creationId xmlns:a16="http://schemas.microsoft.com/office/drawing/2014/main" id="{4E71312E-6A7F-1FAC-11F4-663D54B8FD4E}"/>
                </a:ext>
              </a:extLst>
            </p:cNvPr>
            <p:cNvSpPr/>
            <p:nvPr/>
          </p:nvSpPr>
          <p:spPr>
            <a:xfrm>
              <a:off x="786012" y="434449"/>
              <a:ext cx="11172871" cy="149848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04E5356-5198-32D7-D0C1-E0D123D0DA5F}"/>
                </a:ext>
              </a:extLst>
            </p:cNvPr>
            <p:cNvSpPr/>
            <p:nvPr/>
          </p:nvSpPr>
          <p:spPr>
            <a:xfrm>
              <a:off x="1125678" y="407942"/>
              <a:ext cx="2775010" cy="9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C02781B5-8B95-6021-F4C2-B04E95A48E05}"/>
                </a:ext>
              </a:extLst>
            </p:cNvPr>
            <p:cNvGrpSpPr/>
            <p:nvPr/>
          </p:nvGrpSpPr>
          <p:grpSpPr>
            <a:xfrm>
              <a:off x="403695" y="336770"/>
              <a:ext cx="914400" cy="914400"/>
              <a:chOff x="666750" y="619125"/>
              <a:chExt cx="914400" cy="914400"/>
            </a:xfrm>
          </p:grpSpPr>
          <p:sp>
            <p:nvSpPr>
              <p:cNvPr id="9" name="Oval 8">
                <a:extLst>
                  <a:ext uri="{FF2B5EF4-FFF2-40B4-BE49-F238E27FC236}">
                    <a16:creationId xmlns:a16="http://schemas.microsoft.com/office/drawing/2014/main" id="{BC1E0570-55B4-4DA8-B4BD-DBE482219723}"/>
                  </a:ext>
                </a:extLst>
              </p:cNvPr>
              <p:cNvSpPr/>
              <p:nvPr/>
            </p:nvSpPr>
            <p:spPr>
              <a:xfrm>
                <a:off x="666750" y="619125"/>
                <a:ext cx="914400" cy="914400"/>
              </a:xfrm>
              <a:prstGeom prst="ellipse">
                <a:avLst/>
              </a:prstGeom>
              <a:solidFill>
                <a:schemeClr val="tx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E14E001-24AF-DB07-8F2D-94038BFD92A2}"/>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1" name="Block Arc 10">
                <a:extLst>
                  <a:ext uri="{FF2B5EF4-FFF2-40B4-BE49-F238E27FC236}">
                    <a16:creationId xmlns:a16="http://schemas.microsoft.com/office/drawing/2014/main" id="{2E332A66-D02C-4FC6-DAF1-839B70817B22}"/>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lock Arc 11">
                <a:extLst>
                  <a:ext uri="{FF2B5EF4-FFF2-40B4-BE49-F238E27FC236}">
                    <a16:creationId xmlns:a16="http://schemas.microsoft.com/office/drawing/2014/main" id="{F2039FFA-DC74-A798-394A-EEA2C24F9B43}"/>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Block Arc 12">
                <a:extLst>
                  <a:ext uri="{FF2B5EF4-FFF2-40B4-BE49-F238E27FC236}">
                    <a16:creationId xmlns:a16="http://schemas.microsoft.com/office/drawing/2014/main" id="{3E2E7208-877B-EACF-83F6-B0FCB3EFF5CE}"/>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Oval 13">
                <a:extLst>
                  <a:ext uri="{FF2B5EF4-FFF2-40B4-BE49-F238E27FC236}">
                    <a16:creationId xmlns:a16="http://schemas.microsoft.com/office/drawing/2014/main" id="{A310F1A1-326A-8920-0290-02A4506CBC70}"/>
                  </a:ext>
                </a:extLst>
              </p:cNvPr>
              <p:cNvSpPr/>
              <p:nvPr/>
            </p:nvSpPr>
            <p:spPr>
              <a:xfrm>
                <a:off x="728662" y="1033462"/>
                <a:ext cx="85726" cy="85726"/>
              </a:xfrm>
              <a:prstGeom prst="ellipse">
                <a:avLst/>
              </a:prstGeom>
              <a:solidFill>
                <a:schemeClr val="tx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21E71A8-D4CD-A5BF-2E41-048F967A9755}"/>
                  </a:ext>
                </a:extLst>
              </p:cNvPr>
              <p:cNvSpPr/>
              <p:nvPr/>
            </p:nvSpPr>
            <p:spPr>
              <a:xfrm>
                <a:off x="1257300" y="728893"/>
                <a:ext cx="85726" cy="85726"/>
              </a:xfrm>
              <a:prstGeom prst="ellipse">
                <a:avLst/>
              </a:prstGeom>
              <a:solidFill>
                <a:schemeClr val="tx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81F3477-91DE-4295-1B39-6F6320D58897}"/>
                  </a:ext>
                </a:extLst>
              </p:cNvPr>
              <p:cNvSpPr/>
              <p:nvPr/>
            </p:nvSpPr>
            <p:spPr>
              <a:xfrm>
                <a:off x="1247775" y="1344214"/>
                <a:ext cx="85726" cy="85726"/>
              </a:xfrm>
              <a:prstGeom prst="ellipse">
                <a:avLst/>
              </a:prstGeom>
              <a:solidFill>
                <a:schemeClr val="tx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Freeform: Shape 17">
              <a:extLst>
                <a:ext uri="{FF2B5EF4-FFF2-40B4-BE49-F238E27FC236}">
                  <a16:creationId xmlns:a16="http://schemas.microsoft.com/office/drawing/2014/main" id="{96B2BC5B-1EEA-929E-52E0-07556E65927D}"/>
                </a:ext>
              </a:extLst>
            </p:cNvPr>
            <p:cNvSpPr/>
            <p:nvPr/>
          </p:nvSpPr>
          <p:spPr>
            <a:xfrm>
              <a:off x="8983811" y="1209400"/>
              <a:ext cx="2957149" cy="733586"/>
            </a:xfrm>
            <a:custGeom>
              <a:avLst/>
              <a:gdLst>
                <a:gd name="connsiteX0" fmla="*/ 935065 w 942370"/>
                <a:gd name="connsiteY0" fmla="*/ 0 h 725167"/>
                <a:gd name="connsiteX1" fmla="*/ 940231 w 942370"/>
                <a:gd name="connsiteY1" fmla="*/ 439118 h 725167"/>
                <a:gd name="connsiteX2" fmla="*/ 904068 w 942370"/>
                <a:gd name="connsiteY2" fmla="*/ 599268 h 725167"/>
                <a:gd name="connsiteX3" fmla="*/ 811078 w 942370"/>
                <a:gd name="connsiteY3" fmla="*/ 697424 h 725167"/>
                <a:gd name="connsiteX4" fmla="*/ 681926 w 942370"/>
                <a:gd name="connsiteY4" fmla="*/ 723254 h 725167"/>
                <a:gd name="connsiteX5" fmla="*/ 449451 w 942370"/>
                <a:gd name="connsiteY5" fmla="*/ 723254 h 725167"/>
                <a:gd name="connsiteX6" fmla="*/ 0 w 942370"/>
                <a:gd name="connsiteY6" fmla="*/ 723254 h 725167"/>
                <a:gd name="connsiteX0" fmla="*/ 2949844 w 2957149"/>
                <a:gd name="connsiteY0" fmla="*/ 0 h 733586"/>
                <a:gd name="connsiteX1" fmla="*/ 2955010 w 2957149"/>
                <a:gd name="connsiteY1" fmla="*/ 439118 h 733586"/>
                <a:gd name="connsiteX2" fmla="*/ 2918847 w 2957149"/>
                <a:gd name="connsiteY2" fmla="*/ 599268 h 733586"/>
                <a:gd name="connsiteX3" fmla="*/ 2825857 w 2957149"/>
                <a:gd name="connsiteY3" fmla="*/ 697424 h 733586"/>
                <a:gd name="connsiteX4" fmla="*/ 2696705 w 2957149"/>
                <a:gd name="connsiteY4" fmla="*/ 723254 h 733586"/>
                <a:gd name="connsiteX5" fmla="*/ 2464230 w 2957149"/>
                <a:gd name="connsiteY5" fmla="*/ 723254 h 733586"/>
                <a:gd name="connsiteX6" fmla="*/ 0 w 2957149"/>
                <a:gd name="connsiteY6" fmla="*/ 733586 h 73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149" h="733586">
                  <a:moveTo>
                    <a:pt x="2949844" y="0"/>
                  </a:moveTo>
                  <a:cubicBezTo>
                    <a:pt x="2955010" y="169620"/>
                    <a:pt x="2960176" y="339240"/>
                    <a:pt x="2955010" y="439118"/>
                  </a:cubicBezTo>
                  <a:cubicBezTo>
                    <a:pt x="2949844" y="538996"/>
                    <a:pt x="2940372" y="556217"/>
                    <a:pt x="2918847" y="599268"/>
                  </a:cubicBezTo>
                  <a:cubicBezTo>
                    <a:pt x="2897321" y="642319"/>
                    <a:pt x="2862881" y="676760"/>
                    <a:pt x="2825857" y="697424"/>
                  </a:cubicBezTo>
                  <a:cubicBezTo>
                    <a:pt x="2788833" y="718088"/>
                    <a:pt x="2756976" y="718949"/>
                    <a:pt x="2696705" y="723254"/>
                  </a:cubicBezTo>
                  <a:cubicBezTo>
                    <a:pt x="2636434" y="727559"/>
                    <a:pt x="2464230" y="723254"/>
                    <a:pt x="2464230" y="723254"/>
                  </a:cubicBezTo>
                  <a:lnTo>
                    <a:pt x="0" y="733586"/>
                  </a:lnTo>
                </a:path>
              </a:pathLst>
            </a:cu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12AF51F-37BC-4F38-3F90-E07C4F0419E8}"/>
                </a:ext>
              </a:extLst>
            </p:cNvPr>
            <p:cNvSpPr txBox="1"/>
            <p:nvPr/>
          </p:nvSpPr>
          <p:spPr>
            <a:xfrm>
              <a:off x="1399766" y="595232"/>
              <a:ext cx="10559117" cy="1154714"/>
            </a:xfrm>
            <a:prstGeom prst="roundRect">
              <a:avLst/>
            </a:prstGeom>
            <a:noFill/>
          </p:spPr>
          <p:txBody>
            <a:bodyPr wrap="square">
              <a:spAutoFit/>
            </a:bodyPr>
            <a:lstStyle/>
            <a:p>
              <a:pPr>
                <a:lnSpc>
                  <a:spcPct val="120000"/>
                </a:lnSpc>
              </a:pPr>
              <a:r>
                <a:rPr lang="en-US" sz="2700" b="1" i="0">
                  <a:solidFill>
                    <a:schemeClr val="bg1"/>
                  </a:solidFill>
                  <a:effectLst/>
                </a:rPr>
                <a:t>Xét nghiệm DNA cho phép xác định danh tính và nhận dạng mỗi cá nhân với độ tin cậy cao. Em đã biết những gì về DNA?</a:t>
              </a:r>
              <a:endParaRPr lang="en-US" sz="2700" b="1">
                <a:solidFill>
                  <a:schemeClr val="bg1"/>
                </a:solidFill>
              </a:endParaRPr>
            </a:p>
          </p:txBody>
        </p:sp>
      </p:grpSp>
    </p:spTree>
    <p:extLst>
      <p:ext uri="{BB962C8B-B14F-4D97-AF65-F5344CB8AC3E}">
        <p14:creationId xmlns:p14="http://schemas.microsoft.com/office/powerpoint/2010/main" val="132676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19A076B-B3B6-16B1-51E6-F35DACA963D9}"/>
              </a:ext>
            </a:extLst>
          </p:cNvPr>
          <p:cNvGrpSpPr/>
          <p:nvPr/>
        </p:nvGrpSpPr>
        <p:grpSpPr>
          <a:xfrm>
            <a:off x="3091562" y="187688"/>
            <a:ext cx="6008876" cy="805543"/>
            <a:chOff x="1957096" y="205274"/>
            <a:chExt cx="5050196" cy="933061"/>
          </a:xfrm>
        </p:grpSpPr>
        <p:sp>
          <p:nvSpPr>
            <p:cNvPr id="18" name="Rectangle: Rounded Corners 17">
              <a:extLst>
                <a:ext uri="{FF2B5EF4-FFF2-40B4-BE49-F238E27FC236}">
                  <a16:creationId xmlns:a16="http://schemas.microsoft.com/office/drawing/2014/main" id="{EF38BAE2-A53F-FA2C-8183-7C5B49D998AE}"/>
                </a:ext>
              </a:extLst>
            </p:cNvPr>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5FF80D8-138B-D4DC-E531-31C4ADE6A149}"/>
                </a:ext>
              </a:extLst>
            </p:cNvPr>
            <p:cNvSpPr txBox="1"/>
            <p:nvPr/>
          </p:nvSpPr>
          <p:spPr>
            <a:xfrm>
              <a:off x="2141832" y="329758"/>
              <a:ext cx="4817848" cy="6773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white"/>
                  </a:solidFill>
                  <a:latin typeface="Arial" panose="020B0604020202020204" pitchFamily="34" charset="0"/>
                  <a:cs typeface="Arial" panose="020B0604020202020204" pitchFamily="34" charset="0"/>
                </a:rPr>
                <a:t>KHÁI NIỆM NUCLEIC ACID</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3074" name="Picture 2">
            <a:extLst>
              <a:ext uri="{FF2B5EF4-FFF2-40B4-BE49-F238E27FC236}">
                <a16:creationId xmlns:a16="http://schemas.microsoft.com/office/drawing/2014/main" id="{CE075B04-A9E3-AB23-09D0-E667D39F58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2622" y="2686181"/>
            <a:ext cx="4019909" cy="322309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124BAB8C-2240-5E12-1847-039B2BDB5D85}"/>
              </a:ext>
            </a:extLst>
          </p:cNvPr>
          <p:cNvGrpSpPr/>
          <p:nvPr/>
        </p:nvGrpSpPr>
        <p:grpSpPr>
          <a:xfrm>
            <a:off x="394226" y="800015"/>
            <a:ext cx="11083457" cy="1517978"/>
            <a:chOff x="394226" y="800015"/>
            <a:chExt cx="11083457" cy="1517978"/>
          </a:xfrm>
        </p:grpSpPr>
        <p:sp>
          <p:nvSpPr>
            <p:cNvPr id="2" name="Rectangle: Rounded Corners 1">
              <a:extLst>
                <a:ext uri="{FF2B5EF4-FFF2-40B4-BE49-F238E27FC236}">
                  <a16:creationId xmlns:a16="http://schemas.microsoft.com/office/drawing/2014/main" id="{205D27E5-A56A-FD5B-F19E-3598FE498196}"/>
                </a:ext>
              </a:extLst>
            </p:cNvPr>
            <p:cNvSpPr/>
            <p:nvPr/>
          </p:nvSpPr>
          <p:spPr>
            <a:xfrm>
              <a:off x="624501" y="1163279"/>
              <a:ext cx="10853182" cy="115471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1C73C374-4EB5-1802-2C40-844C2430D5B8}"/>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0B5ACE95-B766-8E3D-D1B7-C192EA4118F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75216F"/>
                  </a:solidFill>
                  <a:latin typeface="Arial" panose="020B0604020202020204" pitchFamily="34" charset="0"/>
                  <a:ea typeface="Aachen" panose="02020500000000000000" pitchFamily="18" charset="0"/>
                  <a:cs typeface="Arial" panose="020B0604020202020204" pitchFamily="34" charset="0"/>
                </a:rPr>
                <a:t>?</a:t>
              </a:r>
            </a:p>
          </p:txBody>
        </p:sp>
        <p:sp>
          <p:nvSpPr>
            <p:cNvPr id="6" name="TextBox 5">
              <a:extLst>
                <a:ext uri="{FF2B5EF4-FFF2-40B4-BE49-F238E27FC236}">
                  <a16:creationId xmlns:a16="http://schemas.microsoft.com/office/drawing/2014/main" id="{B053A59A-E4BB-4378-19A3-58DF71AB8267}"/>
                </a:ext>
              </a:extLst>
            </p:cNvPr>
            <p:cNvSpPr txBox="1"/>
            <p:nvPr/>
          </p:nvSpPr>
          <p:spPr>
            <a:xfrm>
              <a:off x="1279871" y="1163279"/>
              <a:ext cx="10129999" cy="1154714"/>
            </a:xfrm>
            <a:prstGeom prst="roundRect">
              <a:avLst/>
            </a:prstGeom>
            <a:noFill/>
          </p:spPr>
          <p:txBody>
            <a:bodyPr wrap="square">
              <a:spAutoFit/>
            </a:bodyPr>
            <a:lstStyle/>
            <a:p>
              <a:pPr>
                <a:lnSpc>
                  <a:spcPct val="120000"/>
                </a:lnSpc>
              </a:pPr>
              <a:r>
                <a:rPr lang="en-US" sz="2700" b="1">
                  <a:latin typeface="Arial" panose="020B0604020202020204" pitchFamily="34" charset="0"/>
                  <a:cs typeface="Arial" panose="020B0604020202020204" pitchFamily="34" charset="0"/>
                </a:rPr>
                <a:t>Dựa vào thông tin sách giáo khoa, em hãy cho biết Nucleic acid được cấu tạo như thế nào? Gồm những loại nào?</a:t>
              </a:r>
            </a:p>
          </p:txBody>
        </p:sp>
      </p:grpSp>
      <p:sp>
        <p:nvSpPr>
          <p:cNvPr id="8" name="TextBox 7">
            <a:extLst>
              <a:ext uri="{FF2B5EF4-FFF2-40B4-BE49-F238E27FC236}">
                <a16:creationId xmlns:a16="http://schemas.microsoft.com/office/drawing/2014/main" id="{53830F4B-747F-36EA-9948-D4E51004D4AE}"/>
              </a:ext>
            </a:extLst>
          </p:cNvPr>
          <p:cNvSpPr txBox="1"/>
          <p:nvPr/>
        </p:nvSpPr>
        <p:spPr>
          <a:xfrm>
            <a:off x="1003507" y="6003528"/>
            <a:ext cx="4475053" cy="733149"/>
          </a:xfrm>
          <a:prstGeom prst="rect">
            <a:avLst/>
          </a:prstGeom>
          <a:noFill/>
        </p:spPr>
        <p:txBody>
          <a:bodyPr wrap="square">
            <a:spAutoFit/>
          </a:bodyPr>
          <a:lstStyle/>
          <a:p>
            <a:pPr algn="ctr">
              <a:lnSpc>
                <a:spcPct val="120000"/>
              </a:lnSpc>
            </a:pPr>
            <a:r>
              <a:rPr lang="vi-VN" b="1">
                <a:latin typeface="Arial" panose="020B0604020202020204" pitchFamily="34" charset="0"/>
                <a:cs typeface="Arial" panose="020B0604020202020204" pitchFamily="34" charset="0"/>
              </a:rPr>
              <a:t>Hình</a:t>
            </a:r>
            <a:r>
              <a:rPr lang="en-US" b="1">
                <a:latin typeface="Arial" panose="020B0604020202020204" pitchFamily="34" charset="0"/>
                <a:cs typeface="Arial" panose="020B0604020202020204" pitchFamily="34" charset="0"/>
              </a:rPr>
              <a:t>. </a:t>
            </a:r>
            <a:r>
              <a:rPr lang="vi-VN">
                <a:latin typeface="Arial" panose="020B0604020202020204" pitchFamily="34" charset="0"/>
                <a:cs typeface="Arial" panose="020B0604020202020204" pitchFamily="34" charset="0"/>
              </a:rPr>
              <a:t>Một nucleotide được tạo thành từ pho</a:t>
            </a:r>
            <a:r>
              <a:rPr lang="en-US">
                <a:latin typeface="Arial" panose="020B0604020202020204" pitchFamily="34" charset="0"/>
                <a:cs typeface="Arial" panose="020B0604020202020204" pitchFamily="34" charset="0"/>
              </a:rPr>
              <a:t>s</a:t>
            </a:r>
            <a:r>
              <a:rPr lang="vi-VN">
                <a:latin typeface="Arial" panose="020B0604020202020204" pitchFamily="34" charset="0"/>
                <a:cs typeface="Arial" panose="020B0604020202020204" pitchFamily="34" charset="0"/>
              </a:rPr>
              <a:t>phat</a:t>
            </a:r>
            <a:r>
              <a:rPr lang="en-US">
                <a:latin typeface="Arial" panose="020B0604020202020204" pitchFamily="34" charset="0"/>
                <a:cs typeface="Arial" panose="020B0604020202020204" pitchFamily="34" charset="0"/>
              </a:rPr>
              <a:t>e</a:t>
            </a:r>
            <a:r>
              <a:rPr lang="vi-VN">
                <a:latin typeface="Arial" panose="020B0604020202020204" pitchFamily="34" charset="0"/>
                <a:cs typeface="Arial" panose="020B0604020202020204" pitchFamily="34" charset="0"/>
              </a:rPr>
              <a:t>, đường và ba</a:t>
            </a:r>
            <a:r>
              <a:rPr lang="en-US">
                <a:latin typeface="Arial" panose="020B0604020202020204" pitchFamily="34" charset="0"/>
                <a:cs typeface="Arial" panose="020B0604020202020204" pitchFamily="34" charset="0"/>
              </a:rPr>
              <a:t>se</a:t>
            </a:r>
            <a:r>
              <a:rPr lang="vi-VN">
                <a:latin typeface="Arial" panose="020B0604020202020204" pitchFamily="34" charset="0"/>
                <a:cs typeface="Arial" panose="020B0604020202020204" pitchFamily="34" charset="0"/>
              </a:rPr>
              <a:t>.</a:t>
            </a:r>
            <a:endParaRPr lang="en-US">
              <a:latin typeface="Arial" panose="020B0604020202020204" pitchFamily="34" charset="0"/>
              <a:cs typeface="Arial" panose="020B0604020202020204" pitchFamily="34" charset="0"/>
            </a:endParaRPr>
          </a:p>
        </p:txBody>
      </p:sp>
      <p:pic>
        <p:nvPicPr>
          <p:cNvPr id="3076" name="Picture 4">
            <a:extLst>
              <a:ext uri="{FF2B5EF4-FFF2-40B4-BE49-F238E27FC236}">
                <a16:creationId xmlns:a16="http://schemas.microsoft.com/office/drawing/2014/main" id="{CC466F4E-14FE-6593-E703-6C4A866D79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2751" y="2343339"/>
            <a:ext cx="4535715" cy="4393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63277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circle(in)">
                                      <p:cBhvr>
                                        <p:cTn id="18" dur="2000"/>
                                        <p:tgtEl>
                                          <p:spTgt spid="307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par>
                                <p:cTn id="22" presetID="6" presetClass="entr" presetSubtype="16"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circle(in)">
                                      <p:cBhvr>
                                        <p:cTn id="24" dur="2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19A076B-B3B6-16B1-51E6-F35DACA963D9}"/>
              </a:ext>
            </a:extLst>
          </p:cNvPr>
          <p:cNvGrpSpPr/>
          <p:nvPr/>
        </p:nvGrpSpPr>
        <p:grpSpPr>
          <a:xfrm>
            <a:off x="3091562" y="187688"/>
            <a:ext cx="6008876" cy="805543"/>
            <a:chOff x="1957096" y="205274"/>
            <a:chExt cx="5050196" cy="933061"/>
          </a:xfrm>
        </p:grpSpPr>
        <p:sp>
          <p:nvSpPr>
            <p:cNvPr id="18" name="Rectangle: Rounded Corners 17">
              <a:extLst>
                <a:ext uri="{FF2B5EF4-FFF2-40B4-BE49-F238E27FC236}">
                  <a16:creationId xmlns:a16="http://schemas.microsoft.com/office/drawing/2014/main" id="{EF38BAE2-A53F-FA2C-8183-7C5B49D998AE}"/>
                </a:ext>
              </a:extLst>
            </p:cNvPr>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5FF80D8-138B-D4DC-E531-31C4ADE6A149}"/>
                </a:ext>
              </a:extLst>
            </p:cNvPr>
            <p:cNvSpPr txBox="1"/>
            <p:nvPr/>
          </p:nvSpPr>
          <p:spPr>
            <a:xfrm>
              <a:off x="2141832" y="329758"/>
              <a:ext cx="4817848" cy="6773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KHÁI NIỆM NUCLEIC ACID</a:t>
              </a:r>
            </a:p>
          </p:txBody>
        </p:sp>
      </p:grpSp>
      <p:grpSp>
        <p:nvGrpSpPr>
          <p:cNvPr id="9" name="Group 8">
            <a:extLst>
              <a:ext uri="{FF2B5EF4-FFF2-40B4-BE49-F238E27FC236}">
                <a16:creationId xmlns:a16="http://schemas.microsoft.com/office/drawing/2014/main" id="{124BAB8C-2240-5E12-1847-039B2BDB5D85}"/>
              </a:ext>
            </a:extLst>
          </p:cNvPr>
          <p:cNvGrpSpPr/>
          <p:nvPr/>
        </p:nvGrpSpPr>
        <p:grpSpPr>
          <a:xfrm>
            <a:off x="394226" y="800015"/>
            <a:ext cx="11083457" cy="1517978"/>
            <a:chOff x="394226" y="800015"/>
            <a:chExt cx="11083457" cy="1517978"/>
          </a:xfrm>
        </p:grpSpPr>
        <p:sp>
          <p:nvSpPr>
            <p:cNvPr id="2" name="Rectangle: Rounded Corners 1">
              <a:extLst>
                <a:ext uri="{FF2B5EF4-FFF2-40B4-BE49-F238E27FC236}">
                  <a16:creationId xmlns:a16="http://schemas.microsoft.com/office/drawing/2014/main" id="{205D27E5-A56A-FD5B-F19E-3598FE498196}"/>
                </a:ext>
              </a:extLst>
            </p:cNvPr>
            <p:cNvSpPr/>
            <p:nvPr/>
          </p:nvSpPr>
          <p:spPr>
            <a:xfrm>
              <a:off x="624501" y="1163279"/>
              <a:ext cx="10853182" cy="115471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1C73C374-4EB5-1802-2C40-844C2430D5B8}"/>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0B5ACE95-B766-8E3D-D1B7-C192EA4118F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5216F"/>
                  </a:solidFill>
                  <a:effectLst/>
                  <a:uLnTx/>
                  <a:uFillTx/>
                  <a:latin typeface="Arial" panose="020B0604020202020204" pitchFamily="34" charset="0"/>
                  <a:ea typeface="Aachen" panose="02020500000000000000" pitchFamily="18" charset="0"/>
                  <a:cs typeface="Arial" panose="020B0604020202020204" pitchFamily="34" charset="0"/>
                </a:rPr>
                <a:t>?</a:t>
              </a:r>
            </a:p>
          </p:txBody>
        </p:sp>
        <p:sp>
          <p:nvSpPr>
            <p:cNvPr id="6" name="TextBox 5">
              <a:extLst>
                <a:ext uri="{FF2B5EF4-FFF2-40B4-BE49-F238E27FC236}">
                  <a16:creationId xmlns:a16="http://schemas.microsoft.com/office/drawing/2014/main" id="{B053A59A-E4BB-4378-19A3-58DF71AB8267}"/>
                </a:ext>
              </a:extLst>
            </p:cNvPr>
            <p:cNvSpPr txBox="1"/>
            <p:nvPr/>
          </p:nvSpPr>
          <p:spPr>
            <a:xfrm>
              <a:off x="1279871" y="1163279"/>
              <a:ext cx="10129999" cy="1154714"/>
            </a:xfrm>
            <a:prstGeom prst="round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Dựa vào thông tin sách giáo khoa, em hãy cho biết Nucleic acid được cấu tạo như thế nào? Gồm những loại nào?</a:t>
              </a:r>
            </a:p>
          </p:txBody>
        </p:sp>
      </p:grpSp>
      <p:grpSp>
        <p:nvGrpSpPr>
          <p:cNvPr id="10" name="Group 9">
            <a:extLst>
              <a:ext uri="{FF2B5EF4-FFF2-40B4-BE49-F238E27FC236}">
                <a16:creationId xmlns:a16="http://schemas.microsoft.com/office/drawing/2014/main" id="{D8189182-745E-F82F-3089-805E34925C33}"/>
              </a:ext>
            </a:extLst>
          </p:cNvPr>
          <p:cNvGrpSpPr/>
          <p:nvPr/>
        </p:nvGrpSpPr>
        <p:grpSpPr>
          <a:xfrm>
            <a:off x="624501" y="3145088"/>
            <a:ext cx="10853182" cy="3417753"/>
            <a:chOff x="1504970" y="3523109"/>
            <a:chExt cx="8149524" cy="1897638"/>
          </a:xfrm>
        </p:grpSpPr>
        <p:sp>
          <p:nvSpPr>
            <p:cNvPr id="5" name="Rectangle: Rounded Corners 4">
              <a:extLst>
                <a:ext uri="{FF2B5EF4-FFF2-40B4-BE49-F238E27FC236}">
                  <a16:creationId xmlns:a16="http://schemas.microsoft.com/office/drawing/2014/main" id="{B7FC87DF-4913-A4A3-CB3C-3BDDB47954D0}"/>
                </a:ext>
              </a:extLst>
            </p:cNvPr>
            <p:cNvSpPr/>
            <p:nvPr/>
          </p:nvSpPr>
          <p:spPr>
            <a:xfrm>
              <a:off x="1540739" y="3523109"/>
              <a:ext cx="8021169" cy="1897638"/>
            </a:xfrm>
            <a:prstGeom prst="roundRect">
              <a:avLst>
                <a:gd name="adj" fmla="val 5212"/>
              </a:avLst>
            </a:prstGeom>
            <a:solidFill>
              <a:srgbClr val="B6C2F6"/>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7" name="Rectangle: Rounded Corners 6">
              <a:extLst>
                <a:ext uri="{FF2B5EF4-FFF2-40B4-BE49-F238E27FC236}">
                  <a16:creationId xmlns:a16="http://schemas.microsoft.com/office/drawing/2014/main" id="{7728ACCD-EC6D-F235-2A64-72C8A0F4C704}"/>
                </a:ext>
              </a:extLst>
            </p:cNvPr>
            <p:cNvSpPr/>
            <p:nvPr/>
          </p:nvSpPr>
          <p:spPr>
            <a:xfrm>
              <a:off x="1504970" y="3578774"/>
              <a:ext cx="8149524" cy="1787313"/>
            </a:xfrm>
            <a:prstGeom prst="roundRect">
              <a:avLst>
                <a:gd name="adj" fmla="val 3172"/>
              </a:avLst>
            </a:prstGeom>
            <a:solidFill>
              <a:sysClr val="window" lastClr="FFFFFF"/>
            </a:solidFill>
            <a:ln w="19050" cap="flat" cmpd="sng" algn="ctr">
              <a:solidFill>
                <a:srgbClr val="20386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sp>
        <p:nvSpPr>
          <p:cNvPr id="11" name="Rectangle: Rounded Corners 10">
            <a:extLst>
              <a:ext uri="{FF2B5EF4-FFF2-40B4-BE49-F238E27FC236}">
                <a16:creationId xmlns:a16="http://schemas.microsoft.com/office/drawing/2014/main" id="{5F7F9E2E-AEF4-C169-9D05-8F04CE796377}"/>
              </a:ext>
            </a:extLst>
          </p:cNvPr>
          <p:cNvSpPr/>
          <p:nvPr/>
        </p:nvSpPr>
        <p:spPr>
          <a:xfrm>
            <a:off x="5215092" y="2544348"/>
            <a:ext cx="1447333" cy="431080"/>
          </a:xfrm>
          <a:prstGeom prst="roundRect">
            <a:avLst>
              <a:gd name="adj" fmla="val 50000"/>
            </a:avLst>
          </a:prstGeom>
          <a:solidFill>
            <a:srgbClr val="F5D50F"/>
          </a:solidFill>
          <a:ln>
            <a:noFill/>
          </a:ln>
          <a:effectLst>
            <a:outerShdw blurRad="107950" dist="12700" dir="5400000" algn="ctr">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solidFill>
                  <a:schemeClr val="tx1"/>
                </a:solidFill>
                <a:latin typeface="Arial" panose="020B0604020202020204" pitchFamily="34" charset="0"/>
                <a:cs typeface="Arial" panose="020B0604020202020204" pitchFamily="34" charset="0"/>
              </a:rPr>
              <a:t>Trả lời</a:t>
            </a:r>
          </a:p>
        </p:txBody>
      </p:sp>
      <p:sp>
        <p:nvSpPr>
          <p:cNvPr id="13" name="TextBox 12">
            <a:extLst>
              <a:ext uri="{FF2B5EF4-FFF2-40B4-BE49-F238E27FC236}">
                <a16:creationId xmlns:a16="http://schemas.microsoft.com/office/drawing/2014/main" id="{64BB7221-B37C-76DD-2280-BFB66B6162AF}"/>
              </a:ext>
            </a:extLst>
          </p:cNvPr>
          <p:cNvSpPr txBox="1"/>
          <p:nvPr/>
        </p:nvSpPr>
        <p:spPr>
          <a:xfrm>
            <a:off x="837619" y="3334926"/>
            <a:ext cx="10314695" cy="2062103"/>
          </a:xfrm>
          <a:prstGeom prst="rect">
            <a:avLst/>
          </a:prstGeom>
          <a:noFill/>
        </p:spPr>
        <p:txBody>
          <a:bodyPr wrap="square">
            <a:spAutoFit/>
          </a:bodyPr>
          <a:lstStyle/>
          <a:p>
            <a:r>
              <a:rPr lang="en-US" sz="3200" dirty="0">
                <a:latin typeface="Arial" panose="020B0604020202020204" pitchFamily="34" charset="0"/>
                <a:cs typeface="Arial" panose="020B0604020202020204" pitchFamily="34" charset="0"/>
              </a:rPr>
              <a:t>- </a:t>
            </a:r>
            <a:r>
              <a:rPr lang="en-US" sz="3200" b="0" i="0" dirty="0">
                <a:effectLst/>
                <a:latin typeface="Arial" panose="020B0604020202020204" pitchFamily="34" charset="0"/>
                <a:cs typeface="Arial" panose="020B0604020202020204" pitchFamily="34" charset="0"/>
              </a:rPr>
              <a:t> </a:t>
            </a:r>
            <a:r>
              <a:rPr lang="vi-VN" sz="3200" dirty="0">
                <a:latin typeface="+mj-lt"/>
              </a:rPr>
              <a:t>Nucleic acd là một trong những đại phân tử sinh học chứa thông tin di truyền có trong tất cả sinh vật, cấu tạo theo nguyên tắc đa phân, đơn phân là nucleotide.</a:t>
            </a:r>
            <a:endParaRPr lang="en-US" sz="3200" dirty="0">
              <a:latin typeface="+mj-lt"/>
            </a:endParaRPr>
          </a:p>
          <a:p>
            <a:pPr lvl="0"/>
            <a:r>
              <a:rPr lang="en-US" sz="3200" dirty="0">
                <a:latin typeface="+mj-lt"/>
              </a:rPr>
              <a:t>- </a:t>
            </a:r>
            <a:r>
              <a:rPr lang="vi-VN" sz="3200" dirty="0">
                <a:latin typeface="+mj-lt"/>
              </a:rPr>
              <a:t>Có 2 loại nucleotide là DNA và RNA.</a:t>
            </a:r>
            <a:endParaRPr lang="en-US" sz="3200" dirty="0">
              <a:latin typeface="+mj-lt"/>
            </a:endParaRPr>
          </a:p>
        </p:txBody>
      </p:sp>
    </p:spTree>
    <p:extLst>
      <p:ext uri="{BB962C8B-B14F-4D97-AF65-F5344CB8AC3E}">
        <p14:creationId xmlns:p14="http://schemas.microsoft.com/office/powerpoint/2010/main" val="31033404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down)">
                                      <p:cBhvr>
                                        <p:cTn id="1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D172B"/>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2708A78B-7CE4-0B0E-4590-35FDA75379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84" y="1116209"/>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CC3DC56-852E-0A36-ECF0-45EDC91004AA}"/>
              </a:ext>
            </a:extLst>
          </p:cNvPr>
          <p:cNvSpPr/>
          <p:nvPr/>
        </p:nvSpPr>
        <p:spPr>
          <a:xfrm>
            <a:off x="3538658" y="347108"/>
            <a:ext cx="8107320" cy="6370904"/>
          </a:xfrm>
          <a:prstGeom prst="rect">
            <a:avLst/>
          </a:prstGeom>
          <a:solidFill>
            <a:srgbClr val="1D172B"/>
          </a:solidFill>
          <a:ln w="19050">
            <a:no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F2103F1-A1EB-95FB-8D81-DF6850FE87ED}"/>
              </a:ext>
            </a:extLst>
          </p:cNvPr>
          <p:cNvSpPr txBox="1"/>
          <p:nvPr/>
        </p:nvSpPr>
        <p:spPr>
          <a:xfrm>
            <a:off x="3133539" y="1052195"/>
            <a:ext cx="8438299" cy="1783630"/>
          </a:xfrm>
          <a:prstGeom prst="rect">
            <a:avLst/>
          </a:prstGeom>
          <a:noFill/>
        </p:spPr>
        <p:txBody>
          <a:bodyPr wrap="square" rtlCol="0">
            <a:spAutoFit/>
          </a:bodyPr>
          <a:lstStyle>
            <a:defPPr>
              <a:defRPr lang="en-US"/>
            </a:defPPr>
            <a:lvl1pPr algn="ctr">
              <a:defRPr sz="4800" b="1">
                <a:solidFill>
                  <a:srgbClr val="008080"/>
                </a:solidFill>
                <a:latin typeface="Arial" panose="020B0604020202020204" pitchFamily="34" charset="0"/>
                <a:cs typeface="Arial" panose="020B0604020202020204" pitchFamily="34" charset="0"/>
              </a:defRPr>
            </a:lvl1pPr>
          </a:lstStyle>
          <a:p>
            <a:pPr>
              <a:lnSpc>
                <a:spcPct val="120000"/>
              </a:lnSpc>
            </a:pPr>
            <a:r>
              <a:rPr lang="en-US" dirty="0">
                <a:solidFill>
                  <a:schemeClr val="tx1"/>
                </a:solidFill>
              </a:rPr>
              <a:t>DEOXYRIBONUCLEIC ACID (DNA)</a:t>
            </a:r>
          </a:p>
        </p:txBody>
      </p:sp>
      <p:grpSp>
        <p:nvGrpSpPr>
          <p:cNvPr id="53" name="Group 2">
            <a:extLst>
              <a:ext uri="{FF2B5EF4-FFF2-40B4-BE49-F238E27FC236}">
                <a16:creationId xmlns:a16="http://schemas.microsoft.com/office/drawing/2014/main" id="{D227FD61-BAC4-19AE-C3C1-FF1E4901FBFC}"/>
              </a:ext>
            </a:extLst>
          </p:cNvPr>
          <p:cNvGrpSpPr>
            <a:grpSpLocks/>
          </p:cNvGrpSpPr>
          <p:nvPr/>
        </p:nvGrpSpPr>
        <p:grpSpPr bwMode="auto">
          <a:xfrm>
            <a:off x="6421369" y="4760375"/>
            <a:ext cx="1979568" cy="1929586"/>
            <a:chOff x="0" y="0"/>
            <a:chExt cx="2389188" cy="2328862"/>
          </a:xfrm>
        </p:grpSpPr>
        <p:sp>
          <p:nvSpPr>
            <p:cNvPr id="54" name="Freeform 12">
              <a:extLst>
                <a:ext uri="{FF2B5EF4-FFF2-40B4-BE49-F238E27FC236}">
                  <a16:creationId xmlns:a16="http://schemas.microsoft.com/office/drawing/2014/main" id="{E623CEAC-3EC9-3AF1-09DC-5264DDC6A21E}"/>
                </a:ext>
              </a:extLst>
            </p:cNvPr>
            <p:cNvSpPr>
              <a:spLocks/>
            </p:cNvSpPr>
            <p:nvPr/>
          </p:nvSpPr>
          <p:spPr bwMode="auto">
            <a:xfrm>
              <a:off x="52387" y="504825"/>
              <a:ext cx="725488" cy="1016000"/>
            </a:xfrm>
            <a:custGeom>
              <a:avLst/>
              <a:gdLst>
                <a:gd name="T0" fmla="*/ 124 w 193"/>
                <a:gd name="T1" fmla="*/ 262 h 270"/>
                <a:gd name="T2" fmla="*/ 169 w 193"/>
                <a:gd name="T3" fmla="*/ 257 h 270"/>
                <a:gd name="T4" fmla="*/ 193 w 193"/>
                <a:gd name="T5" fmla="*/ 240 h 270"/>
                <a:gd name="T6" fmla="*/ 166 w 193"/>
                <a:gd name="T7" fmla="*/ 262 h 270"/>
                <a:gd name="T8" fmla="*/ 121 w 193"/>
                <a:gd name="T9" fmla="*/ 267 h 270"/>
                <a:gd name="T10" fmla="*/ 10 w 193"/>
                <a:gd name="T11" fmla="*/ 148 h 270"/>
                <a:gd name="T12" fmla="*/ 46 w 193"/>
                <a:gd name="T13" fmla="*/ 0 h 270"/>
                <a:gd name="T14" fmla="*/ 14 w 193"/>
                <a:gd name="T15" fmla="*/ 143 h 270"/>
                <a:gd name="T16" fmla="*/ 124 w 193"/>
                <a:gd name="T17" fmla="*/ 262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270">
                  <a:moveTo>
                    <a:pt x="124" y="262"/>
                  </a:moveTo>
                  <a:cubicBezTo>
                    <a:pt x="140" y="265"/>
                    <a:pt x="156" y="263"/>
                    <a:pt x="169" y="257"/>
                  </a:cubicBezTo>
                  <a:cubicBezTo>
                    <a:pt x="179" y="253"/>
                    <a:pt x="187" y="247"/>
                    <a:pt x="193" y="240"/>
                  </a:cubicBezTo>
                  <a:cubicBezTo>
                    <a:pt x="187" y="249"/>
                    <a:pt x="177" y="257"/>
                    <a:pt x="166" y="262"/>
                  </a:cubicBezTo>
                  <a:cubicBezTo>
                    <a:pt x="152" y="267"/>
                    <a:pt x="137" y="270"/>
                    <a:pt x="121" y="267"/>
                  </a:cubicBezTo>
                  <a:cubicBezTo>
                    <a:pt x="72" y="258"/>
                    <a:pt x="24" y="208"/>
                    <a:pt x="10" y="148"/>
                  </a:cubicBezTo>
                  <a:cubicBezTo>
                    <a:pt x="0" y="98"/>
                    <a:pt x="14" y="46"/>
                    <a:pt x="46" y="0"/>
                  </a:cubicBezTo>
                  <a:cubicBezTo>
                    <a:pt x="16" y="44"/>
                    <a:pt x="3" y="95"/>
                    <a:pt x="14" y="143"/>
                  </a:cubicBezTo>
                  <a:cubicBezTo>
                    <a:pt x="27" y="203"/>
                    <a:pt x="75" y="253"/>
                    <a:pt x="124" y="26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55" name="Freeform 13">
              <a:extLst>
                <a:ext uri="{FF2B5EF4-FFF2-40B4-BE49-F238E27FC236}">
                  <a16:creationId xmlns:a16="http://schemas.microsoft.com/office/drawing/2014/main" id="{4CE1317E-C2BC-25EE-EE41-C0440DA639A6}"/>
                </a:ext>
              </a:extLst>
            </p:cNvPr>
            <p:cNvSpPr>
              <a:spLocks/>
            </p:cNvSpPr>
            <p:nvPr/>
          </p:nvSpPr>
          <p:spPr bwMode="auto">
            <a:xfrm>
              <a:off x="854075" y="779462"/>
              <a:ext cx="1222375" cy="1512888"/>
            </a:xfrm>
            <a:custGeom>
              <a:avLst/>
              <a:gdLst>
                <a:gd name="T0" fmla="*/ 52 w 325"/>
                <a:gd name="T1" fmla="*/ 19 h 402"/>
                <a:gd name="T2" fmla="*/ 135 w 325"/>
                <a:gd name="T3" fmla="*/ 4 h 402"/>
                <a:gd name="T4" fmla="*/ 307 w 325"/>
                <a:gd name="T5" fmla="*/ 171 h 402"/>
                <a:gd name="T6" fmla="*/ 277 w 325"/>
                <a:gd name="T7" fmla="*/ 359 h 402"/>
                <a:gd name="T8" fmla="*/ 270 w 325"/>
                <a:gd name="T9" fmla="*/ 392 h 402"/>
                <a:gd name="T10" fmla="*/ 307 w 325"/>
                <a:gd name="T11" fmla="*/ 364 h 402"/>
                <a:gd name="T12" fmla="*/ 311 w 325"/>
                <a:gd name="T13" fmla="*/ 360 h 402"/>
                <a:gd name="T14" fmla="*/ 303 w 325"/>
                <a:gd name="T15" fmla="*/ 368 h 402"/>
                <a:gd name="T16" fmla="*/ 267 w 325"/>
                <a:gd name="T17" fmla="*/ 396 h 402"/>
                <a:gd name="T18" fmla="*/ 273 w 325"/>
                <a:gd name="T19" fmla="*/ 362 h 402"/>
                <a:gd name="T20" fmla="*/ 303 w 325"/>
                <a:gd name="T21" fmla="*/ 176 h 402"/>
                <a:gd name="T22" fmla="*/ 131 w 325"/>
                <a:gd name="T23" fmla="*/ 9 h 402"/>
                <a:gd name="T24" fmla="*/ 48 w 325"/>
                <a:gd name="T25" fmla="*/ 25 h 402"/>
                <a:gd name="T26" fmla="*/ 0 w 325"/>
                <a:gd name="T27" fmla="*/ 62 h 402"/>
                <a:gd name="T28" fmla="*/ 52 w 325"/>
                <a:gd name="T29" fmla="*/ 19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 h="402">
                  <a:moveTo>
                    <a:pt x="52" y="19"/>
                  </a:moveTo>
                  <a:cubicBezTo>
                    <a:pt x="79" y="6"/>
                    <a:pt x="110" y="0"/>
                    <a:pt x="135" y="4"/>
                  </a:cubicBezTo>
                  <a:cubicBezTo>
                    <a:pt x="229" y="18"/>
                    <a:pt x="292" y="102"/>
                    <a:pt x="307" y="171"/>
                  </a:cubicBezTo>
                  <a:cubicBezTo>
                    <a:pt x="325" y="254"/>
                    <a:pt x="291" y="330"/>
                    <a:pt x="277" y="359"/>
                  </a:cubicBezTo>
                  <a:cubicBezTo>
                    <a:pt x="263" y="386"/>
                    <a:pt x="257" y="399"/>
                    <a:pt x="270" y="392"/>
                  </a:cubicBezTo>
                  <a:cubicBezTo>
                    <a:pt x="277" y="389"/>
                    <a:pt x="289" y="380"/>
                    <a:pt x="307" y="364"/>
                  </a:cubicBezTo>
                  <a:cubicBezTo>
                    <a:pt x="308" y="363"/>
                    <a:pt x="310" y="362"/>
                    <a:pt x="311" y="360"/>
                  </a:cubicBezTo>
                  <a:cubicBezTo>
                    <a:pt x="308" y="363"/>
                    <a:pt x="306" y="366"/>
                    <a:pt x="303" y="368"/>
                  </a:cubicBezTo>
                  <a:cubicBezTo>
                    <a:pt x="285" y="384"/>
                    <a:pt x="273" y="392"/>
                    <a:pt x="267" y="396"/>
                  </a:cubicBezTo>
                  <a:cubicBezTo>
                    <a:pt x="253" y="402"/>
                    <a:pt x="260" y="389"/>
                    <a:pt x="273" y="362"/>
                  </a:cubicBezTo>
                  <a:cubicBezTo>
                    <a:pt x="287" y="334"/>
                    <a:pt x="321" y="259"/>
                    <a:pt x="303" y="176"/>
                  </a:cubicBezTo>
                  <a:cubicBezTo>
                    <a:pt x="288" y="107"/>
                    <a:pt x="225" y="24"/>
                    <a:pt x="131" y="9"/>
                  </a:cubicBezTo>
                  <a:cubicBezTo>
                    <a:pt x="105" y="6"/>
                    <a:pt x="75" y="12"/>
                    <a:pt x="48" y="25"/>
                  </a:cubicBezTo>
                  <a:cubicBezTo>
                    <a:pt x="29" y="35"/>
                    <a:pt x="12" y="47"/>
                    <a:pt x="0" y="62"/>
                  </a:cubicBezTo>
                  <a:cubicBezTo>
                    <a:pt x="12" y="45"/>
                    <a:pt x="31" y="30"/>
                    <a:pt x="52" y="1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56" name="Freeform 19">
              <a:extLst>
                <a:ext uri="{FF2B5EF4-FFF2-40B4-BE49-F238E27FC236}">
                  <a16:creationId xmlns:a16="http://schemas.microsoft.com/office/drawing/2014/main" id="{94C4A853-F676-3243-6C4F-F9A16E5BB9D0}"/>
                </a:ext>
              </a:extLst>
            </p:cNvPr>
            <p:cNvSpPr>
              <a:spLocks/>
            </p:cNvSpPr>
            <p:nvPr/>
          </p:nvSpPr>
          <p:spPr bwMode="auto">
            <a:xfrm>
              <a:off x="812800" y="801688"/>
              <a:ext cx="1249363" cy="1527174"/>
            </a:xfrm>
            <a:custGeom>
              <a:avLst/>
              <a:gdLst>
                <a:gd name="T0" fmla="*/ 44 w 332"/>
                <a:gd name="T1" fmla="*/ 36 h 406"/>
                <a:gd name="T2" fmla="*/ 0 w 332"/>
                <a:gd name="T3" fmla="*/ 67 h 406"/>
                <a:gd name="T4" fmla="*/ 15 w 332"/>
                <a:gd name="T5" fmla="*/ 51 h 406"/>
                <a:gd name="T6" fmla="*/ 59 w 332"/>
                <a:gd name="T7" fmla="*/ 19 h 406"/>
                <a:gd name="T8" fmla="*/ 142 w 332"/>
                <a:gd name="T9" fmla="*/ 3 h 406"/>
                <a:gd name="T10" fmla="*/ 314 w 332"/>
                <a:gd name="T11" fmla="*/ 170 h 406"/>
                <a:gd name="T12" fmla="*/ 284 w 332"/>
                <a:gd name="T13" fmla="*/ 356 h 406"/>
                <a:gd name="T14" fmla="*/ 278 w 332"/>
                <a:gd name="T15" fmla="*/ 390 h 406"/>
                <a:gd name="T16" fmla="*/ 314 w 332"/>
                <a:gd name="T17" fmla="*/ 362 h 406"/>
                <a:gd name="T18" fmla="*/ 302 w 332"/>
                <a:gd name="T19" fmla="*/ 373 h 406"/>
                <a:gd name="T20" fmla="*/ 265 w 332"/>
                <a:gd name="T21" fmla="*/ 399 h 406"/>
                <a:gd name="T22" fmla="*/ 271 w 332"/>
                <a:gd name="T23" fmla="*/ 367 h 406"/>
                <a:gd name="T24" fmla="*/ 301 w 332"/>
                <a:gd name="T25" fmla="*/ 185 h 406"/>
                <a:gd name="T26" fmla="*/ 127 w 332"/>
                <a:gd name="T27" fmla="*/ 20 h 406"/>
                <a:gd name="T28" fmla="*/ 44 w 332"/>
                <a:gd name="T29" fmla="*/ 36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2" h="406">
                  <a:moveTo>
                    <a:pt x="44" y="36"/>
                  </a:moveTo>
                  <a:cubicBezTo>
                    <a:pt x="27" y="44"/>
                    <a:pt x="12" y="55"/>
                    <a:pt x="0" y="67"/>
                  </a:cubicBezTo>
                  <a:cubicBezTo>
                    <a:pt x="5" y="62"/>
                    <a:pt x="10" y="57"/>
                    <a:pt x="15" y="51"/>
                  </a:cubicBezTo>
                  <a:cubicBezTo>
                    <a:pt x="27" y="38"/>
                    <a:pt x="42" y="28"/>
                    <a:pt x="59" y="19"/>
                  </a:cubicBezTo>
                  <a:cubicBezTo>
                    <a:pt x="86" y="6"/>
                    <a:pt x="116" y="0"/>
                    <a:pt x="142" y="3"/>
                  </a:cubicBezTo>
                  <a:cubicBezTo>
                    <a:pt x="236" y="18"/>
                    <a:pt x="299" y="101"/>
                    <a:pt x="314" y="170"/>
                  </a:cubicBezTo>
                  <a:cubicBezTo>
                    <a:pt x="332" y="253"/>
                    <a:pt x="298" y="328"/>
                    <a:pt x="284" y="356"/>
                  </a:cubicBezTo>
                  <a:cubicBezTo>
                    <a:pt x="271" y="383"/>
                    <a:pt x="264" y="396"/>
                    <a:pt x="278" y="390"/>
                  </a:cubicBezTo>
                  <a:cubicBezTo>
                    <a:pt x="284" y="386"/>
                    <a:pt x="296" y="378"/>
                    <a:pt x="314" y="362"/>
                  </a:cubicBezTo>
                  <a:cubicBezTo>
                    <a:pt x="310" y="365"/>
                    <a:pt x="306" y="369"/>
                    <a:pt x="302" y="373"/>
                  </a:cubicBezTo>
                  <a:cubicBezTo>
                    <a:pt x="284" y="388"/>
                    <a:pt x="272" y="396"/>
                    <a:pt x="265" y="399"/>
                  </a:cubicBezTo>
                  <a:cubicBezTo>
                    <a:pt x="252" y="406"/>
                    <a:pt x="258" y="394"/>
                    <a:pt x="271" y="367"/>
                  </a:cubicBezTo>
                  <a:cubicBezTo>
                    <a:pt x="285" y="339"/>
                    <a:pt x="319" y="266"/>
                    <a:pt x="301" y="185"/>
                  </a:cubicBezTo>
                  <a:cubicBezTo>
                    <a:pt x="285" y="117"/>
                    <a:pt x="222" y="34"/>
                    <a:pt x="127" y="20"/>
                  </a:cubicBezTo>
                  <a:cubicBezTo>
                    <a:pt x="101" y="16"/>
                    <a:pt x="71" y="22"/>
                    <a:pt x="44" y="36"/>
                  </a:cubicBezTo>
                  <a:close/>
                </a:path>
              </a:pathLst>
            </a:custGeom>
            <a:gradFill rotWithShape="1">
              <a:gsLst>
                <a:gs pos="0">
                  <a:srgbClr val="FF7711"/>
                </a:gs>
                <a:gs pos="22900">
                  <a:srgbClr val="FFC000"/>
                </a:gs>
                <a:gs pos="50000">
                  <a:srgbClr val="FF7711"/>
                </a:gs>
                <a:gs pos="76250">
                  <a:srgbClr val="FFC000"/>
                </a:gs>
                <a:gs pos="100000">
                  <a:srgbClr val="FF771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57" name="Freeform 20">
              <a:extLst>
                <a:ext uri="{FF2B5EF4-FFF2-40B4-BE49-F238E27FC236}">
                  <a16:creationId xmlns:a16="http://schemas.microsoft.com/office/drawing/2014/main" id="{740A9416-671B-2304-B3AE-A585B5B001C2}"/>
                </a:ext>
              </a:extLst>
            </p:cNvPr>
            <p:cNvSpPr>
              <a:spLocks/>
            </p:cNvSpPr>
            <p:nvPr/>
          </p:nvSpPr>
          <p:spPr bwMode="auto">
            <a:xfrm>
              <a:off x="0" y="414338"/>
              <a:ext cx="758825" cy="1155700"/>
            </a:xfrm>
            <a:custGeom>
              <a:avLst/>
              <a:gdLst>
                <a:gd name="T0" fmla="*/ 78 w 202"/>
                <a:gd name="T1" fmla="*/ 0 h 307"/>
                <a:gd name="T2" fmla="*/ 24 w 202"/>
                <a:gd name="T3" fmla="*/ 172 h 307"/>
                <a:gd name="T4" fmla="*/ 135 w 202"/>
                <a:gd name="T5" fmla="*/ 291 h 307"/>
                <a:gd name="T6" fmla="*/ 180 w 202"/>
                <a:gd name="T7" fmla="*/ 286 h 307"/>
                <a:gd name="T8" fmla="*/ 202 w 202"/>
                <a:gd name="T9" fmla="*/ 271 h 307"/>
                <a:gd name="T10" fmla="*/ 188 w 202"/>
                <a:gd name="T11" fmla="*/ 285 h 307"/>
                <a:gd name="T12" fmla="*/ 166 w 202"/>
                <a:gd name="T13" fmla="*/ 299 h 307"/>
                <a:gd name="T14" fmla="*/ 122 w 202"/>
                <a:gd name="T15" fmla="*/ 304 h 307"/>
                <a:gd name="T16" fmla="*/ 13 w 202"/>
                <a:gd name="T17" fmla="*/ 187 h 307"/>
                <a:gd name="T18" fmla="*/ 64 w 202"/>
                <a:gd name="T19" fmla="*/ 16 h 307"/>
                <a:gd name="T20" fmla="*/ 78 w 202"/>
                <a:gd name="T21"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2" h="307">
                  <a:moveTo>
                    <a:pt x="78" y="0"/>
                  </a:moveTo>
                  <a:cubicBezTo>
                    <a:pt x="34" y="51"/>
                    <a:pt x="12" y="114"/>
                    <a:pt x="24" y="172"/>
                  </a:cubicBezTo>
                  <a:cubicBezTo>
                    <a:pt x="38" y="232"/>
                    <a:pt x="86" y="282"/>
                    <a:pt x="135" y="291"/>
                  </a:cubicBezTo>
                  <a:cubicBezTo>
                    <a:pt x="151" y="294"/>
                    <a:pt x="166" y="291"/>
                    <a:pt x="180" y="286"/>
                  </a:cubicBezTo>
                  <a:cubicBezTo>
                    <a:pt x="188" y="282"/>
                    <a:pt x="196" y="277"/>
                    <a:pt x="202" y="271"/>
                  </a:cubicBezTo>
                  <a:cubicBezTo>
                    <a:pt x="197" y="275"/>
                    <a:pt x="193" y="280"/>
                    <a:pt x="188" y="285"/>
                  </a:cubicBezTo>
                  <a:cubicBezTo>
                    <a:pt x="182" y="291"/>
                    <a:pt x="175" y="296"/>
                    <a:pt x="166" y="299"/>
                  </a:cubicBezTo>
                  <a:cubicBezTo>
                    <a:pt x="153" y="305"/>
                    <a:pt x="138" y="307"/>
                    <a:pt x="122" y="304"/>
                  </a:cubicBezTo>
                  <a:cubicBezTo>
                    <a:pt x="74" y="295"/>
                    <a:pt x="26" y="245"/>
                    <a:pt x="13" y="187"/>
                  </a:cubicBezTo>
                  <a:cubicBezTo>
                    <a:pt x="0" y="129"/>
                    <a:pt x="21" y="67"/>
                    <a:pt x="64" y="16"/>
                  </a:cubicBezTo>
                  <a:cubicBezTo>
                    <a:pt x="69" y="11"/>
                    <a:pt x="73" y="5"/>
                    <a:pt x="78" y="0"/>
                  </a:cubicBezTo>
                  <a:close/>
                </a:path>
              </a:pathLst>
            </a:custGeom>
            <a:gradFill rotWithShape="1">
              <a:gsLst>
                <a:gs pos="0">
                  <a:srgbClr val="FF7711"/>
                </a:gs>
                <a:gs pos="22900">
                  <a:srgbClr val="FFC000"/>
                </a:gs>
                <a:gs pos="50000">
                  <a:srgbClr val="FF7711"/>
                </a:gs>
                <a:gs pos="76250">
                  <a:srgbClr val="FFC000"/>
                </a:gs>
                <a:gs pos="100000">
                  <a:srgbClr val="FF771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58" name="Freeform 23">
              <a:extLst>
                <a:ext uri="{FF2B5EF4-FFF2-40B4-BE49-F238E27FC236}">
                  <a16:creationId xmlns:a16="http://schemas.microsoft.com/office/drawing/2014/main" id="{869177C5-875D-27FA-3B4D-24152E9E908D}"/>
                </a:ext>
              </a:extLst>
            </p:cNvPr>
            <p:cNvSpPr>
              <a:spLocks/>
            </p:cNvSpPr>
            <p:nvPr/>
          </p:nvSpPr>
          <p:spPr bwMode="auto">
            <a:xfrm>
              <a:off x="63500" y="0"/>
              <a:ext cx="2325688" cy="2279649"/>
            </a:xfrm>
            <a:custGeom>
              <a:avLst/>
              <a:gdLst>
                <a:gd name="T0" fmla="*/ 315 w 618"/>
                <a:gd name="T1" fmla="*/ 5 h 606"/>
                <a:gd name="T2" fmla="*/ 616 w 618"/>
                <a:gd name="T3" fmla="*/ 332 h 606"/>
                <a:gd name="T4" fmla="*/ 521 w 618"/>
                <a:gd name="T5" fmla="*/ 567 h 606"/>
                <a:gd name="T6" fmla="*/ 517 w 618"/>
                <a:gd name="T7" fmla="*/ 571 h 606"/>
                <a:gd name="T8" fmla="*/ 480 w 618"/>
                <a:gd name="T9" fmla="*/ 599 h 606"/>
                <a:gd name="T10" fmla="*/ 487 w 618"/>
                <a:gd name="T11" fmla="*/ 566 h 606"/>
                <a:gd name="T12" fmla="*/ 517 w 618"/>
                <a:gd name="T13" fmla="*/ 378 h 606"/>
                <a:gd name="T14" fmla="*/ 345 w 618"/>
                <a:gd name="T15" fmla="*/ 211 h 606"/>
                <a:gd name="T16" fmla="*/ 262 w 618"/>
                <a:gd name="T17" fmla="*/ 226 h 606"/>
                <a:gd name="T18" fmla="*/ 210 w 618"/>
                <a:gd name="T19" fmla="*/ 269 h 606"/>
                <a:gd name="T20" fmla="*/ 196 w 618"/>
                <a:gd name="T21" fmla="*/ 338 h 606"/>
                <a:gd name="T22" fmla="*/ 190 w 618"/>
                <a:gd name="T23" fmla="*/ 374 h 606"/>
                <a:gd name="T24" fmla="*/ 166 w 618"/>
                <a:gd name="T25" fmla="*/ 391 h 606"/>
                <a:gd name="T26" fmla="*/ 121 w 618"/>
                <a:gd name="T27" fmla="*/ 396 h 606"/>
                <a:gd name="T28" fmla="*/ 11 w 618"/>
                <a:gd name="T29" fmla="*/ 277 h 606"/>
                <a:gd name="T30" fmla="*/ 43 w 618"/>
                <a:gd name="T31" fmla="*/ 134 h 606"/>
                <a:gd name="T32" fmla="*/ 159 w 618"/>
                <a:gd name="T33" fmla="*/ 35 h 606"/>
                <a:gd name="T34" fmla="*/ 315 w 618"/>
                <a:gd name="T35" fmla="*/ 5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8" h="606">
                  <a:moveTo>
                    <a:pt x="315" y="5"/>
                  </a:moveTo>
                  <a:cubicBezTo>
                    <a:pt x="494" y="26"/>
                    <a:pt x="614" y="205"/>
                    <a:pt x="616" y="332"/>
                  </a:cubicBezTo>
                  <a:cubicBezTo>
                    <a:pt x="618" y="446"/>
                    <a:pt x="556" y="533"/>
                    <a:pt x="521" y="567"/>
                  </a:cubicBezTo>
                  <a:cubicBezTo>
                    <a:pt x="520" y="569"/>
                    <a:pt x="518" y="570"/>
                    <a:pt x="517" y="571"/>
                  </a:cubicBezTo>
                  <a:cubicBezTo>
                    <a:pt x="499" y="587"/>
                    <a:pt x="487" y="596"/>
                    <a:pt x="480" y="599"/>
                  </a:cubicBezTo>
                  <a:cubicBezTo>
                    <a:pt x="467" y="606"/>
                    <a:pt x="473" y="593"/>
                    <a:pt x="487" y="566"/>
                  </a:cubicBezTo>
                  <a:cubicBezTo>
                    <a:pt x="501" y="537"/>
                    <a:pt x="535" y="461"/>
                    <a:pt x="517" y="378"/>
                  </a:cubicBezTo>
                  <a:cubicBezTo>
                    <a:pt x="502" y="309"/>
                    <a:pt x="439" y="225"/>
                    <a:pt x="345" y="211"/>
                  </a:cubicBezTo>
                  <a:cubicBezTo>
                    <a:pt x="320" y="207"/>
                    <a:pt x="289" y="213"/>
                    <a:pt x="262" y="226"/>
                  </a:cubicBezTo>
                  <a:cubicBezTo>
                    <a:pt x="241" y="237"/>
                    <a:pt x="222" y="252"/>
                    <a:pt x="210" y="269"/>
                  </a:cubicBezTo>
                  <a:cubicBezTo>
                    <a:pt x="194" y="289"/>
                    <a:pt x="187" y="313"/>
                    <a:pt x="196" y="338"/>
                  </a:cubicBezTo>
                  <a:cubicBezTo>
                    <a:pt x="201" y="351"/>
                    <a:pt x="198" y="363"/>
                    <a:pt x="190" y="374"/>
                  </a:cubicBezTo>
                  <a:cubicBezTo>
                    <a:pt x="184" y="381"/>
                    <a:pt x="176" y="387"/>
                    <a:pt x="166" y="391"/>
                  </a:cubicBezTo>
                  <a:cubicBezTo>
                    <a:pt x="153" y="397"/>
                    <a:pt x="137" y="399"/>
                    <a:pt x="121" y="396"/>
                  </a:cubicBezTo>
                  <a:cubicBezTo>
                    <a:pt x="72" y="387"/>
                    <a:pt x="24" y="337"/>
                    <a:pt x="11" y="277"/>
                  </a:cubicBezTo>
                  <a:cubicBezTo>
                    <a:pt x="0" y="229"/>
                    <a:pt x="13" y="178"/>
                    <a:pt x="43" y="134"/>
                  </a:cubicBezTo>
                  <a:cubicBezTo>
                    <a:pt x="70" y="94"/>
                    <a:pt x="111" y="59"/>
                    <a:pt x="159" y="35"/>
                  </a:cubicBezTo>
                  <a:cubicBezTo>
                    <a:pt x="207" y="11"/>
                    <a:pt x="261" y="0"/>
                    <a:pt x="315" y="5"/>
                  </a:cubicBezTo>
                  <a:close/>
                </a:path>
              </a:pathLst>
            </a:custGeom>
            <a:gradFill rotWithShape="1">
              <a:gsLst>
                <a:gs pos="0">
                  <a:srgbClr val="FFAA01"/>
                </a:gs>
                <a:gs pos="50000">
                  <a:srgbClr val="FF7711"/>
                </a:gs>
                <a:gs pos="100000">
                  <a:srgbClr val="FFAA0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grpSp>
      <p:grpSp>
        <p:nvGrpSpPr>
          <p:cNvPr id="59" name="Group 8">
            <a:extLst>
              <a:ext uri="{FF2B5EF4-FFF2-40B4-BE49-F238E27FC236}">
                <a16:creationId xmlns:a16="http://schemas.microsoft.com/office/drawing/2014/main" id="{A0B327D6-3F5A-3803-AB91-606DF054EEBA}"/>
              </a:ext>
            </a:extLst>
          </p:cNvPr>
          <p:cNvGrpSpPr>
            <a:grpSpLocks/>
          </p:cNvGrpSpPr>
          <p:nvPr/>
        </p:nvGrpSpPr>
        <p:grpSpPr bwMode="auto">
          <a:xfrm>
            <a:off x="8265463" y="4160427"/>
            <a:ext cx="1218651" cy="1633637"/>
            <a:chOff x="0" y="0"/>
            <a:chExt cx="944563" cy="1971676"/>
          </a:xfrm>
        </p:grpSpPr>
        <p:sp>
          <p:nvSpPr>
            <p:cNvPr id="60" name="Freeform 6">
              <a:extLst>
                <a:ext uri="{FF2B5EF4-FFF2-40B4-BE49-F238E27FC236}">
                  <a16:creationId xmlns:a16="http://schemas.microsoft.com/office/drawing/2014/main" id="{9D667E4F-FBFD-70F2-DDBF-32BE1A40BFF3}"/>
                </a:ext>
              </a:extLst>
            </p:cNvPr>
            <p:cNvSpPr>
              <a:spLocks/>
            </p:cNvSpPr>
            <p:nvPr/>
          </p:nvSpPr>
          <p:spPr bwMode="auto">
            <a:xfrm>
              <a:off x="519113" y="225426"/>
              <a:ext cx="266700" cy="139700"/>
            </a:xfrm>
            <a:custGeom>
              <a:avLst/>
              <a:gdLst>
                <a:gd name="T0" fmla="*/ 67 w 71"/>
                <a:gd name="T1" fmla="*/ 7 h 37"/>
                <a:gd name="T2" fmla="*/ 57 w 71"/>
                <a:gd name="T3" fmla="*/ 7 h 37"/>
                <a:gd name="T4" fmla="*/ 32 w 71"/>
                <a:gd name="T5" fmla="*/ 8 h 37"/>
                <a:gd name="T6" fmla="*/ 0 w 71"/>
                <a:gd name="T7" fmla="*/ 37 h 37"/>
                <a:gd name="T8" fmla="*/ 3 w 71"/>
                <a:gd name="T9" fmla="*/ 30 h 37"/>
                <a:gd name="T10" fmla="*/ 35 w 71"/>
                <a:gd name="T11" fmla="*/ 3 h 37"/>
                <a:gd name="T12" fmla="*/ 59 w 71"/>
                <a:gd name="T13" fmla="*/ 2 h 37"/>
                <a:gd name="T14" fmla="*/ 69 w 71"/>
                <a:gd name="T15" fmla="*/ 2 h 37"/>
                <a:gd name="T16" fmla="*/ 71 w 71"/>
                <a:gd name="T17" fmla="*/ 1 h 37"/>
                <a:gd name="T18" fmla="*/ 69 w 71"/>
                <a:gd name="T19" fmla="*/ 6 h 37"/>
                <a:gd name="T20" fmla="*/ 67 w 71"/>
                <a:gd name="T21" fmla="*/ 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37">
                  <a:moveTo>
                    <a:pt x="67" y="7"/>
                  </a:moveTo>
                  <a:cubicBezTo>
                    <a:pt x="65" y="8"/>
                    <a:pt x="62" y="7"/>
                    <a:pt x="57" y="7"/>
                  </a:cubicBezTo>
                  <a:cubicBezTo>
                    <a:pt x="52" y="7"/>
                    <a:pt x="42" y="6"/>
                    <a:pt x="32" y="8"/>
                  </a:cubicBezTo>
                  <a:cubicBezTo>
                    <a:pt x="21" y="12"/>
                    <a:pt x="9" y="19"/>
                    <a:pt x="0" y="37"/>
                  </a:cubicBezTo>
                  <a:cubicBezTo>
                    <a:pt x="1" y="35"/>
                    <a:pt x="2" y="33"/>
                    <a:pt x="3" y="30"/>
                  </a:cubicBezTo>
                  <a:cubicBezTo>
                    <a:pt x="12" y="13"/>
                    <a:pt x="24" y="5"/>
                    <a:pt x="35" y="3"/>
                  </a:cubicBezTo>
                  <a:cubicBezTo>
                    <a:pt x="44" y="0"/>
                    <a:pt x="54" y="2"/>
                    <a:pt x="59" y="2"/>
                  </a:cubicBezTo>
                  <a:cubicBezTo>
                    <a:pt x="63" y="2"/>
                    <a:pt x="67" y="3"/>
                    <a:pt x="69" y="2"/>
                  </a:cubicBezTo>
                  <a:cubicBezTo>
                    <a:pt x="70" y="2"/>
                    <a:pt x="70" y="2"/>
                    <a:pt x="71" y="1"/>
                  </a:cubicBezTo>
                  <a:cubicBezTo>
                    <a:pt x="70" y="2"/>
                    <a:pt x="70" y="4"/>
                    <a:pt x="69" y="6"/>
                  </a:cubicBezTo>
                  <a:cubicBezTo>
                    <a:pt x="69" y="6"/>
                    <a:pt x="68" y="7"/>
                    <a:pt x="67" y="7"/>
                  </a:cubicBezTo>
                  <a:close/>
                </a:path>
              </a:pathLst>
            </a:custGeom>
            <a:gradFill rotWithShape="1">
              <a:gsLst>
                <a:gs pos="0">
                  <a:srgbClr val="006A96"/>
                </a:gs>
                <a:gs pos="21651">
                  <a:srgbClr val="00B8FF"/>
                </a:gs>
                <a:gs pos="50000">
                  <a:srgbClr val="0070C0"/>
                </a:gs>
                <a:gs pos="77100">
                  <a:srgbClr val="00B8FF"/>
                </a:gs>
                <a:gs pos="100000">
                  <a:srgbClr val="0070C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61" name="Freeform 7">
              <a:extLst>
                <a:ext uri="{FF2B5EF4-FFF2-40B4-BE49-F238E27FC236}">
                  <a16:creationId xmlns:a16="http://schemas.microsoft.com/office/drawing/2014/main" id="{02B8C721-916A-43F8-D950-0E7ECB4386F2}"/>
                </a:ext>
              </a:extLst>
            </p:cNvPr>
            <p:cNvSpPr>
              <a:spLocks/>
            </p:cNvSpPr>
            <p:nvPr/>
          </p:nvSpPr>
          <p:spPr bwMode="auto">
            <a:xfrm>
              <a:off x="1" y="109538"/>
              <a:ext cx="881062" cy="1862137"/>
            </a:xfrm>
            <a:custGeom>
              <a:avLst/>
              <a:gdLst>
                <a:gd name="T0" fmla="*/ 53 w 234"/>
                <a:gd name="T1" fmla="*/ 7 h 495"/>
                <a:gd name="T2" fmla="*/ 58 w 234"/>
                <a:gd name="T3" fmla="*/ 0 h 495"/>
                <a:gd name="T4" fmla="*/ 60 w 234"/>
                <a:gd name="T5" fmla="*/ 321 h 495"/>
                <a:gd name="T6" fmla="*/ 219 w 234"/>
                <a:gd name="T7" fmla="*/ 435 h 495"/>
                <a:gd name="T8" fmla="*/ 229 w 234"/>
                <a:gd name="T9" fmla="*/ 420 h 495"/>
                <a:gd name="T10" fmla="*/ 234 w 234"/>
                <a:gd name="T11" fmla="*/ 410 h 495"/>
                <a:gd name="T12" fmla="*/ 229 w 234"/>
                <a:gd name="T13" fmla="*/ 421 h 495"/>
                <a:gd name="T14" fmla="*/ 224 w 234"/>
                <a:gd name="T15" fmla="*/ 431 h 495"/>
                <a:gd name="T16" fmla="*/ 213 w 234"/>
                <a:gd name="T17" fmla="*/ 446 h 495"/>
                <a:gd name="T18" fmla="*/ 50 w 234"/>
                <a:gd name="T19" fmla="*/ 335 h 495"/>
                <a:gd name="T20" fmla="*/ 53 w 234"/>
                <a:gd name="T21" fmla="*/ 7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 h="495">
                  <a:moveTo>
                    <a:pt x="53" y="7"/>
                  </a:moveTo>
                  <a:cubicBezTo>
                    <a:pt x="55" y="4"/>
                    <a:pt x="57" y="2"/>
                    <a:pt x="58" y="0"/>
                  </a:cubicBezTo>
                  <a:cubicBezTo>
                    <a:pt x="21" y="50"/>
                    <a:pt x="9" y="180"/>
                    <a:pt x="60" y="321"/>
                  </a:cubicBezTo>
                  <a:cubicBezTo>
                    <a:pt x="101" y="437"/>
                    <a:pt x="177" y="482"/>
                    <a:pt x="219" y="435"/>
                  </a:cubicBezTo>
                  <a:cubicBezTo>
                    <a:pt x="222" y="431"/>
                    <a:pt x="226" y="426"/>
                    <a:pt x="229" y="420"/>
                  </a:cubicBezTo>
                  <a:cubicBezTo>
                    <a:pt x="231" y="417"/>
                    <a:pt x="232" y="413"/>
                    <a:pt x="234" y="410"/>
                  </a:cubicBezTo>
                  <a:cubicBezTo>
                    <a:pt x="233" y="413"/>
                    <a:pt x="231" y="417"/>
                    <a:pt x="229" y="421"/>
                  </a:cubicBezTo>
                  <a:cubicBezTo>
                    <a:pt x="228" y="424"/>
                    <a:pt x="226" y="428"/>
                    <a:pt x="224" y="431"/>
                  </a:cubicBezTo>
                  <a:cubicBezTo>
                    <a:pt x="220" y="437"/>
                    <a:pt x="217" y="442"/>
                    <a:pt x="213" y="446"/>
                  </a:cubicBezTo>
                  <a:cubicBezTo>
                    <a:pt x="170" y="495"/>
                    <a:pt x="92" y="451"/>
                    <a:pt x="50" y="335"/>
                  </a:cubicBezTo>
                  <a:cubicBezTo>
                    <a:pt x="0" y="193"/>
                    <a:pt x="14" y="59"/>
                    <a:pt x="53" y="7"/>
                  </a:cubicBezTo>
                  <a:close/>
                </a:path>
              </a:pathLst>
            </a:custGeom>
            <a:gradFill rotWithShape="1">
              <a:gsLst>
                <a:gs pos="0">
                  <a:srgbClr val="006A96"/>
                </a:gs>
                <a:gs pos="21651">
                  <a:srgbClr val="00B8FF"/>
                </a:gs>
                <a:gs pos="50000">
                  <a:srgbClr val="0070C0"/>
                </a:gs>
                <a:gs pos="77100">
                  <a:srgbClr val="00B8FF"/>
                </a:gs>
                <a:gs pos="100000">
                  <a:srgbClr val="0070C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62" name="Freeform 8">
              <a:extLst>
                <a:ext uri="{FF2B5EF4-FFF2-40B4-BE49-F238E27FC236}">
                  <a16:creationId xmlns:a16="http://schemas.microsoft.com/office/drawing/2014/main" id="{0B4288A5-1D61-444E-8499-36C0A4B35B4F}"/>
                </a:ext>
              </a:extLst>
            </p:cNvPr>
            <p:cNvSpPr>
              <a:spLocks/>
            </p:cNvSpPr>
            <p:nvPr/>
          </p:nvSpPr>
          <p:spPr bwMode="auto">
            <a:xfrm>
              <a:off x="530226" y="214313"/>
              <a:ext cx="255587" cy="131763"/>
            </a:xfrm>
            <a:custGeom>
              <a:avLst/>
              <a:gdLst>
                <a:gd name="T0" fmla="*/ 33 w 68"/>
                <a:gd name="T1" fmla="*/ 3 h 35"/>
                <a:gd name="T2" fmla="*/ 57 w 68"/>
                <a:gd name="T3" fmla="*/ 2 h 35"/>
                <a:gd name="T4" fmla="*/ 66 w 68"/>
                <a:gd name="T5" fmla="*/ 2 h 35"/>
                <a:gd name="T6" fmla="*/ 67 w 68"/>
                <a:gd name="T7" fmla="*/ 2 h 35"/>
                <a:gd name="T8" fmla="*/ 66 w 68"/>
                <a:gd name="T9" fmla="*/ 5 h 35"/>
                <a:gd name="T10" fmla="*/ 56 w 68"/>
                <a:gd name="T11" fmla="*/ 5 h 35"/>
                <a:gd name="T12" fmla="*/ 32 w 68"/>
                <a:gd name="T13" fmla="*/ 6 h 35"/>
                <a:gd name="T14" fmla="*/ 0 w 68"/>
                <a:gd name="T15" fmla="*/ 35 h 35"/>
                <a:gd name="T16" fmla="*/ 1 w 68"/>
                <a:gd name="T17" fmla="*/ 31 h 35"/>
                <a:gd name="T18" fmla="*/ 33 w 68"/>
                <a:gd name="T19"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35">
                  <a:moveTo>
                    <a:pt x="33" y="3"/>
                  </a:moveTo>
                  <a:cubicBezTo>
                    <a:pt x="42" y="0"/>
                    <a:pt x="52" y="2"/>
                    <a:pt x="57" y="2"/>
                  </a:cubicBezTo>
                  <a:cubicBezTo>
                    <a:pt x="61" y="3"/>
                    <a:pt x="64" y="3"/>
                    <a:pt x="66" y="2"/>
                  </a:cubicBezTo>
                  <a:cubicBezTo>
                    <a:pt x="67" y="3"/>
                    <a:pt x="67" y="2"/>
                    <a:pt x="67" y="2"/>
                  </a:cubicBezTo>
                  <a:cubicBezTo>
                    <a:pt x="68" y="4"/>
                    <a:pt x="67" y="5"/>
                    <a:pt x="66" y="5"/>
                  </a:cubicBezTo>
                  <a:cubicBezTo>
                    <a:pt x="64" y="6"/>
                    <a:pt x="60" y="5"/>
                    <a:pt x="56" y="5"/>
                  </a:cubicBezTo>
                  <a:cubicBezTo>
                    <a:pt x="51" y="5"/>
                    <a:pt x="41" y="3"/>
                    <a:pt x="32" y="6"/>
                  </a:cubicBezTo>
                  <a:cubicBezTo>
                    <a:pt x="20" y="8"/>
                    <a:pt x="8" y="16"/>
                    <a:pt x="0" y="35"/>
                  </a:cubicBezTo>
                  <a:cubicBezTo>
                    <a:pt x="0" y="33"/>
                    <a:pt x="0" y="32"/>
                    <a:pt x="1" y="31"/>
                  </a:cubicBezTo>
                  <a:cubicBezTo>
                    <a:pt x="9" y="13"/>
                    <a:pt x="21" y="5"/>
                    <a:pt x="33" y="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63" name="Freeform 9">
              <a:extLst>
                <a:ext uri="{FF2B5EF4-FFF2-40B4-BE49-F238E27FC236}">
                  <a16:creationId xmlns:a16="http://schemas.microsoft.com/office/drawing/2014/main" id="{2ED3EF9E-F531-BD28-3983-68DA2491650E}"/>
                </a:ext>
              </a:extLst>
            </p:cNvPr>
            <p:cNvSpPr>
              <a:spLocks/>
            </p:cNvSpPr>
            <p:nvPr/>
          </p:nvSpPr>
          <p:spPr bwMode="auto">
            <a:xfrm>
              <a:off x="46038" y="139700"/>
              <a:ext cx="830263" cy="1782763"/>
            </a:xfrm>
            <a:custGeom>
              <a:avLst/>
              <a:gdLst>
                <a:gd name="T0" fmla="*/ 48 w 221"/>
                <a:gd name="T1" fmla="*/ 313 h 474"/>
                <a:gd name="T2" fmla="*/ 41 w 221"/>
                <a:gd name="T3" fmla="*/ 0 h 474"/>
                <a:gd name="T4" fmla="*/ 51 w 221"/>
                <a:gd name="T5" fmla="*/ 308 h 474"/>
                <a:gd name="T6" fmla="*/ 209 w 221"/>
                <a:gd name="T7" fmla="*/ 423 h 474"/>
                <a:gd name="T8" fmla="*/ 219 w 221"/>
                <a:gd name="T9" fmla="*/ 408 h 474"/>
                <a:gd name="T10" fmla="*/ 221 w 221"/>
                <a:gd name="T11" fmla="*/ 403 h 474"/>
                <a:gd name="T12" fmla="*/ 217 w 221"/>
                <a:gd name="T13" fmla="*/ 412 h 474"/>
                <a:gd name="T14" fmla="*/ 207 w 221"/>
                <a:gd name="T15" fmla="*/ 427 h 474"/>
                <a:gd name="T16" fmla="*/ 48 w 221"/>
                <a:gd name="T17" fmla="*/ 313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1" h="474">
                  <a:moveTo>
                    <a:pt x="48" y="313"/>
                  </a:moveTo>
                  <a:cubicBezTo>
                    <a:pt x="0" y="179"/>
                    <a:pt x="8" y="55"/>
                    <a:pt x="41" y="0"/>
                  </a:cubicBezTo>
                  <a:cubicBezTo>
                    <a:pt x="10" y="56"/>
                    <a:pt x="4" y="178"/>
                    <a:pt x="51" y="308"/>
                  </a:cubicBezTo>
                  <a:cubicBezTo>
                    <a:pt x="92" y="424"/>
                    <a:pt x="168" y="469"/>
                    <a:pt x="209" y="423"/>
                  </a:cubicBezTo>
                  <a:cubicBezTo>
                    <a:pt x="212" y="418"/>
                    <a:pt x="216" y="413"/>
                    <a:pt x="219" y="408"/>
                  </a:cubicBezTo>
                  <a:cubicBezTo>
                    <a:pt x="220" y="406"/>
                    <a:pt x="221" y="405"/>
                    <a:pt x="221" y="403"/>
                  </a:cubicBezTo>
                  <a:cubicBezTo>
                    <a:pt x="220" y="406"/>
                    <a:pt x="218" y="409"/>
                    <a:pt x="217" y="412"/>
                  </a:cubicBezTo>
                  <a:cubicBezTo>
                    <a:pt x="214" y="418"/>
                    <a:pt x="210" y="423"/>
                    <a:pt x="207" y="427"/>
                  </a:cubicBezTo>
                  <a:cubicBezTo>
                    <a:pt x="165" y="474"/>
                    <a:pt x="89" y="429"/>
                    <a:pt x="48" y="31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7168" name="Freeform 21">
              <a:extLst>
                <a:ext uri="{FF2B5EF4-FFF2-40B4-BE49-F238E27FC236}">
                  <a16:creationId xmlns:a16="http://schemas.microsoft.com/office/drawing/2014/main" id="{D820BE2B-7424-408D-80D8-F8DCFE4D155E}"/>
                </a:ext>
              </a:extLst>
            </p:cNvPr>
            <p:cNvSpPr>
              <a:spLocks/>
            </p:cNvSpPr>
            <p:nvPr/>
          </p:nvSpPr>
          <p:spPr bwMode="auto">
            <a:xfrm>
              <a:off x="60326" y="1"/>
              <a:ext cx="884237" cy="1903411"/>
            </a:xfrm>
            <a:custGeom>
              <a:avLst/>
              <a:gdLst>
                <a:gd name="T0" fmla="*/ 205 w 235"/>
                <a:gd name="T1" fmla="*/ 460 h 506"/>
                <a:gd name="T2" fmla="*/ 47 w 235"/>
                <a:gd name="T3" fmla="*/ 345 h 506"/>
                <a:gd name="T4" fmla="*/ 37 w 235"/>
                <a:gd name="T5" fmla="*/ 37 h 506"/>
                <a:gd name="T6" fmla="*/ 55 w 235"/>
                <a:gd name="T7" fmla="*/ 16 h 506"/>
                <a:gd name="T8" fmla="*/ 85 w 235"/>
                <a:gd name="T9" fmla="*/ 4 h 506"/>
                <a:gd name="T10" fmla="*/ 170 w 235"/>
                <a:gd name="T11" fmla="*/ 36 h 506"/>
                <a:gd name="T12" fmla="*/ 192 w 235"/>
                <a:gd name="T13" fmla="*/ 59 h 506"/>
                <a:gd name="T14" fmla="*/ 191 w 235"/>
                <a:gd name="T15" fmla="*/ 59 h 506"/>
                <a:gd name="T16" fmla="*/ 182 w 235"/>
                <a:gd name="T17" fmla="*/ 59 h 506"/>
                <a:gd name="T18" fmla="*/ 158 w 235"/>
                <a:gd name="T19" fmla="*/ 60 h 506"/>
                <a:gd name="T20" fmla="*/ 126 w 235"/>
                <a:gd name="T21" fmla="*/ 88 h 506"/>
                <a:gd name="T22" fmla="*/ 125 w 235"/>
                <a:gd name="T23" fmla="*/ 92 h 506"/>
                <a:gd name="T24" fmla="*/ 124 w 235"/>
                <a:gd name="T25" fmla="*/ 92 h 506"/>
                <a:gd name="T26" fmla="*/ 131 w 235"/>
                <a:gd name="T27" fmla="*/ 261 h 506"/>
                <a:gd name="T28" fmla="*/ 195 w 235"/>
                <a:gd name="T29" fmla="*/ 328 h 506"/>
                <a:gd name="T30" fmla="*/ 201 w 235"/>
                <a:gd name="T31" fmla="*/ 319 h 506"/>
                <a:gd name="T32" fmla="*/ 204 w 235"/>
                <a:gd name="T33" fmla="*/ 313 h 506"/>
                <a:gd name="T34" fmla="*/ 230 w 235"/>
                <a:gd name="T35" fmla="*/ 347 h 506"/>
                <a:gd name="T36" fmla="*/ 217 w 235"/>
                <a:gd name="T37" fmla="*/ 440 h 506"/>
                <a:gd name="T38" fmla="*/ 215 w 235"/>
                <a:gd name="T39" fmla="*/ 445 h 506"/>
                <a:gd name="T40" fmla="*/ 205 w 235"/>
                <a:gd name="T41" fmla="*/ 46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5" h="506">
                  <a:moveTo>
                    <a:pt x="205" y="460"/>
                  </a:moveTo>
                  <a:cubicBezTo>
                    <a:pt x="164" y="506"/>
                    <a:pt x="88" y="461"/>
                    <a:pt x="47" y="345"/>
                  </a:cubicBezTo>
                  <a:cubicBezTo>
                    <a:pt x="0" y="215"/>
                    <a:pt x="6" y="93"/>
                    <a:pt x="37" y="37"/>
                  </a:cubicBezTo>
                  <a:cubicBezTo>
                    <a:pt x="42" y="28"/>
                    <a:pt x="49" y="21"/>
                    <a:pt x="55" y="16"/>
                  </a:cubicBezTo>
                  <a:cubicBezTo>
                    <a:pt x="65" y="9"/>
                    <a:pt x="75" y="6"/>
                    <a:pt x="85" y="4"/>
                  </a:cubicBezTo>
                  <a:cubicBezTo>
                    <a:pt x="118" y="0"/>
                    <a:pt x="155" y="22"/>
                    <a:pt x="170" y="36"/>
                  </a:cubicBezTo>
                  <a:cubicBezTo>
                    <a:pt x="185" y="48"/>
                    <a:pt x="191" y="55"/>
                    <a:pt x="192" y="59"/>
                  </a:cubicBezTo>
                  <a:cubicBezTo>
                    <a:pt x="192" y="59"/>
                    <a:pt x="192" y="60"/>
                    <a:pt x="191" y="59"/>
                  </a:cubicBezTo>
                  <a:cubicBezTo>
                    <a:pt x="189" y="60"/>
                    <a:pt x="186" y="60"/>
                    <a:pt x="182" y="59"/>
                  </a:cubicBezTo>
                  <a:cubicBezTo>
                    <a:pt x="177" y="59"/>
                    <a:pt x="167" y="57"/>
                    <a:pt x="158" y="60"/>
                  </a:cubicBezTo>
                  <a:cubicBezTo>
                    <a:pt x="146" y="62"/>
                    <a:pt x="134" y="70"/>
                    <a:pt x="126" y="88"/>
                  </a:cubicBezTo>
                  <a:cubicBezTo>
                    <a:pt x="125" y="89"/>
                    <a:pt x="125" y="90"/>
                    <a:pt x="125" y="92"/>
                  </a:cubicBezTo>
                  <a:cubicBezTo>
                    <a:pt x="124" y="92"/>
                    <a:pt x="124" y="92"/>
                    <a:pt x="124" y="92"/>
                  </a:cubicBezTo>
                  <a:cubicBezTo>
                    <a:pt x="111" y="122"/>
                    <a:pt x="108" y="188"/>
                    <a:pt x="131" y="261"/>
                  </a:cubicBezTo>
                  <a:cubicBezTo>
                    <a:pt x="145" y="303"/>
                    <a:pt x="177" y="345"/>
                    <a:pt x="195" y="328"/>
                  </a:cubicBezTo>
                  <a:cubicBezTo>
                    <a:pt x="197" y="326"/>
                    <a:pt x="199" y="323"/>
                    <a:pt x="201" y="319"/>
                  </a:cubicBezTo>
                  <a:cubicBezTo>
                    <a:pt x="202" y="316"/>
                    <a:pt x="203" y="315"/>
                    <a:pt x="204" y="313"/>
                  </a:cubicBezTo>
                  <a:cubicBezTo>
                    <a:pt x="212" y="306"/>
                    <a:pt x="226" y="322"/>
                    <a:pt x="230" y="347"/>
                  </a:cubicBezTo>
                  <a:cubicBezTo>
                    <a:pt x="235" y="376"/>
                    <a:pt x="229" y="413"/>
                    <a:pt x="217" y="440"/>
                  </a:cubicBezTo>
                  <a:cubicBezTo>
                    <a:pt x="217" y="442"/>
                    <a:pt x="216" y="443"/>
                    <a:pt x="215" y="445"/>
                  </a:cubicBezTo>
                  <a:cubicBezTo>
                    <a:pt x="212" y="450"/>
                    <a:pt x="208" y="455"/>
                    <a:pt x="205" y="460"/>
                  </a:cubicBezTo>
                  <a:close/>
                </a:path>
              </a:pathLst>
            </a:custGeom>
            <a:gradFill rotWithShape="1">
              <a:gsLst>
                <a:gs pos="0">
                  <a:srgbClr val="006A96"/>
                </a:gs>
                <a:gs pos="50000">
                  <a:srgbClr val="009AD9"/>
                </a:gs>
                <a:gs pos="100000">
                  <a:srgbClr val="00B8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69" name="Freeform 24">
              <a:extLst>
                <a:ext uri="{FF2B5EF4-FFF2-40B4-BE49-F238E27FC236}">
                  <a16:creationId xmlns:a16="http://schemas.microsoft.com/office/drawing/2014/main" id="{7AC599ED-1B37-2429-BA9A-72A1F9462777}"/>
                </a:ext>
              </a:extLst>
            </p:cNvPr>
            <p:cNvSpPr>
              <a:spLocks/>
            </p:cNvSpPr>
            <p:nvPr/>
          </p:nvSpPr>
          <p:spPr bwMode="auto">
            <a:xfrm>
              <a:off x="87313" y="1"/>
              <a:ext cx="857250" cy="1793874"/>
            </a:xfrm>
            <a:custGeom>
              <a:avLst/>
              <a:gdLst>
                <a:gd name="T0" fmla="*/ 30 w 228"/>
                <a:gd name="T1" fmla="*/ 37 h 477"/>
                <a:gd name="T2" fmla="*/ 48 w 228"/>
                <a:gd name="T3" fmla="*/ 16 h 477"/>
                <a:gd name="T4" fmla="*/ 78 w 228"/>
                <a:gd name="T5" fmla="*/ 4 h 477"/>
                <a:gd name="T6" fmla="*/ 163 w 228"/>
                <a:gd name="T7" fmla="*/ 36 h 477"/>
                <a:gd name="T8" fmla="*/ 185 w 228"/>
                <a:gd name="T9" fmla="*/ 59 h 477"/>
                <a:gd name="T10" fmla="*/ 184 w 228"/>
                <a:gd name="T11" fmla="*/ 59 h 477"/>
                <a:gd name="T12" fmla="*/ 175 w 228"/>
                <a:gd name="T13" fmla="*/ 59 h 477"/>
                <a:gd name="T14" fmla="*/ 151 w 228"/>
                <a:gd name="T15" fmla="*/ 60 h 477"/>
                <a:gd name="T16" fmla="*/ 119 w 228"/>
                <a:gd name="T17" fmla="*/ 88 h 477"/>
                <a:gd name="T18" fmla="*/ 118 w 228"/>
                <a:gd name="T19" fmla="*/ 92 h 477"/>
                <a:gd name="T20" fmla="*/ 117 w 228"/>
                <a:gd name="T21" fmla="*/ 92 h 477"/>
                <a:gd name="T22" fmla="*/ 124 w 228"/>
                <a:gd name="T23" fmla="*/ 261 h 477"/>
                <a:gd name="T24" fmla="*/ 188 w 228"/>
                <a:gd name="T25" fmla="*/ 328 h 477"/>
                <a:gd name="T26" fmla="*/ 194 w 228"/>
                <a:gd name="T27" fmla="*/ 319 h 477"/>
                <a:gd name="T28" fmla="*/ 197 w 228"/>
                <a:gd name="T29" fmla="*/ 313 h 477"/>
                <a:gd name="T30" fmla="*/ 223 w 228"/>
                <a:gd name="T31" fmla="*/ 347 h 477"/>
                <a:gd name="T32" fmla="*/ 210 w 228"/>
                <a:gd name="T33" fmla="*/ 440 h 477"/>
                <a:gd name="T34" fmla="*/ 208 w 228"/>
                <a:gd name="T35" fmla="*/ 445 h 477"/>
                <a:gd name="T36" fmla="*/ 198 w 228"/>
                <a:gd name="T37" fmla="*/ 460 h 477"/>
                <a:gd name="T38" fmla="*/ 169 w 228"/>
                <a:gd name="T39" fmla="*/ 477 h 477"/>
                <a:gd name="T40" fmla="*/ 12 w 228"/>
                <a:gd name="T41" fmla="*/ 229 h 477"/>
                <a:gd name="T42" fmla="*/ 30 w 228"/>
                <a:gd name="T43" fmla="*/ 37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8" h="477">
                  <a:moveTo>
                    <a:pt x="30" y="37"/>
                  </a:moveTo>
                  <a:cubicBezTo>
                    <a:pt x="35" y="28"/>
                    <a:pt x="42" y="21"/>
                    <a:pt x="48" y="16"/>
                  </a:cubicBezTo>
                  <a:cubicBezTo>
                    <a:pt x="58" y="9"/>
                    <a:pt x="68" y="6"/>
                    <a:pt x="78" y="4"/>
                  </a:cubicBezTo>
                  <a:cubicBezTo>
                    <a:pt x="111" y="0"/>
                    <a:pt x="148" y="22"/>
                    <a:pt x="163" y="36"/>
                  </a:cubicBezTo>
                  <a:cubicBezTo>
                    <a:pt x="178" y="48"/>
                    <a:pt x="184" y="55"/>
                    <a:pt x="185" y="59"/>
                  </a:cubicBezTo>
                  <a:cubicBezTo>
                    <a:pt x="185" y="59"/>
                    <a:pt x="185" y="60"/>
                    <a:pt x="184" y="59"/>
                  </a:cubicBezTo>
                  <a:cubicBezTo>
                    <a:pt x="182" y="60"/>
                    <a:pt x="179" y="60"/>
                    <a:pt x="175" y="59"/>
                  </a:cubicBezTo>
                  <a:cubicBezTo>
                    <a:pt x="170" y="59"/>
                    <a:pt x="160" y="57"/>
                    <a:pt x="151" y="60"/>
                  </a:cubicBezTo>
                  <a:cubicBezTo>
                    <a:pt x="139" y="62"/>
                    <a:pt x="127" y="70"/>
                    <a:pt x="119" y="88"/>
                  </a:cubicBezTo>
                  <a:cubicBezTo>
                    <a:pt x="118" y="89"/>
                    <a:pt x="118" y="90"/>
                    <a:pt x="118" y="92"/>
                  </a:cubicBezTo>
                  <a:cubicBezTo>
                    <a:pt x="117" y="92"/>
                    <a:pt x="117" y="92"/>
                    <a:pt x="117" y="92"/>
                  </a:cubicBezTo>
                  <a:cubicBezTo>
                    <a:pt x="104" y="122"/>
                    <a:pt x="101" y="188"/>
                    <a:pt x="124" y="261"/>
                  </a:cubicBezTo>
                  <a:cubicBezTo>
                    <a:pt x="138" y="303"/>
                    <a:pt x="170" y="345"/>
                    <a:pt x="188" y="328"/>
                  </a:cubicBezTo>
                  <a:cubicBezTo>
                    <a:pt x="190" y="326"/>
                    <a:pt x="192" y="323"/>
                    <a:pt x="194" y="319"/>
                  </a:cubicBezTo>
                  <a:cubicBezTo>
                    <a:pt x="195" y="316"/>
                    <a:pt x="196" y="315"/>
                    <a:pt x="197" y="313"/>
                  </a:cubicBezTo>
                  <a:cubicBezTo>
                    <a:pt x="205" y="306"/>
                    <a:pt x="219" y="322"/>
                    <a:pt x="223" y="347"/>
                  </a:cubicBezTo>
                  <a:cubicBezTo>
                    <a:pt x="228" y="376"/>
                    <a:pt x="222" y="413"/>
                    <a:pt x="210" y="440"/>
                  </a:cubicBezTo>
                  <a:cubicBezTo>
                    <a:pt x="210" y="442"/>
                    <a:pt x="209" y="443"/>
                    <a:pt x="208" y="445"/>
                  </a:cubicBezTo>
                  <a:cubicBezTo>
                    <a:pt x="205" y="450"/>
                    <a:pt x="201" y="455"/>
                    <a:pt x="198" y="460"/>
                  </a:cubicBezTo>
                  <a:cubicBezTo>
                    <a:pt x="189" y="469"/>
                    <a:pt x="180" y="475"/>
                    <a:pt x="169" y="477"/>
                  </a:cubicBezTo>
                  <a:cubicBezTo>
                    <a:pt x="142" y="405"/>
                    <a:pt x="92" y="319"/>
                    <a:pt x="12" y="229"/>
                  </a:cubicBezTo>
                  <a:cubicBezTo>
                    <a:pt x="0" y="144"/>
                    <a:pt x="9" y="75"/>
                    <a:pt x="30" y="37"/>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grpSp>
      <p:grpSp>
        <p:nvGrpSpPr>
          <p:cNvPr id="7171" name="Group 15">
            <a:extLst>
              <a:ext uri="{FF2B5EF4-FFF2-40B4-BE49-F238E27FC236}">
                <a16:creationId xmlns:a16="http://schemas.microsoft.com/office/drawing/2014/main" id="{E4110DFD-2008-147C-078A-EC9E0028302A}"/>
              </a:ext>
            </a:extLst>
          </p:cNvPr>
          <p:cNvGrpSpPr>
            <a:grpSpLocks/>
          </p:cNvGrpSpPr>
          <p:nvPr/>
        </p:nvGrpSpPr>
        <p:grpSpPr bwMode="auto">
          <a:xfrm>
            <a:off x="6404163" y="3377697"/>
            <a:ext cx="1986145" cy="1251884"/>
            <a:chOff x="0" y="0"/>
            <a:chExt cx="2397125" cy="1223962"/>
          </a:xfrm>
        </p:grpSpPr>
        <p:sp>
          <p:nvSpPr>
            <p:cNvPr id="7172" name="Freeform 10">
              <a:extLst>
                <a:ext uri="{FF2B5EF4-FFF2-40B4-BE49-F238E27FC236}">
                  <a16:creationId xmlns:a16="http://schemas.microsoft.com/office/drawing/2014/main" id="{8CF86E46-06F5-8243-DB2E-A86F79AF81B9}"/>
                </a:ext>
              </a:extLst>
            </p:cNvPr>
            <p:cNvSpPr>
              <a:spLocks/>
            </p:cNvSpPr>
            <p:nvPr/>
          </p:nvSpPr>
          <p:spPr bwMode="auto">
            <a:xfrm>
              <a:off x="1346200" y="38100"/>
              <a:ext cx="430213" cy="463550"/>
            </a:xfrm>
            <a:custGeom>
              <a:avLst/>
              <a:gdLst>
                <a:gd name="T0" fmla="*/ 44 w 114"/>
                <a:gd name="T1" fmla="*/ 35 h 123"/>
                <a:gd name="T2" fmla="*/ 90 w 114"/>
                <a:gd name="T3" fmla="*/ 123 h 123"/>
                <a:gd name="T4" fmla="*/ 41 w 114"/>
                <a:gd name="T5" fmla="*/ 38 h 123"/>
                <a:gd name="T6" fmla="*/ 16 w 114"/>
                <a:gd name="T7" fmla="*/ 0 h 123"/>
                <a:gd name="T8" fmla="*/ 44 w 114"/>
                <a:gd name="T9" fmla="*/ 35 h 123"/>
              </a:gdLst>
              <a:ahLst/>
              <a:cxnLst>
                <a:cxn ang="0">
                  <a:pos x="T0" y="T1"/>
                </a:cxn>
                <a:cxn ang="0">
                  <a:pos x="T2" y="T3"/>
                </a:cxn>
                <a:cxn ang="0">
                  <a:pos x="T4" y="T5"/>
                </a:cxn>
                <a:cxn ang="0">
                  <a:pos x="T6" y="T7"/>
                </a:cxn>
                <a:cxn ang="0">
                  <a:pos x="T8" y="T9"/>
                </a:cxn>
              </a:cxnLst>
              <a:rect l="0" t="0" r="r" b="b"/>
              <a:pathLst>
                <a:path w="114" h="123">
                  <a:moveTo>
                    <a:pt x="44" y="35"/>
                  </a:moveTo>
                  <a:cubicBezTo>
                    <a:pt x="98" y="47"/>
                    <a:pt x="114" y="99"/>
                    <a:pt x="90" y="123"/>
                  </a:cubicBezTo>
                  <a:cubicBezTo>
                    <a:pt x="109" y="98"/>
                    <a:pt x="92" y="49"/>
                    <a:pt x="41" y="38"/>
                  </a:cubicBezTo>
                  <a:cubicBezTo>
                    <a:pt x="12" y="32"/>
                    <a:pt x="0" y="11"/>
                    <a:pt x="16" y="0"/>
                  </a:cubicBezTo>
                  <a:cubicBezTo>
                    <a:pt x="5" y="11"/>
                    <a:pt x="18" y="30"/>
                    <a:pt x="44" y="3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7173" name="Freeform 11">
              <a:extLst>
                <a:ext uri="{FF2B5EF4-FFF2-40B4-BE49-F238E27FC236}">
                  <a16:creationId xmlns:a16="http://schemas.microsoft.com/office/drawing/2014/main" id="{A42833B3-66B4-EF0B-C571-78DD11D02A8C}"/>
                </a:ext>
              </a:extLst>
            </p:cNvPr>
            <p:cNvSpPr>
              <a:spLocks/>
            </p:cNvSpPr>
            <p:nvPr/>
          </p:nvSpPr>
          <p:spPr bwMode="auto">
            <a:xfrm>
              <a:off x="44450" y="452437"/>
              <a:ext cx="2216150" cy="722313"/>
            </a:xfrm>
            <a:custGeom>
              <a:avLst/>
              <a:gdLst>
                <a:gd name="T0" fmla="*/ 7 w 589"/>
                <a:gd name="T1" fmla="*/ 0 h 192"/>
                <a:gd name="T2" fmla="*/ 7 w 589"/>
                <a:gd name="T3" fmla="*/ 27 h 192"/>
                <a:gd name="T4" fmla="*/ 187 w 589"/>
                <a:gd name="T5" fmla="*/ 158 h 192"/>
                <a:gd name="T6" fmla="*/ 510 w 589"/>
                <a:gd name="T7" fmla="*/ 153 h 192"/>
                <a:gd name="T8" fmla="*/ 589 w 589"/>
                <a:gd name="T9" fmla="*/ 98 h 192"/>
                <a:gd name="T10" fmla="*/ 589 w 589"/>
                <a:gd name="T11" fmla="*/ 98 h 192"/>
                <a:gd name="T12" fmla="*/ 507 w 589"/>
                <a:gd name="T13" fmla="*/ 157 h 192"/>
                <a:gd name="T14" fmla="*/ 183 w 589"/>
                <a:gd name="T15" fmla="*/ 163 h 192"/>
                <a:gd name="T16" fmla="*/ 3 w 589"/>
                <a:gd name="T17" fmla="*/ 32 h 192"/>
                <a:gd name="T18" fmla="*/ 6 w 589"/>
                <a:gd name="T19" fmla="*/ 0 h 192"/>
                <a:gd name="T20" fmla="*/ 7 w 589"/>
                <a:gd name="T21"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9" h="192">
                  <a:moveTo>
                    <a:pt x="7" y="0"/>
                  </a:moveTo>
                  <a:cubicBezTo>
                    <a:pt x="5" y="5"/>
                    <a:pt x="5" y="13"/>
                    <a:pt x="7" y="27"/>
                  </a:cubicBezTo>
                  <a:cubicBezTo>
                    <a:pt x="12" y="54"/>
                    <a:pt x="53" y="120"/>
                    <a:pt x="187" y="158"/>
                  </a:cubicBezTo>
                  <a:cubicBezTo>
                    <a:pt x="281" y="183"/>
                    <a:pt x="415" y="186"/>
                    <a:pt x="510" y="153"/>
                  </a:cubicBezTo>
                  <a:cubicBezTo>
                    <a:pt x="545" y="140"/>
                    <a:pt x="573" y="122"/>
                    <a:pt x="589" y="98"/>
                  </a:cubicBezTo>
                  <a:cubicBezTo>
                    <a:pt x="589" y="98"/>
                    <a:pt x="588" y="98"/>
                    <a:pt x="589" y="98"/>
                  </a:cubicBezTo>
                  <a:cubicBezTo>
                    <a:pt x="573" y="125"/>
                    <a:pt x="544" y="144"/>
                    <a:pt x="507" y="157"/>
                  </a:cubicBezTo>
                  <a:cubicBezTo>
                    <a:pt x="411" y="192"/>
                    <a:pt x="277" y="189"/>
                    <a:pt x="183" y="163"/>
                  </a:cubicBezTo>
                  <a:cubicBezTo>
                    <a:pt x="49" y="125"/>
                    <a:pt x="8" y="58"/>
                    <a:pt x="3" y="32"/>
                  </a:cubicBezTo>
                  <a:cubicBezTo>
                    <a:pt x="0" y="12"/>
                    <a:pt x="1" y="3"/>
                    <a:pt x="6" y="0"/>
                  </a:cubicBezTo>
                  <a:cubicBezTo>
                    <a:pt x="6" y="0"/>
                    <a:pt x="7" y="0"/>
                    <a:pt x="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7174" name="Freeform 15">
              <a:extLst>
                <a:ext uri="{FF2B5EF4-FFF2-40B4-BE49-F238E27FC236}">
                  <a16:creationId xmlns:a16="http://schemas.microsoft.com/office/drawing/2014/main" id="{CEE52F04-5886-0ED1-46D9-4817534DB373}"/>
                </a:ext>
              </a:extLst>
            </p:cNvPr>
            <p:cNvSpPr>
              <a:spLocks/>
            </p:cNvSpPr>
            <p:nvPr/>
          </p:nvSpPr>
          <p:spPr bwMode="auto">
            <a:xfrm>
              <a:off x="63500" y="0"/>
              <a:ext cx="2333625" cy="1152525"/>
            </a:xfrm>
            <a:custGeom>
              <a:avLst/>
              <a:gdLst>
                <a:gd name="T0" fmla="*/ 182 w 620"/>
                <a:gd name="T1" fmla="*/ 278 h 306"/>
                <a:gd name="T2" fmla="*/ 2 w 620"/>
                <a:gd name="T3" fmla="*/ 147 h 306"/>
                <a:gd name="T4" fmla="*/ 2 w 620"/>
                <a:gd name="T5" fmla="*/ 120 h 306"/>
                <a:gd name="T6" fmla="*/ 33 w 620"/>
                <a:gd name="T7" fmla="*/ 128 h 306"/>
                <a:gd name="T8" fmla="*/ 208 w 620"/>
                <a:gd name="T9" fmla="*/ 177 h 306"/>
                <a:gd name="T10" fmla="*/ 375 w 620"/>
                <a:gd name="T11" fmla="*/ 165 h 306"/>
                <a:gd name="T12" fmla="*/ 426 w 620"/>
                <a:gd name="T13" fmla="*/ 138 h 306"/>
                <a:gd name="T14" fmla="*/ 431 w 620"/>
                <a:gd name="T15" fmla="*/ 133 h 306"/>
                <a:gd name="T16" fmla="*/ 385 w 620"/>
                <a:gd name="T17" fmla="*/ 45 h 306"/>
                <a:gd name="T18" fmla="*/ 357 w 620"/>
                <a:gd name="T19" fmla="*/ 10 h 306"/>
                <a:gd name="T20" fmla="*/ 358 w 620"/>
                <a:gd name="T21" fmla="*/ 9 h 306"/>
                <a:gd name="T22" fmla="*/ 381 w 620"/>
                <a:gd name="T23" fmla="*/ 3 h 306"/>
                <a:gd name="T24" fmla="*/ 461 w 620"/>
                <a:gd name="T25" fmla="*/ 13 h 306"/>
                <a:gd name="T26" fmla="*/ 584 w 620"/>
                <a:gd name="T27" fmla="*/ 218 h 306"/>
                <a:gd name="T28" fmla="*/ 505 w 620"/>
                <a:gd name="T29" fmla="*/ 273 h 306"/>
                <a:gd name="T30" fmla="*/ 182 w 620"/>
                <a:gd name="T31" fmla="*/ 278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0" h="306">
                  <a:moveTo>
                    <a:pt x="182" y="278"/>
                  </a:moveTo>
                  <a:cubicBezTo>
                    <a:pt x="48" y="240"/>
                    <a:pt x="7" y="174"/>
                    <a:pt x="2" y="147"/>
                  </a:cubicBezTo>
                  <a:cubicBezTo>
                    <a:pt x="0" y="133"/>
                    <a:pt x="0" y="125"/>
                    <a:pt x="2" y="120"/>
                  </a:cubicBezTo>
                  <a:cubicBezTo>
                    <a:pt x="7" y="117"/>
                    <a:pt x="17" y="121"/>
                    <a:pt x="33" y="128"/>
                  </a:cubicBezTo>
                  <a:cubicBezTo>
                    <a:pt x="56" y="138"/>
                    <a:pt x="112" y="167"/>
                    <a:pt x="208" y="177"/>
                  </a:cubicBezTo>
                  <a:cubicBezTo>
                    <a:pt x="259" y="182"/>
                    <a:pt x="324" y="180"/>
                    <a:pt x="375" y="165"/>
                  </a:cubicBezTo>
                  <a:cubicBezTo>
                    <a:pt x="396" y="158"/>
                    <a:pt x="414" y="150"/>
                    <a:pt x="426" y="138"/>
                  </a:cubicBezTo>
                  <a:cubicBezTo>
                    <a:pt x="428" y="137"/>
                    <a:pt x="430" y="135"/>
                    <a:pt x="431" y="133"/>
                  </a:cubicBezTo>
                  <a:cubicBezTo>
                    <a:pt x="455" y="109"/>
                    <a:pt x="439" y="57"/>
                    <a:pt x="385" y="45"/>
                  </a:cubicBezTo>
                  <a:cubicBezTo>
                    <a:pt x="359" y="40"/>
                    <a:pt x="346" y="21"/>
                    <a:pt x="357" y="10"/>
                  </a:cubicBezTo>
                  <a:cubicBezTo>
                    <a:pt x="358" y="10"/>
                    <a:pt x="358" y="10"/>
                    <a:pt x="358" y="9"/>
                  </a:cubicBezTo>
                  <a:cubicBezTo>
                    <a:pt x="364" y="6"/>
                    <a:pt x="372" y="4"/>
                    <a:pt x="381" y="3"/>
                  </a:cubicBezTo>
                  <a:cubicBezTo>
                    <a:pt x="403" y="0"/>
                    <a:pt x="433" y="3"/>
                    <a:pt x="461" y="13"/>
                  </a:cubicBezTo>
                  <a:cubicBezTo>
                    <a:pt x="551" y="44"/>
                    <a:pt x="620" y="155"/>
                    <a:pt x="584" y="218"/>
                  </a:cubicBezTo>
                  <a:cubicBezTo>
                    <a:pt x="568" y="242"/>
                    <a:pt x="540" y="260"/>
                    <a:pt x="505" y="273"/>
                  </a:cubicBezTo>
                  <a:cubicBezTo>
                    <a:pt x="410" y="306"/>
                    <a:pt x="276" y="303"/>
                    <a:pt x="182" y="278"/>
                  </a:cubicBezTo>
                  <a:close/>
                </a:path>
              </a:pathLst>
            </a:custGeom>
            <a:gradFill rotWithShape="1">
              <a:gsLst>
                <a:gs pos="0">
                  <a:srgbClr val="F87477"/>
                </a:gs>
                <a:gs pos="50000">
                  <a:srgbClr val="BE1247"/>
                </a:gs>
                <a:gs pos="100000">
                  <a:srgbClr val="F87B7E"/>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75" name="Freeform 17">
              <a:extLst>
                <a:ext uri="{FF2B5EF4-FFF2-40B4-BE49-F238E27FC236}">
                  <a16:creationId xmlns:a16="http://schemas.microsoft.com/office/drawing/2014/main" id="{E282F65A-9A98-EF76-5C08-57716FDE2528}"/>
                </a:ext>
              </a:extLst>
            </p:cNvPr>
            <p:cNvSpPr>
              <a:spLocks/>
            </p:cNvSpPr>
            <p:nvPr/>
          </p:nvSpPr>
          <p:spPr bwMode="auto">
            <a:xfrm>
              <a:off x="1309688" y="30163"/>
              <a:ext cx="455612" cy="534987"/>
            </a:xfrm>
            <a:custGeom>
              <a:avLst/>
              <a:gdLst>
                <a:gd name="T0" fmla="*/ 91 w 121"/>
                <a:gd name="T1" fmla="*/ 134 h 142"/>
                <a:gd name="T2" fmla="*/ 81 w 121"/>
                <a:gd name="T3" fmla="*/ 142 h 142"/>
                <a:gd name="T4" fmla="*/ 85 w 121"/>
                <a:gd name="T5" fmla="*/ 138 h 142"/>
                <a:gd name="T6" fmla="*/ 41 w 121"/>
                <a:gd name="T7" fmla="*/ 46 h 142"/>
                <a:gd name="T8" fmla="*/ 18 w 121"/>
                <a:gd name="T9" fmla="*/ 6 h 142"/>
                <a:gd name="T10" fmla="*/ 21 w 121"/>
                <a:gd name="T11" fmla="*/ 4 h 142"/>
                <a:gd name="T12" fmla="*/ 30 w 121"/>
                <a:gd name="T13" fmla="*/ 0 h 142"/>
                <a:gd name="T14" fmla="*/ 27 w 121"/>
                <a:gd name="T15" fmla="*/ 1 h 142"/>
                <a:gd name="T16" fmla="*/ 51 w 121"/>
                <a:gd name="T17" fmla="*/ 40 h 142"/>
                <a:gd name="T18" fmla="*/ 95 w 121"/>
                <a:gd name="T19" fmla="*/ 130 h 142"/>
                <a:gd name="T20" fmla="*/ 91 w 121"/>
                <a:gd name="T21" fmla="*/ 13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 h="142">
                  <a:moveTo>
                    <a:pt x="91" y="134"/>
                  </a:moveTo>
                  <a:cubicBezTo>
                    <a:pt x="87" y="137"/>
                    <a:pt x="84" y="139"/>
                    <a:pt x="81" y="142"/>
                  </a:cubicBezTo>
                  <a:cubicBezTo>
                    <a:pt x="82" y="141"/>
                    <a:pt x="84" y="140"/>
                    <a:pt x="85" y="138"/>
                  </a:cubicBezTo>
                  <a:cubicBezTo>
                    <a:pt x="112" y="113"/>
                    <a:pt x="97" y="57"/>
                    <a:pt x="41" y="46"/>
                  </a:cubicBezTo>
                  <a:cubicBezTo>
                    <a:pt x="12" y="40"/>
                    <a:pt x="0" y="17"/>
                    <a:pt x="18" y="6"/>
                  </a:cubicBezTo>
                  <a:cubicBezTo>
                    <a:pt x="19" y="5"/>
                    <a:pt x="20" y="5"/>
                    <a:pt x="21" y="4"/>
                  </a:cubicBezTo>
                  <a:cubicBezTo>
                    <a:pt x="24" y="3"/>
                    <a:pt x="27" y="2"/>
                    <a:pt x="30" y="0"/>
                  </a:cubicBezTo>
                  <a:cubicBezTo>
                    <a:pt x="29" y="1"/>
                    <a:pt x="28" y="1"/>
                    <a:pt x="27" y="1"/>
                  </a:cubicBezTo>
                  <a:cubicBezTo>
                    <a:pt x="9" y="12"/>
                    <a:pt x="21" y="34"/>
                    <a:pt x="51" y="40"/>
                  </a:cubicBezTo>
                  <a:cubicBezTo>
                    <a:pt x="106" y="52"/>
                    <a:pt x="121" y="107"/>
                    <a:pt x="95" y="130"/>
                  </a:cubicBezTo>
                  <a:cubicBezTo>
                    <a:pt x="94" y="132"/>
                    <a:pt x="92" y="133"/>
                    <a:pt x="91" y="134"/>
                  </a:cubicBezTo>
                  <a:close/>
                </a:path>
              </a:pathLst>
            </a:custGeom>
            <a:gradFill rotWithShape="1">
              <a:gsLst>
                <a:gs pos="0">
                  <a:srgbClr val="D2144F"/>
                </a:gs>
                <a:gs pos="24600">
                  <a:srgbClr val="F87477"/>
                </a:gs>
                <a:gs pos="50000">
                  <a:srgbClr val="BE1247"/>
                </a:gs>
                <a:gs pos="72501">
                  <a:srgbClr val="F87477"/>
                </a:gs>
                <a:gs pos="100000">
                  <a:srgbClr val="BE124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76" name="Freeform 18">
              <a:extLst>
                <a:ext uri="{FF2B5EF4-FFF2-40B4-BE49-F238E27FC236}">
                  <a16:creationId xmlns:a16="http://schemas.microsoft.com/office/drawing/2014/main" id="{6129A486-820B-D201-F751-F63181034A73}"/>
                </a:ext>
              </a:extLst>
            </p:cNvPr>
            <p:cNvSpPr>
              <a:spLocks/>
            </p:cNvSpPr>
            <p:nvPr/>
          </p:nvSpPr>
          <p:spPr bwMode="auto">
            <a:xfrm>
              <a:off x="0" y="455613"/>
              <a:ext cx="2216150" cy="768350"/>
            </a:xfrm>
            <a:custGeom>
              <a:avLst/>
              <a:gdLst>
                <a:gd name="T0" fmla="*/ 17 w 589"/>
                <a:gd name="T1" fmla="*/ 0 h 204"/>
                <a:gd name="T2" fmla="*/ 15 w 589"/>
                <a:gd name="T3" fmla="*/ 31 h 204"/>
                <a:gd name="T4" fmla="*/ 195 w 589"/>
                <a:gd name="T5" fmla="*/ 162 h 204"/>
                <a:gd name="T6" fmla="*/ 519 w 589"/>
                <a:gd name="T7" fmla="*/ 156 h 204"/>
                <a:gd name="T8" fmla="*/ 589 w 589"/>
                <a:gd name="T9" fmla="*/ 113 h 204"/>
                <a:gd name="T10" fmla="*/ 581 w 589"/>
                <a:gd name="T11" fmla="*/ 122 h 204"/>
                <a:gd name="T12" fmla="*/ 508 w 589"/>
                <a:gd name="T13" fmla="*/ 168 h 204"/>
                <a:gd name="T14" fmla="*/ 181 w 589"/>
                <a:gd name="T15" fmla="*/ 176 h 204"/>
                <a:gd name="T16" fmla="*/ 3 w 589"/>
                <a:gd name="T17" fmla="*/ 42 h 204"/>
                <a:gd name="T18" fmla="*/ 5 w 589"/>
                <a:gd name="T19" fmla="*/ 10 h 204"/>
                <a:gd name="T20" fmla="*/ 17 w 589"/>
                <a:gd name="T21"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9" h="204">
                  <a:moveTo>
                    <a:pt x="17" y="0"/>
                  </a:moveTo>
                  <a:cubicBezTo>
                    <a:pt x="13" y="3"/>
                    <a:pt x="12" y="12"/>
                    <a:pt x="15" y="31"/>
                  </a:cubicBezTo>
                  <a:cubicBezTo>
                    <a:pt x="20" y="57"/>
                    <a:pt x="61" y="124"/>
                    <a:pt x="195" y="162"/>
                  </a:cubicBezTo>
                  <a:cubicBezTo>
                    <a:pt x="289" y="188"/>
                    <a:pt x="423" y="191"/>
                    <a:pt x="519" y="156"/>
                  </a:cubicBezTo>
                  <a:cubicBezTo>
                    <a:pt x="548" y="146"/>
                    <a:pt x="572" y="132"/>
                    <a:pt x="589" y="113"/>
                  </a:cubicBezTo>
                  <a:cubicBezTo>
                    <a:pt x="586" y="116"/>
                    <a:pt x="583" y="119"/>
                    <a:pt x="581" y="122"/>
                  </a:cubicBezTo>
                  <a:cubicBezTo>
                    <a:pt x="563" y="142"/>
                    <a:pt x="538" y="156"/>
                    <a:pt x="508" y="168"/>
                  </a:cubicBezTo>
                  <a:cubicBezTo>
                    <a:pt x="410" y="204"/>
                    <a:pt x="275" y="202"/>
                    <a:pt x="181" y="176"/>
                  </a:cubicBezTo>
                  <a:cubicBezTo>
                    <a:pt x="48" y="138"/>
                    <a:pt x="8" y="69"/>
                    <a:pt x="3" y="42"/>
                  </a:cubicBezTo>
                  <a:cubicBezTo>
                    <a:pt x="0" y="23"/>
                    <a:pt x="1" y="14"/>
                    <a:pt x="5" y="10"/>
                  </a:cubicBezTo>
                  <a:cubicBezTo>
                    <a:pt x="9" y="7"/>
                    <a:pt x="13" y="3"/>
                    <a:pt x="17" y="0"/>
                  </a:cubicBezTo>
                  <a:close/>
                </a:path>
              </a:pathLst>
            </a:custGeom>
            <a:gradFill rotWithShape="1">
              <a:gsLst>
                <a:gs pos="0">
                  <a:srgbClr val="D2144F"/>
                </a:gs>
                <a:gs pos="24600">
                  <a:srgbClr val="F87477"/>
                </a:gs>
                <a:gs pos="50000">
                  <a:srgbClr val="BE1247"/>
                </a:gs>
                <a:gs pos="72501">
                  <a:srgbClr val="F87477"/>
                </a:gs>
                <a:gs pos="100000">
                  <a:srgbClr val="BE124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77" name="Freeform 25">
              <a:extLst>
                <a:ext uri="{FF2B5EF4-FFF2-40B4-BE49-F238E27FC236}">
                  <a16:creationId xmlns:a16="http://schemas.microsoft.com/office/drawing/2014/main" id="{D8334522-99CE-C928-F828-028C3AA161C1}"/>
                </a:ext>
              </a:extLst>
            </p:cNvPr>
            <p:cNvSpPr>
              <a:spLocks/>
            </p:cNvSpPr>
            <p:nvPr/>
          </p:nvSpPr>
          <p:spPr bwMode="auto">
            <a:xfrm>
              <a:off x="1362075" y="0"/>
              <a:ext cx="1035050" cy="1035050"/>
            </a:xfrm>
            <a:custGeom>
              <a:avLst/>
              <a:gdLst>
                <a:gd name="T0" fmla="*/ 0 w 275"/>
                <a:gd name="T1" fmla="*/ 172 h 275"/>
                <a:gd name="T2" fmla="*/ 30 w 275"/>
                <a:gd name="T3" fmla="*/ 165 h 275"/>
                <a:gd name="T4" fmla="*/ 81 w 275"/>
                <a:gd name="T5" fmla="*/ 138 h 275"/>
                <a:gd name="T6" fmla="*/ 86 w 275"/>
                <a:gd name="T7" fmla="*/ 133 h 275"/>
                <a:gd name="T8" fmla="*/ 40 w 275"/>
                <a:gd name="T9" fmla="*/ 45 h 275"/>
                <a:gd name="T10" fmla="*/ 12 w 275"/>
                <a:gd name="T11" fmla="*/ 10 h 275"/>
                <a:gd name="T12" fmla="*/ 13 w 275"/>
                <a:gd name="T13" fmla="*/ 9 h 275"/>
                <a:gd name="T14" fmla="*/ 36 w 275"/>
                <a:gd name="T15" fmla="*/ 3 h 275"/>
                <a:gd name="T16" fmla="*/ 116 w 275"/>
                <a:gd name="T17" fmla="*/ 13 h 275"/>
                <a:gd name="T18" fmla="*/ 239 w 275"/>
                <a:gd name="T19" fmla="*/ 218 h 275"/>
                <a:gd name="T20" fmla="*/ 160 w 275"/>
                <a:gd name="T21" fmla="*/ 273 h 275"/>
                <a:gd name="T22" fmla="*/ 151 w 275"/>
                <a:gd name="T23" fmla="*/ 275 h 275"/>
                <a:gd name="T24" fmla="*/ 0 w 275"/>
                <a:gd name="T25" fmla="*/ 172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75">
                  <a:moveTo>
                    <a:pt x="0" y="172"/>
                  </a:moveTo>
                  <a:cubicBezTo>
                    <a:pt x="10" y="170"/>
                    <a:pt x="20" y="168"/>
                    <a:pt x="30" y="165"/>
                  </a:cubicBezTo>
                  <a:cubicBezTo>
                    <a:pt x="51" y="158"/>
                    <a:pt x="69" y="150"/>
                    <a:pt x="81" y="138"/>
                  </a:cubicBezTo>
                  <a:cubicBezTo>
                    <a:pt x="83" y="137"/>
                    <a:pt x="85" y="135"/>
                    <a:pt x="86" y="133"/>
                  </a:cubicBezTo>
                  <a:cubicBezTo>
                    <a:pt x="110" y="109"/>
                    <a:pt x="94" y="57"/>
                    <a:pt x="40" y="45"/>
                  </a:cubicBezTo>
                  <a:cubicBezTo>
                    <a:pt x="14" y="40"/>
                    <a:pt x="1" y="21"/>
                    <a:pt x="12" y="10"/>
                  </a:cubicBezTo>
                  <a:cubicBezTo>
                    <a:pt x="13" y="10"/>
                    <a:pt x="13" y="10"/>
                    <a:pt x="13" y="9"/>
                  </a:cubicBezTo>
                  <a:cubicBezTo>
                    <a:pt x="19" y="6"/>
                    <a:pt x="27" y="4"/>
                    <a:pt x="36" y="3"/>
                  </a:cubicBezTo>
                  <a:cubicBezTo>
                    <a:pt x="58" y="0"/>
                    <a:pt x="88" y="3"/>
                    <a:pt x="116" y="13"/>
                  </a:cubicBezTo>
                  <a:cubicBezTo>
                    <a:pt x="206" y="44"/>
                    <a:pt x="275" y="155"/>
                    <a:pt x="239" y="218"/>
                  </a:cubicBezTo>
                  <a:cubicBezTo>
                    <a:pt x="223" y="242"/>
                    <a:pt x="195" y="260"/>
                    <a:pt x="160" y="273"/>
                  </a:cubicBezTo>
                  <a:cubicBezTo>
                    <a:pt x="157" y="274"/>
                    <a:pt x="154" y="275"/>
                    <a:pt x="151" y="275"/>
                  </a:cubicBezTo>
                  <a:cubicBezTo>
                    <a:pt x="101" y="235"/>
                    <a:pt x="50" y="201"/>
                    <a:pt x="0" y="172"/>
                  </a:cubicBezTo>
                  <a:close/>
                </a:path>
              </a:pathLst>
            </a:custGeom>
            <a:solidFill>
              <a:srgbClr val="F2F2F2">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grpSp>
      <p:grpSp>
        <p:nvGrpSpPr>
          <p:cNvPr id="7178" name="组合 97">
            <a:extLst>
              <a:ext uri="{FF2B5EF4-FFF2-40B4-BE49-F238E27FC236}">
                <a16:creationId xmlns:a16="http://schemas.microsoft.com/office/drawing/2014/main" id="{3EC37265-1523-5380-5F2A-F60E6D713305}"/>
              </a:ext>
            </a:extLst>
          </p:cNvPr>
          <p:cNvGrpSpPr/>
          <p:nvPr/>
        </p:nvGrpSpPr>
        <p:grpSpPr>
          <a:xfrm>
            <a:off x="8675619" y="3887879"/>
            <a:ext cx="3071377" cy="788070"/>
            <a:chOff x="4997450" y="2095274"/>
            <a:chExt cx="3706917" cy="951139"/>
          </a:xfrm>
        </p:grpSpPr>
        <p:cxnSp>
          <p:nvCxnSpPr>
            <p:cNvPr id="7179" name="直接连接符 76">
              <a:extLst>
                <a:ext uri="{FF2B5EF4-FFF2-40B4-BE49-F238E27FC236}">
                  <a16:creationId xmlns:a16="http://schemas.microsoft.com/office/drawing/2014/main" id="{F0223BFF-E4DB-9A3B-9AA0-9AE8C4D0FD88}"/>
                </a:ext>
              </a:extLst>
            </p:cNvPr>
            <p:cNvCxnSpPr>
              <a:cxnSpLocks noChangeShapeType="1"/>
            </p:cNvCxnSpPr>
            <p:nvPr/>
          </p:nvCxnSpPr>
          <p:spPr bwMode="auto">
            <a:xfrm flipH="1">
              <a:off x="4997450" y="3046413"/>
              <a:ext cx="2517775" cy="0"/>
            </a:xfrm>
            <a:prstGeom prst="line">
              <a:avLst/>
            </a:prstGeom>
            <a:noFill/>
            <a:ln w="19050" cmpd="sng">
              <a:solidFill>
                <a:srgbClr val="0070C0"/>
              </a:solidFill>
              <a:prstDash val="solid"/>
              <a:round/>
              <a:headEnd type="oval" w="med" len="med"/>
              <a:tailEnd type="oval" w="med" len="med"/>
            </a:ln>
            <a:extLst>
              <a:ext uri="{909E8E84-426E-40DD-AFC4-6F175D3DCCD1}">
                <a14:hiddenFill xmlns:a14="http://schemas.microsoft.com/office/drawing/2010/main">
                  <a:noFill/>
                </a14:hiddenFill>
              </a:ext>
            </a:extLst>
          </p:spPr>
        </p:cxnSp>
        <p:sp>
          <p:nvSpPr>
            <p:cNvPr id="7181" name="TextBox 11">
              <a:extLst>
                <a:ext uri="{FF2B5EF4-FFF2-40B4-BE49-F238E27FC236}">
                  <a16:creationId xmlns:a16="http://schemas.microsoft.com/office/drawing/2014/main" id="{1B5A057B-CF25-23B3-667C-9F1F49B247F7}"/>
                </a:ext>
              </a:extLst>
            </p:cNvPr>
            <p:cNvSpPr txBox="1">
              <a:spLocks noChangeArrowheads="1"/>
            </p:cNvSpPr>
            <p:nvPr/>
          </p:nvSpPr>
          <p:spPr bwMode="auto">
            <a:xfrm flipH="1">
              <a:off x="5884253" y="2095274"/>
              <a:ext cx="2820114" cy="87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altLang="zh-CN" b="1">
                  <a:solidFill>
                    <a:srgbClr val="00B0F0"/>
                  </a:solidFill>
                  <a:latin typeface="+mn-lt"/>
                  <a:ea typeface="微软雅黑" pitchFamily="34" charset="-122"/>
                </a:rPr>
                <a:t>Chức năng của phân tử DNA</a:t>
              </a:r>
              <a:endParaRPr lang="en-US" b="1">
                <a:solidFill>
                  <a:srgbClr val="00B0F0"/>
                </a:solidFill>
                <a:latin typeface="+mn-lt"/>
                <a:ea typeface="微软雅黑" pitchFamily="34" charset="-122"/>
              </a:endParaRPr>
            </a:p>
          </p:txBody>
        </p:sp>
      </p:grpSp>
      <p:grpSp>
        <p:nvGrpSpPr>
          <p:cNvPr id="7183" name="组合 102">
            <a:extLst>
              <a:ext uri="{FF2B5EF4-FFF2-40B4-BE49-F238E27FC236}">
                <a16:creationId xmlns:a16="http://schemas.microsoft.com/office/drawing/2014/main" id="{28FDDC6E-1014-4E53-79E7-C8A8EDB88B12}"/>
              </a:ext>
            </a:extLst>
          </p:cNvPr>
          <p:cNvGrpSpPr/>
          <p:nvPr/>
        </p:nvGrpSpPr>
        <p:grpSpPr>
          <a:xfrm>
            <a:off x="4720374" y="5191136"/>
            <a:ext cx="2630196" cy="1200895"/>
            <a:chOff x="629206" y="3681413"/>
            <a:chExt cx="3174444" cy="1449387"/>
          </a:xfrm>
        </p:grpSpPr>
        <p:sp>
          <p:nvSpPr>
            <p:cNvPr id="7184" name="TextBox 11">
              <a:extLst>
                <a:ext uri="{FF2B5EF4-FFF2-40B4-BE49-F238E27FC236}">
                  <a16:creationId xmlns:a16="http://schemas.microsoft.com/office/drawing/2014/main" id="{18548B9C-6773-8366-35FB-9FF32EE64419}"/>
                </a:ext>
              </a:extLst>
            </p:cNvPr>
            <p:cNvSpPr txBox="1">
              <a:spLocks noChangeArrowheads="1"/>
            </p:cNvSpPr>
            <p:nvPr/>
          </p:nvSpPr>
          <p:spPr bwMode="auto">
            <a:xfrm flipH="1">
              <a:off x="629206" y="4534938"/>
              <a:ext cx="2408997" cy="475781"/>
            </a:xfrm>
            <a:prstGeom prst="rect">
              <a:avLst/>
            </a:prstGeom>
            <a:noFill/>
            <a:ln w="19050">
              <a:noFill/>
              <a:prstDash val="solid"/>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altLang="zh-CN" b="1">
                  <a:solidFill>
                    <a:srgbClr val="FFC000"/>
                  </a:solidFill>
                  <a:latin typeface="+mn-lt"/>
                  <a:ea typeface="微软雅黑" pitchFamily="34" charset="-122"/>
                </a:rPr>
                <a:t>Khái niệm gene</a:t>
              </a:r>
              <a:endParaRPr lang="en-US" b="1" dirty="0">
                <a:solidFill>
                  <a:srgbClr val="FFC000"/>
                </a:solidFill>
                <a:latin typeface="+mn-lt"/>
                <a:ea typeface="微软雅黑" pitchFamily="34" charset="-122"/>
              </a:endParaRPr>
            </a:p>
          </p:txBody>
        </p:sp>
        <p:sp>
          <p:nvSpPr>
            <p:cNvPr id="7186" name="任意多边形 80">
              <a:extLst>
                <a:ext uri="{FF2B5EF4-FFF2-40B4-BE49-F238E27FC236}">
                  <a16:creationId xmlns:a16="http://schemas.microsoft.com/office/drawing/2014/main" id="{0C83407D-97C5-E98A-3F28-8F4A93C3EB19}"/>
                </a:ext>
              </a:extLst>
            </p:cNvPr>
            <p:cNvSpPr>
              <a:spLocks/>
            </p:cNvSpPr>
            <p:nvPr/>
          </p:nvSpPr>
          <p:spPr bwMode="auto">
            <a:xfrm flipV="1">
              <a:off x="1260475" y="3681413"/>
              <a:ext cx="2543175" cy="1449387"/>
            </a:xfrm>
            <a:custGeom>
              <a:avLst/>
              <a:gdLst>
                <a:gd name="T0" fmla="*/ 1416325 w 1416325"/>
                <a:gd name="T1" fmla="*/ 2898062 h 2898062"/>
                <a:gd name="T2" fmla="*/ 1092406 w 1416325"/>
                <a:gd name="T3" fmla="*/ 0 h 2898062"/>
                <a:gd name="T4" fmla="*/ 0 w 1416325"/>
                <a:gd name="T5" fmla="*/ 7480 h 2898062"/>
              </a:gdLst>
              <a:ahLst/>
              <a:cxnLst>
                <a:cxn ang="0">
                  <a:pos x="T0" y="T1"/>
                </a:cxn>
                <a:cxn ang="0">
                  <a:pos x="T2" y="T3"/>
                </a:cxn>
                <a:cxn ang="0">
                  <a:pos x="T4" y="T5"/>
                </a:cxn>
              </a:cxnLst>
              <a:rect l="0" t="0" r="r" b="b"/>
              <a:pathLst>
                <a:path w="1416325" h="2898062">
                  <a:moveTo>
                    <a:pt x="1416325" y="2898062"/>
                  </a:moveTo>
                  <a:cubicBezTo>
                    <a:pt x="1415662" y="2586467"/>
                    <a:pt x="1093069" y="311595"/>
                    <a:pt x="1092406" y="0"/>
                  </a:cubicBezTo>
                  <a:lnTo>
                    <a:pt x="0" y="7480"/>
                  </a:lnTo>
                </a:path>
              </a:pathLst>
            </a:custGeom>
            <a:noFill/>
            <a:ln w="19050" cap="flat" cmpd="sng">
              <a:solidFill>
                <a:srgbClr val="FFC000"/>
              </a:solidFill>
              <a:prstDash val="solid"/>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pPr>
                <a:lnSpc>
                  <a:spcPct val="120000"/>
                </a:lnSpc>
              </a:pPr>
              <a:endParaRPr lang="zh-CN" altLang="en-US"/>
            </a:p>
          </p:txBody>
        </p:sp>
      </p:grpSp>
      <p:grpSp>
        <p:nvGrpSpPr>
          <p:cNvPr id="7189" name="组合 108">
            <a:extLst>
              <a:ext uri="{FF2B5EF4-FFF2-40B4-BE49-F238E27FC236}">
                <a16:creationId xmlns:a16="http://schemas.microsoft.com/office/drawing/2014/main" id="{7A914B52-CFAA-E05A-57FA-33C07A17D38F}"/>
              </a:ext>
            </a:extLst>
          </p:cNvPr>
          <p:cNvGrpSpPr/>
          <p:nvPr/>
        </p:nvGrpSpPr>
        <p:grpSpPr>
          <a:xfrm>
            <a:off x="4738833" y="2996568"/>
            <a:ext cx="2650147" cy="1242941"/>
            <a:chOff x="761719" y="985890"/>
            <a:chExt cx="3198525" cy="1500135"/>
          </a:xfrm>
        </p:grpSpPr>
        <p:sp>
          <p:nvSpPr>
            <p:cNvPr id="7190" name="TextBox 11">
              <a:extLst>
                <a:ext uri="{FF2B5EF4-FFF2-40B4-BE49-F238E27FC236}">
                  <a16:creationId xmlns:a16="http://schemas.microsoft.com/office/drawing/2014/main" id="{186C65C6-CFD1-D191-FD1F-08B291913435}"/>
                </a:ext>
              </a:extLst>
            </p:cNvPr>
            <p:cNvSpPr txBox="1">
              <a:spLocks noChangeArrowheads="1"/>
            </p:cNvSpPr>
            <p:nvPr/>
          </p:nvSpPr>
          <p:spPr bwMode="auto">
            <a:xfrm flipH="1">
              <a:off x="761719" y="985890"/>
              <a:ext cx="3198525" cy="475781"/>
            </a:xfrm>
            <a:prstGeom prst="rect">
              <a:avLst/>
            </a:prstGeom>
            <a:noFill/>
            <a:ln w="9525">
              <a:noFill/>
              <a:prstDash val="solid"/>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b="1">
                  <a:solidFill>
                    <a:srgbClr val="BE1247"/>
                  </a:solidFill>
                  <a:latin typeface="+mn-lt"/>
                  <a:ea typeface="微软雅黑" pitchFamily="34" charset="-122"/>
                </a:rPr>
                <a:t>Cấu trúc phân tử DNA</a:t>
              </a:r>
            </a:p>
          </p:txBody>
        </p:sp>
        <p:sp>
          <p:nvSpPr>
            <p:cNvPr id="7192" name="任意多边形 81">
              <a:extLst>
                <a:ext uri="{FF2B5EF4-FFF2-40B4-BE49-F238E27FC236}">
                  <a16:creationId xmlns:a16="http://schemas.microsoft.com/office/drawing/2014/main" id="{111C846F-5A4F-FA00-5372-773740DAC8BE}"/>
                </a:ext>
              </a:extLst>
            </p:cNvPr>
            <p:cNvSpPr>
              <a:spLocks/>
            </p:cNvSpPr>
            <p:nvPr/>
          </p:nvSpPr>
          <p:spPr bwMode="auto">
            <a:xfrm>
              <a:off x="1262063" y="1531938"/>
              <a:ext cx="2343150" cy="954087"/>
            </a:xfrm>
            <a:custGeom>
              <a:avLst/>
              <a:gdLst>
                <a:gd name="T0" fmla="*/ 1561580 w 1561580"/>
                <a:gd name="T1" fmla="*/ 934786 h 934786"/>
                <a:gd name="T2" fmla="*/ 1349962 w 1561580"/>
                <a:gd name="T3" fmla="*/ 0 h 934786"/>
                <a:gd name="T4" fmla="*/ 0 w 1561580"/>
                <a:gd name="T5" fmla="*/ 9142 h 934786"/>
              </a:gdLst>
              <a:ahLst/>
              <a:cxnLst>
                <a:cxn ang="0">
                  <a:pos x="T0" y="T1"/>
                </a:cxn>
                <a:cxn ang="0">
                  <a:pos x="T2" y="T3"/>
                </a:cxn>
                <a:cxn ang="0">
                  <a:pos x="T4" y="T5"/>
                </a:cxn>
              </a:cxnLst>
              <a:rect l="0" t="0" r="r" b="b"/>
              <a:pathLst>
                <a:path w="1561580" h="934786">
                  <a:moveTo>
                    <a:pt x="1561580" y="934786"/>
                  </a:moveTo>
                  <a:lnTo>
                    <a:pt x="1349962" y="0"/>
                  </a:lnTo>
                  <a:lnTo>
                    <a:pt x="0" y="9142"/>
                  </a:lnTo>
                </a:path>
              </a:pathLst>
            </a:custGeom>
            <a:noFill/>
            <a:ln w="19050" cap="flat" cmpd="sng">
              <a:solidFill>
                <a:srgbClr val="BE1247"/>
              </a:solidFill>
              <a:prstDash val="solid"/>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pPr>
                <a:lnSpc>
                  <a:spcPct val="120000"/>
                </a:lnSpc>
              </a:pPr>
              <a:endParaRPr lang="zh-CN" altLang="en-US"/>
            </a:p>
          </p:txBody>
        </p:sp>
      </p:grpSp>
    </p:spTree>
    <p:extLst>
      <p:ext uri="{BB962C8B-B14F-4D97-AF65-F5344CB8AC3E}">
        <p14:creationId xmlns:p14="http://schemas.microsoft.com/office/powerpoint/2010/main" val="250816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additive="base">
                                        <p:cTn id="7" dur="500" fill="hold"/>
                                        <p:tgtEl>
                                          <p:spTgt spid="7171"/>
                                        </p:tgtEl>
                                        <p:attrNameLst>
                                          <p:attrName>ppt_x</p:attrName>
                                        </p:attrNameLst>
                                      </p:cBhvr>
                                      <p:tavLst>
                                        <p:tav tm="0">
                                          <p:val>
                                            <p:strVal val="0-#ppt_w/2"/>
                                          </p:val>
                                        </p:tav>
                                        <p:tav tm="100000">
                                          <p:val>
                                            <p:strVal val="#ppt_x"/>
                                          </p:val>
                                        </p:tav>
                                      </p:tavLst>
                                    </p:anim>
                                    <p:anim calcmode="lin" valueType="num">
                                      <p:cBhvr additive="base">
                                        <p:cTn id="8" dur="500" fill="hold"/>
                                        <p:tgtEl>
                                          <p:spTgt spid="7171"/>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0-#ppt_w/2"/>
                                          </p:val>
                                        </p:tav>
                                        <p:tav tm="100000">
                                          <p:val>
                                            <p:strVal val="#ppt_x"/>
                                          </p:val>
                                        </p:tav>
                                      </p:tavLst>
                                    </p:anim>
                                    <p:anim calcmode="lin" valueType="num">
                                      <p:cBhvr additive="base">
                                        <p:cTn id="12" dur="500" fill="hold"/>
                                        <p:tgtEl>
                                          <p:spTgt spid="53"/>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additive="base">
                                        <p:cTn id="15" dur="500" fill="hold"/>
                                        <p:tgtEl>
                                          <p:spTgt spid="59"/>
                                        </p:tgtEl>
                                        <p:attrNameLst>
                                          <p:attrName>ppt_x</p:attrName>
                                        </p:attrNameLst>
                                      </p:cBhvr>
                                      <p:tavLst>
                                        <p:tav tm="0">
                                          <p:val>
                                            <p:strVal val="1+#ppt_w/2"/>
                                          </p:val>
                                        </p:tav>
                                        <p:tav tm="100000">
                                          <p:val>
                                            <p:strVal val="#ppt_x"/>
                                          </p:val>
                                        </p:tav>
                                      </p:tavLst>
                                    </p:anim>
                                    <p:anim calcmode="lin" valueType="num">
                                      <p:cBhvr additive="base">
                                        <p:cTn id="16" dur="500" fill="hold"/>
                                        <p:tgtEl>
                                          <p:spTgt spid="59"/>
                                        </p:tgtEl>
                                        <p:attrNameLst>
                                          <p:attrName>ppt_y</p:attrName>
                                        </p:attrNameLst>
                                      </p:cBhvr>
                                      <p:tavLst>
                                        <p:tav tm="0">
                                          <p:val>
                                            <p:strVal val="#ppt_y"/>
                                          </p:val>
                                        </p:tav>
                                        <p:tav tm="100000">
                                          <p:val>
                                            <p:strVal val="#ppt_y"/>
                                          </p:val>
                                        </p:tav>
                                      </p:tavLst>
                                    </p:anim>
                                  </p:childTnLst>
                                </p:cTn>
                              </p:par>
                              <p:par>
                                <p:cTn id="17" presetID="31" presetClass="entr" presetSubtype="0" fill="hold" nodeType="withEffect">
                                  <p:stCondLst>
                                    <p:cond delay="600"/>
                                  </p:stCondLst>
                                  <p:childTnLst>
                                    <p:set>
                                      <p:cBhvr>
                                        <p:cTn id="18" dur="1" fill="hold">
                                          <p:stCondLst>
                                            <p:cond delay="0"/>
                                          </p:stCondLst>
                                        </p:cTn>
                                        <p:tgtEl>
                                          <p:spTgt spid="7183"/>
                                        </p:tgtEl>
                                        <p:attrNameLst>
                                          <p:attrName>style.visibility</p:attrName>
                                        </p:attrNameLst>
                                      </p:cBhvr>
                                      <p:to>
                                        <p:strVal val="visible"/>
                                      </p:to>
                                    </p:set>
                                    <p:anim calcmode="lin" valueType="num">
                                      <p:cBhvr>
                                        <p:cTn id="19" dur="1000" fill="hold"/>
                                        <p:tgtEl>
                                          <p:spTgt spid="7183"/>
                                        </p:tgtEl>
                                        <p:attrNameLst>
                                          <p:attrName>ppt_w</p:attrName>
                                        </p:attrNameLst>
                                      </p:cBhvr>
                                      <p:tavLst>
                                        <p:tav tm="0">
                                          <p:val>
                                            <p:fltVal val="0"/>
                                          </p:val>
                                        </p:tav>
                                        <p:tav tm="100000">
                                          <p:val>
                                            <p:strVal val="#ppt_w"/>
                                          </p:val>
                                        </p:tav>
                                      </p:tavLst>
                                    </p:anim>
                                    <p:anim calcmode="lin" valueType="num">
                                      <p:cBhvr>
                                        <p:cTn id="20" dur="1000" fill="hold"/>
                                        <p:tgtEl>
                                          <p:spTgt spid="7183"/>
                                        </p:tgtEl>
                                        <p:attrNameLst>
                                          <p:attrName>ppt_h</p:attrName>
                                        </p:attrNameLst>
                                      </p:cBhvr>
                                      <p:tavLst>
                                        <p:tav tm="0">
                                          <p:val>
                                            <p:fltVal val="0"/>
                                          </p:val>
                                        </p:tav>
                                        <p:tav tm="100000">
                                          <p:val>
                                            <p:strVal val="#ppt_h"/>
                                          </p:val>
                                        </p:tav>
                                      </p:tavLst>
                                    </p:anim>
                                    <p:anim calcmode="lin" valueType="num">
                                      <p:cBhvr>
                                        <p:cTn id="21" dur="1000" fill="hold"/>
                                        <p:tgtEl>
                                          <p:spTgt spid="7183"/>
                                        </p:tgtEl>
                                        <p:attrNameLst>
                                          <p:attrName>style.rotation</p:attrName>
                                        </p:attrNameLst>
                                      </p:cBhvr>
                                      <p:tavLst>
                                        <p:tav tm="0">
                                          <p:val>
                                            <p:fltVal val="90"/>
                                          </p:val>
                                        </p:tav>
                                        <p:tav tm="100000">
                                          <p:val>
                                            <p:fltVal val="0"/>
                                          </p:val>
                                        </p:tav>
                                      </p:tavLst>
                                    </p:anim>
                                    <p:animEffect transition="in" filter="fade">
                                      <p:cBhvr>
                                        <p:cTn id="22" dur="1000"/>
                                        <p:tgtEl>
                                          <p:spTgt spid="7183"/>
                                        </p:tgtEl>
                                      </p:cBhvr>
                                    </p:animEffect>
                                  </p:childTnLst>
                                </p:cTn>
                              </p:par>
                              <p:par>
                                <p:cTn id="23" presetID="31" presetClass="entr" presetSubtype="0" fill="hold" nodeType="withEffect">
                                  <p:stCondLst>
                                    <p:cond delay="800"/>
                                  </p:stCondLst>
                                  <p:childTnLst>
                                    <p:set>
                                      <p:cBhvr>
                                        <p:cTn id="24" dur="1" fill="hold">
                                          <p:stCondLst>
                                            <p:cond delay="0"/>
                                          </p:stCondLst>
                                        </p:cTn>
                                        <p:tgtEl>
                                          <p:spTgt spid="7189"/>
                                        </p:tgtEl>
                                        <p:attrNameLst>
                                          <p:attrName>style.visibility</p:attrName>
                                        </p:attrNameLst>
                                      </p:cBhvr>
                                      <p:to>
                                        <p:strVal val="visible"/>
                                      </p:to>
                                    </p:set>
                                    <p:anim calcmode="lin" valueType="num">
                                      <p:cBhvr>
                                        <p:cTn id="25" dur="1000" fill="hold"/>
                                        <p:tgtEl>
                                          <p:spTgt spid="7189"/>
                                        </p:tgtEl>
                                        <p:attrNameLst>
                                          <p:attrName>ppt_w</p:attrName>
                                        </p:attrNameLst>
                                      </p:cBhvr>
                                      <p:tavLst>
                                        <p:tav tm="0">
                                          <p:val>
                                            <p:fltVal val="0"/>
                                          </p:val>
                                        </p:tav>
                                        <p:tav tm="100000">
                                          <p:val>
                                            <p:strVal val="#ppt_w"/>
                                          </p:val>
                                        </p:tav>
                                      </p:tavLst>
                                    </p:anim>
                                    <p:anim calcmode="lin" valueType="num">
                                      <p:cBhvr>
                                        <p:cTn id="26" dur="1000" fill="hold"/>
                                        <p:tgtEl>
                                          <p:spTgt spid="7189"/>
                                        </p:tgtEl>
                                        <p:attrNameLst>
                                          <p:attrName>ppt_h</p:attrName>
                                        </p:attrNameLst>
                                      </p:cBhvr>
                                      <p:tavLst>
                                        <p:tav tm="0">
                                          <p:val>
                                            <p:fltVal val="0"/>
                                          </p:val>
                                        </p:tav>
                                        <p:tav tm="100000">
                                          <p:val>
                                            <p:strVal val="#ppt_h"/>
                                          </p:val>
                                        </p:tav>
                                      </p:tavLst>
                                    </p:anim>
                                    <p:anim calcmode="lin" valueType="num">
                                      <p:cBhvr>
                                        <p:cTn id="27" dur="1000" fill="hold"/>
                                        <p:tgtEl>
                                          <p:spTgt spid="7189"/>
                                        </p:tgtEl>
                                        <p:attrNameLst>
                                          <p:attrName>style.rotation</p:attrName>
                                        </p:attrNameLst>
                                      </p:cBhvr>
                                      <p:tavLst>
                                        <p:tav tm="0">
                                          <p:val>
                                            <p:fltVal val="90"/>
                                          </p:val>
                                        </p:tav>
                                        <p:tav tm="100000">
                                          <p:val>
                                            <p:fltVal val="0"/>
                                          </p:val>
                                        </p:tav>
                                      </p:tavLst>
                                    </p:anim>
                                    <p:animEffect transition="in" filter="fade">
                                      <p:cBhvr>
                                        <p:cTn id="28" dur="1000"/>
                                        <p:tgtEl>
                                          <p:spTgt spid="7189"/>
                                        </p:tgtEl>
                                      </p:cBhvr>
                                    </p:animEffect>
                                  </p:childTnLst>
                                </p:cTn>
                              </p:par>
                              <p:par>
                                <p:cTn id="29" presetID="31" presetClass="entr" presetSubtype="0" fill="hold" nodeType="withEffect">
                                  <p:stCondLst>
                                    <p:cond delay="1000"/>
                                  </p:stCondLst>
                                  <p:childTnLst>
                                    <p:set>
                                      <p:cBhvr>
                                        <p:cTn id="30" dur="1" fill="hold">
                                          <p:stCondLst>
                                            <p:cond delay="0"/>
                                          </p:stCondLst>
                                        </p:cTn>
                                        <p:tgtEl>
                                          <p:spTgt spid="7178"/>
                                        </p:tgtEl>
                                        <p:attrNameLst>
                                          <p:attrName>style.visibility</p:attrName>
                                        </p:attrNameLst>
                                      </p:cBhvr>
                                      <p:to>
                                        <p:strVal val="visible"/>
                                      </p:to>
                                    </p:set>
                                    <p:anim calcmode="lin" valueType="num">
                                      <p:cBhvr>
                                        <p:cTn id="31" dur="1000" fill="hold"/>
                                        <p:tgtEl>
                                          <p:spTgt spid="7178"/>
                                        </p:tgtEl>
                                        <p:attrNameLst>
                                          <p:attrName>ppt_w</p:attrName>
                                        </p:attrNameLst>
                                      </p:cBhvr>
                                      <p:tavLst>
                                        <p:tav tm="0">
                                          <p:val>
                                            <p:fltVal val="0"/>
                                          </p:val>
                                        </p:tav>
                                        <p:tav tm="100000">
                                          <p:val>
                                            <p:strVal val="#ppt_w"/>
                                          </p:val>
                                        </p:tav>
                                      </p:tavLst>
                                    </p:anim>
                                    <p:anim calcmode="lin" valueType="num">
                                      <p:cBhvr>
                                        <p:cTn id="32" dur="1000" fill="hold"/>
                                        <p:tgtEl>
                                          <p:spTgt spid="7178"/>
                                        </p:tgtEl>
                                        <p:attrNameLst>
                                          <p:attrName>ppt_h</p:attrName>
                                        </p:attrNameLst>
                                      </p:cBhvr>
                                      <p:tavLst>
                                        <p:tav tm="0">
                                          <p:val>
                                            <p:fltVal val="0"/>
                                          </p:val>
                                        </p:tav>
                                        <p:tav tm="100000">
                                          <p:val>
                                            <p:strVal val="#ppt_h"/>
                                          </p:val>
                                        </p:tav>
                                      </p:tavLst>
                                    </p:anim>
                                    <p:anim calcmode="lin" valueType="num">
                                      <p:cBhvr>
                                        <p:cTn id="33" dur="1000" fill="hold"/>
                                        <p:tgtEl>
                                          <p:spTgt spid="7178"/>
                                        </p:tgtEl>
                                        <p:attrNameLst>
                                          <p:attrName>style.rotation</p:attrName>
                                        </p:attrNameLst>
                                      </p:cBhvr>
                                      <p:tavLst>
                                        <p:tav tm="0">
                                          <p:val>
                                            <p:fltVal val="90"/>
                                          </p:val>
                                        </p:tav>
                                        <p:tav tm="100000">
                                          <p:val>
                                            <p:fltVal val="0"/>
                                          </p:val>
                                        </p:tav>
                                      </p:tavLst>
                                    </p:anim>
                                    <p:animEffect transition="in" filter="fade">
                                      <p:cBhvr>
                                        <p:cTn id="34" dur="1000"/>
                                        <p:tgtEl>
                                          <p:spTgt spid="7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32CEABC8-5C56-D651-5490-CF39851CB6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443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056" name="Picture 8" descr="Figure 9.5">
            <a:extLst>
              <a:ext uri="{FF2B5EF4-FFF2-40B4-BE49-F238E27FC236}">
                <a16:creationId xmlns:a16="http://schemas.microsoft.com/office/drawing/2014/main" id="{1C8B4BF2-C21D-B5D2-B656-C4C47EB8BF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730"/>
          <a:stretch/>
        </p:blipFill>
        <p:spPr bwMode="auto">
          <a:xfrm>
            <a:off x="3221724" y="118679"/>
            <a:ext cx="8234363" cy="67393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7F373DD-FF51-6287-B9B2-915EF98EC351}"/>
              </a:ext>
            </a:extLst>
          </p:cNvPr>
          <p:cNvSpPr txBox="1"/>
          <p:nvPr/>
        </p:nvSpPr>
        <p:spPr>
          <a:xfrm>
            <a:off x="2272270" y="5728357"/>
            <a:ext cx="6630931" cy="940066"/>
          </a:xfrm>
          <a:prstGeom prst="rect">
            <a:avLst/>
          </a:prstGeom>
          <a:noFill/>
        </p:spPr>
        <p:txBody>
          <a:bodyPr wrap="square">
            <a:spAutoFit/>
          </a:bodyPr>
          <a:lstStyle>
            <a:defPPr>
              <a:defRPr lang="en-US"/>
            </a:defPPr>
            <a:lvl1pPr marR="0" lvl="0" indent="0" algn="ctr" fontAlgn="auto">
              <a:lnSpc>
                <a:spcPct val="120000"/>
              </a:lnSpc>
              <a:spcBef>
                <a:spcPts val="0"/>
              </a:spcBef>
              <a:spcAft>
                <a:spcPts val="0"/>
              </a:spcAft>
              <a:buClrTx/>
              <a:buSzTx/>
              <a:buFontTx/>
              <a:buNone/>
              <a:tabLst/>
              <a:defRPr kumimoji="0" sz="2700" b="1" i="0" u="none" strike="noStrike" cap="none" spc="0" normalizeH="0" baseline="0">
                <a:ln>
                  <a:noFill/>
                </a:ln>
                <a:solidFill>
                  <a:prstClr val="black"/>
                </a:solidFill>
                <a:effectLst/>
                <a:uLnTx/>
                <a:uFillTx/>
                <a:latin typeface="+mj-lt"/>
                <a:cs typeface="Arial" panose="020B0604020202020204" pitchFamily="34" charset="0"/>
              </a:defRPr>
            </a:lvl1pPr>
          </a:lstStyle>
          <a:p>
            <a:pPr algn="just"/>
            <a:r>
              <a:rPr lang="en-US" sz="2400" b="0" i="1" dirty="0" err="1">
                <a:solidFill>
                  <a:schemeClr val="tx1">
                    <a:lumMod val="95000"/>
                    <a:lumOff val="5000"/>
                  </a:schemeClr>
                </a:solidFill>
                <a:latin typeface="Times New Roman" panose="02020603050405020304" pitchFamily="18" charset="0"/>
                <a:cs typeface="Times New Roman" panose="02020603050405020304" pitchFamily="18" charset="0"/>
              </a:rPr>
              <a:t>Năm</a:t>
            </a:r>
            <a:r>
              <a:rPr lang="en-US" sz="2400" b="0" i="1" dirty="0">
                <a:solidFill>
                  <a:schemeClr val="tx1">
                    <a:lumMod val="95000"/>
                    <a:lumOff val="5000"/>
                  </a:schemeClr>
                </a:solidFill>
                <a:latin typeface="Times New Roman" panose="02020603050405020304" pitchFamily="18" charset="0"/>
                <a:cs typeface="Times New Roman" panose="02020603050405020304" pitchFamily="18" charset="0"/>
              </a:rPr>
              <a:t> 1953, James Watson </a:t>
            </a:r>
            <a:r>
              <a:rPr lang="en-US" sz="2400" b="0" i="1"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2400" b="0" i="1" dirty="0">
                <a:solidFill>
                  <a:schemeClr val="tx1">
                    <a:lumMod val="95000"/>
                    <a:lumOff val="5000"/>
                  </a:schemeClr>
                </a:solidFill>
                <a:latin typeface="Times New Roman" panose="02020603050405020304" pitchFamily="18" charset="0"/>
                <a:cs typeface="Times New Roman" panose="02020603050405020304" pitchFamily="18" charset="0"/>
              </a:rPr>
              <a:t> Francis Crick </a:t>
            </a:r>
            <a:r>
              <a:rPr lang="en-US" sz="2400" b="0" i="1" dirty="0" err="1">
                <a:solidFill>
                  <a:schemeClr val="tx1">
                    <a:lumMod val="95000"/>
                    <a:lumOff val="5000"/>
                  </a:schemeClr>
                </a:solidFill>
                <a:latin typeface="Times New Roman" panose="02020603050405020304" pitchFamily="18" charset="0"/>
                <a:cs typeface="Times New Roman" panose="02020603050405020304" pitchFamily="18" charset="0"/>
              </a:rPr>
              <a:t>công</a:t>
            </a:r>
            <a:r>
              <a:rPr lang="en-US" sz="24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0" i="1" dirty="0" err="1">
                <a:solidFill>
                  <a:schemeClr val="tx1">
                    <a:lumMod val="95000"/>
                    <a:lumOff val="5000"/>
                  </a:schemeClr>
                </a:solidFill>
                <a:latin typeface="Times New Roman" panose="02020603050405020304" pitchFamily="18" charset="0"/>
                <a:cs typeface="Times New Roman" panose="02020603050405020304" pitchFamily="18" charset="0"/>
              </a:rPr>
              <a:t>bố</a:t>
            </a:r>
            <a:r>
              <a:rPr lang="en-US" sz="24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0" i="1" dirty="0" err="1">
                <a:solidFill>
                  <a:schemeClr val="tx1">
                    <a:lumMod val="95000"/>
                    <a:lumOff val="5000"/>
                  </a:schemeClr>
                </a:solidFill>
                <a:latin typeface="Times New Roman" panose="02020603050405020304" pitchFamily="18" charset="0"/>
                <a:cs typeface="Times New Roman" panose="02020603050405020304" pitchFamily="18" charset="0"/>
              </a:rPr>
              <a:t>mô</a:t>
            </a:r>
            <a:r>
              <a:rPr lang="en-US" sz="24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0" i="1" dirty="0" err="1">
                <a:solidFill>
                  <a:schemeClr val="tx1">
                    <a:lumMod val="95000"/>
                    <a:lumOff val="5000"/>
                  </a:schemeClr>
                </a:solidFill>
                <a:latin typeface="Times New Roman" panose="02020603050405020304" pitchFamily="18" charset="0"/>
                <a:cs typeface="Times New Roman" panose="02020603050405020304" pitchFamily="18" charset="0"/>
              </a:rPr>
              <a:t>hình</a:t>
            </a:r>
            <a:r>
              <a:rPr lang="en-US" sz="24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0" i="1" dirty="0" err="1">
                <a:solidFill>
                  <a:schemeClr val="tx1">
                    <a:lumMod val="95000"/>
                    <a:lumOff val="5000"/>
                  </a:schemeClr>
                </a:solidFill>
                <a:latin typeface="Times New Roman" panose="02020603050405020304" pitchFamily="18" charset="0"/>
                <a:cs typeface="Times New Roman" panose="02020603050405020304" pitchFamily="18" charset="0"/>
              </a:rPr>
              <a:t>cấu</a:t>
            </a:r>
            <a:r>
              <a:rPr lang="en-US" sz="24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0" i="1" dirty="0" err="1">
                <a:solidFill>
                  <a:schemeClr val="tx1">
                    <a:lumMod val="95000"/>
                    <a:lumOff val="5000"/>
                  </a:schemeClr>
                </a:solidFill>
                <a:latin typeface="Times New Roman" panose="02020603050405020304" pitchFamily="18" charset="0"/>
                <a:cs typeface="Times New Roman" panose="02020603050405020304" pitchFamily="18" charset="0"/>
              </a:rPr>
              <a:t>trúc</a:t>
            </a:r>
            <a:r>
              <a:rPr lang="en-US" sz="24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0" i="1"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24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0" i="1" dirty="0" err="1">
                <a:solidFill>
                  <a:schemeClr val="tx1">
                    <a:lumMod val="95000"/>
                    <a:lumOff val="5000"/>
                  </a:schemeClr>
                </a:solidFill>
                <a:latin typeface="Times New Roman" panose="02020603050405020304" pitchFamily="18" charset="0"/>
                <a:cs typeface="Times New Roman" panose="02020603050405020304" pitchFamily="18" charset="0"/>
              </a:rPr>
              <a:t>gian</a:t>
            </a:r>
            <a:r>
              <a:rPr lang="en-US" sz="24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0" i="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4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0" i="1" dirty="0" err="1">
                <a:solidFill>
                  <a:schemeClr val="tx1">
                    <a:lumMod val="95000"/>
                    <a:lumOff val="5000"/>
                  </a:schemeClr>
                </a:solidFill>
                <a:latin typeface="Times New Roman" panose="02020603050405020304" pitchFamily="18" charset="0"/>
                <a:cs typeface="Times New Roman" panose="02020603050405020304" pitchFamily="18" charset="0"/>
              </a:rPr>
              <a:t>phân</a:t>
            </a:r>
            <a:r>
              <a:rPr lang="en-US" sz="24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0" i="1" dirty="0" err="1">
                <a:solidFill>
                  <a:schemeClr val="tx1">
                    <a:lumMod val="95000"/>
                    <a:lumOff val="5000"/>
                  </a:schemeClr>
                </a:solidFill>
                <a:latin typeface="Times New Roman" panose="02020603050405020304" pitchFamily="18" charset="0"/>
                <a:cs typeface="Times New Roman" panose="02020603050405020304" pitchFamily="18" charset="0"/>
              </a:rPr>
              <a:t>tử</a:t>
            </a:r>
            <a:r>
              <a:rPr lang="en-US" sz="2400" b="0" i="1" dirty="0">
                <a:solidFill>
                  <a:schemeClr val="tx1">
                    <a:lumMod val="95000"/>
                    <a:lumOff val="5000"/>
                  </a:schemeClr>
                </a:solidFill>
                <a:latin typeface="Times New Roman" panose="02020603050405020304" pitchFamily="18" charset="0"/>
                <a:cs typeface="Times New Roman" panose="02020603050405020304" pitchFamily="18" charset="0"/>
              </a:rPr>
              <a:t> ADN.</a:t>
            </a:r>
          </a:p>
        </p:txBody>
      </p:sp>
      <p:sp>
        <p:nvSpPr>
          <p:cNvPr id="8" name="Rectangle 7">
            <a:extLst>
              <a:ext uri="{FF2B5EF4-FFF2-40B4-BE49-F238E27FC236}">
                <a16:creationId xmlns:a16="http://schemas.microsoft.com/office/drawing/2014/main" id="{1E02011E-087A-232C-9D07-C5D95777DDB8}"/>
              </a:ext>
            </a:extLst>
          </p:cNvPr>
          <p:cNvSpPr/>
          <p:nvPr/>
        </p:nvSpPr>
        <p:spPr>
          <a:xfrm>
            <a:off x="8515701" y="407149"/>
            <a:ext cx="790984" cy="1963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F1A558A-965D-2632-91A1-7B2FA7717B50}"/>
              </a:ext>
            </a:extLst>
          </p:cNvPr>
          <p:cNvSpPr/>
          <p:nvPr/>
        </p:nvSpPr>
        <p:spPr>
          <a:xfrm>
            <a:off x="8515700" y="812650"/>
            <a:ext cx="1047239"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83E0C2-5666-57F2-5896-A695C921B863}"/>
              </a:ext>
            </a:extLst>
          </p:cNvPr>
          <p:cNvSpPr/>
          <p:nvPr/>
        </p:nvSpPr>
        <p:spPr>
          <a:xfrm>
            <a:off x="8387573" y="1039992"/>
            <a:ext cx="1047239"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D9DAC9E-3293-4A4D-DE22-CB570618B233}"/>
              </a:ext>
            </a:extLst>
          </p:cNvPr>
          <p:cNvSpPr/>
          <p:nvPr/>
        </p:nvSpPr>
        <p:spPr>
          <a:xfrm>
            <a:off x="8498870" y="1425216"/>
            <a:ext cx="684343"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D5D7C65-CC30-EEAD-26BE-7AF26FFC7ACE}"/>
              </a:ext>
            </a:extLst>
          </p:cNvPr>
          <p:cNvSpPr/>
          <p:nvPr/>
        </p:nvSpPr>
        <p:spPr>
          <a:xfrm>
            <a:off x="8410733" y="1980588"/>
            <a:ext cx="684343"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918D537-CE33-76F4-1E79-736C9B4471A3}"/>
              </a:ext>
            </a:extLst>
          </p:cNvPr>
          <p:cNvSpPr/>
          <p:nvPr/>
        </p:nvSpPr>
        <p:spPr>
          <a:xfrm>
            <a:off x="11042142" y="3096942"/>
            <a:ext cx="684343" cy="333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5EFBA3-74E4-8B64-A209-86806DA4CC1E}"/>
              </a:ext>
            </a:extLst>
          </p:cNvPr>
          <p:cNvSpPr/>
          <p:nvPr/>
        </p:nvSpPr>
        <p:spPr>
          <a:xfrm>
            <a:off x="11042142" y="1980588"/>
            <a:ext cx="684343" cy="333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11F868F-6F3E-19AB-D95B-0FAF32B2C47B}"/>
              </a:ext>
            </a:extLst>
          </p:cNvPr>
          <p:cNvSpPr/>
          <p:nvPr/>
        </p:nvSpPr>
        <p:spPr>
          <a:xfrm>
            <a:off x="8561030" y="3643680"/>
            <a:ext cx="684343" cy="333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41D79FC-5284-5694-1988-D2D97543ECC4}"/>
              </a:ext>
            </a:extLst>
          </p:cNvPr>
          <p:cNvSpPr txBox="1"/>
          <p:nvPr/>
        </p:nvSpPr>
        <p:spPr>
          <a:xfrm>
            <a:off x="11042142" y="1980588"/>
            <a:ext cx="1006846" cy="276999"/>
          </a:xfrm>
          <a:prstGeom prst="rect">
            <a:avLst/>
          </a:prstGeom>
          <a:noFill/>
        </p:spPr>
        <p:txBody>
          <a:bodyPr wrap="square" rtlCol="0">
            <a:spAutoFit/>
          </a:bodyPr>
          <a:lstStyle/>
          <a:p>
            <a:r>
              <a:rPr lang="en-US" sz="1200">
                <a:latin typeface="Times New Roman" panose="02020603050405020304" pitchFamily="18" charset="0"/>
                <a:cs typeface="Times New Roman" panose="02020603050405020304" pitchFamily="18" charset="0"/>
              </a:rPr>
              <a:t>Rảnh chính</a:t>
            </a:r>
          </a:p>
        </p:txBody>
      </p:sp>
      <p:sp>
        <p:nvSpPr>
          <p:cNvPr id="17" name="TextBox 16">
            <a:extLst>
              <a:ext uri="{FF2B5EF4-FFF2-40B4-BE49-F238E27FC236}">
                <a16:creationId xmlns:a16="http://schemas.microsoft.com/office/drawing/2014/main" id="{D2F9399D-272C-2279-D62D-E80E825E407E}"/>
              </a:ext>
            </a:extLst>
          </p:cNvPr>
          <p:cNvSpPr txBox="1"/>
          <p:nvPr/>
        </p:nvSpPr>
        <p:spPr>
          <a:xfrm>
            <a:off x="11074416" y="3096942"/>
            <a:ext cx="1006846" cy="276999"/>
          </a:xfrm>
          <a:prstGeom prst="rect">
            <a:avLst/>
          </a:prstGeom>
          <a:noFill/>
        </p:spPr>
        <p:txBody>
          <a:bodyPr wrap="square" rtlCol="0">
            <a:spAutoFit/>
          </a:bodyPr>
          <a:lstStyle/>
          <a:p>
            <a:r>
              <a:rPr lang="en-US" sz="1200">
                <a:latin typeface="Times New Roman" panose="02020603050405020304" pitchFamily="18" charset="0"/>
                <a:cs typeface="Times New Roman" panose="02020603050405020304" pitchFamily="18" charset="0"/>
              </a:rPr>
              <a:t>Rảnh phụ</a:t>
            </a:r>
          </a:p>
        </p:txBody>
      </p:sp>
      <p:sp>
        <p:nvSpPr>
          <p:cNvPr id="18" name="TextBox 17">
            <a:extLst>
              <a:ext uri="{FF2B5EF4-FFF2-40B4-BE49-F238E27FC236}">
                <a16:creationId xmlns:a16="http://schemas.microsoft.com/office/drawing/2014/main" id="{87C9ADAB-7D0B-88CD-FC13-6D67A915A2B8}"/>
              </a:ext>
            </a:extLst>
          </p:cNvPr>
          <p:cNvSpPr txBox="1"/>
          <p:nvPr/>
        </p:nvSpPr>
        <p:spPr>
          <a:xfrm>
            <a:off x="8273777" y="3643680"/>
            <a:ext cx="1006846" cy="276999"/>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Base </a:t>
            </a:r>
          </a:p>
        </p:txBody>
      </p:sp>
      <p:sp>
        <p:nvSpPr>
          <p:cNvPr id="20" name="TextBox 19">
            <a:extLst>
              <a:ext uri="{FF2B5EF4-FFF2-40B4-BE49-F238E27FC236}">
                <a16:creationId xmlns:a16="http://schemas.microsoft.com/office/drawing/2014/main" id="{44943B1F-F14B-AC81-4539-C5747916D2C6}"/>
              </a:ext>
            </a:extLst>
          </p:cNvPr>
          <p:cNvSpPr txBox="1"/>
          <p:nvPr/>
        </p:nvSpPr>
        <p:spPr>
          <a:xfrm>
            <a:off x="8118154" y="2040326"/>
            <a:ext cx="1006846" cy="276999"/>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Oxygen </a:t>
            </a:r>
          </a:p>
        </p:txBody>
      </p:sp>
      <p:sp>
        <p:nvSpPr>
          <p:cNvPr id="21" name="TextBox 20">
            <a:extLst>
              <a:ext uri="{FF2B5EF4-FFF2-40B4-BE49-F238E27FC236}">
                <a16:creationId xmlns:a16="http://schemas.microsoft.com/office/drawing/2014/main" id="{E946776F-79FB-1055-DF71-D1E818E43F32}"/>
              </a:ext>
            </a:extLst>
          </p:cNvPr>
          <p:cNvSpPr txBox="1"/>
          <p:nvPr/>
        </p:nvSpPr>
        <p:spPr>
          <a:xfrm>
            <a:off x="8146626" y="1412427"/>
            <a:ext cx="1006846" cy="276999"/>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Hydrogen </a:t>
            </a:r>
          </a:p>
        </p:txBody>
      </p:sp>
      <p:sp>
        <p:nvSpPr>
          <p:cNvPr id="22" name="TextBox 21">
            <a:extLst>
              <a:ext uri="{FF2B5EF4-FFF2-40B4-BE49-F238E27FC236}">
                <a16:creationId xmlns:a16="http://schemas.microsoft.com/office/drawing/2014/main" id="{A3D60BB5-695B-4A45-AA24-842CB1424CAF}"/>
              </a:ext>
            </a:extLst>
          </p:cNvPr>
          <p:cNvSpPr txBox="1"/>
          <p:nvPr/>
        </p:nvSpPr>
        <p:spPr>
          <a:xfrm>
            <a:off x="8151812" y="862833"/>
            <a:ext cx="1340354" cy="461665"/>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Carbon trong đường phosphate</a:t>
            </a:r>
          </a:p>
        </p:txBody>
      </p:sp>
      <p:sp>
        <p:nvSpPr>
          <p:cNvPr id="23" name="TextBox 22">
            <a:extLst>
              <a:ext uri="{FF2B5EF4-FFF2-40B4-BE49-F238E27FC236}">
                <a16:creationId xmlns:a16="http://schemas.microsoft.com/office/drawing/2014/main" id="{392FB186-A6D5-9270-20BE-8BBDFC51A2D2}"/>
              </a:ext>
            </a:extLst>
          </p:cNvPr>
          <p:cNvSpPr txBox="1"/>
          <p:nvPr/>
        </p:nvSpPr>
        <p:spPr>
          <a:xfrm>
            <a:off x="7979872" y="350967"/>
            <a:ext cx="1340354" cy="276999"/>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Phosphorus </a:t>
            </a:r>
          </a:p>
        </p:txBody>
      </p:sp>
      <p:sp>
        <p:nvSpPr>
          <p:cNvPr id="24" name="Rectangle 23">
            <a:extLst>
              <a:ext uri="{FF2B5EF4-FFF2-40B4-BE49-F238E27FC236}">
                <a16:creationId xmlns:a16="http://schemas.microsoft.com/office/drawing/2014/main" id="{EE6C46E6-70ED-16EC-495C-7DB734BDDBC9}"/>
              </a:ext>
            </a:extLst>
          </p:cNvPr>
          <p:cNvSpPr/>
          <p:nvPr/>
        </p:nvSpPr>
        <p:spPr>
          <a:xfrm>
            <a:off x="5032005" y="528144"/>
            <a:ext cx="1285114" cy="307330"/>
          </a:xfrm>
          <a:prstGeom prst="rect">
            <a:avLst/>
          </a:prstGeom>
          <a:solidFill>
            <a:srgbClr val="FEF8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EA693CA-8359-637C-243E-C674CFC2BBB4}"/>
              </a:ext>
            </a:extLst>
          </p:cNvPr>
          <p:cNvSpPr/>
          <p:nvPr/>
        </p:nvSpPr>
        <p:spPr>
          <a:xfrm>
            <a:off x="5032004" y="728488"/>
            <a:ext cx="684397" cy="696728"/>
          </a:xfrm>
          <a:prstGeom prst="rect">
            <a:avLst/>
          </a:prstGeom>
          <a:solidFill>
            <a:srgbClr val="FEF8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F88FB14-3FCA-7907-46CB-F907118976A0}"/>
              </a:ext>
            </a:extLst>
          </p:cNvPr>
          <p:cNvSpPr txBox="1"/>
          <p:nvPr/>
        </p:nvSpPr>
        <p:spPr>
          <a:xfrm>
            <a:off x="4980684" y="492393"/>
            <a:ext cx="1448165" cy="400110"/>
          </a:xfrm>
          <a:prstGeom prst="rect">
            <a:avLst/>
          </a:prstGeom>
          <a:noFill/>
        </p:spPr>
        <p:txBody>
          <a:bodyPr wrap="square" rtlCol="0">
            <a:spAutoFit/>
          </a:bodyPr>
          <a:lstStyle/>
          <a:p>
            <a:r>
              <a:rPr lang="vi-VN" sz="1000">
                <a:latin typeface="Times New Roman" panose="02020603050405020304" pitchFamily="18" charset="0"/>
                <a:cs typeface="Times New Roman" panose="02020603050405020304" pitchFamily="18" charset="0"/>
              </a:rPr>
              <a:t>Các dải màu xanh tượng trưng cho hai</a:t>
            </a:r>
            <a:r>
              <a:rPr lang="en-US" sz="1000">
                <a:latin typeface="Times New Roman" panose="02020603050405020304" pitchFamily="18" charset="0"/>
                <a:cs typeface="Times New Roman" panose="02020603050405020304" pitchFamily="18" charset="0"/>
              </a:rPr>
              <a:t> trục đường</a:t>
            </a:r>
          </a:p>
        </p:txBody>
      </p:sp>
      <p:sp>
        <p:nvSpPr>
          <p:cNvPr id="29" name="TextBox 28">
            <a:extLst>
              <a:ext uri="{FF2B5EF4-FFF2-40B4-BE49-F238E27FC236}">
                <a16:creationId xmlns:a16="http://schemas.microsoft.com/office/drawing/2014/main" id="{29095E9F-0D64-CA7F-7EBF-A93B1AB24656}"/>
              </a:ext>
            </a:extLst>
          </p:cNvPr>
          <p:cNvSpPr txBox="1"/>
          <p:nvPr/>
        </p:nvSpPr>
        <p:spPr>
          <a:xfrm>
            <a:off x="5014155" y="802615"/>
            <a:ext cx="868643" cy="707886"/>
          </a:xfrm>
          <a:prstGeom prst="rect">
            <a:avLst/>
          </a:prstGeom>
          <a:noFill/>
        </p:spPr>
        <p:txBody>
          <a:bodyPr wrap="square" rtlCol="0">
            <a:spAutoFit/>
          </a:bodyPr>
          <a:lstStyle/>
          <a:p>
            <a:r>
              <a:rPr lang="en-US" sz="1000">
                <a:latin typeface="Times New Roman" panose="02020603050405020304" pitchFamily="18" charset="0"/>
                <a:cs typeface="Times New Roman" panose="02020603050405020304" pitchFamily="18" charset="0"/>
              </a:rPr>
              <a:t>phosphate</a:t>
            </a:r>
            <a:r>
              <a:rPr lang="vi-VN" sz="1000">
                <a:latin typeface="Times New Roman" panose="02020603050405020304" pitchFamily="18" charset="0"/>
                <a:cs typeface="Times New Roman" panose="02020603050405020304" pitchFamily="18" charset="0"/>
              </a:rPr>
              <a:t>, chạy</a:t>
            </a:r>
            <a:r>
              <a:rPr lang="en-US" sz="1000">
                <a:latin typeface="Times New Roman" panose="02020603050405020304" pitchFamily="18" charset="0"/>
                <a:cs typeface="Times New Roman" panose="02020603050405020304" pitchFamily="18" charset="0"/>
              </a:rPr>
              <a:t> theo hướng</a:t>
            </a:r>
            <a:r>
              <a:rPr lang="vi-VN" sz="1000">
                <a:latin typeface="Times New Roman" panose="02020603050405020304" pitchFamily="18" charset="0"/>
                <a:cs typeface="Times New Roman" panose="02020603050405020304" pitchFamily="18" charset="0"/>
              </a:rPr>
              <a:t> ngược nhau:</a:t>
            </a:r>
            <a:endParaRPr lang="en-US" sz="1000">
              <a:latin typeface="Times New Roman" panose="02020603050405020304" pitchFamily="18" charset="0"/>
              <a:cs typeface="Times New Roman" panose="02020603050405020304" pitchFamily="18" charset="0"/>
            </a:endParaRPr>
          </a:p>
        </p:txBody>
      </p:sp>
      <p:sp>
        <p:nvSpPr>
          <p:cNvPr id="2" name="Arrow: Pentagon 1">
            <a:extLst>
              <a:ext uri="{FF2B5EF4-FFF2-40B4-BE49-F238E27FC236}">
                <a16:creationId xmlns:a16="http://schemas.microsoft.com/office/drawing/2014/main" id="{35E37178-6797-C308-347F-A22B1A5E6562}"/>
              </a:ext>
            </a:extLst>
          </p:cNvPr>
          <p:cNvSpPr/>
          <p:nvPr/>
        </p:nvSpPr>
        <p:spPr>
          <a:xfrm>
            <a:off x="-1" y="235612"/>
            <a:ext cx="4140045"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CẤU TRÚC PHÂN TỬ DNA</a:t>
            </a:r>
          </a:p>
        </p:txBody>
      </p:sp>
    </p:spTree>
    <p:extLst>
      <p:ext uri="{BB962C8B-B14F-4D97-AF65-F5344CB8AC3E}">
        <p14:creationId xmlns:p14="http://schemas.microsoft.com/office/powerpoint/2010/main" val="416698670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056"/>
                                        </p:tgtEl>
                                        <p:attrNameLst>
                                          <p:attrName>style.visibility</p:attrName>
                                        </p:attrNameLst>
                                      </p:cBhvr>
                                      <p:to>
                                        <p:strVal val="visible"/>
                                      </p:to>
                                    </p:set>
                                    <p:animEffect transition="in" filter="barn(inVertical)">
                                      <p:cBhvr>
                                        <p:cTn id="13" dur="500"/>
                                        <p:tgtEl>
                                          <p:spTgt spid="205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barn(inVertical)">
                                      <p:cBhvr>
                                        <p:cTn id="49" dur="500"/>
                                        <p:tgtEl>
                                          <p:spTgt spid="18"/>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arn(inVertical)">
                                      <p:cBhvr>
                                        <p:cTn id="52" dur="500"/>
                                        <p:tgtEl>
                                          <p:spTgt spid="20"/>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barn(inVertical)">
                                      <p:cBhvr>
                                        <p:cTn id="55" dur="500"/>
                                        <p:tgtEl>
                                          <p:spTgt spid="21"/>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barn(inVertical)">
                                      <p:cBhvr>
                                        <p:cTn id="58" dur="500"/>
                                        <p:tgtEl>
                                          <p:spTgt spid="22"/>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barn(inVertical)">
                                      <p:cBhvr>
                                        <p:cTn id="61" dur="500"/>
                                        <p:tgtEl>
                                          <p:spTgt spid="23"/>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barn(inVertical)">
                                      <p:cBhvr>
                                        <p:cTn id="64" dur="500"/>
                                        <p:tgtEl>
                                          <p:spTgt spid="24"/>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arn(inVertical)">
                                      <p:cBhvr>
                                        <p:cTn id="67" dur="500"/>
                                        <p:tgtEl>
                                          <p:spTgt spid="25"/>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barn(inVertical)">
                                      <p:cBhvr>
                                        <p:cTn id="70" dur="500"/>
                                        <p:tgtEl>
                                          <p:spTgt spid="26"/>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barn(inVertical)">
                                      <p:cBhvr>
                                        <p:cTn id="7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11" grpId="0" animBg="1"/>
      <p:bldP spid="12" grpId="0" animBg="1"/>
      <p:bldP spid="13" grpId="0" animBg="1"/>
      <p:bldP spid="14" grpId="0" animBg="1"/>
      <p:bldP spid="15" grpId="0" animBg="1"/>
      <p:bldP spid="16" grpId="0"/>
      <p:bldP spid="17" grpId="0"/>
      <p:bldP spid="18" grpId="0"/>
      <p:bldP spid="20" grpId="0"/>
      <p:bldP spid="21" grpId="0"/>
      <p:bldP spid="22" grpId="0"/>
      <p:bldP spid="23" grpId="0"/>
      <p:bldP spid="24" grpId="0" animBg="1"/>
      <p:bldP spid="25" grpId="0" animBg="1"/>
      <p:bldP spid="26" grpId="0"/>
      <p:bldP spid="29" grpId="0"/>
      <p:bldP spid="2"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3.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4.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73CC670F-05B9-4BB7-BA2C-0DE5B5C1E5D3}">
  <ds:schemaRefs>
    <ds:schemaRef ds:uri="http://schemas.microsoft.com/sharepoint/v3/contenttype/forms"/>
  </ds:schemaRefs>
</ds:datastoreItem>
</file>

<file path=customXml/itemProps2.xml><?xml version="1.0" encoding="utf-8"?>
<ds:datastoreItem xmlns:ds="http://schemas.openxmlformats.org/officeDocument/2006/customXml" ds:itemID="{189B453C-F2B2-4ECA-A6ED-7DBEF1B6D3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2A3AD49-9331-450C-A2FE-6857A4DB38C6}">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{790D69D3-CC25-428B-A7F6-B139B7A5F6B2}tf00934815_win32</Template>
  <TotalTime>1364</TotalTime>
  <Words>1464</Words>
  <Application>Microsoft Office PowerPoint</Application>
  <PresentationFormat>Widescreen</PresentationFormat>
  <Paragraphs>107</Paragraphs>
  <Slides>19</Slides>
  <Notes>1</Notes>
  <HiddenSlides>1</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Arial</vt:lpstr>
      <vt:lpstr>Calibri</vt:lpstr>
      <vt:lpstr>Times New Roman</vt:lpstr>
      <vt:lpstr>Times New Roman </vt:lpstr>
      <vt:lpstr>Wingdings 2</vt:lpstr>
      <vt:lpstr>SlateVTI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HIEU PHAM HUU</dc:creator>
  <cp:lastModifiedBy>Administrator</cp:lastModifiedBy>
  <cp:revision>96</cp:revision>
  <dcterms:created xsi:type="dcterms:W3CDTF">2024-01-13T15:40:36Z</dcterms:created>
  <dcterms:modified xsi:type="dcterms:W3CDTF">2025-04-21T14:12:41Z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