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4.xml" ContentType="application/vnd.openxmlformats-officedocument.theme+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5.xml" ContentType="application/vnd.openxmlformats-officedocument.theme+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6.xml" ContentType="application/vnd.openxmlformats-officedocument.theme+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 id="2147483749" r:id="rId2"/>
    <p:sldMasterId id="2147483763" r:id="rId3"/>
    <p:sldMasterId id="2147483777" r:id="rId4"/>
    <p:sldMasterId id="2147483791" r:id="rId5"/>
    <p:sldMasterId id="2147483805" r:id="rId6"/>
    <p:sldMasterId id="2147483819" r:id="rId7"/>
  </p:sldMasterIdLst>
  <p:notesMasterIdLst>
    <p:notesMasterId r:id="rId31"/>
  </p:notesMasterIdLst>
  <p:sldIdLst>
    <p:sldId id="321" r:id="rId8"/>
    <p:sldId id="363" r:id="rId9"/>
    <p:sldId id="366" r:id="rId10"/>
    <p:sldId id="365" r:id="rId11"/>
    <p:sldId id="367" r:id="rId12"/>
    <p:sldId id="369" r:id="rId13"/>
    <p:sldId id="370" r:id="rId14"/>
    <p:sldId id="372" r:id="rId15"/>
    <p:sldId id="373" r:id="rId16"/>
    <p:sldId id="368" r:id="rId17"/>
    <p:sldId id="390" r:id="rId18"/>
    <p:sldId id="374" r:id="rId19"/>
    <p:sldId id="376" r:id="rId20"/>
    <p:sldId id="377" r:id="rId21"/>
    <p:sldId id="378" r:id="rId22"/>
    <p:sldId id="382" r:id="rId23"/>
    <p:sldId id="381" r:id="rId24"/>
    <p:sldId id="379" r:id="rId25"/>
    <p:sldId id="383" r:id="rId26"/>
    <p:sldId id="385" r:id="rId27"/>
    <p:sldId id="388" r:id="rId28"/>
    <p:sldId id="389" r:id="rId29"/>
    <p:sldId id="362"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54">
          <p15:clr>
            <a:srgbClr val="A4A3A4"/>
          </p15:clr>
        </p15:guide>
        <p15:guide id="2" pos="285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99"/>
    <a:srgbClr val="DAE28A"/>
    <a:srgbClr val="D2E08C"/>
    <a:srgbClr val="006600"/>
    <a:srgbClr val="660066"/>
    <a:srgbClr val="A50021"/>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176" y="78"/>
      </p:cViewPr>
      <p:guideLst>
        <p:guide orient="horz" pos="2154"/>
        <p:guide pos="285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slideMaster" Target="slideMasters/slideMaster3.xml"/><Relationship Id="rId21" Type="http://schemas.openxmlformats.org/officeDocument/2006/relationships/slide" Target="slides/slide14.xml"/><Relationship Id="rId34"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75DF8D8-32EC-4E8C-AC63-541101E4F168}" type="datetimeFigureOut">
              <a:rPr lang="en-US"/>
              <a:pPr>
                <a:defRPr/>
              </a:pPr>
              <a:t>4/19/2025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29D25979-F9FD-4023-AD21-543B66CD05BF}" type="slidenum">
              <a:rPr lang="en-US"/>
              <a:pPr>
                <a:defRPr/>
              </a:pPr>
              <a:t>‹#›</a:t>
            </a:fld>
            <a:endParaRPr lang="en-US"/>
          </a:p>
        </p:txBody>
      </p:sp>
    </p:spTree>
    <p:extLst>
      <p:ext uri="{BB962C8B-B14F-4D97-AF65-F5344CB8AC3E}">
        <p14:creationId xmlns:p14="http://schemas.microsoft.com/office/powerpoint/2010/main" val="10281547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E6C5B6D-8253-4514-B61E-AB563DF2F338}" type="slidenum">
              <a:rPr lang="en-US" altLang="en-US">
                <a:solidFill>
                  <a:srgbClr val="000000"/>
                </a:solidFill>
              </a:rPr>
              <a:pPr/>
              <a:t>3</a:t>
            </a:fld>
            <a:endParaRPr lang="en-US" altLang="en-US">
              <a:solidFill>
                <a:srgbClr val="000000"/>
              </a:solidFill>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cs typeface="Arial" panose="020B0604020202020204" pitchFamily="34" charset="0"/>
              </a:rPr>
              <a:t>dangtrunggian</a:t>
            </a:r>
          </a:p>
        </p:txBody>
      </p:sp>
    </p:spTree>
    <p:extLst>
      <p:ext uri="{BB962C8B-B14F-4D97-AF65-F5344CB8AC3E}">
        <p14:creationId xmlns:p14="http://schemas.microsoft.com/office/powerpoint/2010/main" val="1284929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A7C1700-0B61-4F0A-AC33-BA49A83BED6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48267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C8F1EE6-4D7C-482B-8374-5304ECBA24A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7250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9AF3034-5CD6-451C-A914-6AD6AAB5561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72415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1CAE042-679D-47B8-9E60-1825B011294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397299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vi-VN"/>
          </a:p>
        </p:txBody>
      </p:sp>
      <p:sp>
        <p:nvSpPr>
          <p:cNvPr id="3" name="Table Placeholder 2"/>
          <p:cNvSpPr>
            <a:spLocks noGrp="1"/>
          </p:cNvSpPr>
          <p:nvPr>
            <p:ph type="tbl" idx="1"/>
          </p:nvPr>
        </p:nvSpPr>
        <p:spPr>
          <a:xfrm>
            <a:off x="457200" y="1600200"/>
            <a:ext cx="8229600" cy="4525963"/>
          </a:xfrm>
        </p:spPr>
        <p:txBody>
          <a:bodyPr/>
          <a:lstStyle/>
          <a:p>
            <a:pPr lvl="0"/>
            <a:endParaRPr lang="vi-VN"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84BA37E-7641-453F-B5CE-BF8EA6D89A0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549261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576BC76-B57F-465A-AC15-95013C64A90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09203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AC3E0CD-166B-45B2-A5C4-1A43AA155FE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011771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10DC93E-F22C-4FF1-888D-5A4C437BA59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22310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7340D18-8839-4D16-81E4-F038FA20731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559722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BEACD89-7FC4-4FBA-BB08-9FE10ACDD27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130010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82FFCEF-ED6C-49B0-91B2-E4FC8420848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94547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63D5B65-3A4C-4A9B-A869-B6B8772E12E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650746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7D5925F6-EA7A-490A-8602-015C2881595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494896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3D224B1-81F9-47F3-B213-B3CCA38FB05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369287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vi-VN"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A3B24CD-9678-4C10-86B4-EB4F22FF662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932800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028CF7E-2DA4-4748-9F64-41BDDC4827E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619891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746BBBF-B9F5-49C6-8694-B866974F53D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871874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9DEB4FE-5791-48CA-B281-5A26AD4CE3A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908640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vi-VN"/>
          </a:p>
        </p:txBody>
      </p:sp>
      <p:sp>
        <p:nvSpPr>
          <p:cNvPr id="3" name="Table Placeholder 2"/>
          <p:cNvSpPr>
            <a:spLocks noGrp="1"/>
          </p:cNvSpPr>
          <p:nvPr>
            <p:ph type="tbl" idx="1"/>
          </p:nvPr>
        </p:nvSpPr>
        <p:spPr>
          <a:xfrm>
            <a:off x="457200" y="1600200"/>
            <a:ext cx="8229600" cy="4525963"/>
          </a:xfrm>
        </p:spPr>
        <p:txBody>
          <a:bodyPr/>
          <a:lstStyle/>
          <a:p>
            <a:pPr lvl="0"/>
            <a:endParaRPr lang="vi-VN"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CE2EB04-BCC3-4DF3-9189-748E5068071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999521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BE90B0BA-E71F-4836-8F18-CFEB5AD726B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8143743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B69E4BF6-5A47-433A-AC5E-5B9DA8A7FAC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83645905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C706657C-3C5D-480D-90B8-16FEF12C572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331548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3D0A9C0-83E0-4906-B8D5-DBD8FB90FB8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015610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5145CC6D-37D6-42B0-83DF-BCB9C124DCE2}"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42096891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86EF64A0-C086-49A9-9EC4-EA5FCB705AA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158640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9968B9D3-4139-4E23-B347-8D6013A5B74A}"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79640048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87B11604-015A-42EF-A03F-B4858EF370B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17673381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61680E5E-916C-40BB-9D43-1F982BCD1994}"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6387373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AA762984-D0A7-452B-BC6B-9D41D3F837A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85740113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6A405C36-A220-4199-8756-95CC040B53A1}"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71612127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E8EB65C8-401B-42B3-BD79-B4D10D85D7C4}"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0382245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3E18400A-2F9D-4194-BF6D-D8CA6B57AFE3}"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01564950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30725"/>
          </a:xfrm>
        </p:spPr>
        <p:txBody>
          <a:bodyPr/>
          <a:lstStyle/>
          <a:p>
            <a:pPr lvl="0"/>
            <a:endParaRPr lang="en-US" noProof="0"/>
          </a:p>
        </p:txBody>
      </p:sp>
      <p:sp>
        <p:nvSpPr>
          <p:cNvPr id="4" name="Date Placeholder 3"/>
          <p:cNvSpPr>
            <a:spLocks noGrp="1"/>
          </p:cNvSpPr>
          <p:nvPr>
            <p:ph type="dt" sz="half" idx="10"/>
          </p:nvPr>
        </p:nvSpPr>
        <p:spPr>
          <a:xfrm>
            <a:off x="457200" y="6248400"/>
            <a:ext cx="2133600" cy="457200"/>
          </a:xfrm>
        </p:spPr>
        <p:txBody>
          <a:bodyPr/>
          <a:lstStyle>
            <a:lvl1pPr>
              <a:defRPr/>
            </a:lvl1pPr>
          </a:lstStyle>
          <a:p>
            <a:fld id="{6163811C-2783-44B0-A4A4-5A5638179D44}" type="datetimeFigureOut">
              <a:rPr lang="en-US" altLang="en-US">
                <a:solidFill>
                  <a:srgbClr val="000000"/>
                </a:solidFill>
              </a:rPr>
              <a:pPr/>
              <a:t>4/19/2025</a:t>
            </a:fld>
            <a:endParaRPr lang="en-US" altLang="en-US">
              <a:solidFill>
                <a:srgbClr val="000000"/>
              </a:solidFill>
            </a:endParaRPr>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a:xfrm>
            <a:off x="6553200" y="6248400"/>
            <a:ext cx="2133600" cy="457200"/>
          </a:xfrm>
        </p:spPr>
        <p:txBody>
          <a:bodyPr/>
          <a:lstStyle>
            <a:lvl1pPr>
              <a:defRPr/>
            </a:lvl1pPr>
          </a:lstStyle>
          <a:p>
            <a:fld id="{4E7AC4E3-0B87-4A6B-B66F-7293056052C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66931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2F5F85F-4B31-4AC3-8C50-C81E83173A4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8611511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BE90B0BA-E71F-4836-8F18-CFEB5AD726B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69291047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B69E4BF6-5A47-433A-AC5E-5B9DA8A7FAC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42041112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C706657C-3C5D-480D-90B8-16FEF12C572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85517345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5145CC6D-37D6-42B0-83DF-BCB9C124DCE2}"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4727607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86EF64A0-C086-49A9-9EC4-EA5FCB705AA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00185032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9968B9D3-4139-4E23-B347-8D6013A5B74A}"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08930240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87B11604-015A-42EF-A03F-B4858EF370B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29401315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61680E5E-916C-40BB-9D43-1F982BCD1994}"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11249214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AA762984-D0A7-452B-BC6B-9D41D3F837A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39242122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6A405C36-A220-4199-8756-95CC040B53A1}"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826370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2F70142-665C-4059-9CDE-11F19C19B4B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5519895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E8EB65C8-401B-42B3-BD79-B4D10D85D7C4}"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16485626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3E18400A-2F9D-4194-BF6D-D8CA6B57AFE3}"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21220371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30725"/>
          </a:xfrm>
        </p:spPr>
        <p:txBody>
          <a:bodyPr/>
          <a:lstStyle/>
          <a:p>
            <a:pPr lvl="0"/>
            <a:endParaRPr lang="en-US" noProof="0"/>
          </a:p>
        </p:txBody>
      </p:sp>
      <p:sp>
        <p:nvSpPr>
          <p:cNvPr id="4" name="Date Placeholder 3"/>
          <p:cNvSpPr>
            <a:spLocks noGrp="1"/>
          </p:cNvSpPr>
          <p:nvPr>
            <p:ph type="dt" sz="half" idx="10"/>
          </p:nvPr>
        </p:nvSpPr>
        <p:spPr>
          <a:xfrm>
            <a:off x="457200" y="6248400"/>
            <a:ext cx="2133600" cy="457200"/>
          </a:xfrm>
        </p:spPr>
        <p:txBody>
          <a:bodyPr/>
          <a:lstStyle>
            <a:lvl1pPr>
              <a:defRPr/>
            </a:lvl1pPr>
          </a:lstStyle>
          <a:p>
            <a:fld id="{6163811C-2783-44B0-A4A4-5A5638179D44}" type="datetimeFigureOut">
              <a:rPr lang="en-US" altLang="en-US">
                <a:solidFill>
                  <a:srgbClr val="000000"/>
                </a:solidFill>
              </a:rPr>
              <a:pPr/>
              <a:t>4/19/2025</a:t>
            </a:fld>
            <a:endParaRPr lang="en-US" altLang="en-US">
              <a:solidFill>
                <a:srgbClr val="000000"/>
              </a:solidFill>
            </a:endParaRPr>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a:xfrm>
            <a:off x="6553200" y="6248400"/>
            <a:ext cx="2133600" cy="457200"/>
          </a:xfrm>
        </p:spPr>
        <p:txBody>
          <a:bodyPr/>
          <a:lstStyle>
            <a:lvl1pPr>
              <a:defRPr/>
            </a:lvl1pPr>
          </a:lstStyle>
          <a:p>
            <a:fld id="{4E7AC4E3-0B87-4A6B-B66F-7293056052C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18086615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BE90B0BA-E71F-4836-8F18-CFEB5AD726B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88590771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B69E4BF6-5A47-433A-AC5E-5B9DA8A7FAC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21666203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C706657C-3C5D-480D-90B8-16FEF12C572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71835321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5145CC6D-37D6-42B0-83DF-BCB9C124DCE2}"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176031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86EF64A0-C086-49A9-9EC4-EA5FCB705AA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43385801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9968B9D3-4139-4E23-B347-8D6013A5B74A}"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85431511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87B11604-015A-42EF-A03F-B4858EF370B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598342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EFF1EE7B-8705-4D65-B5F5-52B4FBC5CA1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1519211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61680E5E-916C-40BB-9D43-1F982BCD1994}"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64973348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AA762984-D0A7-452B-BC6B-9D41D3F837A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54149156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6A405C36-A220-4199-8756-95CC040B53A1}"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91310322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E8EB65C8-401B-42B3-BD79-B4D10D85D7C4}"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65276692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3E18400A-2F9D-4194-BF6D-D8CA6B57AFE3}"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29203959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30725"/>
          </a:xfrm>
        </p:spPr>
        <p:txBody>
          <a:bodyPr/>
          <a:lstStyle/>
          <a:p>
            <a:pPr lvl="0"/>
            <a:endParaRPr lang="en-US" noProof="0"/>
          </a:p>
        </p:txBody>
      </p:sp>
      <p:sp>
        <p:nvSpPr>
          <p:cNvPr id="4" name="Date Placeholder 3"/>
          <p:cNvSpPr>
            <a:spLocks noGrp="1"/>
          </p:cNvSpPr>
          <p:nvPr>
            <p:ph type="dt" sz="half" idx="10"/>
          </p:nvPr>
        </p:nvSpPr>
        <p:spPr>
          <a:xfrm>
            <a:off x="457200" y="6248400"/>
            <a:ext cx="2133600" cy="457200"/>
          </a:xfrm>
        </p:spPr>
        <p:txBody>
          <a:bodyPr/>
          <a:lstStyle>
            <a:lvl1pPr>
              <a:defRPr/>
            </a:lvl1pPr>
          </a:lstStyle>
          <a:p>
            <a:fld id="{6163811C-2783-44B0-A4A4-5A5638179D44}" type="datetimeFigureOut">
              <a:rPr lang="en-US" altLang="en-US">
                <a:solidFill>
                  <a:srgbClr val="000000"/>
                </a:solidFill>
              </a:rPr>
              <a:pPr/>
              <a:t>4/19/2025</a:t>
            </a:fld>
            <a:endParaRPr lang="en-US" altLang="en-US">
              <a:solidFill>
                <a:srgbClr val="000000"/>
              </a:solidFill>
            </a:endParaRPr>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a:xfrm>
            <a:off x="6553200" y="6248400"/>
            <a:ext cx="2133600" cy="457200"/>
          </a:xfrm>
        </p:spPr>
        <p:txBody>
          <a:bodyPr/>
          <a:lstStyle>
            <a:lvl1pPr>
              <a:defRPr/>
            </a:lvl1pPr>
          </a:lstStyle>
          <a:p>
            <a:fld id="{4E7AC4E3-0B87-4A6B-B66F-7293056052C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29548906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BE90B0BA-E71F-4836-8F18-CFEB5AD726B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21938583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B69E4BF6-5A47-433A-AC5E-5B9DA8A7FAC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90459770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C706657C-3C5D-480D-90B8-16FEF12C572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96845838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5145CC6D-37D6-42B0-83DF-BCB9C124DCE2}"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612568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3BD372DB-6BB7-444B-ADEE-89D3B0A2B7D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3815494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86EF64A0-C086-49A9-9EC4-EA5FCB705AA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99363983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9968B9D3-4139-4E23-B347-8D6013A5B74A}"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34203801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87B11604-015A-42EF-A03F-B4858EF370B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80187367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61680E5E-916C-40BB-9D43-1F982BCD1994}"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7986887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AA762984-D0A7-452B-BC6B-9D41D3F837A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1826642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6A405C36-A220-4199-8756-95CC040B53A1}"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65329780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E8EB65C8-401B-42B3-BD79-B4D10D85D7C4}"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00728802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3E18400A-2F9D-4194-BF6D-D8CA6B57AFE3}"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10043083"/>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30725"/>
          </a:xfrm>
        </p:spPr>
        <p:txBody>
          <a:bodyPr/>
          <a:lstStyle/>
          <a:p>
            <a:pPr lvl="0"/>
            <a:endParaRPr lang="en-US" noProof="0"/>
          </a:p>
        </p:txBody>
      </p:sp>
      <p:sp>
        <p:nvSpPr>
          <p:cNvPr id="4" name="Date Placeholder 3"/>
          <p:cNvSpPr>
            <a:spLocks noGrp="1"/>
          </p:cNvSpPr>
          <p:nvPr>
            <p:ph type="dt" sz="half" idx="10"/>
          </p:nvPr>
        </p:nvSpPr>
        <p:spPr>
          <a:xfrm>
            <a:off x="457200" y="6248400"/>
            <a:ext cx="2133600" cy="457200"/>
          </a:xfrm>
        </p:spPr>
        <p:txBody>
          <a:bodyPr/>
          <a:lstStyle>
            <a:lvl1pPr>
              <a:defRPr/>
            </a:lvl1pPr>
          </a:lstStyle>
          <a:p>
            <a:fld id="{6163811C-2783-44B0-A4A4-5A5638179D44}" type="datetimeFigureOut">
              <a:rPr lang="en-US" altLang="en-US">
                <a:solidFill>
                  <a:srgbClr val="000000"/>
                </a:solidFill>
              </a:rPr>
              <a:pPr/>
              <a:t>4/19/2025</a:t>
            </a:fld>
            <a:endParaRPr lang="en-US" altLang="en-US">
              <a:solidFill>
                <a:srgbClr val="000000"/>
              </a:solidFill>
            </a:endParaRPr>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a:xfrm>
            <a:off x="6553200" y="6248400"/>
            <a:ext cx="2133600" cy="457200"/>
          </a:xfrm>
        </p:spPr>
        <p:txBody>
          <a:bodyPr/>
          <a:lstStyle>
            <a:lvl1pPr>
              <a:defRPr/>
            </a:lvl1pPr>
          </a:lstStyle>
          <a:p>
            <a:fld id="{4E7AC4E3-0B87-4A6B-B66F-7293056052C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76095912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BE90B0BA-E71F-4836-8F18-CFEB5AD726B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45364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E566F7B-03EF-4890-8B8E-7A478C06F2D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74985194"/>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B69E4BF6-5A47-433A-AC5E-5B9DA8A7FAC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766475141"/>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C706657C-3C5D-480D-90B8-16FEF12C572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857445672"/>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5145CC6D-37D6-42B0-83DF-BCB9C124DCE2}"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9719102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86EF64A0-C086-49A9-9EC4-EA5FCB705AA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46725016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9968B9D3-4139-4E23-B347-8D6013A5B74A}"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986935267"/>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87B11604-015A-42EF-A03F-B4858EF370B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532442650"/>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61680E5E-916C-40BB-9D43-1F982BCD1994}"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01710387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AA762984-D0A7-452B-BC6B-9D41D3F837A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639976123"/>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6A405C36-A220-4199-8756-95CC040B53A1}"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71832590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E8EB65C8-401B-42B3-BD79-B4D10D85D7C4}"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204324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vi-VN"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0715326-601E-4DCA-954F-3F6BA6C317E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2363144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3E18400A-2F9D-4194-BF6D-D8CA6B57AFE3}"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525014162"/>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30725"/>
          </a:xfrm>
        </p:spPr>
        <p:txBody>
          <a:bodyPr/>
          <a:lstStyle/>
          <a:p>
            <a:pPr lvl="0"/>
            <a:endParaRPr lang="en-US" noProof="0"/>
          </a:p>
        </p:txBody>
      </p:sp>
      <p:sp>
        <p:nvSpPr>
          <p:cNvPr id="4" name="Date Placeholder 3"/>
          <p:cNvSpPr>
            <a:spLocks noGrp="1"/>
          </p:cNvSpPr>
          <p:nvPr>
            <p:ph type="dt" sz="half" idx="10"/>
          </p:nvPr>
        </p:nvSpPr>
        <p:spPr>
          <a:xfrm>
            <a:off x="457200" y="6248400"/>
            <a:ext cx="2133600" cy="457200"/>
          </a:xfrm>
        </p:spPr>
        <p:txBody>
          <a:bodyPr/>
          <a:lstStyle>
            <a:lvl1pPr>
              <a:defRPr/>
            </a:lvl1pPr>
          </a:lstStyle>
          <a:p>
            <a:fld id="{6163811C-2783-44B0-A4A4-5A5638179D44}" type="datetimeFigureOut">
              <a:rPr lang="en-US" altLang="en-US">
                <a:solidFill>
                  <a:srgbClr val="000000"/>
                </a:solidFill>
              </a:rPr>
              <a:pPr/>
              <a:t>4/19/2025</a:t>
            </a:fld>
            <a:endParaRPr lang="en-US" altLang="en-US">
              <a:solidFill>
                <a:srgbClr val="000000"/>
              </a:solidFill>
            </a:endParaRPr>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a:xfrm>
            <a:off x="6553200" y="6248400"/>
            <a:ext cx="2133600" cy="457200"/>
          </a:xfrm>
        </p:spPr>
        <p:txBody>
          <a:bodyPr/>
          <a:lstStyle>
            <a:lvl1pPr>
              <a:defRPr/>
            </a:lvl1pPr>
          </a:lstStyle>
          <a:p>
            <a:fld id="{4E7AC4E3-0B87-4A6B-B66F-7293056052C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365909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slideLayout" Target="../slideLayouts/slideLayout52.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0.xml"/><Relationship Id="rId13" Type="http://schemas.openxmlformats.org/officeDocument/2006/relationships/slideLayout" Target="../slideLayouts/slideLayout65.xml"/><Relationship Id="rId3" Type="http://schemas.openxmlformats.org/officeDocument/2006/relationships/slideLayout" Target="../slideLayouts/slideLayout55.xml"/><Relationship Id="rId7" Type="http://schemas.openxmlformats.org/officeDocument/2006/relationships/slideLayout" Target="../slideLayouts/slideLayout59.xml"/><Relationship Id="rId12" Type="http://schemas.openxmlformats.org/officeDocument/2006/relationships/slideLayout" Target="../slideLayouts/slideLayout64.xml"/><Relationship Id="rId2" Type="http://schemas.openxmlformats.org/officeDocument/2006/relationships/slideLayout" Target="../slideLayouts/slideLayout54.xml"/><Relationship Id="rId1" Type="http://schemas.openxmlformats.org/officeDocument/2006/relationships/slideLayout" Target="../slideLayouts/slideLayout53.xml"/><Relationship Id="rId6" Type="http://schemas.openxmlformats.org/officeDocument/2006/relationships/slideLayout" Target="../slideLayouts/slideLayout58.xml"/><Relationship Id="rId11" Type="http://schemas.openxmlformats.org/officeDocument/2006/relationships/slideLayout" Target="../slideLayouts/slideLayout63.xml"/><Relationship Id="rId5" Type="http://schemas.openxmlformats.org/officeDocument/2006/relationships/slideLayout" Target="../slideLayouts/slideLayout57.xml"/><Relationship Id="rId10" Type="http://schemas.openxmlformats.org/officeDocument/2006/relationships/slideLayout" Target="../slideLayouts/slideLayout62.xml"/><Relationship Id="rId4" Type="http://schemas.openxmlformats.org/officeDocument/2006/relationships/slideLayout" Target="../slideLayouts/slideLayout56.xml"/><Relationship Id="rId9" Type="http://schemas.openxmlformats.org/officeDocument/2006/relationships/slideLayout" Target="../slideLayouts/slideLayout61.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3.xml"/><Relationship Id="rId13" Type="http://schemas.openxmlformats.org/officeDocument/2006/relationships/slideLayout" Target="../slideLayouts/slideLayout78.xml"/><Relationship Id="rId3" Type="http://schemas.openxmlformats.org/officeDocument/2006/relationships/slideLayout" Target="../slideLayouts/slideLayout68.xml"/><Relationship Id="rId7" Type="http://schemas.openxmlformats.org/officeDocument/2006/relationships/slideLayout" Target="../slideLayouts/slideLayout72.xml"/><Relationship Id="rId12" Type="http://schemas.openxmlformats.org/officeDocument/2006/relationships/slideLayout" Target="../slideLayouts/slideLayout77.xml"/><Relationship Id="rId2" Type="http://schemas.openxmlformats.org/officeDocument/2006/relationships/slideLayout" Target="../slideLayouts/slideLayout67.xml"/><Relationship Id="rId1" Type="http://schemas.openxmlformats.org/officeDocument/2006/relationships/slideLayout" Target="../slideLayouts/slideLayout66.xml"/><Relationship Id="rId6" Type="http://schemas.openxmlformats.org/officeDocument/2006/relationships/slideLayout" Target="../slideLayouts/slideLayout71.xml"/><Relationship Id="rId11" Type="http://schemas.openxmlformats.org/officeDocument/2006/relationships/slideLayout" Target="../slideLayouts/slideLayout76.xml"/><Relationship Id="rId5" Type="http://schemas.openxmlformats.org/officeDocument/2006/relationships/slideLayout" Target="../slideLayouts/slideLayout70.xml"/><Relationship Id="rId10" Type="http://schemas.openxmlformats.org/officeDocument/2006/relationships/slideLayout" Target="../slideLayouts/slideLayout75.xml"/><Relationship Id="rId4" Type="http://schemas.openxmlformats.org/officeDocument/2006/relationships/slideLayout" Target="../slideLayouts/slideLayout69.xml"/><Relationship Id="rId9" Type="http://schemas.openxmlformats.org/officeDocument/2006/relationships/slideLayout" Target="../slideLayouts/slideLayout74.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6.xml"/><Relationship Id="rId13" Type="http://schemas.openxmlformats.org/officeDocument/2006/relationships/slideLayout" Target="../slideLayouts/slideLayout91.xml"/><Relationship Id="rId3" Type="http://schemas.openxmlformats.org/officeDocument/2006/relationships/slideLayout" Target="../slideLayouts/slideLayout81.xml"/><Relationship Id="rId7" Type="http://schemas.openxmlformats.org/officeDocument/2006/relationships/slideLayout" Target="../slideLayouts/slideLayout85.xml"/><Relationship Id="rId12" Type="http://schemas.openxmlformats.org/officeDocument/2006/relationships/slideLayout" Target="../slideLayouts/slideLayout90.xml"/><Relationship Id="rId2" Type="http://schemas.openxmlformats.org/officeDocument/2006/relationships/slideLayout" Target="../slideLayouts/slideLayout80.xml"/><Relationship Id="rId1" Type="http://schemas.openxmlformats.org/officeDocument/2006/relationships/slideLayout" Target="../slideLayouts/slideLayout79.xml"/><Relationship Id="rId6" Type="http://schemas.openxmlformats.org/officeDocument/2006/relationships/slideLayout" Target="../slideLayouts/slideLayout84.xml"/><Relationship Id="rId11" Type="http://schemas.openxmlformats.org/officeDocument/2006/relationships/slideLayout" Target="../slideLayouts/slideLayout89.xml"/><Relationship Id="rId5" Type="http://schemas.openxmlformats.org/officeDocument/2006/relationships/slideLayout" Target="../slideLayouts/slideLayout83.xml"/><Relationship Id="rId10" Type="http://schemas.openxmlformats.org/officeDocument/2006/relationships/slideLayout" Target="../slideLayouts/slideLayout88.xml"/><Relationship Id="rId4" Type="http://schemas.openxmlformats.org/officeDocument/2006/relationships/slideLayout" Target="../slideLayouts/slideLayout82.xml"/><Relationship Id="rId9" Type="http://schemas.openxmlformats.org/officeDocument/2006/relationships/slideLayout" Target="../slideLayouts/slideLayout87.xml"/><Relationship Id="rId14" Type="http://schemas.openxmlformats.org/officeDocument/2006/relationships/theme" Target="../theme/theme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latin typeface="Arial" pitchFamily="34" charset="0"/>
                <a:cs typeface="Arial" pitchFamily="34" charset="0"/>
              </a:defRPr>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cs typeface="Arial" pitchFamily="34" charset="0"/>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latin typeface="Arial" pitchFamily="34" charset="0"/>
                <a:cs typeface="Arial" pitchFamily="34" charset="0"/>
              </a:defRPr>
            </a:lvl1pPr>
          </a:lstStyle>
          <a:p>
            <a:pPr>
              <a:defRPr/>
            </a:pPr>
            <a:fld id="{FF5C97C0-6245-4F16-88BF-8D7B18AA670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129566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pitchFamily="34" charset="0"/>
                <a:cs typeface="Arial" pitchFamily="34" charset="0"/>
              </a:defRPr>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pitchFamily="34" charset="0"/>
                <a:cs typeface="Arial" pitchFamily="34" charset="0"/>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pitchFamily="34" charset="0"/>
                <a:cs typeface="Arial" pitchFamily="34" charset="0"/>
              </a:defRPr>
            </a:lvl1pPr>
          </a:lstStyle>
          <a:p>
            <a:pPr>
              <a:defRPr/>
            </a:pPr>
            <a:fld id="{B17F68FC-2E3D-4A35-9BA6-87718484C74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04262040"/>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 id="2147483762"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endParaRPr lang="en-US" altLang="en-US">
              <a:solidFill>
                <a:srgbClr val="000000"/>
              </a:solidFill>
              <a:latin typeface="Arial" panose="020B0604020202020204" pitchFamily="34" charset="0"/>
              <a:cs typeface="Arial" panose="020B0604020202020204" pitchFamily="34"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ltLang="en-US">
              <a:solidFill>
                <a:srgbClr val="000000"/>
              </a:solidFill>
              <a:latin typeface="Arial" panose="020B0604020202020204" pitchFamily="34" charset="0"/>
              <a:cs typeface="Arial" panose="020B0604020202020204" pitchFamily="34"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BB53CB82-3FC3-4C20-9F57-69508FA68003}" type="slidenum">
              <a:rPr lang="en-US" altLang="en-US" smtClean="0">
                <a:solidFill>
                  <a:srgbClr val="000000"/>
                </a:solidFill>
                <a:latin typeface="Arial" panose="020B0604020202020204" pitchFamily="34" charset="0"/>
                <a:cs typeface="Arial" panose="020B0604020202020204" pitchFamily="34" charset="0"/>
              </a:rPr>
              <a:pPr/>
              <a:t>‹#›</a:t>
            </a:fld>
            <a:endParaRPr lang="en-US" altLang="en-US">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8271789"/>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775" r:id="rId12"/>
    <p:sldLayoutId id="2147483776"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endParaRPr lang="en-US" altLang="en-US">
              <a:solidFill>
                <a:srgbClr val="000000"/>
              </a:solidFill>
              <a:latin typeface="Arial" panose="020B0604020202020204" pitchFamily="34" charset="0"/>
              <a:cs typeface="Arial" panose="020B0604020202020204" pitchFamily="34"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ltLang="en-US">
              <a:solidFill>
                <a:srgbClr val="000000"/>
              </a:solidFill>
              <a:latin typeface="Arial" panose="020B0604020202020204" pitchFamily="34" charset="0"/>
              <a:cs typeface="Arial" panose="020B0604020202020204" pitchFamily="34"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BB53CB82-3FC3-4C20-9F57-69508FA68003}" type="slidenum">
              <a:rPr lang="en-US" altLang="en-US" smtClean="0">
                <a:solidFill>
                  <a:srgbClr val="000000"/>
                </a:solidFill>
                <a:latin typeface="Arial" panose="020B0604020202020204" pitchFamily="34" charset="0"/>
                <a:cs typeface="Arial" panose="020B0604020202020204" pitchFamily="34" charset="0"/>
              </a:rPr>
              <a:pPr/>
              <a:t>‹#›</a:t>
            </a:fld>
            <a:endParaRPr lang="en-US" altLang="en-US">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1028821"/>
      </p:ext>
    </p:extLst>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 id="2147483789" r:id="rId12"/>
    <p:sldLayoutId id="2147483790"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endParaRPr lang="en-US" altLang="en-US">
              <a:solidFill>
                <a:srgbClr val="000000"/>
              </a:solidFill>
              <a:latin typeface="Arial" panose="020B0604020202020204" pitchFamily="34" charset="0"/>
              <a:cs typeface="Arial" panose="020B0604020202020204" pitchFamily="34"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ltLang="en-US">
              <a:solidFill>
                <a:srgbClr val="000000"/>
              </a:solidFill>
              <a:latin typeface="Arial" panose="020B0604020202020204" pitchFamily="34" charset="0"/>
              <a:cs typeface="Arial" panose="020B0604020202020204" pitchFamily="34"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BB53CB82-3FC3-4C20-9F57-69508FA68003}" type="slidenum">
              <a:rPr lang="en-US" altLang="en-US" smtClean="0">
                <a:solidFill>
                  <a:srgbClr val="000000"/>
                </a:solidFill>
                <a:latin typeface="Arial" panose="020B0604020202020204" pitchFamily="34" charset="0"/>
                <a:cs typeface="Arial" panose="020B0604020202020204" pitchFamily="34" charset="0"/>
              </a:rPr>
              <a:pPr/>
              <a:t>‹#›</a:t>
            </a:fld>
            <a:endParaRPr lang="en-US" altLang="en-US">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5659520"/>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endParaRPr lang="en-US" altLang="en-US">
              <a:solidFill>
                <a:srgbClr val="000000"/>
              </a:solidFill>
              <a:latin typeface="Arial" panose="020B0604020202020204" pitchFamily="34" charset="0"/>
              <a:cs typeface="Arial" panose="020B0604020202020204" pitchFamily="34"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ltLang="en-US">
              <a:solidFill>
                <a:srgbClr val="000000"/>
              </a:solidFill>
              <a:latin typeface="Arial" panose="020B0604020202020204" pitchFamily="34" charset="0"/>
              <a:cs typeface="Arial" panose="020B0604020202020204" pitchFamily="34"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BB53CB82-3FC3-4C20-9F57-69508FA68003}" type="slidenum">
              <a:rPr lang="en-US" altLang="en-US" smtClean="0">
                <a:solidFill>
                  <a:srgbClr val="000000"/>
                </a:solidFill>
                <a:latin typeface="Arial" panose="020B0604020202020204" pitchFamily="34" charset="0"/>
                <a:cs typeface="Arial" panose="020B0604020202020204" pitchFamily="34" charset="0"/>
              </a:rPr>
              <a:pPr/>
              <a:t>‹#›</a:t>
            </a:fld>
            <a:endParaRPr lang="en-US" altLang="en-US">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2790643"/>
      </p:ext>
    </p:extLst>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 id="2147483817" r:id="rId12"/>
    <p:sldLayoutId id="2147483818"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endParaRPr lang="en-US" altLang="en-US">
              <a:solidFill>
                <a:srgbClr val="000000"/>
              </a:solidFill>
              <a:latin typeface="Arial" panose="020B0604020202020204" pitchFamily="34" charset="0"/>
              <a:cs typeface="Arial" panose="020B0604020202020204" pitchFamily="34"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ltLang="en-US">
              <a:solidFill>
                <a:srgbClr val="000000"/>
              </a:solidFill>
              <a:latin typeface="Arial" panose="020B0604020202020204" pitchFamily="34" charset="0"/>
              <a:cs typeface="Arial" panose="020B0604020202020204" pitchFamily="34"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BB53CB82-3FC3-4C20-9F57-69508FA68003}" type="slidenum">
              <a:rPr lang="en-US" altLang="en-US" smtClean="0">
                <a:solidFill>
                  <a:srgbClr val="000000"/>
                </a:solidFill>
                <a:latin typeface="Arial" panose="020B0604020202020204" pitchFamily="34" charset="0"/>
                <a:cs typeface="Arial" panose="020B0604020202020204" pitchFamily="34" charset="0"/>
              </a:rPr>
              <a:pPr/>
              <a:t>‹#›</a:t>
            </a:fld>
            <a:endParaRPr lang="en-US" altLang="en-US">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2229938"/>
      </p:ext>
    </p:extLst>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 id="2147483831" r:id="rId12"/>
    <p:sldLayoutId id="2147483832"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5.xml"/></Relationships>
</file>

<file path=ppt/slides/_rels/slide1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bwMode="auto">
          <a:xfrm>
            <a:off x="144218" y="181891"/>
            <a:ext cx="8964488"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eaLnBrk="1" hangingPunct="1">
              <a:buFontTx/>
              <a:buNone/>
            </a:pPr>
            <a:r>
              <a:rPr lang="en-US" sz="2800" b="1" kern="0" dirty="0" err="1">
                <a:solidFill>
                  <a:srgbClr val="FF0000"/>
                </a:solidFill>
                <a:latin typeface="Times New Roman" panose="02020603050405020304" pitchFamily="18" charset="0"/>
                <a:cs typeface="Times New Roman" pitchFamily="18" charset="0"/>
              </a:rPr>
              <a:t>BÀI</a:t>
            </a:r>
            <a:r>
              <a:rPr lang="en-US" sz="2800" b="1" kern="0" dirty="0">
                <a:solidFill>
                  <a:srgbClr val="FF0000"/>
                </a:solidFill>
                <a:latin typeface="Times New Roman" panose="02020603050405020304" pitchFamily="18" charset="0"/>
                <a:cs typeface="Times New Roman" pitchFamily="18" charset="0"/>
              </a:rPr>
              <a:t> 36. </a:t>
            </a:r>
            <a:r>
              <a:rPr lang="en-US" sz="2800" b="1" kern="0" dirty="0" err="1">
                <a:solidFill>
                  <a:srgbClr val="FF0000"/>
                </a:solidFill>
                <a:latin typeface="Times New Roman" panose="02020603050405020304" pitchFamily="18" charset="0"/>
                <a:cs typeface="Times New Roman" pitchFamily="18" charset="0"/>
              </a:rPr>
              <a:t>CÁC</a:t>
            </a:r>
            <a:r>
              <a:rPr lang="en-US" sz="2800" b="1" kern="0" dirty="0">
                <a:solidFill>
                  <a:srgbClr val="FF0000"/>
                </a:solidFill>
                <a:latin typeface="Times New Roman" panose="02020603050405020304" pitchFamily="18" charset="0"/>
                <a:cs typeface="Times New Roman" pitchFamily="18" charset="0"/>
              </a:rPr>
              <a:t> </a:t>
            </a:r>
            <a:r>
              <a:rPr lang="en-US" sz="2800" b="1" kern="0" dirty="0" err="1">
                <a:solidFill>
                  <a:srgbClr val="FF0000"/>
                </a:solidFill>
                <a:latin typeface="Times New Roman" panose="02020603050405020304" pitchFamily="18" charset="0"/>
                <a:cs typeface="Times New Roman" pitchFamily="18" charset="0"/>
              </a:rPr>
              <a:t>QUY</a:t>
            </a:r>
            <a:r>
              <a:rPr lang="en-US" sz="2800" b="1" kern="0" dirty="0">
                <a:solidFill>
                  <a:srgbClr val="FF0000"/>
                </a:solidFill>
                <a:latin typeface="Times New Roman" panose="02020603050405020304" pitchFamily="18" charset="0"/>
                <a:cs typeface="Times New Roman" pitchFamily="18" charset="0"/>
              </a:rPr>
              <a:t> </a:t>
            </a:r>
            <a:r>
              <a:rPr lang="en-US" sz="2800" b="1" kern="0" dirty="0" err="1">
                <a:solidFill>
                  <a:srgbClr val="FF0000"/>
                </a:solidFill>
                <a:latin typeface="Times New Roman" panose="02020603050405020304" pitchFamily="18" charset="0"/>
                <a:cs typeface="Times New Roman" pitchFamily="18" charset="0"/>
              </a:rPr>
              <a:t>LUẬT</a:t>
            </a:r>
            <a:r>
              <a:rPr lang="en-US" sz="2800" b="1" kern="0" dirty="0">
                <a:solidFill>
                  <a:srgbClr val="FF0000"/>
                </a:solidFill>
                <a:latin typeface="Times New Roman" panose="02020603050405020304" pitchFamily="18" charset="0"/>
                <a:cs typeface="Times New Roman" pitchFamily="18" charset="0"/>
              </a:rPr>
              <a:t> DI </a:t>
            </a:r>
            <a:r>
              <a:rPr lang="en-US" sz="2800" b="1" kern="0" dirty="0" err="1">
                <a:solidFill>
                  <a:srgbClr val="FF0000"/>
                </a:solidFill>
                <a:latin typeface="Times New Roman" panose="02020603050405020304" pitchFamily="18" charset="0"/>
                <a:cs typeface="Times New Roman" pitchFamily="18" charset="0"/>
              </a:rPr>
              <a:t>TRUYỀN</a:t>
            </a:r>
            <a:r>
              <a:rPr lang="en-US" sz="2800" b="1" kern="0" dirty="0">
                <a:solidFill>
                  <a:srgbClr val="FF0000"/>
                </a:solidFill>
                <a:latin typeface="Times New Roman" panose="02020603050405020304" pitchFamily="18" charset="0"/>
                <a:cs typeface="Times New Roman" pitchFamily="18" charset="0"/>
              </a:rPr>
              <a:t> </a:t>
            </a:r>
            <a:r>
              <a:rPr lang="en-US" sz="2800" b="1" kern="0" dirty="0" err="1">
                <a:solidFill>
                  <a:srgbClr val="FF0000"/>
                </a:solidFill>
                <a:latin typeface="Times New Roman" panose="02020603050405020304" pitchFamily="18" charset="0"/>
                <a:cs typeface="Times New Roman" pitchFamily="18" charset="0"/>
              </a:rPr>
              <a:t>CỦA</a:t>
            </a:r>
            <a:r>
              <a:rPr lang="en-US" sz="2800" b="1" kern="0" dirty="0">
                <a:solidFill>
                  <a:srgbClr val="FF0000"/>
                </a:solidFill>
                <a:latin typeface="Times New Roman" panose="02020603050405020304" pitchFamily="18" charset="0"/>
                <a:cs typeface="Times New Roman" pitchFamily="18" charset="0"/>
              </a:rPr>
              <a:t> </a:t>
            </a:r>
            <a:r>
              <a:rPr lang="en-US" sz="2800" b="1" kern="0" dirty="0" err="1">
                <a:solidFill>
                  <a:srgbClr val="FF0000"/>
                </a:solidFill>
                <a:latin typeface="Times New Roman" panose="02020603050405020304" pitchFamily="18" charset="0"/>
                <a:cs typeface="Times New Roman" pitchFamily="18" charset="0"/>
              </a:rPr>
              <a:t>MENĐEL</a:t>
            </a:r>
            <a:endParaRPr lang="en-US" sz="2800" b="1" kern="0" dirty="0">
              <a:solidFill>
                <a:srgbClr val="FF0000"/>
              </a:solidFill>
              <a:latin typeface="Times New Roman" pitchFamily="18" charset="0"/>
              <a:cs typeface="Times New Roman" pitchFamily="18" charset="0"/>
            </a:endParaRPr>
          </a:p>
        </p:txBody>
      </p:sp>
      <p:sp>
        <p:nvSpPr>
          <p:cNvPr id="7" name="Rectangle 3"/>
          <p:cNvSpPr txBox="1">
            <a:spLocks noChangeArrowheads="1"/>
          </p:cNvSpPr>
          <p:nvPr/>
        </p:nvSpPr>
        <p:spPr bwMode="auto">
          <a:xfrm>
            <a:off x="156388" y="851816"/>
            <a:ext cx="864096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eaLnBrk="1" hangingPunct="1">
              <a:buFontTx/>
              <a:buNone/>
            </a:pPr>
            <a:r>
              <a:rPr lang="en-US" sz="2400" b="1" kern="0" dirty="0">
                <a:solidFill>
                  <a:srgbClr val="000099"/>
                </a:solidFill>
                <a:latin typeface="Times New Roman" pitchFamily="18" charset="0"/>
                <a:cs typeface="Times New Roman" pitchFamily="18" charset="0"/>
              </a:rPr>
              <a:t>II – </a:t>
            </a:r>
            <a:r>
              <a:rPr lang="en-US" sz="2400" b="1" kern="0" dirty="0" err="1">
                <a:solidFill>
                  <a:srgbClr val="000099"/>
                </a:solidFill>
                <a:latin typeface="Times New Roman" pitchFamily="18" charset="0"/>
                <a:cs typeface="Times New Roman" pitchFamily="18" charset="0"/>
              </a:rPr>
              <a:t>THÍ</a:t>
            </a:r>
            <a:r>
              <a:rPr lang="en-US" sz="2400" b="1" kern="0" dirty="0">
                <a:solidFill>
                  <a:srgbClr val="000099"/>
                </a:solidFill>
                <a:latin typeface="Times New Roman" pitchFamily="18" charset="0"/>
                <a:cs typeface="Times New Roman" pitchFamily="18" charset="0"/>
              </a:rPr>
              <a:t> </a:t>
            </a:r>
            <a:r>
              <a:rPr lang="en-US" sz="2400" b="1" kern="0" dirty="0" err="1">
                <a:solidFill>
                  <a:srgbClr val="000099"/>
                </a:solidFill>
                <a:latin typeface="Times New Roman" pitchFamily="18" charset="0"/>
                <a:cs typeface="Times New Roman" pitchFamily="18" charset="0"/>
              </a:rPr>
              <a:t>NGHIỆM</a:t>
            </a:r>
            <a:r>
              <a:rPr lang="en-US" sz="2400" b="1" kern="0" dirty="0">
                <a:solidFill>
                  <a:srgbClr val="000099"/>
                </a:solidFill>
                <a:latin typeface="Times New Roman" pitchFamily="18" charset="0"/>
                <a:cs typeface="Times New Roman" pitchFamily="18" charset="0"/>
              </a:rPr>
              <a:t> LAI HAI </a:t>
            </a:r>
            <a:r>
              <a:rPr lang="en-US" sz="2400" b="1" kern="0" dirty="0" err="1">
                <a:solidFill>
                  <a:srgbClr val="000099"/>
                </a:solidFill>
                <a:latin typeface="Times New Roman" pitchFamily="18" charset="0"/>
                <a:cs typeface="Times New Roman" pitchFamily="18" charset="0"/>
              </a:rPr>
              <a:t>CẶP</a:t>
            </a:r>
            <a:r>
              <a:rPr lang="en-US" sz="2400" b="1" kern="0" dirty="0">
                <a:solidFill>
                  <a:srgbClr val="000099"/>
                </a:solidFill>
                <a:latin typeface="Times New Roman" pitchFamily="18" charset="0"/>
                <a:cs typeface="Times New Roman" pitchFamily="18" charset="0"/>
              </a:rPr>
              <a:t> </a:t>
            </a:r>
            <a:r>
              <a:rPr lang="en-US" sz="2400" b="1" kern="0" dirty="0" err="1">
                <a:solidFill>
                  <a:srgbClr val="000099"/>
                </a:solidFill>
                <a:latin typeface="Times New Roman" pitchFamily="18" charset="0"/>
                <a:cs typeface="Times New Roman" pitchFamily="18" charset="0"/>
              </a:rPr>
              <a:t>TÍNH</a:t>
            </a:r>
            <a:r>
              <a:rPr lang="en-US" sz="2400" b="1" kern="0" dirty="0">
                <a:solidFill>
                  <a:srgbClr val="000099"/>
                </a:solidFill>
                <a:latin typeface="Times New Roman" pitchFamily="18" charset="0"/>
                <a:cs typeface="Times New Roman" pitchFamily="18" charset="0"/>
              </a:rPr>
              <a:t> </a:t>
            </a:r>
            <a:r>
              <a:rPr lang="en-US" sz="2400" b="1" kern="0" dirty="0" err="1">
                <a:solidFill>
                  <a:srgbClr val="000099"/>
                </a:solidFill>
                <a:latin typeface="Times New Roman" pitchFamily="18" charset="0"/>
                <a:cs typeface="Times New Roman" pitchFamily="18" charset="0"/>
              </a:rPr>
              <a:t>TRẠNG</a:t>
            </a:r>
            <a:endParaRPr lang="en-US" sz="2400" b="1" kern="0" dirty="0">
              <a:solidFill>
                <a:srgbClr val="000099"/>
              </a:solidFill>
              <a:latin typeface="Times New Roman" pitchFamily="18" charset="0"/>
              <a:cs typeface="Times New Roman" pitchFamily="18" charset="0"/>
            </a:endParaRPr>
          </a:p>
        </p:txBody>
      </p:sp>
      <p:sp>
        <p:nvSpPr>
          <p:cNvPr id="8" name="Rectangle 3"/>
          <p:cNvSpPr txBox="1">
            <a:spLocks noChangeArrowheads="1"/>
          </p:cNvSpPr>
          <p:nvPr/>
        </p:nvSpPr>
        <p:spPr bwMode="auto">
          <a:xfrm>
            <a:off x="144218" y="1340768"/>
            <a:ext cx="9435482"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eaLnBrk="1" hangingPunct="1">
              <a:buFontTx/>
              <a:buNone/>
            </a:pPr>
            <a:r>
              <a:rPr lang="en-US" sz="2400" b="1" kern="0" dirty="0" err="1">
                <a:solidFill>
                  <a:srgbClr val="A50021"/>
                </a:solidFill>
                <a:latin typeface="Times New Roman" pitchFamily="18" charset="0"/>
                <a:cs typeface="Times New Roman" pitchFamily="18" charset="0"/>
              </a:rPr>
              <a:t>Nội</a:t>
            </a:r>
            <a:r>
              <a:rPr lang="en-US" sz="2400" b="1" kern="0" dirty="0">
                <a:solidFill>
                  <a:srgbClr val="A50021"/>
                </a:solidFill>
                <a:latin typeface="Times New Roman" pitchFamily="18" charset="0"/>
                <a:cs typeface="Times New Roman" pitchFamily="18" charset="0"/>
              </a:rPr>
              <a:t> dung 1: </a:t>
            </a:r>
            <a:r>
              <a:rPr lang="en-US" sz="2400" b="1" kern="0" dirty="0" err="1">
                <a:solidFill>
                  <a:srgbClr val="A50021"/>
                </a:solidFill>
                <a:latin typeface="Times New Roman" pitchFamily="18" charset="0"/>
                <a:cs typeface="Times New Roman" pitchFamily="18" charset="0"/>
              </a:rPr>
              <a:t>Tìm</a:t>
            </a:r>
            <a:r>
              <a:rPr lang="en-US" sz="2400" b="1" kern="0" dirty="0">
                <a:solidFill>
                  <a:srgbClr val="A50021"/>
                </a:solidFill>
                <a:latin typeface="Times New Roman" pitchFamily="18" charset="0"/>
                <a:cs typeface="Times New Roman" pitchFamily="18" charset="0"/>
              </a:rPr>
              <a:t> </a:t>
            </a:r>
            <a:r>
              <a:rPr lang="en-US" sz="2400" b="1" kern="0" dirty="0" err="1">
                <a:solidFill>
                  <a:srgbClr val="A50021"/>
                </a:solidFill>
                <a:latin typeface="Times New Roman" pitchFamily="18" charset="0"/>
                <a:cs typeface="Times New Roman" pitchFamily="18" charset="0"/>
              </a:rPr>
              <a:t>hiểu</a:t>
            </a:r>
            <a:r>
              <a:rPr lang="en-US" sz="2400" b="1" kern="0" dirty="0">
                <a:solidFill>
                  <a:srgbClr val="A50021"/>
                </a:solidFill>
                <a:latin typeface="Times New Roman" pitchFamily="18" charset="0"/>
                <a:cs typeface="Times New Roman" pitchFamily="18" charset="0"/>
              </a:rPr>
              <a:t> </a:t>
            </a:r>
            <a:r>
              <a:rPr lang="en-US" sz="2400" b="1" kern="0" dirty="0" err="1">
                <a:solidFill>
                  <a:srgbClr val="A50021"/>
                </a:solidFill>
                <a:latin typeface="Times New Roman" pitchFamily="18" charset="0"/>
                <a:cs typeface="Times New Roman" pitchFamily="18" charset="0"/>
              </a:rPr>
              <a:t>thí</a:t>
            </a:r>
            <a:r>
              <a:rPr lang="en-US" sz="2400" b="1" kern="0" dirty="0">
                <a:solidFill>
                  <a:srgbClr val="A50021"/>
                </a:solidFill>
                <a:latin typeface="Times New Roman" pitchFamily="18" charset="0"/>
                <a:cs typeface="Times New Roman" pitchFamily="18" charset="0"/>
              </a:rPr>
              <a:t> </a:t>
            </a:r>
            <a:r>
              <a:rPr lang="en-US" sz="2400" b="1" kern="0" dirty="0" err="1">
                <a:solidFill>
                  <a:srgbClr val="A50021"/>
                </a:solidFill>
                <a:latin typeface="Times New Roman" pitchFamily="18" charset="0"/>
                <a:cs typeface="Times New Roman" pitchFamily="18" charset="0"/>
              </a:rPr>
              <a:t>nghiệm</a:t>
            </a:r>
            <a:r>
              <a:rPr lang="en-US" sz="2400" b="1" kern="0" dirty="0">
                <a:solidFill>
                  <a:srgbClr val="A50021"/>
                </a:solidFill>
                <a:latin typeface="Times New Roman" pitchFamily="18" charset="0"/>
                <a:cs typeface="Times New Roman" pitchFamily="18" charset="0"/>
              </a:rPr>
              <a:t> </a:t>
            </a:r>
            <a:r>
              <a:rPr lang="en-US" sz="2400" b="1" kern="0" dirty="0" err="1">
                <a:solidFill>
                  <a:srgbClr val="A50021"/>
                </a:solidFill>
                <a:latin typeface="Times New Roman" pitchFamily="18" charset="0"/>
                <a:cs typeface="Times New Roman" pitchFamily="18" charset="0"/>
              </a:rPr>
              <a:t>lai</a:t>
            </a:r>
            <a:r>
              <a:rPr lang="en-US" sz="2400" b="1" kern="0" dirty="0">
                <a:solidFill>
                  <a:srgbClr val="A50021"/>
                </a:solidFill>
                <a:latin typeface="Times New Roman" pitchFamily="18" charset="0"/>
                <a:cs typeface="Times New Roman" pitchFamily="18" charset="0"/>
              </a:rPr>
              <a:t> </a:t>
            </a:r>
            <a:r>
              <a:rPr lang="en-US" sz="2400" b="1" kern="0" dirty="0" err="1">
                <a:solidFill>
                  <a:srgbClr val="A50021"/>
                </a:solidFill>
                <a:latin typeface="Times New Roman" pitchFamily="18" charset="0"/>
                <a:cs typeface="Times New Roman" pitchFamily="18" charset="0"/>
              </a:rPr>
              <a:t>hai</a:t>
            </a:r>
            <a:r>
              <a:rPr lang="en-US" sz="2400" b="1" kern="0" dirty="0">
                <a:solidFill>
                  <a:srgbClr val="A50021"/>
                </a:solidFill>
                <a:latin typeface="Times New Roman" pitchFamily="18" charset="0"/>
                <a:cs typeface="Times New Roman" pitchFamily="18" charset="0"/>
              </a:rPr>
              <a:t> </a:t>
            </a:r>
            <a:r>
              <a:rPr lang="vi-VN" sz="2400" b="1" kern="0" dirty="0">
                <a:solidFill>
                  <a:srgbClr val="A50021"/>
                </a:solidFill>
                <a:latin typeface="Times New Roman" pitchFamily="18" charset="0"/>
                <a:cs typeface="Times New Roman" pitchFamily="18" charset="0"/>
              </a:rPr>
              <a:t>cặp tính trạng </a:t>
            </a:r>
            <a:r>
              <a:rPr lang="en-US" sz="2400" b="1" kern="0" dirty="0" err="1">
                <a:solidFill>
                  <a:srgbClr val="A50021"/>
                </a:solidFill>
                <a:latin typeface="Times New Roman" pitchFamily="18" charset="0"/>
                <a:cs typeface="Times New Roman" pitchFamily="18" charset="0"/>
              </a:rPr>
              <a:t>của</a:t>
            </a:r>
            <a:r>
              <a:rPr lang="en-US" sz="2400" b="1" kern="0" dirty="0">
                <a:solidFill>
                  <a:srgbClr val="A50021"/>
                </a:solidFill>
                <a:latin typeface="Times New Roman" pitchFamily="18" charset="0"/>
                <a:cs typeface="Times New Roman" pitchFamily="18" charset="0"/>
              </a:rPr>
              <a:t> </a:t>
            </a:r>
            <a:r>
              <a:rPr lang="en-US" sz="2400" b="1" kern="0" dirty="0" err="1">
                <a:solidFill>
                  <a:srgbClr val="A50021"/>
                </a:solidFill>
                <a:latin typeface="Times New Roman" pitchFamily="18" charset="0"/>
                <a:cs typeface="Times New Roman" pitchFamily="18" charset="0"/>
              </a:rPr>
              <a:t>Menđel</a:t>
            </a:r>
            <a:endParaRPr lang="en-US" sz="2400" b="1" kern="0" dirty="0">
              <a:solidFill>
                <a:srgbClr val="A50021"/>
              </a:solidFill>
              <a:latin typeface="Times New Roman" pitchFamily="18" charset="0"/>
              <a:cs typeface="Times New Roman" pitchFamily="18" charset="0"/>
            </a:endParaRPr>
          </a:p>
        </p:txBody>
      </p:sp>
      <p:pic>
        <p:nvPicPr>
          <p:cNvPr id="9" name="Picture 4" descr="Lai hai cap tinh tra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34" y="2191666"/>
            <a:ext cx="7704856" cy="4666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75361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55170" y="1386229"/>
            <a:ext cx="7128792" cy="1043619"/>
          </a:xfrm>
          <a:prstGeom prst="rect">
            <a:avLst/>
          </a:prstGeom>
        </p:spPr>
        <p:txBody>
          <a:bodyPr wrap="square">
            <a:spAutoFit/>
          </a:bodyPr>
          <a:lstStyle/>
          <a:p>
            <a:pPr marL="457200" indent="-457200" algn="just">
              <a:lnSpc>
                <a:spcPct val="115000"/>
              </a:lnSpc>
              <a:spcAft>
                <a:spcPts val="1000"/>
              </a:spcAft>
              <a:buFontTx/>
              <a:buChar char="-"/>
            </a:pPr>
            <a:r>
              <a:rPr lang="nl-NL" sz="2800" dirty="0">
                <a:solidFill>
                  <a:srgbClr val="000099"/>
                </a:solidFill>
                <a:latin typeface="Times New Roman" panose="02020603050405020304" pitchFamily="18" charset="0"/>
                <a:ea typeface="Arial" panose="020B0604020202020204" pitchFamily="34" charset="0"/>
                <a:cs typeface="Times New Roman" panose="02020603050405020304" pitchFamily="18" charset="0"/>
              </a:rPr>
              <a:t>Các cặp tính trạng ( màu sắc, hình dạng) di truyền độc lập với nhau:</a:t>
            </a:r>
          </a:p>
        </p:txBody>
      </p:sp>
      <p:sp>
        <p:nvSpPr>
          <p:cNvPr id="9" name="Rectangle 8"/>
          <p:cNvSpPr/>
          <p:nvPr/>
        </p:nvSpPr>
        <p:spPr>
          <a:xfrm>
            <a:off x="455170" y="3413544"/>
            <a:ext cx="8005262" cy="1083374"/>
          </a:xfrm>
          <a:prstGeom prst="rect">
            <a:avLst/>
          </a:prstGeom>
        </p:spPr>
        <p:txBody>
          <a:bodyPr wrap="square">
            <a:spAutoFit/>
          </a:bodyPr>
          <a:lstStyle/>
          <a:p>
            <a:pPr algn="just">
              <a:lnSpc>
                <a:spcPct val="115000"/>
              </a:lnSpc>
              <a:spcAft>
                <a:spcPts val="1000"/>
              </a:spcAft>
            </a:pPr>
            <a:r>
              <a:rPr lang="nl-NL" sz="2800" dirty="0">
                <a:solidFill>
                  <a:srgbClr val="000099"/>
                </a:solidFill>
                <a:latin typeface="Times New Roman" panose="02020603050405020304" pitchFamily="18" charset="0"/>
                <a:ea typeface="Arial" panose="020B0604020202020204" pitchFamily="34" charset="0"/>
                <a:cs typeface="Times New Roman" panose="02020603050405020304" pitchFamily="18" charset="0"/>
              </a:rPr>
              <a:t>- Tỉ lệ kiểu hình ở F</a:t>
            </a:r>
            <a:r>
              <a:rPr lang="nl-NL" sz="2800" baseline="-25000" dirty="0">
                <a:solidFill>
                  <a:srgbClr val="000099"/>
                </a:solidFill>
                <a:latin typeface="Times New Roman" panose="02020603050405020304" pitchFamily="18" charset="0"/>
                <a:ea typeface="Arial" panose="020B0604020202020204" pitchFamily="34" charset="0"/>
                <a:cs typeface="Times New Roman" panose="02020603050405020304" pitchFamily="18" charset="0"/>
              </a:rPr>
              <a:t>2</a:t>
            </a:r>
            <a:r>
              <a:rPr lang="nl-NL" sz="2800" dirty="0">
                <a:solidFill>
                  <a:srgbClr val="000099"/>
                </a:solidFill>
                <a:latin typeface="Times New Roman" panose="02020603050405020304" pitchFamily="18" charset="0"/>
                <a:ea typeface="Arial" panose="020B0604020202020204" pitchFamily="34" charset="0"/>
                <a:cs typeface="Times New Roman" panose="02020603050405020304" pitchFamily="18" charset="0"/>
              </a:rPr>
              <a:t> lai hai cặp tính trạng chính bằng </a:t>
            </a:r>
            <a:r>
              <a:rPr lang="nl-NL" sz="2800" dirty="0">
                <a:solidFill>
                  <a:srgbClr val="FF0000"/>
                </a:solidFill>
                <a:latin typeface="Times New Roman" panose="02020603050405020304" pitchFamily="18" charset="0"/>
                <a:ea typeface="Arial" panose="020B0604020202020204" pitchFamily="34" charset="0"/>
                <a:cs typeface="Times New Roman" panose="02020603050405020304" pitchFamily="18" charset="0"/>
              </a:rPr>
              <a:t>tích tỉ lệ </a:t>
            </a:r>
            <a:r>
              <a:rPr lang="nl-NL" sz="2800" dirty="0">
                <a:solidFill>
                  <a:srgbClr val="000099"/>
                </a:solidFill>
                <a:latin typeface="Times New Roman" panose="02020603050405020304" pitchFamily="18" charset="0"/>
                <a:ea typeface="Arial" panose="020B0604020202020204" pitchFamily="34" charset="0"/>
                <a:cs typeface="Times New Roman" panose="02020603050405020304" pitchFamily="18" charset="0"/>
              </a:rPr>
              <a:t>các tính trạng hợp thành nó: </a:t>
            </a:r>
            <a:endParaRPr lang="en-US" sz="2800" dirty="0">
              <a:solidFill>
                <a:srgbClr val="000099"/>
              </a:solidFill>
              <a:effectLst/>
              <a:latin typeface="Arial" panose="020B0604020202020204" pitchFamily="34" charset="0"/>
              <a:ea typeface="Arial" panose="020B0604020202020204" pitchFamily="34" charset="0"/>
              <a:cs typeface="Times New Roman" panose="02020603050405020304" pitchFamily="18" charset="0"/>
            </a:endParaRPr>
          </a:p>
        </p:txBody>
      </p:sp>
      <p:sp>
        <p:nvSpPr>
          <p:cNvPr id="10" name="Rectangle 9"/>
          <p:cNvSpPr/>
          <p:nvPr/>
        </p:nvSpPr>
        <p:spPr>
          <a:xfrm>
            <a:off x="1095230" y="4577723"/>
            <a:ext cx="6725141" cy="1815882"/>
          </a:xfrm>
          <a:prstGeom prst="rect">
            <a:avLst/>
          </a:prstGeom>
        </p:spPr>
        <p:txBody>
          <a:bodyPr wrap="square">
            <a:spAutoFit/>
          </a:bodyPr>
          <a:lstStyle/>
          <a:p>
            <a:pPr algn="just">
              <a:spcAft>
                <a:spcPts val="0"/>
              </a:spcAft>
            </a:pPr>
            <a:r>
              <a:rPr lang="nl-NL" sz="2800" dirty="0">
                <a:latin typeface="Times New Roman" panose="02020603050405020304" pitchFamily="18" charset="0"/>
                <a:ea typeface="Arial" panose="020B0604020202020204" pitchFamily="34" charset="0"/>
                <a:cs typeface="Times New Roman" panose="02020603050405020304" pitchFamily="18" charset="0"/>
              </a:rPr>
              <a:t>Vàng, trơn   =  3/4 vàng  x  3/4 trơn = 9/16</a:t>
            </a:r>
            <a:endParaRPr lang="en-US" sz="2800" dirty="0">
              <a:latin typeface="Times New Roman" panose="02020603050405020304" pitchFamily="18" charset="0"/>
              <a:ea typeface="Arial" panose="020B0604020202020204" pitchFamily="34" charset="0"/>
              <a:cs typeface="Times New Roman" panose="02020603050405020304" pitchFamily="18" charset="0"/>
            </a:endParaRPr>
          </a:p>
          <a:p>
            <a:pPr algn="just">
              <a:spcAft>
                <a:spcPts val="0"/>
              </a:spcAft>
            </a:pPr>
            <a:r>
              <a:rPr lang="nl-NL" sz="2800" dirty="0">
                <a:latin typeface="Times New Roman" panose="02020603050405020304" pitchFamily="18" charset="0"/>
                <a:ea typeface="Arial" panose="020B0604020202020204" pitchFamily="34" charset="0"/>
                <a:cs typeface="Times New Roman" panose="02020603050405020304" pitchFamily="18" charset="0"/>
              </a:rPr>
              <a:t>Vàng, nhăn =  3/4vàng  x 1/4 nhăn = 3/16</a:t>
            </a:r>
            <a:endParaRPr lang="en-US" sz="2800" dirty="0">
              <a:latin typeface="Times New Roman" panose="02020603050405020304" pitchFamily="18" charset="0"/>
              <a:ea typeface="Arial" panose="020B0604020202020204" pitchFamily="34" charset="0"/>
              <a:cs typeface="Times New Roman" panose="02020603050405020304" pitchFamily="18" charset="0"/>
            </a:endParaRPr>
          </a:p>
          <a:p>
            <a:pPr algn="just">
              <a:spcAft>
                <a:spcPts val="0"/>
              </a:spcAft>
            </a:pPr>
            <a:r>
              <a:rPr lang="nl-NL" sz="2800" dirty="0">
                <a:latin typeface="Times New Roman" panose="02020603050405020304" pitchFamily="18" charset="0"/>
                <a:ea typeface="Arial" panose="020B0604020202020204" pitchFamily="34" charset="0"/>
                <a:cs typeface="Times New Roman" panose="02020603050405020304" pitchFamily="18" charset="0"/>
              </a:rPr>
              <a:t>Xanh,trơn   =   1/4 xanh x 3/4 trơn = 3/16</a:t>
            </a:r>
            <a:endParaRPr lang="en-US" sz="2800" dirty="0">
              <a:latin typeface="Times New Roman" panose="02020603050405020304" pitchFamily="18" charset="0"/>
              <a:ea typeface="Arial" panose="020B0604020202020204" pitchFamily="34" charset="0"/>
              <a:cs typeface="Times New Roman" panose="02020603050405020304" pitchFamily="18" charset="0"/>
            </a:endParaRPr>
          </a:p>
          <a:p>
            <a:pPr algn="just">
              <a:spcAft>
                <a:spcPts val="0"/>
              </a:spcAft>
            </a:pPr>
            <a:r>
              <a:rPr lang="nl-NL" sz="2800" dirty="0">
                <a:latin typeface="Times New Roman" panose="02020603050405020304" pitchFamily="18" charset="0"/>
                <a:ea typeface="Arial" panose="020B0604020202020204" pitchFamily="34" charset="0"/>
                <a:cs typeface="Times New Roman" panose="02020603050405020304" pitchFamily="18" charset="0"/>
              </a:rPr>
              <a:t>Xanh, nhăn = 1/4xanh x1/4nhăn = 1/16</a:t>
            </a:r>
            <a:endParaRPr lang="en-US" sz="2800" dirty="0">
              <a:effectLst/>
              <a:latin typeface="Times New Roman" panose="02020603050405020304" pitchFamily="18" charset="0"/>
              <a:ea typeface="Arial" panose="020B0604020202020204" pitchFamily="34" charset="0"/>
              <a:cs typeface="Times New Roman" panose="02020603050405020304" pitchFamily="18" charset="0"/>
            </a:endParaRPr>
          </a:p>
        </p:txBody>
      </p:sp>
      <p:sp>
        <p:nvSpPr>
          <p:cNvPr id="11" name="Rectangle 10"/>
          <p:cNvSpPr/>
          <p:nvPr/>
        </p:nvSpPr>
        <p:spPr>
          <a:xfrm>
            <a:off x="683567" y="2464343"/>
            <a:ext cx="7560841" cy="587853"/>
          </a:xfrm>
          <a:prstGeom prst="rect">
            <a:avLst/>
          </a:prstGeom>
        </p:spPr>
        <p:txBody>
          <a:bodyPr wrap="square">
            <a:spAutoFit/>
          </a:bodyPr>
          <a:lstStyle/>
          <a:p>
            <a:pPr algn="just">
              <a:lnSpc>
                <a:spcPct val="115000"/>
              </a:lnSpc>
              <a:spcAft>
                <a:spcPts val="1000"/>
              </a:spcAft>
            </a:pPr>
            <a:r>
              <a:rPr lang="nl-NL" sz="2800" dirty="0">
                <a:solidFill>
                  <a:srgbClr val="FF0000"/>
                </a:solidFill>
                <a:latin typeface="Times New Roman" panose="02020603050405020304" pitchFamily="18" charset="0"/>
                <a:ea typeface="Arial" panose="020B0604020202020204" pitchFamily="34" charset="0"/>
                <a:cs typeface="Times New Roman" panose="02020603050405020304" pitchFamily="18" charset="0"/>
              </a:rPr>
              <a:t>(3 vàng :1 xanh ) x ( 3 trơn : 1 nhăn ) = 9: 3: 3 : 1.</a:t>
            </a:r>
            <a:endParaRPr lang="en-US" sz="2800" dirty="0">
              <a:solidFill>
                <a:srgbClr val="FF0000"/>
              </a:solidFill>
              <a:effectLst/>
              <a:latin typeface="Arial" panose="020B0604020202020204" pitchFamily="34" charset="0"/>
              <a:ea typeface="Arial" panose="020B0604020202020204" pitchFamily="34" charset="0"/>
              <a:cs typeface="Times New Roman" panose="02020603050405020304" pitchFamily="18" charset="0"/>
            </a:endParaRPr>
          </a:p>
        </p:txBody>
      </p:sp>
      <p:sp>
        <p:nvSpPr>
          <p:cNvPr id="12" name="Rounded Rectangle 11"/>
          <p:cNvSpPr/>
          <p:nvPr/>
        </p:nvSpPr>
        <p:spPr>
          <a:xfrm>
            <a:off x="107504" y="188640"/>
            <a:ext cx="9036496" cy="11167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83567" y="251448"/>
            <a:ext cx="8280920" cy="954107"/>
          </a:xfrm>
          <a:prstGeom prst="rect">
            <a:avLst/>
          </a:prstGeom>
        </p:spPr>
        <p:txBody>
          <a:bodyPr wrap="square">
            <a:spAutoFit/>
          </a:bodyPr>
          <a:lstStyle/>
          <a:p>
            <a:r>
              <a:rPr lang="vi-VN" sz="2800" dirty="0">
                <a:solidFill>
                  <a:srgbClr val="FF0000"/>
                </a:solidFill>
                <a:latin typeface="Times New Roman" panose="02020603050405020304" pitchFamily="18" charset="0"/>
                <a:cs typeface="Times New Roman" panose="02020603050405020304" pitchFamily="18" charset="0"/>
              </a:rPr>
              <a:t>Nhận xét mối tương quan về kiểu hình ở F2 của phép lai một cặp tính trạng và phép lai hai cặp tính trạng</a:t>
            </a:r>
            <a:r>
              <a:rPr lang="en-US" sz="2800" dirty="0">
                <a:solidFill>
                  <a:srgbClr val="FF0000"/>
                </a:solidFill>
                <a:latin typeface="Times New Roman" panose="02020603050405020304" pitchFamily="18" charset="0"/>
                <a:cs typeface="Times New Roman" panose="02020603050405020304" pitchFamily="18" charset="0"/>
              </a:rPr>
              <a:t>?</a:t>
            </a:r>
            <a:endParaRPr lang="vi-VN" sz="2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185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barn(inVertical)">
                                      <p:cBhvr>
                                        <p:cTn id="17" dur="500"/>
                                        <p:tgtEl>
                                          <p:spTgt spid="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arn(inVertical)">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0" y="1290735"/>
            <a:ext cx="9144000" cy="5410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0" hangingPunct="0"/>
            <a:endParaRPr lang="en-US" altLang="en-US">
              <a:solidFill>
                <a:srgbClr val="000000"/>
              </a:solidFill>
            </a:endParaRPr>
          </a:p>
        </p:txBody>
      </p:sp>
      <p:sp>
        <p:nvSpPr>
          <p:cNvPr id="21507" name="Line 3"/>
          <p:cNvSpPr>
            <a:spLocks noChangeShapeType="1"/>
          </p:cNvSpPr>
          <p:nvPr/>
        </p:nvSpPr>
        <p:spPr bwMode="auto">
          <a:xfrm>
            <a:off x="2514600" y="1219200"/>
            <a:ext cx="0" cy="541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21508" name="Line 4"/>
          <p:cNvSpPr>
            <a:spLocks noChangeShapeType="1"/>
          </p:cNvSpPr>
          <p:nvPr/>
        </p:nvSpPr>
        <p:spPr bwMode="auto">
          <a:xfrm>
            <a:off x="5867400" y="1219200"/>
            <a:ext cx="0" cy="541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21509" name="Line 5"/>
          <p:cNvSpPr>
            <a:spLocks noChangeShapeType="1"/>
          </p:cNvSpPr>
          <p:nvPr/>
        </p:nvSpPr>
        <p:spPr bwMode="auto">
          <a:xfrm>
            <a:off x="4191000" y="1219200"/>
            <a:ext cx="0" cy="541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21510" name="Line 6"/>
          <p:cNvSpPr>
            <a:spLocks noChangeShapeType="1"/>
          </p:cNvSpPr>
          <p:nvPr/>
        </p:nvSpPr>
        <p:spPr bwMode="auto">
          <a:xfrm>
            <a:off x="7467600" y="1219200"/>
            <a:ext cx="0" cy="541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21511" name="Line 7"/>
          <p:cNvSpPr>
            <a:spLocks noChangeShapeType="1"/>
          </p:cNvSpPr>
          <p:nvPr/>
        </p:nvSpPr>
        <p:spPr bwMode="auto">
          <a:xfrm>
            <a:off x="0" y="25146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21512" name="Line 8"/>
          <p:cNvSpPr>
            <a:spLocks noChangeShapeType="1"/>
          </p:cNvSpPr>
          <p:nvPr/>
        </p:nvSpPr>
        <p:spPr bwMode="auto">
          <a:xfrm>
            <a:off x="0" y="45720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21513" name="Line 9"/>
          <p:cNvSpPr>
            <a:spLocks noChangeShapeType="1"/>
          </p:cNvSpPr>
          <p:nvPr/>
        </p:nvSpPr>
        <p:spPr bwMode="auto">
          <a:xfrm>
            <a:off x="0" y="1447800"/>
            <a:ext cx="2514600" cy="1066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21518" name="Rectangle 14"/>
          <p:cNvSpPr>
            <a:spLocks noChangeArrowheads="1"/>
          </p:cNvSpPr>
          <p:nvPr/>
        </p:nvSpPr>
        <p:spPr bwMode="auto">
          <a:xfrm>
            <a:off x="895351" y="1408531"/>
            <a:ext cx="1537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b="1" dirty="0" err="1">
                <a:solidFill>
                  <a:srgbClr val="FF0000"/>
                </a:solidFill>
                <a:latin typeface="Times New Roman" panose="02020603050405020304" pitchFamily="18" charset="0"/>
                <a:cs typeface="Times New Roman" panose="02020603050405020304" pitchFamily="18" charset="0"/>
              </a:rPr>
              <a:t>Kiểu</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hình</a:t>
            </a:r>
            <a:r>
              <a:rPr lang="en-US" altLang="en-US" b="1" dirty="0">
                <a:solidFill>
                  <a:srgbClr val="FF0000"/>
                </a:solidFill>
                <a:latin typeface="Times New Roman" panose="02020603050405020304" pitchFamily="18" charset="0"/>
                <a:cs typeface="Times New Roman" panose="02020603050405020304" pitchFamily="18" charset="0"/>
              </a:rPr>
              <a:t> F2</a:t>
            </a:r>
            <a:r>
              <a:rPr lang="en-US" altLang="en-US" b="1" dirty="0">
                <a:solidFill>
                  <a:srgbClr val="000000"/>
                </a:solidFill>
                <a:latin typeface="Times New Roman" panose="02020603050405020304" pitchFamily="18" charset="0"/>
                <a:cs typeface="Times New Roman" panose="02020603050405020304" pitchFamily="18" charset="0"/>
              </a:rPr>
              <a:t> </a:t>
            </a:r>
          </a:p>
        </p:txBody>
      </p:sp>
      <p:sp>
        <p:nvSpPr>
          <p:cNvPr id="21519" name="Rectangle 15"/>
          <p:cNvSpPr>
            <a:spLocks noChangeArrowheads="1"/>
          </p:cNvSpPr>
          <p:nvPr/>
        </p:nvSpPr>
        <p:spPr bwMode="auto">
          <a:xfrm>
            <a:off x="381000" y="1981200"/>
            <a:ext cx="704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b="1">
                <a:solidFill>
                  <a:srgbClr val="FF0000"/>
                </a:solidFill>
              </a:rPr>
              <a:t>Tỉ lệ</a:t>
            </a:r>
            <a:r>
              <a:rPr lang="en-US" altLang="en-US">
                <a:solidFill>
                  <a:srgbClr val="000000"/>
                </a:solidFill>
              </a:rPr>
              <a:t> </a:t>
            </a:r>
          </a:p>
        </p:txBody>
      </p:sp>
      <p:sp>
        <p:nvSpPr>
          <p:cNvPr id="21526" name="Rectangle 22"/>
          <p:cNvSpPr>
            <a:spLocks noChangeArrowheads="1"/>
          </p:cNvSpPr>
          <p:nvPr/>
        </p:nvSpPr>
        <p:spPr bwMode="auto">
          <a:xfrm>
            <a:off x="628123" y="2649021"/>
            <a:ext cx="164835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sz="2400" b="1" dirty="0" err="1">
                <a:solidFill>
                  <a:srgbClr val="6600CC"/>
                </a:solidFill>
                <a:latin typeface="Times New Roman" panose="02020603050405020304" pitchFamily="18" charset="0"/>
                <a:cs typeface="Times New Roman" panose="02020603050405020304" pitchFamily="18" charset="0"/>
              </a:rPr>
              <a:t>Tỉ</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lệ</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của</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mỗi</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kiểu</a:t>
            </a:r>
            <a:r>
              <a:rPr lang="en-US" altLang="en-US" sz="2400" b="1" dirty="0">
                <a:solidFill>
                  <a:srgbClr val="6600CC"/>
                </a:solidFill>
                <a:latin typeface="Times New Roman" panose="02020603050405020304" pitchFamily="18" charset="0"/>
                <a:cs typeface="Times New Roman" panose="02020603050405020304" pitchFamily="18" charset="0"/>
              </a:rPr>
              <a:t> gene ở F2 </a:t>
            </a:r>
          </a:p>
        </p:txBody>
      </p:sp>
      <p:sp>
        <p:nvSpPr>
          <p:cNvPr id="23576" name="Rectangle 24"/>
          <p:cNvSpPr>
            <a:spLocks noChangeArrowheads="1"/>
          </p:cNvSpPr>
          <p:nvPr/>
        </p:nvSpPr>
        <p:spPr bwMode="auto">
          <a:xfrm>
            <a:off x="381000" y="4792266"/>
            <a:ext cx="198120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sz="2400" b="1" dirty="0" err="1">
                <a:solidFill>
                  <a:srgbClr val="6600CC"/>
                </a:solidFill>
                <a:latin typeface="Times New Roman" panose="02020603050405020304" pitchFamily="18" charset="0"/>
                <a:cs typeface="Times New Roman" panose="02020603050405020304" pitchFamily="18" charset="0"/>
              </a:rPr>
              <a:t>Tỉ</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lệ</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của</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mỗi</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kiểu</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hình</a:t>
            </a:r>
            <a:r>
              <a:rPr lang="en-US" altLang="en-US" sz="2400" b="1" dirty="0">
                <a:solidFill>
                  <a:srgbClr val="6600CC"/>
                </a:solidFill>
                <a:latin typeface="Times New Roman" panose="02020603050405020304" pitchFamily="18" charset="0"/>
                <a:cs typeface="Times New Roman" panose="02020603050405020304" pitchFamily="18" charset="0"/>
              </a:rPr>
              <a:t> ở F2 </a:t>
            </a:r>
          </a:p>
        </p:txBody>
      </p:sp>
      <p:sp>
        <p:nvSpPr>
          <p:cNvPr id="21531" name="Rectangle 27"/>
          <p:cNvSpPr>
            <a:spLocks noChangeArrowheads="1"/>
          </p:cNvSpPr>
          <p:nvPr/>
        </p:nvSpPr>
        <p:spPr bwMode="auto">
          <a:xfrm>
            <a:off x="2661768" y="1749690"/>
            <a:ext cx="65710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b="1" dirty="0" err="1">
                <a:solidFill>
                  <a:srgbClr val="FF0000"/>
                </a:solidFill>
                <a:latin typeface="Times New Roman" panose="02020603050405020304" pitchFamily="18" charset="0"/>
                <a:cs typeface="Times New Roman" panose="02020603050405020304" pitchFamily="18" charset="0"/>
              </a:rPr>
              <a:t>Hạt</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vàng</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trơn</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Hạt</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vàng</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nhăn</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Hạt</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xanh</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trơn</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Hạt</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xanh</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nhăn</a:t>
            </a:r>
            <a:r>
              <a:rPr lang="en-US" altLang="en-US" dirty="0">
                <a:solidFill>
                  <a:srgbClr val="FF0000"/>
                </a:solidFill>
                <a:latin typeface="Times New Roman" panose="02020603050405020304" pitchFamily="18" charset="0"/>
                <a:cs typeface="Times New Roman" panose="02020603050405020304" pitchFamily="18" charset="0"/>
              </a:rPr>
              <a:t> </a:t>
            </a:r>
          </a:p>
        </p:txBody>
      </p:sp>
      <p:sp>
        <p:nvSpPr>
          <p:cNvPr id="21534" name="Text Box 32"/>
          <p:cNvSpPr txBox="1">
            <a:spLocks noChangeArrowheads="1"/>
          </p:cNvSpPr>
          <p:nvPr/>
        </p:nvSpPr>
        <p:spPr bwMode="auto">
          <a:xfrm>
            <a:off x="-88798" y="186612"/>
            <a:ext cx="923279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0" hangingPunct="0">
              <a:spcBef>
                <a:spcPct val="50000"/>
              </a:spcBef>
            </a:pPr>
            <a:r>
              <a:rPr lang="en-US" altLang="en-US" sz="2400" b="1" dirty="0" err="1">
                <a:solidFill>
                  <a:srgbClr val="000099"/>
                </a:solidFill>
                <a:latin typeface="Times New Roman" panose="02020603050405020304" pitchFamily="18" charset="0"/>
                <a:cs typeface="Times New Roman" panose="02020603050405020304" pitchFamily="18" charset="0"/>
              </a:rPr>
              <a:t>HOẠT</a:t>
            </a:r>
            <a:r>
              <a:rPr lang="en-US" altLang="en-US" sz="2400" b="1" dirty="0">
                <a:solidFill>
                  <a:srgbClr val="000099"/>
                </a:solidFill>
                <a:latin typeface="Times New Roman" panose="02020603050405020304" pitchFamily="18" charset="0"/>
                <a:cs typeface="Times New Roman" panose="02020603050405020304" pitchFamily="18" charset="0"/>
              </a:rPr>
              <a:t> </a:t>
            </a:r>
            <a:r>
              <a:rPr lang="en-US" altLang="en-US" sz="2400" b="1" dirty="0" err="1">
                <a:solidFill>
                  <a:srgbClr val="000099"/>
                </a:solidFill>
                <a:latin typeface="Times New Roman" panose="02020603050405020304" pitchFamily="18" charset="0"/>
                <a:cs typeface="Times New Roman" panose="02020603050405020304" pitchFamily="18" charset="0"/>
              </a:rPr>
              <a:t>ĐỘNGN</a:t>
            </a:r>
            <a:r>
              <a:rPr lang="en-US" altLang="en-US" sz="2400" b="1" dirty="0">
                <a:solidFill>
                  <a:srgbClr val="000099"/>
                </a:solidFill>
                <a:latin typeface="Times New Roman" panose="02020603050405020304" pitchFamily="18" charset="0"/>
                <a:cs typeface="Times New Roman" panose="02020603050405020304" pitchFamily="18" charset="0"/>
              </a:rPr>
              <a:t> </a:t>
            </a:r>
            <a:r>
              <a:rPr lang="en-US" altLang="en-US" sz="2400" b="1" dirty="0" err="1">
                <a:solidFill>
                  <a:srgbClr val="000099"/>
                </a:solidFill>
                <a:latin typeface="Times New Roman" panose="02020603050405020304" pitchFamily="18" charset="0"/>
                <a:cs typeface="Times New Roman" panose="02020603050405020304" pitchFamily="18" charset="0"/>
              </a:rPr>
              <a:t>NHÓM</a:t>
            </a:r>
            <a:r>
              <a:rPr lang="en-US" altLang="en-US" sz="2400" b="1" dirty="0">
                <a:solidFill>
                  <a:srgbClr val="000099"/>
                </a:solidFill>
                <a:latin typeface="Times New Roman" panose="02020603050405020304" pitchFamily="18" charset="0"/>
                <a:cs typeface="Times New Roman" panose="02020603050405020304" pitchFamily="18" charset="0"/>
              </a:rPr>
              <a:t>, </a:t>
            </a:r>
            <a:r>
              <a:rPr lang="en-US" altLang="en-US" sz="2400" b="1" dirty="0" err="1">
                <a:solidFill>
                  <a:srgbClr val="000099"/>
                </a:solidFill>
                <a:latin typeface="Times New Roman" panose="02020603050405020304" pitchFamily="18" charset="0"/>
                <a:cs typeface="Times New Roman" panose="02020603050405020304" pitchFamily="18" charset="0"/>
              </a:rPr>
              <a:t>PHIẾU</a:t>
            </a:r>
            <a:r>
              <a:rPr lang="en-US" altLang="en-US" sz="2400" b="1" dirty="0">
                <a:solidFill>
                  <a:srgbClr val="000099"/>
                </a:solidFill>
                <a:latin typeface="Times New Roman" panose="02020603050405020304" pitchFamily="18" charset="0"/>
                <a:cs typeface="Times New Roman" panose="02020603050405020304" pitchFamily="18" charset="0"/>
              </a:rPr>
              <a:t> </a:t>
            </a:r>
            <a:r>
              <a:rPr lang="en-US" altLang="en-US" sz="2400" b="1" dirty="0" err="1">
                <a:solidFill>
                  <a:srgbClr val="000099"/>
                </a:solidFill>
                <a:latin typeface="Times New Roman" panose="02020603050405020304" pitchFamily="18" charset="0"/>
                <a:cs typeface="Times New Roman" panose="02020603050405020304" pitchFamily="18" charset="0"/>
              </a:rPr>
              <a:t>HỌC</a:t>
            </a:r>
            <a:r>
              <a:rPr lang="en-US" altLang="en-US" sz="2400" b="1" dirty="0">
                <a:solidFill>
                  <a:srgbClr val="000099"/>
                </a:solidFill>
                <a:latin typeface="Times New Roman" panose="02020603050405020304" pitchFamily="18" charset="0"/>
                <a:cs typeface="Times New Roman" panose="02020603050405020304" pitchFamily="18" charset="0"/>
              </a:rPr>
              <a:t> </a:t>
            </a:r>
            <a:r>
              <a:rPr lang="en-US" altLang="en-US" sz="2400" b="1" dirty="0" err="1">
                <a:solidFill>
                  <a:srgbClr val="000099"/>
                </a:solidFill>
                <a:latin typeface="Times New Roman" panose="02020603050405020304" pitchFamily="18" charset="0"/>
                <a:cs typeface="Times New Roman" panose="02020603050405020304" pitchFamily="18" charset="0"/>
              </a:rPr>
              <a:t>TẬP</a:t>
            </a:r>
            <a:r>
              <a:rPr lang="en-US" altLang="en-US" sz="2400" b="1" dirty="0">
                <a:solidFill>
                  <a:srgbClr val="000099"/>
                </a:solidFill>
                <a:latin typeface="Times New Roman" panose="02020603050405020304" pitchFamily="18" charset="0"/>
                <a:cs typeface="Times New Roman" panose="02020603050405020304" pitchFamily="18" charset="0"/>
              </a:rPr>
              <a:t> </a:t>
            </a:r>
            <a:r>
              <a:rPr lang="en-US" altLang="en-US" sz="2400" b="1" dirty="0" err="1">
                <a:solidFill>
                  <a:srgbClr val="000099"/>
                </a:solidFill>
                <a:latin typeface="Times New Roman" panose="02020603050405020304" pitchFamily="18" charset="0"/>
                <a:cs typeface="Times New Roman" panose="02020603050405020304" pitchFamily="18" charset="0"/>
              </a:rPr>
              <a:t>SỐ</a:t>
            </a:r>
            <a:r>
              <a:rPr lang="en-US" altLang="en-US" sz="2400" b="1" dirty="0">
                <a:solidFill>
                  <a:srgbClr val="000099"/>
                </a:solidFill>
                <a:latin typeface="Times New Roman" panose="02020603050405020304" pitchFamily="18" charset="0"/>
                <a:cs typeface="Times New Roman" panose="02020603050405020304" pitchFamily="18" charset="0"/>
              </a:rPr>
              <a:t> 7</a:t>
            </a:r>
          </a:p>
        </p:txBody>
      </p:sp>
      <p:sp>
        <p:nvSpPr>
          <p:cNvPr id="21535" name="AutoShape 34" descr="Kết quả hình ảnh cho bảng tông quát quy luật phân li độc lập"/>
          <p:cNvSpPr>
            <a:spLocks noChangeAspect="1" noChangeArrowheads="1"/>
          </p:cNvSpPr>
          <p:nvPr/>
        </p:nvSpPr>
        <p:spPr bwMode="auto">
          <a:xfrm>
            <a:off x="155575" y="460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endParaRPr lang="en-US" altLang="en-US">
              <a:solidFill>
                <a:srgbClr val="000000"/>
              </a:solidFill>
            </a:endParaRPr>
          </a:p>
        </p:txBody>
      </p:sp>
    </p:spTree>
    <p:extLst>
      <p:ext uri="{BB962C8B-B14F-4D97-AF65-F5344CB8AC3E}">
        <p14:creationId xmlns:p14="http://schemas.microsoft.com/office/powerpoint/2010/main" val="4287881661"/>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44399" y="1248747"/>
            <a:ext cx="9144000" cy="5410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0" hangingPunct="0"/>
            <a:endParaRPr lang="en-US" altLang="en-US">
              <a:solidFill>
                <a:srgbClr val="000000"/>
              </a:solidFill>
            </a:endParaRPr>
          </a:p>
        </p:txBody>
      </p:sp>
      <p:sp>
        <p:nvSpPr>
          <p:cNvPr id="21507" name="Line 3"/>
          <p:cNvSpPr>
            <a:spLocks noChangeShapeType="1"/>
          </p:cNvSpPr>
          <p:nvPr/>
        </p:nvSpPr>
        <p:spPr bwMode="auto">
          <a:xfrm>
            <a:off x="2514600" y="1219200"/>
            <a:ext cx="0" cy="541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21508" name="Line 4"/>
          <p:cNvSpPr>
            <a:spLocks noChangeShapeType="1"/>
          </p:cNvSpPr>
          <p:nvPr/>
        </p:nvSpPr>
        <p:spPr bwMode="auto">
          <a:xfrm>
            <a:off x="5867400" y="1219200"/>
            <a:ext cx="0" cy="541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21509" name="Line 5"/>
          <p:cNvSpPr>
            <a:spLocks noChangeShapeType="1"/>
          </p:cNvSpPr>
          <p:nvPr/>
        </p:nvSpPr>
        <p:spPr bwMode="auto">
          <a:xfrm>
            <a:off x="4191000" y="1219200"/>
            <a:ext cx="0" cy="541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21510" name="Line 6"/>
          <p:cNvSpPr>
            <a:spLocks noChangeShapeType="1"/>
          </p:cNvSpPr>
          <p:nvPr/>
        </p:nvSpPr>
        <p:spPr bwMode="auto">
          <a:xfrm>
            <a:off x="7467600" y="1219200"/>
            <a:ext cx="0" cy="541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21511" name="Line 7"/>
          <p:cNvSpPr>
            <a:spLocks noChangeShapeType="1"/>
          </p:cNvSpPr>
          <p:nvPr/>
        </p:nvSpPr>
        <p:spPr bwMode="auto">
          <a:xfrm>
            <a:off x="0" y="25146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21512" name="Line 8"/>
          <p:cNvSpPr>
            <a:spLocks noChangeShapeType="1"/>
          </p:cNvSpPr>
          <p:nvPr/>
        </p:nvSpPr>
        <p:spPr bwMode="auto">
          <a:xfrm>
            <a:off x="0" y="45720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21513" name="Line 9"/>
          <p:cNvSpPr>
            <a:spLocks noChangeShapeType="1"/>
          </p:cNvSpPr>
          <p:nvPr/>
        </p:nvSpPr>
        <p:spPr bwMode="auto">
          <a:xfrm>
            <a:off x="0" y="1447800"/>
            <a:ext cx="2514600" cy="1066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23562" name="Rectangle 10"/>
          <p:cNvSpPr>
            <a:spLocks noChangeArrowheads="1"/>
          </p:cNvSpPr>
          <p:nvPr/>
        </p:nvSpPr>
        <p:spPr bwMode="auto">
          <a:xfrm>
            <a:off x="2895600" y="2818091"/>
            <a:ext cx="10740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dirty="0">
                <a:solidFill>
                  <a:srgbClr val="000000"/>
                </a:solidFill>
              </a:rPr>
              <a:t>1</a:t>
            </a:r>
            <a:r>
              <a:rPr lang="en-US" altLang="en-US" dirty="0">
                <a:solidFill>
                  <a:srgbClr val="FF3300"/>
                </a:solidFill>
              </a:rPr>
              <a:t> </a:t>
            </a:r>
            <a:r>
              <a:rPr lang="en-US" altLang="en-US" dirty="0" err="1">
                <a:solidFill>
                  <a:srgbClr val="FF3300"/>
                </a:solidFill>
              </a:rPr>
              <a:t>RRYY</a:t>
            </a:r>
            <a:r>
              <a:rPr lang="en-US" altLang="en-US" dirty="0">
                <a:solidFill>
                  <a:srgbClr val="000000"/>
                </a:solidFill>
              </a:rPr>
              <a:t> </a:t>
            </a:r>
          </a:p>
        </p:txBody>
      </p:sp>
      <p:sp>
        <p:nvSpPr>
          <p:cNvPr id="23563" name="Rectangle 11"/>
          <p:cNvSpPr>
            <a:spLocks noChangeArrowheads="1"/>
          </p:cNvSpPr>
          <p:nvPr/>
        </p:nvSpPr>
        <p:spPr bwMode="auto">
          <a:xfrm>
            <a:off x="2895600" y="2839786"/>
            <a:ext cx="1371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dirty="0">
                <a:solidFill>
                  <a:srgbClr val="000000"/>
                </a:solidFill>
              </a:rPr>
              <a:t>                                          2 </a:t>
            </a:r>
            <a:r>
              <a:rPr lang="en-US" altLang="en-US" dirty="0" err="1">
                <a:solidFill>
                  <a:srgbClr val="FF3300"/>
                </a:solidFill>
              </a:rPr>
              <a:t>RRYy</a:t>
            </a:r>
            <a:r>
              <a:rPr lang="en-US" altLang="en-US" dirty="0">
                <a:solidFill>
                  <a:srgbClr val="000000"/>
                </a:solidFill>
              </a:rPr>
              <a:t>               </a:t>
            </a:r>
          </a:p>
        </p:txBody>
      </p:sp>
      <p:sp>
        <p:nvSpPr>
          <p:cNvPr id="23564" name="Rectangle 12"/>
          <p:cNvSpPr>
            <a:spLocks noChangeArrowheads="1"/>
          </p:cNvSpPr>
          <p:nvPr/>
        </p:nvSpPr>
        <p:spPr bwMode="auto">
          <a:xfrm>
            <a:off x="2895600" y="3503891"/>
            <a:ext cx="105253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dirty="0">
                <a:solidFill>
                  <a:srgbClr val="000000"/>
                </a:solidFill>
              </a:rPr>
              <a:t>2 </a:t>
            </a:r>
            <a:r>
              <a:rPr lang="en-US" altLang="en-US" dirty="0" err="1">
                <a:solidFill>
                  <a:srgbClr val="FF3300"/>
                </a:solidFill>
              </a:rPr>
              <a:t>RrYY</a:t>
            </a:r>
            <a:r>
              <a:rPr lang="en-US" altLang="en-US" dirty="0">
                <a:solidFill>
                  <a:srgbClr val="000000"/>
                </a:solidFill>
              </a:rPr>
              <a:t>  </a:t>
            </a:r>
          </a:p>
        </p:txBody>
      </p:sp>
      <p:sp>
        <p:nvSpPr>
          <p:cNvPr id="23565" name="Rectangle 13"/>
          <p:cNvSpPr>
            <a:spLocks noChangeArrowheads="1"/>
          </p:cNvSpPr>
          <p:nvPr/>
        </p:nvSpPr>
        <p:spPr bwMode="auto">
          <a:xfrm>
            <a:off x="2895600" y="3884891"/>
            <a:ext cx="9541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dirty="0">
                <a:solidFill>
                  <a:srgbClr val="000000"/>
                </a:solidFill>
              </a:rPr>
              <a:t>4</a:t>
            </a:r>
            <a:r>
              <a:rPr lang="en-US" altLang="en-US" dirty="0">
                <a:solidFill>
                  <a:srgbClr val="FF3300"/>
                </a:solidFill>
              </a:rPr>
              <a:t> </a:t>
            </a:r>
            <a:r>
              <a:rPr lang="en-US" altLang="en-US" dirty="0" err="1">
                <a:solidFill>
                  <a:srgbClr val="FF3300"/>
                </a:solidFill>
              </a:rPr>
              <a:t>RrYy</a:t>
            </a:r>
            <a:r>
              <a:rPr lang="en-US" altLang="en-US" dirty="0">
                <a:solidFill>
                  <a:srgbClr val="000000"/>
                </a:solidFill>
              </a:rPr>
              <a:t> </a:t>
            </a:r>
          </a:p>
        </p:txBody>
      </p:sp>
      <p:sp>
        <p:nvSpPr>
          <p:cNvPr id="21518" name="Rectangle 14"/>
          <p:cNvSpPr>
            <a:spLocks noChangeArrowheads="1"/>
          </p:cNvSpPr>
          <p:nvPr/>
        </p:nvSpPr>
        <p:spPr bwMode="auto">
          <a:xfrm>
            <a:off x="895351" y="1408531"/>
            <a:ext cx="1537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b="1" dirty="0" err="1">
                <a:solidFill>
                  <a:srgbClr val="FF0000"/>
                </a:solidFill>
                <a:latin typeface="Times New Roman" panose="02020603050405020304" pitchFamily="18" charset="0"/>
                <a:cs typeface="Times New Roman" panose="02020603050405020304" pitchFamily="18" charset="0"/>
              </a:rPr>
              <a:t>Kiểu</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hình</a:t>
            </a:r>
            <a:r>
              <a:rPr lang="en-US" altLang="en-US" b="1" dirty="0">
                <a:solidFill>
                  <a:srgbClr val="FF0000"/>
                </a:solidFill>
                <a:latin typeface="Times New Roman" panose="02020603050405020304" pitchFamily="18" charset="0"/>
                <a:cs typeface="Times New Roman" panose="02020603050405020304" pitchFamily="18" charset="0"/>
              </a:rPr>
              <a:t> F2</a:t>
            </a:r>
            <a:r>
              <a:rPr lang="en-US" altLang="en-US" b="1" dirty="0">
                <a:solidFill>
                  <a:srgbClr val="000000"/>
                </a:solidFill>
                <a:latin typeface="Times New Roman" panose="02020603050405020304" pitchFamily="18" charset="0"/>
                <a:cs typeface="Times New Roman" panose="02020603050405020304" pitchFamily="18" charset="0"/>
              </a:rPr>
              <a:t> </a:t>
            </a:r>
          </a:p>
        </p:txBody>
      </p:sp>
      <p:sp>
        <p:nvSpPr>
          <p:cNvPr id="21519" name="Rectangle 15"/>
          <p:cNvSpPr>
            <a:spLocks noChangeArrowheads="1"/>
          </p:cNvSpPr>
          <p:nvPr/>
        </p:nvSpPr>
        <p:spPr bwMode="auto">
          <a:xfrm>
            <a:off x="381000" y="1981200"/>
            <a:ext cx="704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b="1">
                <a:solidFill>
                  <a:srgbClr val="FF0000"/>
                </a:solidFill>
              </a:rPr>
              <a:t>Tỉ lệ</a:t>
            </a:r>
            <a:r>
              <a:rPr lang="en-US" altLang="en-US">
                <a:solidFill>
                  <a:srgbClr val="000000"/>
                </a:solidFill>
              </a:rPr>
              <a:t> </a:t>
            </a:r>
          </a:p>
        </p:txBody>
      </p:sp>
      <p:sp>
        <p:nvSpPr>
          <p:cNvPr id="23568" name="Rectangle 16"/>
          <p:cNvSpPr>
            <a:spLocks noChangeArrowheads="1"/>
          </p:cNvSpPr>
          <p:nvPr/>
        </p:nvSpPr>
        <p:spPr bwMode="auto">
          <a:xfrm>
            <a:off x="2667000" y="5334000"/>
            <a:ext cx="14763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a:solidFill>
                  <a:srgbClr val="6600CC"/>
                </a:solidFill>
              </a:rPr>
              <a:t>9 vàng, trơn </a:t>
            </a:r>
          </a:p>
        </p:txBody>
      </p:sp>
      <p:sp>
        <p:nvSpPr>
          <p:cNvPr id="23569" name="Rectangle 17"/>
          <p:cNvSpPr>
            <a:spLocks noChangeArrowheads="1"/>
          </p:cNvSpPr>
          <p:nvPr/>
        </p:nvSpPr>
        <p:spPr bwMode="auto">
          <a:xfrm>
            <a:off x="4191000" y="5334000"/>
            <a:ext cx="163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a:solidFill>
                  <a:srgbClr val="000000"/>
                </a:solidFill>
              </a:rPr>
              <a:t> </a:t>
            </a:r>
            <a:r>
              <a:rPr lang="en-US" altLang="en-US">
                <a:solidFill>
                  <a:srgbClr val="6600CC"/>
                </a:solidFill>
              </a:rPr>
              <a:t>3 vàng, nhăn</a:t>
            </a:r>
            <a:r>
              <a:rPr lang="en-US" altLang="en-US">
                <a:solidFill>
                  <a:srgbClr val="000000"/>
                </a:solidFill>
              </a:rPr>
              <a:t> </a:t>
            </a:r>
          </a:p>
        </p:txBody>
      </p:sp>
      <p:sp>
        <p:nvSpPr>
          <p:cNvPr id="23570" name="Rectangle 18"/>
          <p:cNvSpPr>
            <a:spLocks noChangeArrowheads="1"/>
          </p:cNvSpPr>
          <p:nvPr/>
        </p:nvSpPr>
        <p:spPr bwMode="auto">
          <a:xfrm>
            <a:off x="5867400" y="5334000"/>
            <a:ext cx="15398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a:solidFill>
                  <a:srgbClr val="000000"/>
                </a:solidFill>
              </a:rPr>
              <a:t> </a:t>
            </a:r>
            <a:r>
              <a:rPr lang="en-US" altLang="en-US">
                <a:solidFill>
                  <a:srgbClr val="6600CC"/>
                </a:solidFill>
              </a:rPr>
              <a:t>3 xanh, trơn</a:t>
            </a:r>
            <a:r>
              <a:rPr lang="en-US" altLang="en-US">
                <a:solidFill>
                  <a:srgbClr val="000000"/>
                </a:solidFill>
              </a:rPr>
              <a:t> </a:t>
            </a:r>
          </a:p>
        </p:txBody>
      </p:sp>
      <p:sp>
        <p:nvSpPr>
          <p:cNvPr id="23571" name="Rectangle 19"/>
          <p:cNvSpPr>
            <a:spLocks noChangeArrowheads="1"/>
          </p:cNvSpPr>
          <p:nvPr/>
        </p:nvSpPr>
        <p:spPr bwMode="auto">
          <a:xfrm>
            <a:off x="7391400" y="5334000"/>
            <a:ext cx="1695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a:solidFill>
                  <a:srgbClr val="000000"/>
                </a:solidFill>
              </a:rPr>
              <a:t>  </a:t>
            </a:r>
            <a:r>
              <a:rPr lang="en-US" altLang="en-US">
                <a:solidFill>
                  <a:srgbClr val="6600CC"/>
                </a:solidFill>
              </a:rPr>
              <a:t>1 xanh, nhăn </a:t>
            </a:r>
          </a:p>
        </p:txBody>
      </p:sp>
      <p:sp>
        <p:nvSpPr>
          <p:cNvPr id="23572" name="Rectangle 20"/>
          <p:cNvSpPr>
            <a:spLocks noChangeArrowheads="1"/>
          </p:cNvSpPr>
          <p:nvPr/>
        </p:nvSpPr>
        <p:spPr bwMode="auto">
          <a:xfrm>
            <a:off x="4419600" y="2818091"/>
            <a:ext cx="91563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dirty="0">
                <a:solidFill>
                  <a:srgbClr val="000000"/>
                </a:solidFill>
              </a:rPr>
              <a:t>2 </a:t>
            </a:r>
            <a:r>
              <a:rPr lang="en-US" altLang="en-US" dirty="0" err="1">
                <a:solidFill>
                  <a:srgbClr val="FF3300"/>
                </a:solidFill>
              </a:rPr>
              <a:t>Rryy</a:t>
            </a:r>
            <a:r>
              <a:rPr lang="en-US" altLang="en-US" dirty="0">
                <a:solidFill>
                  <a:srgbClr val="0000FF"/>
                </a:solidFill>
              </a:rPr>
              <a:t> </a:t>
            </a:r>
          </a:p>
        </p:txBody>
      </p:sp>
      <p:sp>
        <p:nvSpPr>
          <p:cNvPr id="23573" name="Rectangle 21"/>
          <p:cNvSpPr>
            <a:spLocks noChangeArrowheads="1"/>
          </p:cNvSpPr>
          <p:nvPr/>
        </p:nvSpPr>
        <p:spPr bwMode="auto">
          <a:xfrm>
            <a:off x="6096000" y="2818091"/>
            <a:ext cx="83869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dirty="0">
                <a:solidFill>
                  <a:srgbClr val="000000"/>
                </a:solidFill>
              </a:rPr>
              <a:t>1</a:t>
            </a:r>
            <a:r>
              <a:rPr lang="en-US" altLang="en-US" dirty="0">
                <a:solidFill>
                  <a:srgbClr val="0000FF"/>
                </a:solidFill>
              </a:rPr>
              <a:t> </a:t>
            </a:r>
            <a:r>
              <a:rPr lang="en-US" altLang="en-US" dirty="0" err="1">
                <a:solidFill>
                  <a:srgbClr val="0000FF"/>
                </a:solidFill>
              </a:rPr>
              <a:t>rrYY</a:t>
            </a:r>
            <a:endParaRPr lang="en-US" altLang="en-US" dirty="0">
              <a:solidFill>
                <a:srgbClr val="FF3300"/>
              </a:solidFill>
            </a:endParaRPr>
          </a:p>
        </p:txBody>
      </p:sp>
      <p:sp>
        <p:nvSpPr>
          <p:cNvPr id="21526" name="Rectangle 22"/>
          <p:cNvSpPr>
            <a:spLocks noChangeArrowheads="1"/>
          </p:cNvSpPr>
          <p:nvPr/>
        </p:nvSpPr>
        <p:spPr bwMode="auto">
          <a:xfrm>
            <a:off x="628123" y="2649021"/>
            <a:ext cx="164835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sz="2400" b="1" dirty="0" err="1">
                <a:solidFill>
                  <a:srgbClr val="6600CC"/>
                </a:solidFill>
                <a:latin typeface="Times New Roman" panose="02020603050405020304" pitchFamily="18" charset="0"/>
                <a:cs typeface="Times New Roman" panose="02020603050405020304" pitchFamily="18" charset="0"/>
              </a:rPr>
              <a:t>Tỉ</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lệ</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của</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mỗi</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kiểu</a:t>
            </a:r>
            <a:r>
              <a:rPr lang="en-US" altLang="en-US" sz="2400" b="1" dirty="0">
                <a:solidFill>
                  <a:srgbClr val="6600CC"/>
                </a:solidFill>
                <a:latin typeface="Times New Roman" panose="02020603050405020304" pitchFamily="18" charset="0"/>
                <a:cs typeface="Times New Roman" panose="02020603050405020304" pitchFamily="18" charset="0"/>
              </a:rPr>
              <a:t> gene ở F2 </a:t>
            </a:r>
          </a:p>
        </p:txBody>
      </p:sp>
      <p:sp>
        <p:nvSpPr>
          <p:cNvPr id="23576" name="Rectangle 24"/>
          <p:cNvSpPr>
            <a:spLocks noChangeArrowheads="1"/>
          </p:cNvSpPr>
          <p:nvPr/>
        </p:nvSpPr>
        <p:spPr bwMode="auto">
          <a:xfrm>
            <a:off x="381000" y="4792266"/>
            <a:ext cx="198120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sz="2400" b="1" dirty="0" err="1">
                <a:solidFill>
                  <a:srgbClr val="6600CC"/>
                </a:solidFill>
                <a:latin typeface="Times New Roman" panose="02020603050405020304" pitchFamily="18" charset="0"/>
                <a:cs typeface="Times New Roman" panose="02020603050405020304" pitchFamily="18" charset="0"/>
              </a:rPr>
              <a:t>Tỉ</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lệ</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của</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mỗi</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kiểu</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hình</a:t>
            </a:r>
            <a:r>
              <a:rPr lang="en-US" altLang="en-US" sz="2400" b="1" dirty="0">
                <a:solidFill>
                  <a:srgbClr val="6600CC"/>
                </a:solidFill>
                <a:latin typeface="Times New Roman" panose="02020603050405020304" pitchFamily="18" charset="0"/>
                <a:cs typeface="Times New Roman" panose="02020603050405020304" pitchFamily="18" charset="0"/>
              </a:rPr>
              <a:t> ở F2 </a:t>
            </a:r>
          </a:p>
        </p:txBody>
      </p:sp>
      <p:sp>
        <p:nvSpPr>
          <p:cNvPr id="23578" name="Rectangle 26"/>
          <p:cNvSpPr>
            <a:spLocks noChangeArrowheads="1"/>
          </p:cNvSpPr>
          <p:nvPr/>
        </p:nvSpPr>
        <p:spPr bwMode="auto">
          <a:xfrm>
            <a:off x="4419600" y="3199091"/>
            <a:ext cx="94128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dirty="0">
                <a:solidFill>
                  <a:srgbClr val="000000"/>
                </a:solidFill>
              </a:rPr>
              <a:t>1 </a:t>
            </a:r>
            <a:r>
              <a:rPr lang="en-US" altLang="en-US" dirty="0" err="1">
                <a:solidFill>
                  <a:srgbClr val="FF3300"/>
                </a:solidFill>
              </a:rPr>
              <a:t>RRyy</a:t>
            </a:r>
            <a:endParaRPr lang="en-US" altLang="en-US" dirty="0">
              <a:solidFill>
                <a:srgbClr val="0000FF"/>
              </a:solidFill>
            </a:endParaRPr>
          </a:p>
        </p:txBody>
      </p:sp>
      <p:sp>
        <p:nvSpPr>
          <p:cNvPr id="21531" name="Rectangle 27"/>
          <p:cNvSpPr>
            <a:spLocks noChangeArrowheads="1"/>
          </p:cNvSpPr>
          <p:nvPr/>
        </p:nvSpPr>
        <p:spPr bwMode="auto">
          <a:xfrm>
            <a:off x="2661768" y="1749690"/>
            <a:ext cx="65710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b="1" dirty="0" err="1">
                <a:solidFill>
                  <a:srgbClr val="FF0000"/>
                </a:solidFill>
                <a:latin typeface="Times New Roman" panose="02020603050405020304" pitchFamily="18" charset="0"/>
                <a:cs typeface="Times New Roman" panose="02020603050405020304" pitchFamily="18" charset="0"/>
              </a:rPr>
              <a:t>Hạt</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vàng</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trơn</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Hạt</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vàng</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nhăn</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Hạt</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xanh</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trơn</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Hạt</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xanh</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nhăn</a:t>
            </a:r>
            <a:r>
              <a:rPr lang="en-US" altLang="en-US" dirty="0">
                <a:solidFill>
                  <a:srgbClr val="FF0000"/>
                </a:solidFill>
                <a:latin typeface="Times New Roman" panose="02020603050405020304" pitchFamily="18" charset="0"/>
                <a:cs typeface="Times New Roman" panose="02020603050405020304" pitchFamily="18" charset="0"/>
              </a:rPr>
              <a:t> </a:t>
            </a:r>
          </a:p>
        </p:txBody>
      </p:sp>
      <p:sp>
        <p:nvSpPr>
          <p:cNvPr id="23580" name="Rectangle 28"/>
          <p:cNvSpPr>
            <a:spLocks noChangeArrowheads="1"/>
          </p:cNvSpPr>
          <p:nvPr/>
        </p:nvSpPr>
        <p:spPr bwMode="auto">
          <a:xfrm>
            <a:off x="6096000" y="3200400"/>
            <a:ext cx="971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dirty="0">
                <a:solidFill>
                  <a:srgbClr val="000000"/>
                </a:solidFill>
              </a:rPr>
              <a:t>2 </a:t>
            </a:r>
            <a:r>
              <a:rPr lang="en-US" altLang="en-US" dirty="0" err="1">
                <a:solidFill>
                  <a:srgbClr val="0000FF"/>
                </a:solidFill>
              </a:rPr>
              <a:t>rrYy</a:t>
            </a:r>
            <a:r>
              <a:rPr lang="en-US" altLang="en-US" dirty="0">
                <a:solidFill>
                  <a:srgbClr val="0000FF"/>
                </a:solidFill>
              </a:rPr>
              <a:t> </a:t>
            </a:r>
          </a:p>
        </p:txBody>
      </p:sp>
      <p:sp>
        <p:nvSpPr>
          <p:cNvPr id="23581" name="Rectangle 29"/>
          <p:cNvSpPr>
            <a:spLocks noChangeArrowheads="1"/>
          </p:cNvSpPr>
          <p:nvPr/>
        </p:nvSpPr>
        <p:spPr bwMode="auto">
          <a:xfrm>
            <a:off x="7772400" y="2818091"/>
            <a:ext cx="82586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dirty="0">
                <a:solidFill>
                  <a:srgbClr val="000000"/>
                </a:solidFill>
              </a:rPr>
              <a:t>1 </a:t>
            </a:r>
            <a:r>
              <a:rPr lang="en-US" altLang="en-US" dirty="0" err="1">
                <a:solidFill>
                  <a:srgbClr val="0000FF"/>
                </a:solidFill>
              </a:rPr>
              <a:t>rryy</a:t>
            </a:r>
            <a:r>
              <a:rPr lang="en-US" altLang="en-US" dirty="0">
                <a:solidFill>
                  <a:srgbClr val="000000"/>
                </a:solidFill>
              </a:rPr>
              <a:t> </a:t>
            </a:r>
          </a:p>
        </p:txBody>
      </p:sp>
      <p:sp>
        <p:nvSpPr>
          <p:cNvPr id="21535" name="AutoShape 34" descr="Kết quả hình ảnh cho bảng tông quát quy luật phân li độc lập"/>
          <p:cNvSpPr>
            <a:spLocks noChangeAspect="1" noChangeArrowheads="1"/>
          </p:cNvSpPr>
          <p:nvPr/>
        </p:nvSpPr>
        <p:spPr bwMode="auto">
          <a:xfrm>
            <a:off x="155575" y="460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endParaRPr lang="en-US" altLang="en-US">
              <a:solidFill>
                <a:srgbClr val="000000"/>
              </a:solidFill>
            </a:endParaRPr>
          </a:p>
        </p:txBody>
      </p:sp>
      <p:sp>
        <p:nvSpPr>
          <p:cNvPr id="32" name="Text Box 32"/>
          <p:cNvSpPr txBox="1">
            <a:spLocks noChangeArrowheads="1"/>
          </p:cNvSpPr>
          <p:nvPr/>
        </p:nvSpPr>
        <p:spPr bwMode="auto">
          <a:xfrm>
            <a:off x="-88798" y="186612"/>
            <a:ext cx="923279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0" hangingPunct="0">
              <a:spcBef>
                <a:spcPct val="50000"/>
              </a:spcBef>
            </a:pPr>
            <a:r>
              <a:rPr lang="en-US" altLang="en-US" sz="2400" b="1" dirty="0" err="1">
                <a:solidFill>
                  <a:srgbClr val="000099"/>
                </a:solidFill>
                <a:latin typeface="Times New Roman" panose="02020603050405020304" pitchFamily="18" charset="0"/>
                <a:cs typeface="Times New Roman" panose="02020603050405020304" pitchFamily="18" charset="0"/>
              </a:rPr>
              <a:t>HOẠT</a:t>
            </a:r>
            <a:r>
              <a:rPr lang="en-US" altLang="en-US" sz="2400" b="1" dirty="0">
                <a:solidFill>
                  <a:srgbClr val="000099"/>
                </a:solidFill>
                <a:latin typeface="Times New Roman" panose="02020603050405020304" pitchFamily="18" charset="0"/>
                <a:cs typeface="Times New Roman" panose="02020603050405020304" pitchFamily="18" charset="0"/>
              </a:rPr>
              <a:t> </a:t>
            </a:r>
            <a:r>
              <a:rPr lang="en-US" altLang="en-US" sz="2400" b="1" dirty="0" err="1">
                <a:solidFill>
                  <a:srgbClr val="000099"/>
                </a:solidFill>
                <a:latin typeface="Times New Roman" panose="02020603050405020304" pitchFamily="18" charset="0"/>
                <a:cs typeface="Times New Roman" panose="02020603050405020304" pitchFamily="18" charset="0"/>
              </a:rPr>
              <a:t>ĐỘNGN</a:t>
            </a:r>
            <a:r>
              <a:rPr lang="en-US" altLang="en-US" sz="2400" b="1" dirty="0">
                <a:solidFill>
                  <a:srgbClr val="000099"/>
                </a:solidFill>
                <a:latin typeface="Times New Roman" panose="02020603050405020304" pitchFamily="18" charset="0"/>
                <a:cs typeface="Times New Roman" panose="02020603050405020304" pitchFamily="18" charset="0"/>
              </a:rPr>
              <a:t> </a:t>
            </a:r>
            <a:r>
              <a:rPr lang="en-US" altLang="en-US" sz="2400" b="1" dirty="0" err="1">
                <a:solidFill>
                  <a:srgbClr val="000099"/>
                </a:solidFill>
                <a:latin typeface="Times New Roman" panose="02020603050405020304" pitchFamily="18" charset="0"/>
                <a:cs typeface="Times New Roman" panose="02020603050405020304" pitchFamily="18" charset="0"/>
              </a:rPr>
              <a:t>NHÓM</a:t>
            </a:r>
            <a:r>
              <a:rPr lang="en-US" altLang="en-US" sz="2400" b="1" dirty="0">
                <a:solidFill>
                  <a:srgbClr val="000099"/>
                </a:solidFill>
                <a:latin typeface="Times New Roman" panose="02020603050405020304" pitchFamily="18" charset="0"/>
                <a:cs typeface="Times New Roman" panose="02020603050405020304" pitchFamily="18" charset="0"/>
              </a:rPr>
              <a:t>, </a:t>
            </a:r>
            <a:r>
              <a:rPr lang="en-US" altLang="en-US" sz="2400" b="1" dirty="0" err="1">
                <a:solidFill>
                  <a:srgbClr val="000099"/>
                </a:solidFill>
                <a:latin typeface="Times New Roman" panose="02020603050405020304" pitchFamily="18" charset="0"/>
                <a:cs typeface="Times New Roman" panose="02020603050405020304" pitchFamily="18" charset="0"/>
              </a:rPr>
              <a:t>PHIẾU</a:t>
            </a:r>
            <a:r>
              <a:rPr lang="en-US" altLang="en-US" sz="2400" b="1" dirty="0">
                <a:solidFill>
                  <a:srgbClr val="000099"/>
                </a:solidFill>
                <a:latin typeface="Times New Roman" panose="02020603050405020304" pitchFamily="18" charset="0"/>
                <a:cs typeface="Times New Roman" panose="02020603050405020304" pitchFamily="18" charset="0"/>
              </a:rPr>
              <a:t> </a:t>
            </a:r>
            <a:r>
              <a:rPr lang="en-US" altLang="en-US" sz="2400" b="1" dirty="0" err="1">
                <a:solidFill>
                  <a:srgbClr val="000099"/>
                </a:solidFill>
                <a:latin typeface="Times New Roman" panose="02020603050405020304" pitchFamily="18" charset="0"/>
                <a:cs typeface="Times New Roman" panose="02020603050405020304" pitchFamily="18" charset="0"/>
              </a:rPr>
              <a:t>HỌC</a:t>
            </a:r>
            <a:r>
              <a:rPr lang="en-US" altLang="en-US" sz="2400" b="1" dirty="0">
                <a:solidFill>
                  <a:srgbClr val="000099"/>
                </a:solidFill>
                <a:latin typeface="Times New Roman" panose="02020603050405020304" pitchFamily="18" charset="0"/>
                <a:cs typeface="Times New Roman" panose="02020603050405020304" pitchFamily="18" charset="0"/>
              </a:rPr>
              <a:t> </a:t>
            </a:r>
            <a:r>
              <a:rPr lang="en-US" altLang="en-US" sz="2400" b="1" dirty="0" err="1">
                <a:solidFill>
                  <a:srgbClr val="000099"/>
                </a:solidFill>
                <a:latin typeface="Times New Roman" panose="02020603050405020304" pitchFamily="18" charset="0"/>
                <a:cs typeface="Times New Roman" panose="02020603050405020304" pitchFamily="18" charset="0"/>
              </a:rPr>
              <a:t>TẬP</a:t>
            </a:r>
            <a:r>
              <a:rPr lang="en-US" altLang="en-US" sz="2400" b="1" dirty="0">
                <a:solidFill>
                  <a:srgbClr val="000099"/>
                </a:solidFill>
                <a:latin typeface="Times New Roman" panose="02020603050405020304" pitchFamily="18" charset="0"/>
                <a:cs typeface="Times New Roman" panose="02020603050405020304" pitchFamily="18" charset="0"/>
              </a:rPr>
              <a:t> </a:t>
            </a:r>
            <a:r>
              <a:rPr lang="en-US" altLang="en-US" sz="2400" b="1" dirty="0" err="1">
                <a:solidFill>
                  <a:srgbClr val="000099"/>
                </a:solidFill>
                <a:latin typeface="Times New Roman" panose="02020603050405020304" pitchFamily="18" charset="0"/>
                <a:cs typeface="Times New Roman" panose="02020603050405020304" pitchFamily="18" charset="0"/>
              </a:rPr>
              <a:t>SỐ</a:t>
            </a:r>
            <a:r>
              <a:rPr lang="en-US" altLang="en-US" sz="2400" b="1" dirty="0">
                <a:solidFill>
                  <a:srgbClr val="000099"/>
                </a:solidFill>
                <a:latin typeface="Times New Roman" panose="02020603050405020304" pitchFamily="18" charset="0"/>
                <a:cs typeface="Times New Roman" panose="02020603050405020304" pitchFamily="18" charset="0"/>
              </a:rPr>
              <a:t> 7</a:t>
            </a:r>
          </a:p>
        </p:txBody>
      </p:sp>
    </p:spTree>
    <p:extLst>
      <p:ext uri="{BB962C8B-B14F-4D97-AF65-F5344CB8AC3E}">
        <p14:creationId xmlns:p14="http://schemas.microsoft.com/office/powerpoint/2010/main" val="2412310672"/>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loud Callout 2"/>
          <p:cNvSpPr/>
          <p:nvPr/>
        </p:nvSpPr>
        <p:spPr>
          <a:xfrm>
            <a:off x="3635896" y="332656"/>
            <a:ext cx="4680520" cy="2592288"/>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rgbClr val="000000"/>
              </a:solidFill>
            </a:endParaRPr>
          </a:p>
        </p:txBody>
      </p:sp>
      <p:sp>
        <p:nvSpPr>
          <p:cNvPr id="8" name="Rectangle 7"/>
          <p:cNvSpPr/>
          <p:nvPr/>
        </p:nvSpPr>
        <p:spPr>
          <a:xfrm>
            <a:off x="4427984" y="936302"/>
            <a:ext cx="3096344" cy="1384995"/>
          </a:xfrm>
          <a:prstGeom prst="rect">
            <a:avLst/>
          </a:prstGeom>
        </p:spPr>
        <p:txBody>
          <a:bodyPr wrap="square">
            <a:spAutoFit/>
          </a:bodyPr>
          <a:lstStyle/>
          <a:p>
            <a:pPr algn="ctr"/>
            <a:r>
              <a:rPr lang="en-US" sz="2800" dirty="0" err="1">
                <a:solidFill>
                  <a:srgbClr val="FF0000"/>
                </a:solidFill>
                <a:latin typeface="Times New Roman" panose="02020603050405020304" pitchFamily="18" charset="0"/>
                <a:cs typeface="Times New Roman" panose="02020603050405020304" pitchFamily="18" charset="0"/>
              </a:rPr>
              <a:t>Phát</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biểu</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nội</a:t>
            </a:r>
            <a:r>
              <a:rPr lang="en-US" sz="2800" dirty="0">
                <a:solidFill>
                  <a:srgbClr val="FF0000"/>
                </a:solidFill>
                <a:latin typeface="Times New Roman" panose="02020603050405020304" pitchFamily="18" charset="0"/>
                <a:cs typeface="Times New Roman" panose="02020603050405020304" pitchFamily="18" charset="0"/>
              </a:rPr>
              <a:t> dung </a:t>
            </a:r>
            <a:r>
              <a:rPr lang="en-US" sz="2800" dirty="0" err="1">
                <a:solidFill>
                  <a:srgbClr val="FF0000"/>
                </a:solidFill>
                <a:latin typeface="Times New Roman" panose="02020603050405020304" pitchFamily="18" charset="0"/>
                <a:cs typeface="Times New Roman" panose="02020603050405020304" pitchFamily="18" charset="0"/>
              </a:rPr>
              <a:t>quy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luật</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phân</a:t>
            </a:r>
            <a:r>
              <a:rPr lang="en-US" sz="2800" dirty="0">
                <a:solidFill>
                  <a:srgbClr val="FF0000"/>
                </a:solidFill>
                <a:latin typeface="Times New Roman" panose="02020603050405020304" pitchFamily="18" charset="0"/>
                <a:cs typeface="Times New Roman" panose="02020603050405020304" pitchFamily="18" charset="0"/>
              </a:rPr>
              <a:t> li </a:t>
            </a:r>
            <a:r>
              <a:rPr lang="en-US" sz="2800" dirty="0" err="1">
                <a:solidFill>
                  <a:srgbClr val="FF0000"/>
                </a:solidFill>
                <a:latin typeface="Times New Roman" panose="02020603050405020304" pitchFamily="18" charset="0"/>
                <a:cs typeface="Times New Roman" panose="02020603050405020304" pitchFamily="18" charset="0"/>
              </a:rPr>
              <a:t>độc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lập</a:t>
            </a:r>
            <a:r>
              <a:rPr lang="en-US" sz="2800" dirty="0">
                <a:solidFill>
                  <a:srgbClr val="FF0000"/>
                </a:solidFill>
                <a:latin typeface="Times New Roman" panose="02020603050405020304" pitchFamily="18" charset="0"/>
                <a:cs typeface="Times New Roman" panose="02020603050405020304" pitchFamily="18" charset="0"/>
              </a:rPr>
              <a:t>?</a:t>
            </a:r>
          </a:p>
        </p:txBody>
      </p:sp>
      <p:pic>
        <p:nvPicPr>
          <p:cNvPr id="10" name="Picture 10" descr="Tay viÕt "/>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471736" y="2755477"/>
            <a:ext cx="696913" cy="84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368558" y="3989952"/>
            <a:ext cx="8595930" cy="1354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2" name="Rectangle 11"/>
          <p:cNvSpPr/>
          <p:nvPr/>
        </p:nvSpPr>
        <p:spPr>
          <a:xfrm>
            <a:off x="395536" y="3974841"/>
            <a:ext cx="8568952" cy="1384995"/>
          </a:xfrm>
          <a:prstGeom prst="rect">
            <a:avLst/>
          </a:prstGeom>
        </p:spPr>
        <p:txBody>
          <a:bodyPr wrap="square">
            <a:spAutoFit/>
          </a:bodyPr>
          <a:lstStyle/>
          <a:p>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Các</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cặp</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nhân</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tố</a:t>
            </a:r>
            <a:r>
              <a:rPr lang="en-US" sz="2800" dirty="0">
                <a:solidFill>
                  <a:srgbClr val="000000"/>
                </a:solidFill>
                <a:latin typeface="Times New Roman" panose="02020603050405020304" pitchFamily="18" charset="0"/>
                <a:cs typeface="Times New Roman" panose="02020603050405020304" pitchFamily="18" charset="0"/>
              </a:rPr>
              <a:t> di </a:t>
            </a:r>
            <a:r>
              <a:rPr lang="en-US" sz="2800" dirty="0" err="1">
                <a:solidFill>
                  <a:srgbClr val="000000"/>
                </a:solidFill>
                <a:latin typeface="Times New Roman" panose="02020603050405020304" pitchFamily="18" charset="0"/>
                <a:cs typeface="Times New Roman" panose="02020603050405020304" pitchFamily="18" charset="0"/>
              </a:rPr>
              <a:t>truyền</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quy</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định</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các</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cặp</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tính</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trạng</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khác</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nhau</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phân</a:t>
            </a:r>
            <a:r>
              <a:rPr lang="en-US" sz="2800" dirty="0">
                <a:solidFill>
                  <a:srgbClr val="000000"/>
                </a:solidFill>
                <a:latin typeface="Times New Roman" panose="02020603050405020304" pitchFamily="18" charset="0"/>
                <a:cs typeface="Times New Roman" panose="02020603050405020304" pitchFamily="18" charset="0"/>
              </a:rPr>
              <a:t> li </a:t>
            </a:r>
            <a:r>
              <a:rPr lang="en-US" sz="2800" dirty="0" err="1">
                <a:solidFill>
                  <a:srgbClr val="000000"/>
                </a:solidFill>
                <a:latin typeface="Times New Roman" panose="02020603050405020304" pitchFamily="18" charset="0"/>
                <a:cs typeface="Times New Roman" panose="02020603050405020304" pitchFamily="18" charset="0"/>
              </a:rPr>
              <a:t>độc</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lập</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và</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tổ</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hợp</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tự</a:t>
            </a:r>
            <a:r>
              <a:rPr lang="en-US" sz="2800" dirty="0">
                <a:solidFill>
                  <a:srgbClr val="000000"/>
                </a:solidFill>
                <a:latin typeface="Times New Roman" panose="02020603050405020304" pitchFamily="18" charset="0"/>
                <a:cs typeface="Times New Roman" panose="02020603050405020304" pitchFamily="18" charset="0"/>
              </a:rPr>
              <a:t> do </a:t>
            </a:r>
            <a:r>
              <a:rPr lang="en-US" sz="2800" dirty="0" err="1">
                <a:solidFill>
                  <a:srgbClr val="000000"/>
                </a:solidFill>
                <a:latin typeface="Times New Roman" panose="02020603050405020304" pitchFamily="18" charset="0"/>
                <a:cs typeface="Times New Roman" panose="02020603050405020304" pitchFamily="18" charset="0"/>
              </a:rPr>
              <a:t>trong</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quá</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trình</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phát</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sinh</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giao</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tử</a:t>
            </a:r>
            <a:r>
              <a:rPr lang="en-US" sz="2800" dirty="0">
                <a:solidFill>
                  <a:srgbClr val="00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333161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404664"/>
            <a:ext cx="8640960" cy="3108543"/>
          </a:xfrm>
          <a:prstGeom prst="rect">
            <a:avLst/>
          </a:prstGeom>
        </p:spPr>
        <p:txBody>
          <a:bodyPr wrap="square">
            <a:spAutoFit/>
          </a:bodyPr>
          <a:lstStyle/>
          <a:p>
            <a:r>
              <a:rPr lang="en-US" sz="2800" b="1" dirty="0">
                <a:solidFill>
                  <a:srgbClr val="000099"/>
                </a:solidFill>
                <a:latin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cs typeface="Times New Roman" panose="02020603050405020304" pitchFamily="18" charset="0"/>
              </a:rPr>
              <a:t>Luyện tập:</a:t>
            </a:r>
            <a:endParaRPr lang="en-US" sz="2800" b="1" dirty="0">
              <a:solidFill>
                <a:srgbClr val="FF0000"/>
              </a:solidFill>
              <a:latin typeface="Times New Roman" panose="02020603050405020304" pitchFamily="18" charset="0"/>
              <a:cs typeface="Times New Roman" panose="02020603050405020304" pitchFamily="18" charset="0"/>
            </a:endParaRPr>
          </a:p>
          <a:p>
            <a:r>
              <a:rPr lang="vi-VN" sz="2800" dirty="0">
                <a:solidFill>
                  <a:srgbClr val="000099"/>
                </a:solidFill>
                <a:latin typeface="Times New Roman" panose="02020603050405020304" pitchFamily="18" charset="0"/>
                <a:cs typeface="Times New Roman" panose="02020603050405020304" pitchFamily="18" charset="0"/>
              </a:rPr>
              <a:t> Ở bí, quả tròn, hoa vàng là hai tính trạng trội hoàn toàn so với quả dài, hoa trắng. Sự di truyền của hai cặp tính trạng trên tuân theo quy luật phân li độc lập của Mendel. Cho cây bí quả tròn, hoa vàng thuần chủng lai với cây bí quả dài, hoa trắng. Xác định kiểu gene, kiểu hình của P</a:t>
            </a:r>
            <a:r>
              <a:rPr lang="vi-VN" sz="2800" baseline="-25000" dirty="0">
                <a:solidFill>
                  <a:srgbClr val="000099"/>
                </a:solidFill>
                <a:latin typeface="Times New Roman" panose="02020603050405020304" pitchFamily="18" charset="0"/>
                <a:cs typeface="Times New Roman" panose="02020603050405020304" pitchFamily="18" charset="0"/>
              </a:rPr>
              <a:t>t/c</a:t>
            </a:r>
            <a:r>
              <a:rPr lang="vi-VN" sz="2800" dirty="0">
                <a:solidFill>
                  <a:srgbClr val="000099"/>
                </a:solidFill>
                <a:latin typeface="Times New Roman" panose="02020603050405020304" pitchFamily="18" charset="0"/>
                <a:cs typeface="Times New Roman" panose="02020603050405020304" pitchFamily="18" charset="0"/>
              </a:rPr>
              <a:t> và lập sơ đồ lai từ P</a:t>
            </a:r>
            <a:r>
              <a:rPr lang="vi-VN" sz="2800" baseline="-25000" dirty="0">
                <a:solidFill>
                  <a:srgbClr val="000099"/>
                </a:solidFill>
                <a:latin typeface="Times New Roman" panose="02020603050405020304" pitchFamily="18" charset="0"/>
                <a:cs typeface="Times New Roman" panose="02020603050405020304" pitchFamily="18" charset="0"/>
              </a:rPr>
              <a:t>t/c</a:t>
            </a:r>
            <a:r>
              <a:rPr lang="vi-VN" sz="2800" dirty="0">
                <a:solidFill>
                  <a:srgbClr val="000099"/>
                </a:solidFill>
                <a:latin typeface="Times New Roman" panose="02020603050405020304" pitchFamily="18" charset="0"/>
                <a:cs typeface="Times New Roman" panose="02020603050405020304" pitchFamily="18" charset="0"/>
              </a:rPr>
              <a:t> đến F</a:t>
            </a:r>
            <a:r>
              <a:rPr lang="vi-VN" sz="2800" baseline="-25000" dirty="0">
                <a:solidFill>
                  <a:srgbClr val="000099"/>
                </a:solidFill>
                <a:latin typeface="Times New Roman" panose="02020603050405020304" pitchFamily="18" charset="0"/>
                <a:cs typeface="Times New Roman" panose="02020603050405020304" pitchFamily="18" charset="0"/>
              </a:rPr>
              <a:t>2</a:t>
            </a:r>
            <a:endParaRPr lang="en-US" sz="2800"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9998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6"/>
          <p:cNvSpPr txBox="1">
            <a:spLocks noChangeArrowheads="1"/>
          </p:cNvSpPr>
          <p:nvPr/>
        </p:nvSpPr>
        <p:spPr bwMode="auto">
          <a:xfrm>
            <a:off x="1259632" y="764704"/>
            <a:ext cx="3962400" cy="17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000" b="1" dirty="0">
                <a:solidFill>
                  <a:srgbClr val="FF3300"/>
                </a:solidFill>
                <a:latin typeface="Times New Roman" panose="02020603050405020304" pitchFamily="18" charset="0"/>
                <a:cs typeface="Times New Roman" panose="02020603050405020304" pitchFamily="18" charset="0"/>
              </a:rPr>
              <a:t>A</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Quy</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định</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quả</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tròn</a:t>
            </a:r>
            <a:r>
              <a:rPr lang="en-US" altLang="en-US" sz="2000" dirty="0">
                <a:solidFill>
                  <a:srgbClr val="000000"/>
                </a:solidFill>
                <a:latin typeface="Times New Roman" panose="02020603050405020304" pitchFamily="18" charset="0"/>
                <a:cs typeface="Times New Roman" panose="02020603050405020304" pitchFamily="18" charset="0"/>
              </a:rPr>
              <a:t> </a:t>
            </a:r>
          </a:p>
          <a:p>
            <a:pPr>
              <a:spcBef>
                <a:spcPct val="50000"/>
              </a:spcBef>
            </a:pPr>
            <a:r>
              <a:rPr lang="en-US" altLang="en-US" sz="2000" b="1" dirty="0">
                <a:solidFill>
                  <a:srgbClr val="0000FF"/>
                </a:solidFill>
                <a:latin typeface="Times New Roman" panose="02020603050405020304" pitchFamily="18" charset="0"/>
                <a:cs typeface="Times New Roman" panose="02020603050405020304" pitchFamily="18" charset="0"/>
              </a:rPr>
              <a:t>a</a:t>
            </a:r>
            <a:r>
              <a:rPr lang="en-US" altLang="en-US" sz="2000" b="1" dirty="0">
                <a:solidFill>
                  <a:srgbClr val="000000"/>
                </a:solidFill>
                <a:latin typeface="Times New Roman" panose="02020603050405020304" pitchFamily="18" charset="0"/>
                <a:cs typeface="Times New Roman" panose="02020603050405020304" pitchFamily="18" charset="0"/>
              </a:rPr>
              <a:t>:</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Quy</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định</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quả</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dài</a:t>
            </a:r>
            <a:endParaRPr lang="en-US" altLang="en-US" sz="2000" dirty="0">
              <a:solidFill>
                <a:srgbClr val="000000"/>
              </a:solidFill>
              <a:latin typeface="Times New Roman" panose="02020603050405020304" pitchFamily="18" charset="0"/>
              <a:cs typeface="Times New Roman" panose="02020603050405020304" pitchFamily="18" charset="0"/>
            </a:endParaRPr>
          </a:p>
          <a:p>
            <a:pPr>
              <a:spcBef>
                <a:spcPct val="50000"/>
              </a:spcBef>
            </a:pPr>
            <a:r>
              <a:rPr lang="en-US" altLang="en-US" sz="2000" b="1" dirty="0">
                <a:solidFill>
                  <a:srgbClr val="FF3300"/>
                </a:solidFill>
                <a:latin typeface="Times New Roman" panose="02020603050405020304" pitchFamily="18" charset="0"/>
                <a:cs typeface="Times New Roman" panose="02020603050405020304" pitchFamily="18" charset="0"/>
              </a:rPr>
              <a:t>B</a:t>
            </a:r>
            <a:r>
              <a:rPr lang="en-US" altLang="en-US" sz="2000" b="1" dirty="0">
                <a:solidFill>
                  <a:srgbClr val="000000"/>
                </a:solidFill>
                <a:latin typeface="Times New Roman" panose="02020603050405020304" pitchFamily="18" charset="0"/>
                <a:cs typeface="Times New Roman" panose="02020603050405020304" pitchFamily="18" charset="0"/>
              </a:rPr>
              <a:t>:</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Quy</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định</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hoa</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vàng</a:t>
            </a:r>
            <a:endParaRPr lang="en-US" altLang="en-US" sz="2000" dirty="0">
              <a:solidFill>
                <a:srgbClr val="000000"/>
              </a:solidFill>
              <a:latin typeface="Times New Roman" panose="02020603050405020304" pitchFamily="18" charset="0"/>
              <a:cs typeface="Times New Roman" panose="02020603050405020304" pitchFamily="18" charset="0"/>
            </a:endParaRPr>
          </a:p>
          <a:p>
            <a:pPr>
              <a:spcBef>
                <a:spcPct val="50000"/>
              </a:spcBef>
            </a:pPr>
            <a:r>
              <a:rPr lang="en-US" altLang="en-US" sz="2000" b="1" dirty="0">
                <a:solidFill>
                  <a:srgbClr val="0000FF"/>
                </a:solidFill>
                <a:latin typeface="Times New Roman" panose="02020603050405020304" pitchFamily="18" charset="0"/>
                <a:cs typeface="Times New Roman" panose="02020603050405020304" pitchFamily="18" charset="0"/>
              </a:rPr>
              <a:t>b</a:t>
            </a:r>
            <a:r>
              <a:rPr lang="en-US" altLang="en-US" sz="2000" b="1" dirty="0">
                <a:solidFill>
                  <a:srgbClr val="000000"/>
                </a:solidFill>
                <a:latin typeface="Times New Roman" panose="02020603050405020304" pitchFamily="18" charset="0"/>
                <a:cs typeface="Times New Roman" panose="02020603050405020304" pitchFamily="18" charset="0"/>
              </a:rPr>
              <a:t>:</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Quy</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định</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hoa</a:t>
            </a:r>
            <a:r>
              <a:rPr lang="en-US" altLang="en-US" sz="2000" dirty="0">
                <a:solidFill>
                  <a:srgbClr val="000000"/>
                </a:solidFill>
                <a:latin typeface="Times New Roman" panose="02020603050405020304" pitchFamily="18" charset="0"/>
                <a:cs typeface="Times New Roman" panose="02020603050405020304" pitchFamily="18" charset="0"/>
              </a:rPr>
              <a:t> </a:t>
            </a:r>
            <a:r>
              <a:rPr lang="en-US" altLang="en-US" sz="2000" dirty="0" err="1">
                <a:solidFill>
                  <a:srgbClr val="000000"/>
                </a:solidFill>
                <a:latin typeface="Times New Roman" panose="02020603050405020304" pitchFamily="18" charset="0"/>
                <a:cs typeface="Times New Roman" panose="02020603050405020304" pitchFamily="18" charset="0"/>
              </a:rPr>
              <a:t>trắng</a:t>
            </a:r>
            <a:endParaRPr lang="en-US" altLang="en-US" sz="2000" dirty="0">
              <a:solidFill>
                <a:srgbClr val="000000"/>
              </a:solidFill>
              <a:latin typeface="Times New Roman" panose="02020603050405020304" pitchFamily="18" charset="0"/>
              <a:cs typeface="Times New Roman" panose="02020603050405020304" pitchFamily="18" charset="0"/>
            </a:endParaRPr>
          </a:p>
        </p:txBody>
      </p:sp>
      <p:sp>
        <p:nvSpPr>
          <p:cNvPr id="5" name="AutoShape 10"/>
          <p:cNvSpPr>
            <a:spLocks/>
          </p:cNvSpPr>
          <p:nvPr/>
        </p:nvSpPr>
        <p:spPr bwMode="auto">
          <a:xfrm>
            <a:off x="947056" y="764704"/>
            <a:ext cx="228600" cy="1676400"/>
          </a:xfrm>
          <a:prstGeom prst="leftBrace">
            <a:avLst>
              <a:gd name="adj1" fmla="val 61111"/>
              <a:gd name="adj2" fmla="val 50000"/>
            </a:avLst>
          </a:prstGeom>
          <a:gradFill rotWithShape="1">
            <a:gsLst>
              <a:gs pos="0">
                <a:srgbClr val="00FFFF"/>
              </a:gs>
              <a:gs pos="50000">
                <a:srgbClr val="FFFFFF"/>
              </a:gs>
              <a:gs pos="100000">
                <a:srgbClr val="00FFFF"/>
              </a:gs>
            </a:gsLst>
            <a:lin ang="5400000" scaled="1"/>
          </a:gra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endParaRPr>
          </a:p>
        </p:txBody>
      </p:sp>
      <p:sp>
        <p:nvSpPr>
          <p:cNvPr id="6" name="Rectangle 5"/>
          <p:cNvSpPr/>
          <p:nvPr/>
        </p:nvSpPr>
        <p:spPr>
          <a:xfrm>
            <a:off x="611560" y="33806"/>
            <a:ext cx="7560841" cy="547650"/>
          </a:xfrm>
          <a:prstGeom prst="rect">
            <a:avLst/>
          </a:prstGeom>
        </p:spPr>
        <p:txBody>
          <a:bodyPr wrap="square">
            <a:spAutoFit/>
          </a:bodyPr>
          <a:lstStyle/>
          <a:p>
            <a:pPr algn="just">
              <a:lnSpc>
                <a:spcPct val="115000"/>
              </a:lnSpc>
              <a:spcAft>
                <a:spcPts val="1000"/>
              </a:spcAft>
            </a:pPr>
            <a:r>
              <a:rPr lang="nl-NL" sz="2800" dirty="0">
                <a:solidFill>
                  <a:srgbClr val="FF0000"/>
                </a:solidFill>
                <a:latin typeface="Times New Roman" panose="02020603050405020304" pitchFamily="18" charset="0"/>
                <a:ea typeface="Arial" panose="020B0604020202020204" pitchFamily="34" charset="0"/>
                <a:cs typeface="Times New Roman" panose="02020603050405020304" pitchFamily="18" charset="0"/>
              </a:rPr>
              <a:t>-Quy ước gene:</a:t>
            </a:r>
            <a:endParaRPr lang="en-US" sz="2800" dirty="0">
              <a:solidFill>
                <a:srgbClr val="FF0000"/>
              </a:solidFill>
              <a:latin typeface="Arial" panose="020B0604020202020204" pitchFamily="34" charset="0"/>
              <a:ea typeface="Arial" panose="020B0604020202020204" pitchFamily="34" charset="0"/>
              <a:cs typeface="Times New Roman" panose="02020603050405020304" pitchFamily="18" charset="0"/>
            </a:endParaRPr>
          </a:p>
        </p:txBody>
      </p:sp>
      <p:sp>
        <p:nvSpPr>
          <p:cNvPr id="7" name="Text Box 9"/>
          <p:cNvSpPr txBox="1">
            <a:spLocks noChangeArrowheads="1"/>
          </p:cNvSpPr>
          <p:nvPr/>
        </p:nvSpPr>
        <p:spPr bwMode="auto">
          <a:xfrm>
            <a:off x="2699792" y="3429000"/>
            <a:ext cx="41148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n-US" sz="2400" dirty="0">
                <a:solidFill>
                  <a:srgbClr val="000000"/>
                </a:solidFill>
                <a:latin typeface="Times New Roman" panose="02020603050405020304" pitchFamily="18" charset="0"/>
                <a:cs typeface="Times New Roman" panose="02020603050405020304" pitchFamily="18" charset="0"/>
              </a:rPr>
              <a:t>-&gt; </a:t>
            </a:r>
            <a:r>
              <a:rPr lang="en-US" altLang="en-US" sz="2400" b="1" dirty="0" err="1">
                <a:solidFill>
                  <a:srgbClr val="000000"/>
                </a:solidFill>
                <a:latin typeface="Times New Roman" panose="02020603050405020304" pitchFamily="18" charset="0"/>
                <a:cs typeface="Times New Roman" panose="02020603050405020304" pitchFamily="18" charset="0"/>
              </a:rPr>
              <a:t>Kiểu</a:t>
            </a:r>
            <a:r>
              <a:rPr lang="en-US" altLang="en-US" sz="2400" b="1" dirty="0">
                <a:solidFill>
                  <a:srgbClr val="000000"/>
                </a:solidFill>
                <a:latin typeface="Times New Roman" panose="02020603050405020304" pitchFamily="18" charset="0"/>
                <a:cs typeface="Times New Roman" panose="02020603050405020304" pitchFamily="18" charset="0"/>
              </a:rPr>
              <a:t> gen </a:t>
            </a:r>
            <a:r>
              <a:rPr lang="en-US" altLang="en-US" sz="2400" b="1" dirty="0" err="1">
                <a:solidFill>
                  <a:srgbClr val="000000"/>
                </a:solidFill>
                <a:latin typeface="Times New Roman" panose="02020603050405020304" pitchFamily="18" charset="0"/>
                <a:cs typeface="Times New Roman" panose="02020603050405020304" pitchFamily="18" charset="0"/>
              </a:rPr>
              <a:t>của</a:t>
            </a:r>
            <a:r>
              <a:rPr lang="en-US" altLang="en-US" sz="2400" b="1" dirty="0">
                <a:solidFill>
                  <a:srgbClr val="000000"/>
                </a:solidFill>
                <a:latin typeface="Times New Roman" panose="02020603050405020304" pitchFamily="18" charset="0"/>
                <a:cs typeface="Times New Roman" panose="02020603050405020304" pitchFamily="18" charset="0"/>
              </a:rPr>
              <a:t> P </a:t>
            </a:r>
            <a:r>
              <a:rPr lang="en-US" altLang="en-US" sz="2400" b="1" dirty="0" err="1">
                <a:solidFill>
                  <a:srgbClr val="000000"/>
                </a:solidFill>
                <a:latin typeface="Times New Roman" panose="02020603050405020304" pitchFamily="18" charset="0"/>
                <a:cs typeface="Times New Roman" panose="02020603050405020304" pitchFamily="18" charset="0"/>
              </a:rPr>
              <a:t>thuần</a:t>
            </a:r>
            <a:r>
              <a:rPr lang="en-US" altLang="en-US" sz="2400" b="1" dirty="0">
                <a:solidFill>
                  <a:srgbClr val="000000"/>
                </a:solidFill>
                <a:latin typeface="Times New Roman" panose="02020603050405020304" pitchFamily="18" charset="0"/>
                <a:cs typeface="Times New Roman" panose="02020603050405020304" pitchFamily="18" charset="0"/>
              </a:rPr>
              <a:t> </a:t>
            </a:r>
            <a:r>
              <a:rPr lang="en-US" altLang="en-US" sz="2400" b="1" dirty="0" err="1">
                <a:solidFill>
                  <a:srgbClr val="000000"/>
                </a:solidFill>
                <a:latin typeface="Times New Roman" panose="02020603050405020304" pitchFamily="18" charset="0"/>
                <a:cs typeface="Times New Roman" panose="02020603050405020304" pitchFamily="18" charset="0"/>
              </a:rPr>
              <a:t>chủng</a:t>
            </a:r>
            <a:endParaRPr lang="en-US" altLang="en-US" sz="2400" b="1" dirty="0">
              <a:solidFill>
                <a:srgbClr val="000000"/>
              </a:solidFill>
              <a:latin typeface="Times New Roman" panose="02020603050405020304" pitchFamily="18" charset="0"/>
              <a:cs typeface="Times New Roman" panose="02020603050405020304" pitchFamily="18" charset="0"/>
            </a:endParaRPr>
          </a:p>
          <a:p>
            <a:pPr>
              <a:spcBef>
                <a:spcPct val="50000"/>
              </a:spcBef>
            </a:pPr>
            <a:r>
              <a:rPr lang="en-US" altLang="en-US" sz="2400" dirty="0" err="1">
                <a:solidFill>
                  <a:srgbClr val="000000"/>
                </a:solidFill>
                <a:latin typeface="Times New Roman" panose="02020603050405020304" pitchFamily="18" charset="0"/>
                <a:cs typeface="Times New Roman" panose="02020603050405020304" pitchFamily="18" charset="0"/>
              </a:rPr>
              <a:t>Quả</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tròn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hoa</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vàng</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FF3300"/>
                </a:solidFill>
                <a:latin typeface="Times New Roman" panose="02020603050405020304" pitchFamily="18" charset="0"/>
                <a:cs typeface="Times New Roman" panose="02020603050405020304" pitchFamily="18" charset="0"/>
              </a:rPr>
              <a:t>AABB</a:t>
            </a:r>
            <a:endParaRPr lang="en-US" altLang="en-US" sz="2400" b="1" dirty="0">
              <a:solidFill>
                <a:srgbClr val="FF3300"/>
              </a:solidFill>
              <a:latin typeface="Times New Roman" panose="02020603050405020304" pitchFamily="18" charset="0"/>
              <a:cs typeface="Times New Roman" panose="02020603050405020304" pitchFamily="18" charset="0"/>
            </a:endParaRPr>
          </a:p>
          <a:p>
            <a:pPr>
              <a:spcBef>
                <a:spcPct val="50000"/>
              </a:spcBef>
            </a:pPr>
            <a:r>
              <a:rPr lang="en-US" altLang="en-US" sz="2400" dirty="0" err="1">
                <a:solidFill>
                  <a:srgbClr val="000000"/>
                </a:solidFill>
                <a:latin typeface="Times New Roman" panose="02020603050405020304" pitchFamily="18" charset="0"/>
                <a:cs typeface="Times New Roman" panose="02020603050405020304" pitchFamily="18" charset="0"/>
              </a:rPr>
              <a:t>Quả</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dài</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hoa</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trắng</a:t>
            </a:r>
            <a:r>
              <a:rPr lang="en-US" altLang="en-US" sz="2400" dirty="0">
                <a:solidFill>
                  <a:srgbClr val="0000CC"/>
                </a:solidFill>
                <a:latin typeface="Times New Roman" panose="02020603050405020304" pitchFamily="18" charset="0"/>
                <a:cs typeface="Times New Roman" panose="02020603050405020304" pitchFamily="18" charset="0"/>
              </a:rPr>
              <a:t> :      </a:t>
            </a:r>
            <a:r>
              <a:rPr lang="en-US" altLang="en-US" sz="2400" b="1" dirty="0" err="1">
                <a:solidFill>
                  <a:srgbClr val="0000FF"/>
                </a:solidFill>
                <a:latin typeface="Times New Roman" panose="02020603050405020304" pitchFamily="18" charset="0"/>
                <a:cs typeface="Times New Roman" panose="02020603050405020304" pitchFamily="18" charset="0"/>
              </a:rPr>
              <a:t>aabb</a:t>
            </a:r>
            <a:endParaRPr lang="en-US" altLang="en-US" sz="2400" b="1" dirty="0">
              <a:solidFill>
                <a:srgbClr val="0000FF"/>
              </a:solidFill>
              <a:latin typeface="Times New Roman" panose="02020603050405020304" pitchFamily="18" charset="0"/>
              <a:cs typeface="Times New Roman" panose="02020603050405020304" pitchFamily="18" charset="0"/>
            </a:endParaRPr>
          </a:p>
        </p:txBody>
      </p:sp>
      <p:sp>
        <p:nvSpPr>
          <p:cNvPr id="8" name="AutoShape 11"/>
          <p:cNvSpPr>
            <a:spLocks/>
          </p:cNvSpPr>
          <p:nvPr/>
        </p:nvSpPr>
        <p:spPr bwMode="auto">
          <a:xfrm>
            <a:off x="2394992" y="4415990"/>
            <a:ext cx="304800" cy="964733"/>
          </a:xfrm>
          <a:prstGeom prst="leftBrace">
            <a:avLst>
              <a:gd name="adj1" fmla="val 33333"/>
              <a:gd name="adj2" fmla="val 50000"/>
            </a:avLst>
          </a:prstGeom>
          <a:gradFill rotWithShape="1">
            <a:gsLst>
              <a:gs pos="0">
                <a:srgbClr val="00FFFF"/>
              </a:gs>
              <a:gs pos="50000">
                <a:srgbClr val="FFFFFF"/>
              </a:gs>
              <a:gs pos="100000">
                <a:srgbClr val="00FFFF"/>
              </a:gs>
            </a:gsLst>
            <a:lin ang="5400000" scaled="1"/>
          </a:gra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0453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881677" y="95131"/>
            <a:ext cx="8208912"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algn="ctr" eaLnBrk="1" hangingPunct="1">
              <a:buFontTx/>
              <a:buNone/>
            </a:pPr>
            <a:r>
              <a:rPr lang="en-US" sz="2800" b="1" kern="0" dirty="0" err="1">
                <a:solidFill>
                  <a:srgbClr val="000099"/>
                </a:solidFill>
                <a:latin typeface="Times New Roman" pitchFamily="18" charset="0"/>
                <a:cs typeface="Times New Roman" pitchFamily="18" charset="0"/>
              </a:rPr>
              <a:t>Sơ</a:t>
            </a:r>
            <a:r>
              <a:rPr lang="en-US" sz="2800" b="1" kern="0" dirty="0">
                <a:solidFill>
                  <a:srgbClr val="000099"/>
                </a:solidFill>
                <a:latin typeface="Times New Roman" pitchFamily="18" charset="0"/>
                <a:cs typeface="Times New Roman" pitchFamily="18" charset="0"/>
              </a:rPr>
              <a:t> </a:t>
            </a:r>
            <a:r>
              <a:rPr lang="en-US" sz="2800" b="1" kern="0" dirty="0" err="1">
                <a:solidFill>
                  <a:srgbClr val="000099"/>
                </a:solidFill>
                <a:latin typeface="Times New Roman" pitchFamily="18" charset="0"/>
                <a:cs typeface="Times New Roman" pitchFamily="18" charset="0"/>
              </a:rPr>
              <a:t>đồ</a:t>
            </a:r>
            <a:r>
              <a:rPr lang="en-US" sz="2800" b="1" kern="0" dirty="0">
                <a:solidFill>
                  <a:srgbClr val="000099"/>
                </a:solidFill>
                <a:latin typeface="Times New Roman" pitchFamily="18" charset="0"/>
                <a:cs typeface="Times New Roman" pitchFamily="18" charset="0"/>
              </a:rPr>
              <a:t> </a:t>
            </a:r>
            <a:r>
              <a:rPr lang="en-US" sz="2800" b="1" kern="0" dirty="0" err="1">
                <a:solidFill>
                  <a:srgbClr val="000099"/>
                </a:solidFill>
                <a:latin typeface="Times New Roman" pitchFamily="18" charset="0"/>
                <a:cs typeface="Times New Roman" pitchFamily="18" charset="0"/>
              </a:rPr>
              <a:t>lai</a:t>
            </a:r>
            <a:r>
              <a:rPr lang="en-US" sz="2800" b="1" kern="0" dirty="0">
                <a:solidFill>
                  <a:srgbClr val="000099"/>
                </a:solidFill>
                <a:latin typeface="Times New Roman" pitchFamily="18" charset="0"/>
                <a:cs typeface="Times New Roman" pitchFamily="18" charset="0"/>
              </a:rPr>
              <a:t> </a:t>
            </a:r>
            <a:r>
              <a:rPr lang="en-US" sz="2800" b="1" kern="0" dirty="0" err="1">
                <a:solidFill>
                  <a:srgbClr val="000099"/>
                </a:solidFill>
                <a:latin typeface="Times New Roman" pitchFamily="18" charset="0"/>
                <a:cs typeface="Times New Roman" pitchFamily="18" charset="0"/>
              </a:rPr>
              <a:t>từ</a:t>
            </a:r>
            <a:r>
              <a:rPr lang="en-US" sz="2800" b="1" kern="0" dirty="0">
                <a:solidFill>
                  <a:srgbClr val="000099"/>
                </a:solidFill>
                <a:latin typeface="Times New Roman" pitchFamily="18" charset="0"/>
                <a:cs typeface="Times New Roman" pitchFamily="18" charset="0"/>
              </a:rPr>
              <a:t>  P-&gt; : </a:t>
            </a:r>
          </a:p>
        </p:txBody>
      </p:sp>
      <p:sp>
        <p:nvSpPr>
          <p:cNvPr id="7" name="Text Box 5"/>
          <p:cNvSpPr txBox="1">
            <a:spLocks noChangeArrowheads="1"/>
          </p:cNvSpPr>
          <p:nvPr/>
        </p:nvSpPr>
        <p:spPr bwMode="auto">
          <a:xfrm>
            <a:off x="1371600" y="2040543"/>
            <a:ext cx="683852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AABB</a:t>
            </a:r>
            <a:r>
              <a:rPr lang="en-US" altLang="en-US" sz="2400" b="1" dirty="0">
                <a:solidFill>
                  <a:srgbClr val="000000"/>
                </a:solidFill>
                <a:latin typeface="Times New Roman" panose="02020603050405020304" pitchFamily="18" charset="0"/>
                <a:cs typeface="Times New Roman" panose="02020603050405020304" pitchFamily="18" charset="0"/>
              </a:rPr>
              <a:t>  </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aabb</a:t>
            </a:r>
            <a:endParaRPr lang="en-US" altLang="en-US" sz="2400" b="1" dirty="0">
              <a:solidFill>
                <a:srgbClr val="0000FF"/>
              </a:solidFill>
              <a:latin typeface="Times New Roman" panose="02020603050405020304" pitchFamily="18" charset="0"/>
              <a:cs typeface="Times New Roman" panose="02020603050405020304" pitchFamily="18" charset="0"/>
            </a:endParaRPr>
          </a:p>
        </p:txBody>
      </p:sp>
      <p:sp>
        <p:nvSpPr>
          <p:cNvPr id="9" name="Text Box 15"/>
          <p:cNvSpPr txBox="1">
            <a:spLocks noChangeArrowheads="1"/>
          </p:cNvSpPr>
          <p:nvPr/>
        </p:nvSpPr>
        <p:spPr bwMode="auto">
          <a:xfrm>
            <a:off x="601216" y="2708920"/>
            <a:ext cx="81500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800" b="1" dirty="0">
                <a:solidFill>
                  <a:srgbClr val="FF0000"/>
                </a:solidFill>
                <a:latin typeface="Times New Roman" panose="02020603050405020304" pitchFamily="18" charset="0"/>
                <a:cs typeface="Times New Roman" panose="02020603050405020304" pitchFamily="18" charset="0"/>
              </a:rPr>
              <a:t>G</a:t>
            </a:r>
            <a:r>
              <a:rPr lang="en-US" altLang="en-US" sz="2800" b="1" baseline="-25000" dirty="0">
                <a:solidFill>
                  <a:srgbClr val="FF0000"/>
                </a:solidFill>
                <a:latin typeface="Times New Roman" panose="02020603050405020304" pitchFamily="18" charset="0"/>
                <a:cs typeface="Times New Roman" panose="02020603050405020304" pitchFamily="18" charset="0"/>
              </a:rPr>
              <a:t>P </a:t>
            </a:r>
            <a:r>
              <a:rPr lang="en-US" altLang="en-US" sz="2800" b="1" dirty="0">
                <a:solidFill>
                  <a:srgbClr val="FF0000"/>
                </a:solidFill>
                <a:latin typeface="Times New Roman" panose="02020603050405020304" pitchFamily="18" charset="0"/>
                <a:cs typeface="Times New Roman" panose="02020603050405020304" pitchFamily="18" charset="0"/>
              </a:rPr>
              <a:t>:</a:t>
            </a:r>
          </a:p>
        </p:txBody>
      </p:sp>
      <p:sp>
        <p:nvSpPr>
          <p:cNvPr id="10" name="Text Box 22"/>
          <p:cNvSpPr txBox="1">
            <a:spLocks noChangeArrowheads="1"/>
          </p:cNvSpPr>
          <p:nvPr/>
        </p:nvSpPr>
        <p:spPr bwMode="auto">
          <a:xfrm>
            <a:off x="2708920" y="2708919"/>
            <a:ext cx="838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000" b="1" dirty="0">
                <a:solidFill>
                  <a:srgbClr val="FF3300"/>
                </a:solidFill>
                <a:latin typeface="Times New Roman" panose="02020603050405020304" pitchFamily="18" charset="0"/>
                <a:cs typeface="Times New Roman" panose="02020603050405020304" pitchFamily="18" charset="0"/>
              </a:rPr>
              <a:t>AB</a:t>
            </a:r>
          </a:p>
        </p:txBody>
      </p:sp>
      <p:sp>
        <p:nvSpPr>
          <p:cNvPr id="11" name="Text Box 22"/>
          <p:cNvSpPr txBox="1">
            <a:spLocks noChangeArrowheads="1"/>
          </p:cNvSpPr>
          <p:nvPr/>
        </p:nvSpPr>
        <p:spPr bwMode="auto">
          <a:xfrm>
            <a:off x="6249516" y="2636012"/>
            <a:ext cx="838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000" b="1" dirty="0">
                <a:solidFill>
                  <a:srgbClr val="000099"/>
                </a:solidFill>
                <a:latin typeface="Times New Roman" panose="02020603050405020304" pitchFamily="18" charset="0"/>
                <a:cs typeface="Times New Roman" panose="02020603050405020304" pitchFamily="18" charset="0"/>
              </a:rPr>
              <a:t>ab</a:t>
            </a:r>
          </a:p>
        </p:txBody>
      </p:sp>
      <p:sp>
        <p:nvSpPr>
          <p:cNvPr id="12" name="Line 16"/>
          <p:cNvSpPr>
            <a:spLocks noChangeShapeType="1"/>
          </p:cNvSpPr>
          <p:nvPr/>
        </p:nvSpPr>
        <p:spPr bwMode="auto">
          <a:xfrm>
            <a:off x="5076056" y="2089542"/>
            <a:ext cx="0" cy="1126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13" name="Text Box 24"/>
          <p:cNvSpPr txBox="1">
            <a:spLocks noChangeArrowheads="1"/>
          </p:cNvSpPr>
          <p:nvPr/>
        </p:nvSpPr>
        <p:spPr bwMode="auto">
          <a:xfrm>
            <a:off x="685800" y="3810000"/>
            <a:ext cx="68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b="1" dirty="0">
                <a:solidFill>
                  <a:srgbClr val="000000"/>
                </a:solidFill>
              </a:rPr>
              <a:t>F</a:t>
            </a:r>
            <a:r>
              <a:rPr lang="en-US" altLang="en-US" sz="2400" b="1" baseline="-25000" dirty="0">
                <a:solidFill>
                  <a:srgbClr val="000000"/>
                </a:solidFill>
              </a:rPr>
              <a:t>1</a:t>
            </a:r>
            <a:endParaRPr lang="en-US" altLang="en-US" sz="2400" b="1" dirty="0">
              <a:solidFill>
                <a:srgbClr val="000000"/>
              </a:solidFill>
            </a:endParaRPr>
          </a:p>
        </p:txBody>
      </p:sp>
      <p:sp>
        <p:nvSpPr>
          <p:cNvPr id="14" name="Text Box 39"/>
          <p:cNvSpPr txBox="1">
            <a:spLocks noChangeArrowheads="1"/>
          </p:cNvSpPr>
          <p:nvPr/>
        </p:nvSpPr>
        <p:spPr bwMode="auto">
          <a:xfrm>
            <a:off x="1905000" y="3886200"/>
            <a:ext cx="16002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b="1" dirty="0" err="1">
                <a:solidFill>
                  <a:srgbClr val="000000"/>
                </a:solidFill>
                <a:latin typeface="Times New Roman" panose="02020603050405020304" pitchFamily="18" charset="0"/>
                <a:cs typeface="Times New Roman" panose="02020603050405020304" pitchFamily="18" charset="0"/>
              </a:rPr>
              <a:t>Kiểu</a:t>
            </a:r>
            <a:r>
              <a:rPr lang="en-US" altLang="en-US" sz="2400" b="1" dirty="0">
                <a:solidFill>
                  <a:srgbClr val="000000"/>
                </a:solidFill>
                <a:latin typeface="Times New Roman" panose="02020603050405020304" pitchFamily="18" charset="0"/>
                <a:cs typeface="Times New Roman" panose="02020603050405020304" pitchFamily="18" charset="0"/>
              </a:rPr>
              <a:t> gen :</a:t>
            </a:r>
          </a:p>
        </p:txBody>
      </p:sp>
      <p:sp>
        <p:nvSpPr>
          <p:cNvPr id="15" name="Text Box 30"/>
          <p:cNvSpPr txBox="1">
            <a:spLocks noChangeArrowheads="1"/>
          </p:cNvSpPr>
          <p:nvPr/>
        </p:nvSpPr>
        <p:spPr bwMode="auto">
          <a:xfrm>
            <a:off x="4267200" y="3886200"/>
            <a:ext cx="1676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b="1" dirty="0" err="1">
                <a:solidFill>
                  <a:srgbClr val="000000"/>
                </a:solidFill>
                <a:latin typeface="Times New Roman" panose="02020603050405020304" pitchFamily="18" charset="0"/>
                <a:cs typeface="Times New Roman" panose="02020603050405020304" pitchFamily="18" charset="0"/>
              </a:rPr>
              <a:t>AaBb</a:t>
            </a:r>
            <a:endParaRPr lang="en-US" altLang="en-US" sz="2400" b="1" dirty="0">
              <a:solidFill>
                <a:srgbClr val="0000CC"/>
              </a:solidFill>
              <a:latin typeface="Times New Roman" panose="02020603050405020304" pitchFamily="18" charset="0"/>
              <a:cs typeface="Times New Roman" panose="02020603050405020304" pitchFamily="18" charset="0"/>
            </a:endParaRPr>
          </a:p>
        </p:txBody>
      </p:sp>
      <p:sp>
        <p:nvSpPr>
          <p:cNvPr id="16" name="Text Box 40"/>
          <p:cNvSpPr txBox="1">
            <a:spLocks noChangeArrowheads="1"/>
          </p:cNvSpPr>
          <p:nvPr/>
        </p:nvSpPr>
        <p:spPr bwMode="auto">
          <a:xfrm>
            <a:off x="1909763" y="4419600"/>
            <a:ext cx="1752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b="1" dirty="0" err="1">
                <a:solidFill>
                  <a:srgbClr val="000000"/>
                </a:solidFill>
                <a:latin typeface="Times New Roman" panose="02020603050405020304" pitchFamily="18" charset="0"/>
                <a:cs typeface="Times New Roman" panose="02020603050405020304" pitchFamily="18" charset="0"/>
              </a:rPr>
              <a:t>Kiểu</a:t>
            </a:r>
            <a:r>
              <a:rPr lang="en-US" altLang="en-US" sz="2400" b="1" dirty="0">
                <a:solidFill>
                  <a:srgbClr val="000000"/>
                </a:solidFill>
                <a:latin typeface="Times New Roman" panose="02020603050405020304" pitchFamily="18" charset="0"/>
                <a:cs typeface="Times New Roman" panose="02020603050405020304" pitchFamily="18" charset="0"/>
              </a:rPr>
              <a:t> </a:t>
            </a:r>
            <a:r>
              <a:rPr lang="en-US" altLang="en-US" sz="2400" b="1" dirty="0" err="1">
                <a:solidFill>
                  <a:srgbClr val="000000"/>
                </a:solidFill>
                <a:latin typeface="Times New Roman" panose="02020603050405020304" pitchFamily="18" charset="0"/>
                <a:cs typeface="Times New Roman" panose="02020603050405020304" pitchFamily="18" charset="0"/>
              </a:rPr>
              <a:t>hình</a:t>
            </a:r>
            <a:r>
              <a:rPr lang="en-US" altLang="en-US" sz="2400" b="1" dirty="0">
                <a:solidFill>
                  <a:srgbClr val="000000"/>
                </a:solidFill>
                <a:latin typeface="Times New Roman" panose="02020603050405020304" pitchFamily="18" charset="0"/>
                <a:cs typeface="Times New Roman" panose="02020603050405020304" pitchFamily="18" charset="0"/>
              </a:rPr>
              <a:t> :</a:t>
            </a:r>
          </a:p>
        </p:txBody>
      </p:sp>
      <p:sp>
        <p:nvSpPr>
          <p:cNvPr id="17" name="Text Box 41"/>
          <p:cNvSpPr txBox="1">
            <a:spLocks noChangeArrowheads="1"/>
          </p:cNvSpPr>
          <p:nvPr/>
        </p:nvSpPr>
        <p:spPr bwMode="auto">
          <a:xfrm>
            <a:off x="3962399" y="4419600"/>
            <a:ext cx="380607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b="1" dirty="0">
                <a:solidFill>
                  <a:srgbClr val="000000"/>
                </a:solidFill>
                <a:latin typeface="Times New Roman" panose="02020603050405020304" pitchFamily="18" charset="0"/>
                <a:cs typeface="Times New Roman" panose="02020603050405020304" pitchFamily="18" charset="0"/>
              </a:rPr>
              <a:t>100% </a:t>
            </a:r>
            <a:r>
              <a:rPr lang="en-US" altLang="en-US" sz="2400" b="1" dirty="0" err="1">
                <a:solidFill>
                  <a:srgbClr val="000000"/>
                </a:solidFill>
                <a:latin typeface="Times New Roman" panose="02020603050405020304" pitchFamily="18" charset="0"/>
                <a:cs typeface="Times New Roman" panose="02020603050405020304" pitchFamily="18" charset="0"/>
              </a:rPr>
              <a:t>Quả</a:t>
            </a:r>
            <a:r>
              <a:rPr lang="en-US" altLang="en-US" sz="2400" b="1" dirty="0">
                <a:solidFill>
                  <a:srgbClr val="000000"/>
                </a:solidFill>
                <a:latin typeface="Times New Roman" panose="02020603050405020304" pitchFamily="18" charset="0"/>
                <a:cs typeface="Times New Roman" panose="02020603050405020304" pitchFamily="18" charset="0"/>
              </a:rPr>
              <a:t> </a:t>
            </a:r>
            <a:r>
              <a:rPr lang="en-US" altLang="en-US" sz="2400" b="1" dirty="0" err="1">
                <a:solidFill>
                  <a:srgbClr val="000000"/>
                </a:solidFill>
                <a:latin typeface="Times New Roman" panose="02020603050405020304" pitchFamily="18" charset="0"/>
                <a:cs typeface="Times New Roman" panose="02020603050405020304" pitchFamily="18" charset="0"/>
              </a:rPr>
              <a:t>tròn</a:t>
            </a:r>
            <a:r>
              <a:rPr lang="en-US" altLang="en-US" sz="2400" b="1" dirty="0">
                <a:solidFill>
                  <a:srgbClr val="000000"/>
                </a:solidFill>
                <a:latin typeface="Times New Roman" panose="02020603050405020304" pitchFamily="18" charset="0"/>
                <a:cs typeface="Times New Roman" panose="02020603050405020304" pitchFamily="18" charset="0"/>
              </a:rPr>
              <a:t>, </a:t>
            </a:r>
            <a:r>
              <a:rPr lang="en-US" altLang="en-US" sz="2400" b="1" dirty="0" err="1">
                <a:solidFill>
                  <a:srgbClr val="000000"/>
                </a:solidFill>
                <a:latin typeface="Times New Roman" panose="02020603050405020304" pitchFamily="18" charset="0"/>
                <a:cs typeface="Times New Roman" panose="02020603050405020304" pitchFamily="18" charset="0"/>
              </a:rPr>
              <a:t>hoa</a:t>
            </a:r>
            <a:r>
              <a:rPr lang="en-US" altLang="en-US" sz="2400" b="1" dirty="0">
                <a:solidFill>
                  <a:srgbClr val="000000"/>
                </a:solidFill>
                <a:latin typeface="Times New Roman" panose="02020603050405020304" pitchFamily="18" charset="0"/>
                <a:cs typeface="Times New Roman" panose="02020603050405020304" pitchFamily="18" charset="0"/>
              </a:rPr>
              <a:t> </a:t>
            </a:r>
            <a:r>
              <a:rPr lang="en-US" altLang="en-US" sz="2400" b="1" dirty="0" err="1">
                <a:solidFill>
                  <a:srgbClr val="000000"/>
                </a:solidFill>
                <a:latin typeface="Times New Roman" panose="02020603050405020304" pitchFamily="18" charset="0"/>
                <a:cs typeface="Times New Roman" panose="02020603050405020304" pitchFamily="18" charset="0"/>
              </a:rPr>
              <a:t>vàng</a:t>
            </a:r>
            <a:endParaRPr lang="en-US" altLang="en-US" sz="2400" b="1" dirty="0">
              <a:solidFill>
                <a:srgbClr val="000000"/>
              </a:solidFill>
              <a:latin typeface="Times New Roman" panose="02020603050405020304" pitchFamily="18" charset="0"/>
              <a:cs typeface="Times New Roman" panose="02020603050405020304" pitchFamily="18" charset="0"/>
            </a:endParaRPr>
          </a:p>
        </p:txBody>
      </p:sp>
      <p:sp>
        <p:nvSpPr>
          <p:cNvPr id="19" name="Text Box 24"/>
          <p:cNvSpPr txBox="1">
            <a:spLocks noChangeArrowheads="1"/>
          </p:cNvSpPr>
          <p:nvPr/>
        </p:nvSpPr>
        <p:spPr bwMode="auto">
          <a:xfrm>
            <a:off x="4790864" y="168336"/>
            <a:ext cx="68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b="1" dirty="0">
                <a:solidFill>
                  <a:srgbClr val="000000"/>
                </a:solidFill>
              </a:rPr>
              <a:t>F</a:t>
            </a:r>
            <a:r>
              <a:rPr lang="en-US" altLang="en-US" sz="2400" b="1" baseline="-25000" dirty="0">
                <a:solidFill>
                  <a:srgbClr val="000000"/>
                </a:solidFill>
              </a:rPr>
              <a:t>1</a:t>
            </a:r>
            <a:endParaRPr lang="en-US" altLang="en-US" sz="2400" b="1" dirty="0">
              <a:solidFill>
                <a:srgbClr val="000000"/>
              </a:solidFill>
            </a:endParaRPr>
          </a:p>
        </p:txBody>
      </p:sp>
      <p:sp>
        <p:nvSpPr>
          <p:cNvPr id="20" name="Rectangle 19"/>
          <p:cNvSpPr>
            <a:spLocks noChangeArrowheads="1"/>
          </p:cNvSpPr>
          <p:nvPr/>
        </p:nvSpPr>
        <p:spPr bwMode="auto">
          <a:xfrm>
            <a:off x="13355" y="1655188"/>
            <a:ext cx="84497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pt-BR" altLang="en-US" sz="2800" b="1" dirty="0">
                <a:solidFill>
                  <a:srgbClr val="000000"/>
                </a:solidFill>
                <a:latin typeface="Times New Roman" panose="02020603050405020304" pitchFamily="18" charset="0"/>
                <a:cs typeface="Times New Roman" panose="02020603050405020304" pitchFamily="18" charset="0"/>
              </a:rPr>
              <a:t>P(t/c) :      Quả tròn , hoa vàng   x   Quả dài, hoa trắng</a:t>
            </a:r>
            <a:endParaRPr lang="en-US" altLang="en-US" sz="2800" b="1"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94375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Text Box 3"/>
          <p:cNvSpPr txBox="1">
            <a:spLocks noChangeArrowheads="1"/>
          </p:cNvSpPr>
          <p:nvPr/>
        </p:nvSpPr>
        <p:spPr bwMode="auto">
          <a:xfrm>
            <a:off x="179512" y="745660"/>
            <a:ext cx="896448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800" b="1" dirty="0">
                <a:solidFill>
                  <a:srgbClr val="000000"/>
                </a:solidFill>
                <a:latin typeface="Times New Roman" panose="02020603050405020304" pitchFamily="18" charset="0"/>
                <a:cs typeface="Times New Roman" panose="02020603050405020304" pitchFamily="18" charset="0"/>
              </a:rPr>
              <a:t>F</a:t>
            </a:r>
            <a:r>
              <a:rPr lang="en-US" altLang="en-US" sz="2800" b="1" baseline="-25000" dirty="0">
                <a:solidFill>
                  <a:srgbClr val="000000"/>
                </a:solidFill>
                <a:latin typeface="Times New Roman" panose="02020603050405020304" pitchFamily="18" charset="0"/>
                <a:cs typeface="Times New Roman" panose="02020603050405020304" pitchFamily="18" charset="0"/>
              </a:rPr>
              <a:t>1</a:t>
            </a:r>
            <a:r>
              <a:rPr lang="en-US" altLang="en-US" sz="2800" b="1" dirty="0">
                <a:solidFill>
                  <a:srgbClr val="000000"/>
                </a:solidFill>
                <a:latin typeface="Times New Roman" panose="02020603050405020304" pitchFamily="18" charset="0"/>
                <a:cs typeface="Times New Roman" panose="02020603050405020304" pitchFamily="18" charset="0"/>
              </a:rPr>
              <a:t>  x F</a:t>
            </a:r>
            <a:r>
              <a:rPr lang="en-US" altLang="en-US" sz="2800" b="1" baseline="-25000" dirty="0">
                <a:solidFill>
                  <a:srgbClr val="000000"/>
                </a:solidFill>
                <a:latin typeface="Times New Roman" panose="02020603050405020304" pitchFamily="18" charset="0"/>
                <a:cs typeface="Times New Roman" panose="02020603050405020304" pitchFamily="18" charset="0"/>
              </a:rPr>
              <a:t>1</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FF3300"/>
                </a:solidFill>
                <a:latin typeface="Times New Roman" panose="02020603050405020304" pitchFamily="18" charset="0"/>
                <a:cs typeface="Times New Roman" panose="02020603050405020304" pitchFamily="18" charset="0"/>
              </a:rPr>
              <a:t>AaBb</a:t>
            </a:r>
            <a:r>
              <a:rPr lang="en-US" altLang="en-US" sz="2800" b="1" dirty="0">
                <a:solidFill>
                  <a:srgbClr val="000000"/>
                </a:solidFill>
                <a:latin typeface="Times New Roman" panose="02020603050405020304" pitchFamily="18" charset="0"/>
                <a:cs typeface="Times New Roman" panose="02020603050405020304" pitchFamily="18" charset="0"/>
              </a:rPr>
              <a:t> ( </a:t>
            </a:r>
            <a:r>
              <a:rPr lang="en-US" altLang="en-US" sz="2800" b="1" dirty="0" err="1">
                <a:solidFill>
                  <a:srgbClr val="000000"/>
                </a:solidFill>
                <a:latin typeface="Times New Roman" panose="02020603050405020304" pitchFamily="18" charset="0"/>
                <a:cs typeface="Times New Roman" panose="02020603050405020304" pitchFamily="18" charset="0"/>
              </a:rPr>
              <a:t>tròn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vàng</a:t>
            </a:r>
            <a:r>
              <a:rPr lang="en-US" altLang="en-US" sz="2800" b="1" dirty="0">
                <a:solidFill>
                  <a:srgbClr val="000000"/>
                </a:solidFill>
                <a:latin typeface="Times New Roman" panose="02020603050405020304" pitchFamily="18" charset="0"/>
                <a:cs typeface="Times New Roman" panose="02020603050405020304" pitchFamily="18" charset="0"/>
              </a:rPr>
              <a:t>)   x  </a:t>
            </a:r>
            <a:r>
              <a:rPr lang="en-US" altLang="en-US" sz="2800" b="1" dirty="0" err="1">
                <a:solidFill>
                  <a:srgbClr val="FF3300"/>
                </a:solidFill>
                <a:latin typeface="Times New Roman" panose="02020603050405020304" pitchFamily="18" charset="0"/>
                <a:cs typeface="Times New Roman" panose="02020603050405020304" pitchFamily="18" charset="0"/>
              </a:rPr>
              <a:t>AaBb</a:t>
            </a:r>
            <a:r>
              <a:rPr lang="en-US" altLang="en-US" sz="2800" b="1" dirty="0">
                <a:solidFill>
                  <a:srgbClr val="0000CC"/>
                </a:solidFill>
                <a:latin typeface="Times New Roman" panose="02020603050405020304" pitchFamily="18" charset="0"/>
                <a:cs typeface="Times New Roman" panose="02020603050405020304" pitchFamily="18" charset="0"/>
              </a:rPr>
              <a:t> </a:t>
            </a:r>
            <a:r>
              <a:rPr lang="en-US" altLang="en-US" sz="2800" b="1" dirty="0">
                <a:solidFill>
                  <a:srgbClr val="000000"/>
                </a:solidFill>
                <a:latin typeface="Times New Roman" panose="02020603050405020304" pitchFamily="18" charset="0"/>
                <a:cs typeface="Times New Roman" panose="02020603050405020304" pitchFamily="18" charset="0"/>
              </a:rPr>
              <a:t> ( </a:t>
            </a:r>
            <a:r>
              <a:rPr lang="en-US" altLang="en-US" sz="2800" b="1" dirty="0" err="1">
                <a:solidFill>
                  <a:srgbClr val="000000"/>
                </a:solidFill>
                <a:latin typeface="Times New Roman" panose="02020603050405020304" pitchFamily="18" charset="0"/>
                <a:cs typeface="Times New Roman" panose="02020603050405020304" pitchFamily="18" charset="0"/>
              </a:rPr>
              <a:t>tròn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vàng</a:t>
            </a:r>
            <a:r>
              <a:rPr lang="en-US" altLang="en-US" sz="2800" b="1" dirty="0">
                <a:solidFill>
                  <a:srgbClr val="000000"/>
                </a:solidFill>
                <a:latin typeface="Times New Roman" panose="02020603050405020304" pitchFamily="18" charset="0"/>
                <a:cs typeface="Times New Roman" panose="02020603050405020304" pitchFamily="18" charset="0"/>
              </a:rPr>
              <a:t>)</a:t>
            </a:r>
          </a:p>
        </p:txBody>
      </p:sp>
      <p:sp>
        <p:nvSpPr>
          <p:cNvPr id="32772" name="Text Box 4"/>
          <p:cNvSpPr txBox="1">
            <a:spLocks noChangeArrowheads="1"/>
          </p:cNvSpPr>
          <p:nvPr/>
        </p:nvSpPr>
        <p:spPr bwMode="auto">
          <a:xfrm>
            <a:off x="581646" y="1616858"/>
            <a:ext cx="147099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400" b="1" dirty="0">
                <a:solidFill>
                  <a:srgbClr val="000000"/>
                </a:solidFill>
                <a:latin typeface="Times New Roman" panose="02020603050405020304" pitchFamily="18" charset="0"/>
                <a:cs typeface="Times New Roman" panose="02020603050405020304" pitchFamily="18" charset="0"/>
              </a:rPr>
              <a:t>G( F</a:t>
            </a:r>
            <a:r>
              <a:rPr lang="en-US" altLang="en-US" sz="2400" b="1" baseline="-25000" dirty="0">
                <a:solidFill>
                  <a:srgbClr val="000000"/>
                </a:solidFill>
                <a:latin typeface="Times New Roman" panose="02020603050405020304" pitchFamily="18" charset="0"/>
                <a:cs typeface="Times New Roman" panose="02020603050405020304" pitchFamily="18" charset="0"/>
              </a:rPr>
              <a:t>1</a:t>
            </a:r>
            <a:r>
              <a:rPr lang="en-US" altLang="en-US" sz="2400" b="1" dirty="0">
                <a:solidFill>
                  <a:srgbClr val="000000"/>
                </a:solidFill>
                <a:latin typeface="Times New Roman" panose="02020603050405020304" pitchFamily="18" charset="0"/>
                <a:cs typeface="Times New Roman" panose="02020603050405020304" pitchFamily="18" charset="0"/>
              </a:rPr>
              <a:t>):</a:t>
            </a:r>
          </a:p>
        </p:txBody>
      </p:sp>
      <p:sp>
        <p:nvSpPr>
          <p:cNvPr id="32773" name="Text Box 5"/>
          <p:cNvSpPr txBox="1">
            <a:spLocks noChangeArrowheads="1"/>
          </p:cNvSpPr>
          <p:nvPr/>
        </p:nvSpPr>
        <p:spPr bwMode="auto">
          <a:xfrm>
            <a:off x="1650862" y="1612102"/>
            <a:ext cx="34861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400" b="1" dirty="0">
                <a:solidFill>
                  <a:srgbClr val="FF3300"/>
                </a:solidFill>
                <a:latin typeface="Times New Roman" panose="02020603050405020304" pitchFamily="18" charset="0"/>
                <a:cs typeface="Times New Roman" panose="02020603050405020304" pitchFamily="18" charset="0"/>
              </a:rPr>
              <a:t>¼ AB</a:t>
            </a:r>
            <a:r>
              <a:rPr lang="en-US" altLang="en-US" sz="2400" b="1" dirty="0">
                <a:solidFill>
                  <a:srgbClr val="000000"/>
                </a:solidFill>
                <a:latin typeface="Times New Roman" panose="02020603050405020304" pitchFamily="18" charset="0"/>
                <a:cs typeface="Times New Roman" panose="02020603050405020304" pitchFamily="18" charset="0"/>
              </a:rPr>
              <a:t>, ¼ </a:t>
            </a:r>
            <a:r>
              <a:rPr lang="en-US" altLang="en-US" sz="2400" b="1" dirty="0">
                <a:solidFill>
                  <a:srgbClr val="FF3300"/>
                </a:solidFill>
                <a:latin typeface="Times New Roman" panose="02020603050405020304" pitchFamily="18" charset="0"/>
                <a:cs typeface="Times New Roman" panose="02020603050405020304" pitchFamily="18" charset="0"/>
              </a:rPr>
              <a:t>Ab</a:t>
            </a:r>
            <a:r>
              <a:rPr lang="en-US" altLang="en-US" sz="2400" b="1" dirty="0">
                <a:solidFill>
                  <a:srgbClr val="000000"/>
                </a:solidFill>
                <a:latin typeface="Times New Roman" panose="02020603050405020304" pitchFamily="18" charset="0"/>
                <a:cs typeface="Times New Roman" panose="02020603050405020304" pitchFamily="18" charset="0"/>
              </a:rPr>
              <a:t>,  ¼ </a:t>
            </a:r>
            <a:r>
              <a:rPr lang="en-US" altLang="en-US" sz="2400" b="1" dirty="0" err="1">
                <a:solidFill>
                  <a:srgbClr val="0000CC"/>
                </a:solidFill>
                <a:latin typeface="Times New Roman" panose="02020603050405020304" pitchFamily="18" charset="0"/>
                <a:cs typeface="Times New Roman" panose="02020603050405020304" pitchFamily="18" charset="0"/>
              </a:rPr>
              <a:t>aB</a:t>
            </a:r>
            <a:r>
              <a:rPr lang="en-US" altLang="en-US" sz="2400" b="1" dirty="0">
                <a:solidFill>
                  <a:srgbClr val="000000"/>
                </a:solidFill>
                <a:latin typeface="Times New Roman" panose="02020603050405020304" pitchFamily="18" charset="0"/>
                <a:cs typeface="Times New Roman" panose="02020603050405020304" pitchFamily="18" charset="0"/>
              </a:rPr>
              <a:t>, ¼ </a:t>
            </a:r>
            <a:r>
              <a:rPr lang="en-US" altLang="en-US" sz="2400" b="1" dirty="0">
                <a:solidFill>
                  <a:srgbClr val="0000CC"/>
                </a:solidFill>
                <a:latin typeface="Times New Roman" panose="02020603050405020304" pitchFamily="18" charset="0"/>
                <a:cs typeface="Times New Roman" panose="02020603050405020304" pitchFamily="18" charset="0"/>
              </a:rPr>
              <a:t>ab</a:t>
            </a:r>
          </a:p>
        </p:txBody>
      </p:sp>
      <p:sp>
        <p:nvSpPr>
          <p:cNvPr id="32774" name="Text Box 6"/>
          <p:cNvSpPr txBox="1">
            <a:spLocks noChangeArrowheads="1"/>
          </p:cNvSpPr>
          <p:nvPr/>
        </p:nvSpPr>
        <p:spPr bwMode="auto">
          <a:xfrm>
            <a:off x="5233988" y="1662113"/>
            <a:ext cx="37305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400" b="1" dirty="0">
                <a:solidFill>
                  <a:srgbClr val="FF3300"/>
                </a:solidFill>
                <a:latin typeface="Times New Roman" panose="02020603050405020304" pitchFamily="18" charset="0"/>
                <a:cs typeface="Times New Roman" panose="02020603050405020304" pitchFamily="18" charset="0"/>
              </a:rPr>
              <a:t>¼ AB,</a:t>
            </a:r>
            <a:r>
              <a:rPr lang="en-US" altLang="en-US" sz="2400" b="1" dirty="0">
                <a:solidFill>
                  <a:srgbClr val="000000"/>
                </a:solidFill>
                <a:latin typeface="Times New Roman" panose="02020603050405020304" pitchFamily="18" charset="0"/>
                <a:cs typeface="Times New Roman" panose="02020603050405020304" pitchFamily="18" charset="0"/>
              </a:rPr>
              <a:t> ¼ </a:t>
            </a:r>
            <a:r>
              <a:rPr lang="en-US" altLang="en-US" sz="2400" b="1" dirty="0">
                <a:solidFill>
                  <a:srgbClr val="FF3300"/>
                </a:solidFill>
                <a:latin typeface="Times New Roman" panose="02020603050405020304" pitchFamily="18" charset="0"/>
                <a:cs typeface="Times New Roman" panose="02020603050405020304" pitchFamily="18" charset="0"/>
              </a:rPr>
              <a:t>Ab</a:t>
            </a:r>
            <a:r>
              <a:rPr lang="en-US" altLang="en-US" sz="2400" b="1" dirty="0">
                <a:solidFill>
                  <a:srgbClr val="000000"/>
                </a:solidFill>
                <a:latin typeface="Times New Roman" panose="02020603050405020304" pitchFamily="18" charset="0"/>
                <a:cs typeface="Times New Roman" panose="02020603050405020304" pitchFamily="18" charset="0"/>
              </a:rPr>
              <a:t>,  ¼ </a:t>
            </a:r>
            <a:r>
              <a:rPr lang="en-US" altLang="en-US" sz="2400" b="1" dirty="0" err="1">
                <a:solidFill>
                  <a:srgbClr val="0000CC"/>
                </a:solidFill>
                <a:latin typeface="Times New Roman" panose="02020603050405020304" pitchFamily="18" charset="0"/>
                <a:cs typeface="Times New Roman" panose="02020603050405020304" pitchFamily="18" charset="0"/>
              </a:rPr>
              <a:t>aB</a:t>
            </a:r>
            <a:r>
              <a:rPr lang="en-US" altLang="en-US" sz="2400" b="1" dirty="0">
                <a:solidFill>
                  <a:srgbClr val="000000"/>
                </a:solidFill>
                <a:latin typeface="Times New Roman" panose="02020603050405020304" pitchFamily="18" charset="0"/>
                <a:cs typeface="Times New Roman" panose="02020603050405020304" pitchFamily="18" charset="0"/>
              </a:rPr>
              <a:t>, ¼ </a:t>
            </a:r>
            <a:r>
              <a:rPr lang="en-US" altLang="en-US" sz="2400" b="1" dirty="0">
                <a:solidFill>
                  <a:srgbClr val="0000CC"/>
                </a:solidFill>
                <a:latin typeface="Times New Roman" panose="02020603050405020304" pitchFamily="18" charset="0"/>
                <a:cs typeface="Times New Roman" panose="02020603050405020304" pitchFamily="18" charset="0"/>
              </a:rPr>
              <a:t>ab</a:t>
            </a:r>
          </a:p>
        </p:txBody>
      </p:sp>
      <p:sp>
        <p:nvSpPr>
          <p:cNvPr id="32775" name="Text Box 7"/>
          <p:cNvSpPr txBox="1">
            <a:spLocks noChangeArrowheads="1"/>
          </p:cNvSpPr>
          <p:nvPr/>
        </p:nvSpPr>
        <p:spPr bwMode="auto">
          <a:xfrm>
            <a:off x="1371600" y="2209800"/>
            <a:ext cx="990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400" b="1" dirty="0">
                <a:solidFill>
                  <a:srgbClr val="000000"/>
                </a:solidFill>
                <a:latin typeface="Times New Roman" panose="02020603050405020304" pitchFamily="18" charset="0"/>
                <a:cs typeface="Times New Roman" panose="02020603050405020304" pitchFamily="18" charset="0"/>
              </a:rPr>
              <a:t>F</a:t>
            </a:r>
            <a:r>
              <a:rPr lang="en-US" altLang="en-US" sz="2400" b="1" baseline="-25000" dirty="0">
                <a:solidFill>
                  <a:srgbClr val="000000"/>
                </a:solidFill>
                <a:latin typeface="Times New Roman" panose="02020603050405020304" pitchFamily="18" charset="0"/>
                <a:cs typeface="Times New Roman" panose="02020603050405020304" pitchFamily="18" charset="0"/>
              </a:rPr>
              <a:t>2</a:t>
            </a:r>
            <a:r>
              <a:rPr lang="en-US" altLang="en-US" sz="3200" b="1" baseline="-25000" dirty="0">
                <a:solidFill>
                  <a:srgbClr val="000000"/>
                </a:solidFill>
                <a:latin typeface="Times New Roman" panose="02020603050405020304" pitchFamily="18" charset="0"/>
                <a:cs typeface="Times New Roman" panose="02020603050405020304" pitchFamily="18" charset="0"/>
              </a:rPr>
              <a:t> </a:t>
            </a:r>
            <a:r>
              <a:rPr lang="en-US" altLang="en-US" sz="2800" b="1" baseline="-25000" dirty="0">
                <a:solidFill>
                  <a:srgbClr val="000000"/>
                </a:solidFill>
                <a:latin typeface="Times New Roman" panose="02020603050405020304" pitchFamily="18" charset="0"/>
                <a:cs typeface="Times New Roman" panose="02020603050405020304" pitchFamily="18" charset="0"/>
              </a:rPr>
              <a:t>:</a:t>
            </a:r>
            <a:endParaRPr lang="en-US" altLang="en-US" sz="2800" b="1" dirty="0">
              <a:solidFill>
                <a:srgbClr val="000000"/>
              </a:solidFill>
              <a:latin typeface="Times New Roman" panose="02020603050405020304" pitchFamily="18" charset="0"/>
              <a:cs typeface="Times New Roman" panose="02020603050405020304" pitchFamily="18" charset="0"/>
            </a:endParaRPr>
          </a:p>
        </p:txBody>
      </p:sp>
      <p:sp>
        <p:nvSpPr>
          <p:cNvPr id="32776" name="Text Box 8"/>
          <p:cNvSpPr txBox="1">
            <a:spLocks noChangeArrowheads="1"/>
          </p:cNvSpPr>
          <p:nvPr/>
        </p:nvSpPr>
        <p:spPr bwMode="auto">
          <a:xfrm>
            <a:off x="2057400" y="2286000"/>
            <a:ext cx="568295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400" b="1" dirty="0" err="1">
                <a:solidFill>
                  <a:srgbClr val="6600CC"/>
                </a:solidFill>
                <a:latin typeface="Times New Roman" panose="02020603050405020304" pitchFamily="18" charset="0"/>
                <a:cs typeface="Times New Roman" panose="02020603050405020304" pitchFamily="18" charset="0"/>
              </a:rPr>
              <a:t>Lập</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bảng</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Pennet</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xác</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định</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được</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kết</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quả</a:t>
            </a:r>
            <a:r>
              <a:rPr lang="en-US" altLang="en-US" sz="2400" b="1" dirty="0">
                <a:solidFill>
                  <a:srgbClr val="6600CC"/>
                </a:solidFill>
                <a:latin typeface="Times New Roman" panose="02020603050405020304" pitchFamily="18" charset="0"/>
                <a:cs typeface="Times New Roman" panose="02020603050405020304" pitchFamily="18" charset="0"/>
              </a:rPr>
              <a:t>:</a:t>
            </a:r>
          </a:p>
        </p:txBody>
      </p:sp>
      <p:sp>
        <p:nvSpPr>
          <p:cNvPr id="25" name="Line 16"/>
          <p:cNvSpPr>
            <a:spLocks noChangeShapeType="1"/>
          </p:cNvSpPr>
          <p:nvPr/>
        </p:nvSpPr>
        <p:spPr bwMode="auto">
          <a:xfrm>
            <a:off x="4987196" y="1159850"/>
            <a:ext cx="0" cy="1126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3" name="Rounded Rectangle 2"/>
          <p:cNvSpPr/>
          <p:nvPr/>
        </p:nvSpPr>
        <p:spPr>
          <a:xfrm>
            <a:off x="5233988" y="153882"/>
            <a:ext cx="2908212" cy="4616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err="1">
                <a:solidFill>
                  <a:srgbClr val="FF0000"/>
                </a:solidFill>
                <a:latin typeface="Times New Roman" panose="02020603050405020304" pitchFamily="18" charset="0"/>
                <a:cs typeface="Times New Roman" panose="02020603050405020304" pitchFamily="18" charset="0"/>
              </a:rPr>
              <a:t>PHIẾU</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HỌC</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TẬP</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SỐ</a:t>
            </a:r>
            <a:r>
              <a:rPr lang="en-US" sz="2000" b="1" dirty="0">
                <a:solidFill>
                  <a:srgbClr val="FF0000"/>
                </a:solidFill>
                <a:latin typeface="Times New Roman" panose="02020603050405020304" pitchFamily="18" charset="0"/>
                <a:cs typeface="Times New Roman" panose="02020603050405020304" pitchFamily="18" charset="0"/>
              </a:rPr>
              <a:t> 8</a:t>
            </a:r>
          </a:p>
        </p:txBody>
      </p:sp>
      <p:sp>
        <p:nvSpPr>
          <p:cNvPr id="27" name="Rounded Rectangle 26"/>
          <p:cNvSpPr/>
          <p:nvPr/>
        </p:nvSpPr>
        <p:spPr>
          <a:xfrm>
            <a:off x="200201" y="80665"/>
            <a:ext cx="3219671" cy="6649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err="1">
                <a:solidFill>
                  <a:srgbClr val="7030A0"/>
                </a:solidFill>
                <a:latin typeface="Times New Roman" panose="02020603050405020304" pitchFamily="18" charset="0"/>
                <a:cs typeface="Times New Roman" panose="02020603050405020304" pitchFamily="18" charset="0"/>
              </a:rPr>
              <a:t>HOẠT</a:t>
            </a:r>
            <a:r>
              <a:rPr lang="en-US" sz="2000" b="1" dirty="0">
                <a:solidFill>
                  <a:srgbClr val="7030A0"/>
                </a:solidFill>
                <a:latin typeface="Times New Roman" panose="02020603050405020304" pitchFamily="18" charset="0"/>
                <a:cs typeface="Times New Roman" panose="02020603050405020304" pitchFamily="18" charset="0"/>
              </a:rPr>
              <a:t> </a:t>
            </a:r>
            <a:r>
              <a:rPr lang="en-US" sz="2000" b="1" dirty="0" err="1">
                <a:solidFill>
                  <a:srgbClr val="7030A0"/>
                </a:solidFill>
                <a:latin typeface="Times New Roman" panose="02020603050405020304" pitchFamily="18" charset="0"/>
                <a:cs typeface="Times New Roman" panose="02020603050405020304" pitchFamily="18" charset="0"/>
              </a:rPr>
              <a:t>ĐỘNG</a:t>
            </a:r>
            <a:r>
              <a:rPr lang="en-US" sz="2000" b="1" dirty="0">
                <a:solidFill>
                  <a:srgbClr val="7030A0"/>
                </a:solidFill>
                <a:latin typeface="Times New Roman" panose="02020603050405020304" pitchFamily="18" charset="0"/>
                <a:cs typeface="Times New Roman" panose="02020603050405020304" pitchFamily="18" charset="0"/>
              </a:rPr>
              <a:t> </a:t>
            </a:r>
            <a:r>
              <a:rPr lang="en-US" sz="2000" b="1" dirty="0" err="1">
                <a:solidFill>
                  <a:srgbClr val="7030A0"/>
                </a:solidFill>
                <a:latin typeface="Times New Roman" panose="02020603050405020304" pitchFamily="18" charset="0"/>
                <a:cs typeface="Times New Roman" panose="02020603050405020304" pitchFamily="18" charset="0"/>
              </a:rPr>
              <a:t>NHÓM</a:t>
            </a:r>
            <a:endParaRPr lang="en-US" sz="2000" b="1" dirty="0">
              <a:solidFill>
                <a:srgbClr val="7030A0"/>
              </a:solidFill>
              <a:latin typeface="Times New Roman" panose="02020603050405020304" pitchFamily="18" charset="0"/>
              <a:cs typeface="Times New Roman" panose="02020603050405020304" pitchFamily="18" charset="0"/>
            </a:endParaRPr>
          </a:p>
        </p:txBody>
      </p:sp>
      <p:sp>
        <p:nvSpPr>
          <p:cNvPr id="28" name="Rectangle 22"/>
          <p:cNvSpPr>
            <a:spLocks noChangeArrowheads="1"/>
          </p:cNvSpPr>
          <p:nvPr/>
        </p:nvSpPr>
        <p:spPr bwMode="auto">
          <a:xfrm>
            <a:off x="154562" y="2805113"/>
            <a:ext cx="435907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sz="2400" b="1" dirty="0" err="1">
                <a:solidFill>
                  <a:srgbClr val="FF0000"/>
                </a:solidFill>
                <a:latin typeface="Times New Roman" panose="02020603050405020304" pitchFamily="18" charset="0"/>
                <a:cs typeface="Times New Roman" panose="02020603050405020304" pitchFamily="18" charset="0"/>
              </a:rPr>
              <a:t>Tỉ</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lệ</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của</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mỗi</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kiểu</a:t>
            </a:r>
            <a:r>
              <a:rPr lang="en-US" altLang="en-US" sz="2400" b="1" dirty="0">
                <a:solidFill>
                  <a:srgbClr val="FF0000"/>
                </a:solidFill>
                <a:latin typeface="Times New Roman" panose="02020603050405020304" pitchFamily="18" charset="0"/>
                <a:cs typeface="Times New Roman" panose="02020603050405020304" pitchFamily="18" charset="0"/>
              </a:rPr>
              <a:t> gene ở F2: </a:t>
            </a:r>
          </a:p>
        </p:txBody>
      </p:sp>
      <p:sp>
        <p:nvSpPr>
          <p:cNvPr id="29" name="Rectangle 22"/>
          <p:cNvSpPr>
            <a:spLocks noChangeArrowheads="1"/>
          </p:cNvSpPr>
          <p:nvPr/>
        </p:nvSpPr>
        <p:spPr bwMode="auto">
          <a:xfrm>
            <a:off x="575561" y="3357289"/>
            <a:ext cx="1260136"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sz="2400" b="1" dirty="0">
                <a:solidFill>
                  <a:srgbClr val="6600CC"/>
                </a:solidFill>
                <a:latin typeface="Times New Roman" panose="02020603050405020304" pitchFamily="18" charset="0"/>
                <a:cs typeface="Times New Roman" panose="02020603050405020304" pitchFamily="18" charset="0"/>
              </a:rPr>
              <a:t>1 </a:t>
            </a:r>
            <a:r>
              <a:rPr lang="en-US" altLang="en-US" sz="2400" b="1" dirty="0" err="1">
                <a:solidFill>
                  <a:srgbClr val="6600CC"/>
                </a:solidFill>
                <a:latin typeface="Times New Roman" panose="02020603050405020304" pitchFamily="18" charset="0"/>
                <a:cs typeface="Times New Roman" panose="02020603050405020304" pitchFamily="18" charset="0"/>
              </a:rPr>
              <a:t>AABB</a:t>
            </a:r>
            <a:endParaRPr lang="en-US" altLang="en-US" sz="2400" b="1" dirty="0">
              <a:solidFill>
                <a:srgbClr val="6600CC"/>
              </a:solidFill>
              <a:latin typeface="Times New Roman" panose="02020603050405020304" pitchFamily="18" charset="0"/>
              <a:cs typeface="Times New Roman" panose="02020603050405020304" pitchFamily="18" charset="0"/>
            </a:endParaRPr>
          </a:p>
          <a:p>
            <a:pPr eaLnBrk="0" hangingPunct="0"/>
            <a:r>
              <a:rPr lang="en-US" altLang="en-US" sz="2400" b="1" dirty="0">
                <a:solidFill>
                  <a:srgbClr val="6600CC"/>
                </a:solidFill>
                <a:latin typeface="Times New Roman" panose="02020603050405020304" pitchFamily="18" charset="0"/>
                <a:cs typeface="Times New Roman" panose="02020603050405020304" pitchFamily="18" charset="0"/>
              </a:rPr>
              <a:t>2 </a:t>
            </a:r>
            <a:r>
              <a:rPr lang="en-US" altLang="en-US" sz="2400" b="1" dirty="0" err="1">
                <a:solidFill>
                  <a:srgbClr val="6600CC"/>
                </a:solidFill>
                <a:latin typeface="Times New Roman" panose="02020603050405020304" pitchFamily="18" charset="0"/>
                <a:cs typeface="Times New Roman" panose="02020603050405020304" pitchFamily="18" charset="0"/>
              </a:rPr>
              <a:t>AABb</a:t>
            </a:r>
            <a:endParaRPr lang="en-US" altLang="en-US" sz="2400" b="1" dirty="0">
              <a:solidFill>
                <a:srgbClr val="6600CC"/>
              </a:solidFill>
              <a:latin typeface="Times New Roman" panose="02020603050405020304" pitchFamily="18" charset="0"/>
              <a:cs typeface="Times New Roman" panose="02020603050405020304" pitchFamily="18" charset="0"/>
            </a:endParaRPr>
          </a:p>
          <a:p>
            <a:pPr eaLnBrk="0" hangingPunct="0"/>
            <a:r>
              <a:rPr lang="en-US" altLang="en-US" sz="2400" b="1" dirty="0">
                <a:solidFill>
                  <a:srgbClr val="6600CC"/>
                </a:solidFill>
                <a:latin typeface="Times New Roman" panose="02020603050405020304" pitchFamily="18" charset="0"/>
                <a:cs typeface="Times New Roman" panose="02020603050405020304" pitchFamily="18" charset="0"/>
              </a:rPr>
              <a:t>2 </a:t>
            </a:r>
            <a:r>
              <a:rPr lang="en-US" altLang="en-US" sz="2400" b="1" dirty="0" err="1">
                <a:solidFill>
                  <a:srgbClr val="6600CC"/>
                </a:solidFill>
                <a:latin typeface="Times New Roman" panose="02020603050405020304" pitchFamily="18" charset="0"/>
                <a:cs typeface="Times New Roman" panose="02020603050405020304" pitchFamily="18" charset="0"/>
              </a:rPr>
              <a:t>AaBB</a:t>
            </a:r>
            <a:endParaRPr lang="en-US" altLang="en-US" sz="2400" b="1" dirty="0">
              <a:solidFill>
                <a:srgbClr val="6600CC"/>
              </a:solidFill>
              <a:latin typeface="Times New Roman" panose="02020603050405020304" pitchFamily="18" charset="0"/>
              <a:cs typeface="Times New Roman" panose="02020603050405020304" pitchFamily="18" charset="0"/>
            </a:endParaRPr>
          </a:p>
          <a:p>
            <a:pPr eaLnBrk="0" hangingPunct="0"/>
            <a:r>
              <a:rPr lang="en-US" altLang="en-US" sz="2400" b="1" dirty="0">
                <a:solidFill>
                  <a:srgbClr val="6600CC"/>
                </a:solidFill>
                <a:latin typeface="Times New Roman" panose="02020603050405020304" pitchFamily="18" charset="0"/>
                <a:cs typeface="Times New Roman" panose="02020603050405020304" pitchFamily="18" charset="0"/>
              </a:rPr>
              <a:t>4 </a:t>
            </a:r>
            <a:r>
              <a:rPr lang="en-US" altLang="en-US" sz="2400" b="1" dirty="0" err="1">
                <a:solidFill>
                  <a:srgbClr val="6600CC"/>
                </a:solidFill>
                <a:latin typeface="Times New Roman" panose="02020603050405020304" pitchFamily="18" charset="0"/>
                <a:cs typeface="Times New Roman" panose="02020603050405020304" pitchFamily="18" charset="0"/>
              </a:rPr>
              <a:t>AaBb</a:t>
            </a:r>
            <a:endParaRPr lang="en-US" altLang="en-US" sz="2400" b="1" dirty="0">
              <a:solidFill>
                <a:srgbClr val="6600CC"/>
              </a:solidFill>
              <a:latin typeface="Times New Roman" panose="02020603050405020304" pitchFamily="18" charset="0"/>
              <a:cs typeface="Times New Roman" panose="02020603050405020304" pitchFamily="18" charset="0"/>
            </a:endParaRPr>
          </a:p>
        </p:txBody>
      </p:sp>
      <p:sp>
        <p:nvSpPr>
          <p:cNvPr id="30" name="Rectangle 22"/>
          <p:cNvSpPr>
            <a:spLocks noChangeArrowheads="1"/>
          </p:cNvSpPr>
          <p:nvPr/>
        </p:nvSpPr>
        <p:spPr bwMode="auto">
          <a:xfrm>
            <a:off x="2503842" y="3764785"/>
            <a:ext cx="126013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sz="2400" b="1" dirty="0">
                <a:solidFill>
                  <a:srgbClr val="6600CC"/>
                </a:solidFill>
                <a:latin typeface="Times New Roman" panose="02020603050405020304" pitchFamily="18" charset="0"/>
                <a:cs typeface="Times New Roman" panose="02020603050405020304" pitchFamily="18" charset="0"/>
              </a:rPr>
              <a:t>2 </a:t>
            </a:r>
            <a:r>
              <a:rPr lang="en-US" altLang="en-US" sz="2400" b="1" dirty="0" err="1">
                <a:solidFill>
                  <a:srgbClr val="6600CC"/>
                </a:solidFill>
                <a:latin typeface="Times New Roman" panose="02020603050405020304" pitchFamily="18" charset="0"/>
                <a:cs typeface="Times New Roman" panose="02020603050405020304" pitchFamily="18" charset="0"/>
              </a:rPr>
              <a:t>Aabb</a:t>
            </a:r>
            <a:endParaRPr lang="en-US" altLang="en-US" sz="2400" b="1" dirty="0">
              <a:solidFill>
                <a:srgbClr val="6600CC"/>
              </a:solidFill>
              <a:latin typeface="Times New Roman" panose="02020603050405020304" pitchFamily="18" charset="0"/>
              <a:cs typeface="Times New Roman" panose="02020603050405020304" pitchFamily="18" charset="0"/>
            </a:endParaRPr>
          </a:p>
          <a:p>
            <a:pPr eaLnBrk="0" hangingPunct="0"/>
            <a:r>
              <a:rPr lang="en-US" altLang="en-US" sz="2400" b="1" dirty="0">
                <a:solidFill>
                  <a:srgbClr val="6600CC"/>
                </a:solidFill>
                <a:latin typeface="Times New Roman" panose="02020603050405020304" pitchFamily="18" charset="0"/>
                <a:cs typeface="Times New Roman" panose="02020603050405020304" pitchFamily="18" charset="0"/>
              </a:rPr>
              <a:t>1 </a:t>
            </a:r>
            <a:r>
              <a:rPr lang="en-US" altLang="en-US" sz="2400" b="1" dirty="0" err="1">
                <a:solidFill>
                  <a:srgbClr val="6600CC"/>
                </a:solidFill>
                <a:latin typeface="Times New Roman" panose="02020603050405020304" pitchFamily="18" charset="0"/>
                <a:cs typeface="Times New Roman" panose="02020603050405020304" pitchFamily="18" charset="0"/>
              </a:rPr>
              <a:t>AAbb</a:t>
            </a:r>
            <a:endParaRPr lang="en-US" altLang="en-US" sz="2400" b="1" dirty="0">
              <a:solidFill>
                <a:srgbClr val="6600CC"/>
              </a:solidFill>
              <a:latin typeface="Times New Roman" panose="02020603050405020304" pitchFamily="18" charset="0"/>
              <a:cs typeface="Times New Roman" panose="02020603050405020304" pitchFamily="18" charset="0"/>
            </a:endParaRPr>
          </a:p>
        </p:txBody>
      </p:sp>
      <p:sp>
        <p:nvSpPr>
          <p:cNvPr id="31" name="Rectangle 22"/>
          <p:cNvSpPr>
            <a:spLocks noChangeArrowheads="1"/>
          </p:cNvSpPr>
          <p:nvPr/>
        </p:nvSpPr>
        <p:spPr bwMode="auto">
          <a:xfrm>
            <a:off x="4167821" y="3822233"/>
            <a:ext cx="126013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sz="2400" b="1" dirty="0">
                <a:solidFill>
                  <a:srgbClr val="6600CC"/>
                </a:solidFill>
                <a:latin typeface="Times New Roman" panose="02020603050405020304" pitchFamily="18" charset="0"/>
                <a:cs typeface="Times New Roman" panose="02020603050405020304" pitchFamily="18" charset="0"/>
              </a:rPr>
              <a:t>1 </a:t>
            </a:r>
            <a:r>
              <a:rPr lang="en-US" altLang="en-US" sz="2400" b="1" dirty="0" err="1">
                <a:solidFill>
                  <a:srgbClr val="6600CC"/>
                </a:solidFill>
                <a:latin typeface="Times New Roman" panose="02020603050405020304" pitchFamily="18" charset="0"/>
                <a:cs typeface="Times New Roman" panose="02020603050405020304" pitchFamily="18" charset="0"/>
              </a:rPr>
              <a:t>aaBB</a:t>
            </a:r>
            <a:endParaRPr lang="en-US" altLang="en-US" sz="2400" b="1" dirty="0">
              <a:solidFill>
                <a:srgbClr val="6600CC"/>
              </a:solidFill>
              <a:latin typeface="Times New Roman" panose="02020603050405020304" pitchFamily="18" charset="0"/>
              <a:cs typeface="Times New Roman" panose="02020603050405020304" pitchFamily="18" charset="0"/>
            </a:endParaRPr>
          </a:p>
          <a:p>
            <a:pPr eaLnBrk="0" hangingPunct="0"/>
            <a:r>
              <a:rPr lang="en-US" altLang="en-US" sz="2400" b="1" dirty="0">
                <a:solidFill>
                  <a:srgbClr val="6600CC"/>
                </a:solidFill>
                <a:latin typeface="Times New Roman" panose="02020603050405020304" pitchFamily="18" charset="0"/>
                <a:cs typeface="Times New Roman" panose="02020603050405020304" pitchFamily="18" charset="0"/>
              </a:rPr>
              <a:t>2 </a:t>
            </a:r>
            <a:r>
              <a:rPr lang="en-US" altLang="en-US" sz="2400" b="1" dirty="0" err="1">
                <a:solidFill>
                  <a:srgbClr val="6600CC"/>
                </a:solidFill>
                <a:latin typeface="Times New Roman" panose="02020603050405020304" pitchFamily="18" charset="0"/>
                <a:cs typeface="Times New Roman" panose="02020603050405020304" pitchFamily="18" charset="0"/>
              </a:rPr>
              <a:t>aaBb</a:t>
            </a:r>
            <a:endParaRPr lang="en-US" altLang="en-US" sz="2400" b="1" dirty="0">
              <a:solidFill>
                <a:srgbClr val="6600CC"/>
              </a:solidFill>
              <a:latin typeface="Times New Roman" panose="02020603050405020304" pitchFamily="18" charset="0"/>
              <a:cs typeface="Times New Roman" panose="02020603050405020304" pitchFamily="18" charset="0"/>
            </a:endParaRPr>
          </a:p>
        </p:txBody>
      </p:sp>
      <p:sp>
        <p:nvSpPr>
          <p:cNvPr id="32" name="Rectangle 22"/>
          <p:cNvSpPr>
            <a:spLocks noChangeArrowheads="1"/>
          </p:cNvSpPr>
          <p:nvPr/>
        </p:nvSpPr>
        <p:spPr bwMode="auto">
          <a:xfrm>
            <a:off x="5839102" y="3911286"/>
            <a:ext cx="126013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sz="2400" b="1" dirty="0">
                <a:solidFill>
                  <a:srgbClr val="6600CC"/>
                </a:solidFill>
                <a:latin typeface="Times New Roman" panose="02020603050405020304" pitchFamily="18" charset="0"/>
                <a:cs typeface="Times New Roman" panose="02020603050405020304" pitchFamily="18" charset="0"/>
              </a:rPr>
              <a:t>1 </a:t>
            </a:r>
            <a:r>
              <a:rPr lang="en-US" altLang="en-US" sz="2400" b="1" dirty="0" err="1">
                <a:solidFill>
                  <a:srgbClr val="6600CC"/>
                </a:solidFill>
                <a:latin typeface="Times New Roman" panose="02020603050405020304" pitchFamily="18" charset="0"/>
                <a:cs typeface="Times New Roman" panose="02020603050405020304" pitchFamily="18" charset="0"/>
              </a:rPr>
              <a:t>aabb</a:t>
            </a:r>
            <a:endParaRPr lang="en-US" altLang="en-US" sz="2400" b="1" dirty="0">
              <a:solidFill>
                <a:srgbClr val="6600CC"/>
              </a:solidFill>
              <a:latin typeface="Times New Roman" panose="02020603050405020304" pitchFamily="18" charset="0"/>
              <a:cs typeface="Times New Roman" panose="02020603050405020304" pitchFamily="18" charset="0"/>
            </a:endParaRPr>
          </a:p>
        </p:txBody>
      </p:sp>
      <p:sp>
        <p:nvSpPr>
          <p:cNvPr id="33" name="Rectangle 24"/>
          <p:cNvSpPr>
            <a:spLocks noChangeArrowheads="1"/>
          </p:cNvSpPr>
          <p:nvPr/>
        </p:nvSpPr>
        <p:spPr bwMode="auto">
          <a:xfrm>
            <a:off x="179512" y="5017460"/>
            <a:ext cx="460619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sz="2400" b="1" dirty="0" err="1">
                <a:solidFill>
                  <a:srgbClr val="FF0000"/>
                </a:solidFill>
                <a:latin typeface="Times New Roman" panose="02020603050405020304" pitchFamily="18" charset="0"/>
                <a:cs typeface="Times New Roman" panose="02020603050405020304" pitchFamily="18" charset="0"/>
              </a:rPr>
              <a:t>Tỉ</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lệ</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của</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mỗi</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kiểu</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hình</a:t>
            </a:r>
            <a:r>
              <a:rPr lang="en-US" altLang="en-US" sz="2400" b="1" dirty="0">
                <a:solidFill>
                  <a:srgbClr val="FF0000"/>
                </a:solidFill>
                <a:latin typeface="Times New Roman" panose="02020603050405020304" pitchFamily="18" charset="0"/>
                <a:cs typeface="Times New Roman" panose="02020603050405020304" pitchFamily="18" charset="0"/>
              </a:rPr>
              <a:t> ở F2: </a:t>
            </a:r>
          </a:p>
        </p:txBody>
      </p:sp>
      <p:sp>
        <p:nvSpPr>
          <p:cNvPr id="34" name="Rectangle 24"/>
          <p:cNvSpPr>
            <a:spLocks noChangeArrowheads="1"/>
          </p:cNvSpPr>
          <p:nvPr/>
        </p:nvSpPr>
        <p:spPr bwMode="auto">
          <a:xfrm>
            <a:off x="494534" y="5569636"/>
            <a:ext cx="734657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r>
              <a:rPr lang="en-US" altLang="en-US" sz="2400" b="1" dirty="0">
                <a:solidFill>
                  <a:srgbClr val="6600CC"/>
                </a:solidFill>
                <a:latin typeface="Times New Roman" panose="02020603050405020304" pitchFamily="18" charset="0"/>
                <a:cs typeface="Times New Roman" panose="02020603050405020304" pitchFamily="18" charset="0"/>
              </a:rPr>
              <a:t>9 </a:t>
            </a:r>
            <a:r>
              <a:rPr lang="en-US" altLang="en-US" sz="2400" b="1" dirty="0" err="1">
                <a:solidFill>
                  <a:srgbClr val="6600CC"/>
                </a:solidFill>
                <a:latin typeface="Times New Roman" panose="02020603050405020304" pitchFamily="18" charset="0"/>
                <a:cs typeface="Times New Roman" panose="02020603050405020304" pitchFamily="18" charset="0"/>
              </a:rPr>
              <a:t>tròn</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vàng</a:t>
            </a:r>
            <a:r>
              <a:rPr lang="en-US" altLang="en-US" sz="2400" b="1" dirty="0">
                <a:solidFill>
                  <a:srgbClr val="6600CC"/>
                </a:solidFill>
                <a:latin typeface="Times New Roman" panose="02020603050405020304" pitchFamily="18" charset="0"/>
                <a:cs typeface="Times New Roman" panose="02020603050405020304" pitchFamily="18" charset="0"/>
              </a:rPr>
              <a:t> : 3 </a:t>
            </a:r>
            <a:r>
              <a:rPr lang="en-US" altLang="en-US" sz="2400" b="1" dirty="0" err="1">
                <a:solidFill>
                  <a:srgbClr val="6600CC"/>
                </a:solidFill>
                <a:latin typeface="Times New Roman" panose="02020603050405020304" pitchFamily="18" charset="0"/>
                <a:cs typeface="Times New Roman" panose="02020603050405020304" pitchFamily="18" charset="0"/>
              </a:rPr>
              <a:t>tròn</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trắng</a:t>
            </a:r>
            <a:r>
              <a:rPr lang="en-US" altLang="en-US" sz="2400" b="1" dirty="0">
                <a:solidFill>
                  <a:srgbClr val="6600CC"/>
                </a:solidFill>
                <a:latin typeface="Times New Roman" panose="02020603050405020304" pitchFamily="18" charset="0"/>
                <a:cs typeface="Times New Roman" panose="02020603050405020304" pitchFamily="18" charset="0"/>
              </a:rPr>
              <a:t> : 3 </a:t>
            </a:r>
            <a:r>
              <a:rPr lang="en-US" altLang="en-US" sz="2400" b="1" dirty="0" err="1">
                <a:solidFill>
                  <a:srgbClr val="6600CC"/>
                </a:solidFill>
                <a:latin typeface="Times New Roman" panose="02020603050405020304" pitchFamily="18" charset="0"/>
                <a:cs typeface="Times New Roman" panose="02020603050405020304" pitchFamily="18" charset="0"/>
              </a:rPr>
              <a:t>dài</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vàng</a:t>
            </a:r>
            <a:r>
              <a:rPr lang="en-US" altLang="en-US" sz="2400" b="1" dirty="0">
                <a:solidFill>
                  <a:srgbClr val="6600CC"/>
                </a:solidFill>
                <a:latin typeface="Times New Roman" panose="02020603050405020304" pitchFamily="18" charset="0"/>
                <a:cs typeface="Times New Roman" panose="02020603050405020304" pitchFamily="18" charset="0"/>
              </a:rPr>
              <a:t> : 1 </a:t>
            </a:r>
            <a:r>
              <a:rPr lang="en-US" altLang="en-US" sz="2400" b="1" dirty="0" err="1">
                <a:solidFill>
                  <a:srgbClr val="6600CC"/>
                </a:solidFill>
                <a:latin typeface="Times New Roman" panose="02020603050405020304" pitchFamily="18" charset="0"/>
                <a:cs typeface="Times New Roman" panose="02020603050405020304" pitchFamily="18" charset="0"/>
              </a:rPr>
              <a:t>dài</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trắng</a:t>
            </a:r>
            <a:endParaRPr lang="en-US" altLang="en-US" sz="2400" b="1" dirty="0">
              <a:solidFill>
                <a:srgbClr val="6600C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2074546"/>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404664"/>
            <a:ext cx="7416824" cy="2246769"/>
          </a:xfrm>
          <a:prstGeom prst="rect">
            <a:avLst/>
          </a:prstGeom>
        </p:spPr>
        <p:txBody>
          <a:bodyPr wrap="square">
            <a:spAutoFit/>
          </a:bodyPr>
          <a:lstStyle/>
          <a:p>
            <a:r>
              <a:rPr lang="en-US" sz="2800" b="1" dirty="0">
                <a:solidFill>
                  <a:srgbClr val="FF0000"/>
                </a:solidFill>
                <a:latin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cs typeface="Times New Roman" panose="02020603050405020304" pitchFamily="18" charset="0"/>
              </a:rPr>
              <a:t>Vận dụng:</a:t>
            </a:r>
            <a:r>
              <a:rPr lang="vi-VN" sz="2800" dirty="0">
                <a:solidFill>
                  <a:srgbClr val="FF0000"/>
                </a:solidFill>
                <a:latin typeface="Times New Roman" panose="02020603050405020304" pitchFamily="18" charset="0"/>
                <a:cs typeface="Times New Roman" panose="02020603050405020304" pitchFamily="18" charset="0"/>
              </a:rPr>
              <a:t> </a:t>
            </a:r>
            <a:endParaRPr lang="en-US" sz="2800" dirty="0">
              <a:solidFill>
                <a:srgbClr val="FF0000"/>
              </a:solidFill>
              <a:latin typeface="Times New Roman" panose="02020603050405020304" pitchFamily="18" charset="0"/>
              <a:cs typeface="Times New Roman" panose="02020603050405020304" pitchFamily="18" charset="0"/>
            </a:endParaRPr>
          </a:p>
          <a:p>
            <a:r>
              <a:rPr lang="vi-VN" sz="2800" dirty="0">
                <a:solidFill>
                  <a:srgbClr val="000099"/>
                </a:solidFill>
                <a:latin typeface="Times New Roman" panose="02020603050405020304" pitchFamily="18" charset="0"/>
                <a:cs typeface="Times New Roman" panose="02020603050405020304" pitchFamily="18" charset="0"/>
              </a:rPr>
              <a:t>Ở người, biết allele </a:t>
            </a:r>
            <a:r>
              <a:rPr lang="vi-VN" sz="2800" dirty="0">
                <a:solidFill>
                  <a:srgbClr val="FF0000"/>
                </a:solidFill>
                <a:latin typeface="Times New Roman" panose="02020603050405020304" pitchFamily="18" charset="0"/>
                <a:cs typeface="Times New Roman" panose="02020603050405020304" pitchFamily="18" charset="0"/>
              </a:rPr>
              <a:t>m</a:t>
            </a:r>
            <a:r>
              <a:rPr lang="vi-VN" sz="2800" dirty="0">
                <a:solidFill>
                  <a:srgbClr val="000099"/>
                </a:solidFill>
                <a:latin typeface="Times New Roman" panose="02020603050405020304" pitchFamily="18" charset="0"/>
                <a:cs typeface="Times New Roman" panose="02020603050405020304" pitchFamily="18" charset="0"/>
              </a:rPr>
              <a:t> quy định bệnh mù màu, allele </a:t>
            </a:r>
            <a:r>
              <a:rPr lang="vi-VN" sz="2800" dirty="0">
                <a:solidFill>
                  <a:srgbClr val="FF0000"/>
                </a:solidFill>
                <a:latin typeface="Times New Roman" panose="02020603050405020304" pitchFamily="18" charset="0"/>
                <a:cs typeface="Times New Roman" panose="02020603050405020304" pitchFamily="18" charset="0"/>
              </a:rPr>
              <a:t>M </a:t>
            </a:r>
            <a:r>
              <a:rPr lang="vi-VN" sz="2800" dirty="0">
                <a:solidFill>
                  <a:srgbClr val="000099"/>
                </a:solidFill>
                <a:latin typeface="Times New Roman" panose="02020603050405020304" pitchFamily="18" charset="0"/>
                <a:cs typeface="Times New Roman" panose="02020603050405020304" pitchFamily="18" charset="0"/>
              </a:rPr>
              <a:t>quy định tính trạng bình thường. Một gia đình có bố mẹ bình thường thì các con của họ có khả năng mắc bệnh mù màu hay không? Giải thích</a:t>
            </a:r>
            <a:endParaRPr lang="en-US" sz="2800" dirty="0">
              <a:solidFill>
                <a:srgbClr val="000099"/>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7355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404664"/>
            <a:ext cx="8136904" cy="1384995"/>
          </a:xfrm>
          <a:prstGeom prst="rect">
            <a:avLst/>
          </a:prstGeom>
        </p:spPr>
        <p:txBody>
          <a:bodyPr wrap="square">
            <a:spAutoFit/>
          </a:bodyPr>
          <a:lstStyle/>
          <a:p>
            <a:r>
              <a:rPr lang="vi-VN" sz="2800" dirty="0">
                <a:solidFill>
                  <a:srgbClr val="FF0000"/>
                </a:solidFill>
                <a:latin typeface="Times New Roman" panose="02020603050405020304" pitchFamily="18" charset="0"/>
                <a:cs typeface="Times New Roman" panose="02020603050405020304" pitchFamily="18" charset="0"/>
              </a:rPr>
              <a:t> Ở người, biết allele </a:t>
            </a:r>
            <a:r>
              <a:rPr lang="vi-VN" sz="2800" dirty="0">
                <a:solidFill>
                  <a:srgbClr val="000099"/>
                </a:solidFill>
                <a:latin typeface="Times New Roman" panose="02020603050405020304" pitchFamily="18" charset="0"/>
                <a:cs typeface="Times New Roman" panose="02020603050405020304" pitchFamily="18" charset="0"/>
              </a:rPr>
              <a:t>m</a:t>
            </a:r>
            <a:r>
              <a:rPr lang="vi-VN" sz="2800" dirty="0">
                <a:solidFill>
                  <a:srgbClr val="FF0000"/>
                </a:solidFill>
                <a:latin typeface="Times New Roman" panose="02020603050405020304" pitchFamily="18" charset="0"/>
                <a:cs typeface="Times New Roman" panose="02020603050405020304" pitchFamily="18" charset="0"/>
              </a:rPr>
              <a:t> quy định bệnh mù màu</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là</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tính</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trạng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lặn</a:t>
            </a:r>
            <a:r>
              <a:rPr lang="vi-VN" sz="2800" dirty="0">
                <a:solidFill>
                  <a:srgbClr val="FF0000"/>
                </a:solidFill>
                <a:latin typeface="Times New Roman" panose="02020603050405020304" pitchFamily="18" charset="0"/>
                <a:cs typeface="Times New Roman" panose="02020603050405020304" pitchFamily="18" charset="0"/>
              </a:rPr>
              <a:t>, allele </a:t>
            </a:r>
            <a:r>
              <a:rPr lang="vi-VN" sz="2800" dirty="0">
                <a:solidFill>
                  <a:srgbClr val="000099"/>
                </a:solidFill>
                <a:latin typeface="Times New Roman" panose="02020603050405020304" pitchFamily="18" charset="0"/>
                <a:cs typeface="Times New Roman" panose="02020603050405020304" pitchFamily="18" charset="0"/>
              </a:rPr>
              <a:t>M</a:t>
            </a:r>
            <a:r>
              <a:rPr lang="vi-VN" sz="2800" dirty="0">
                <a:solidFill>
                  <a:srgbClr val="FF0000"/>
                </a:solidFill>
                <a:latin typeface="Times New Roman" panose="02020603050405020304" pitchFamily="18" charset="0"/>
                <a:cs typeface="Times New Roman" panose="02020603050405020304" pitchFamily="18" charset="0"/>
              </a:rPr>
              <a:t> quy định tính trạng bình thường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là</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tính</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trạng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trội</a:t>
            </a:r>
            <a:r>
              <a:rPr lang="vi-VN" sz="2800" dirty="0">
                <a:solidFill>
                  <a:srgbClr val="FF0000"/>
                </a:solidFill>
                <a:latin typeface="Times New Roman" panose="02020603050405020304" pitchFamily="18" charset="0"/>
                <a:cs typeface="Times New Roman" panose="02020603050405020304" pitchFamily="18" charset="0"/>
              </a:rPr>
              <a:t>.</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5" name="Text Box 9"/>
          <p:cNvSpPr txBox="1">
            <a:spLocks noChangeArrowheads="1"/>
          </p:cNvSpPr>
          <p:nvPr/>
        </p:nvSpPr>
        <p:spPr bwMode="auto">
          <a:xfrm>
            <a:off x="-324544" y="1988840"/>
            <a:ext cx="9073008"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Bố</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mẹ</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bình</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thường</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có</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thể</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có</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các</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kiểu</a:t>
            </a:r>
            <a:r>
              <a:rPr lang="en-US" altLang="en-US" sz="2800" dirty="0">
                <a:solidFill>
                  <a:srgbClr val="000000"/>
                </a:solidFill>
                <a:latin typeface="Times New Roman" panose="02020603050405020304" pitchFamily="18" charset="0"/>
                <a:cs typeface="Times New Roman" panose="02020603050405020304" pitchFamily="18" charset="0"/>
              </a:rPr>
              <a:t> gene </a:t>
            </a:r>
            <a:r>
              <a:rPr lang="en-US" altLang="en-US" sz="2800" dirty="0" err="1">
                <a:solidFill>
                  <a:srgbClr val="000000"/>
                </a:solidFill>
                <a:latin typeface="Times New Roman" panose="02020603050405020304" pitchFamily="18" charset="0"/>
                <a:cs typeface="Times New Roman" panose="02020603050405020304" pitchFamily="18" charset="0"/>
              </a:rPr>
              <a:t>sau</a:t>
            </a:r>
            <a:r>
              <a:rPr lang="en-US" altLang="en-US" sz="2800" dirty="0">
                <a:solidFill>
                  <a:srgbClr val="000000"/>
                </a:solidFill>
                <a:latin typeface="Times New Roman" panose="02020603050405020304" pitchFamily="18" charset="0"/>
                <a:cs typeface="Times New Roman" panose="02020603050405020304" pitchFamily="18" charset="0"/>
              </a:rPr>
              <a:t>: MM, Mm. </a:t>
            </a:r>
            <a:r>
              <a:rPr lang="en-US" altLang="en-US" sz="2800" dirty="0" err="1">
                <a:solidFill>
                  <a:srgbClr val="000000"/>
                </a:solidFill>
                <a:latin typeface="Times New Roman" panose="02020603050405020304" pitchFamily="18" charset="0"/>
                <a:cs typeface="Times New Roman" panose="02020603050405020304" pitchFamily="18" charset="0"/>
              </a:rPr>
              <a:t>Có</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các</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trường</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hợp</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sau</a:t>
            </a:r>
            <a:r>
              <a:rPr lang="en-US" altLang="en-US" sz="2800" dirty="0">
                <a:solidFill>
                  <a:srgbClr val="000000"/>
                </a:solidFill>
                <a:latin typeface="Times New Roman" panose="02020603050405020304" pitchFamily="18" charset="0"/>
                <a:cs typeface="Times New Roman" panose="02020603050405020304" pitchFamily="18" charset="0"/>
              </a:rPr>
              <a:t>: </a:t>
            </a:r>
            <a:endParaRPr lang="en-US" altLang="en-US" sz="2800" b="1" dirty="0">
              <a:solidFill>
                <a:srgbClr val="000000"/>
              </a:solidFill>
              <a:latin typeface="Times New Roman" panose="02020603050405020304" pitchFamily="18" charset="0"/>
              <a:cs typeface="Times New Roman" panose="02020603050405020304" pitchFamily="18" charset="0"/>
            </a:endParaRPr>
          </a:p>
        </p:txBody>
      </p:sp>
      <p:sp>
        <p:nvSpPr>
          <p:cNvPr id="7" name="Rectangle 3"/>
          <p:cNvSpPr>
            <a:spLocks noChangeArrowheads="1"/>
          </p:cNvSpPr>
          <p:nvPr/>
        </p:nvSpPr>
        <p:spPr bwMode="auto">
          <a:xfrm>
            <a:off x="1064274" y="3284984"/>
            <a:ext cx="362310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pt-BR" altLang="en-US" sz="2800" b="1" dirty="0">
                <a:solidFill>
                  <a:srgbClr val="000000"/>
                </a:solidFill>
                <a:latin typeface="Times New Roman" panose="02020603050405020304" pitchFamily="18" charset="0"/>
                <a:cs typeface="Times New Roman" panose="02020603050405020304" pitchFamily="18" charset="0"/>
              </a:rPr>
              <a:t>TH 1: P :  MM x  MM</a:t>
            </a:r>
            <a:endParaRPr lang="en-US" altLang="en-US" sz="2800" b="1" dirty="0">
              <a:solidFill>
                <a:srgbClr val="000000"/>
              </a:solidFill>
              <a:latin typeface="Times New Roman" panose="02020603050405020304" pitchFamily="18" charset="0"/>
              <a:cs typeface="Times New Roman" panose="02020603050405020304" pitchFamily="18" charset="0"/>
            </a:endParaRPr>
          </a:p>
        </p:txBody>
      </p:sp>
      <p:sp>
        <p:nvSpPr>
          <p:cNvPr id="8" name="Rectangle 3"/>
          <p:cNvSpPr>
            <a:spLocks noChangeArrowheads="1"/>
          </p:cNvSpPr>
          <p:nvPr/>
        </p:nvSpPr>
        <p:spPr bwMode="auto">
          <a:xfrm>
            <a:off x="1117976" y="3888631"/>
            <a:ext cx="353436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pt-BR" altLang="en-US" sz="2800" b="1" dirty="0">
                <a:solidFill>
                  <a:srgbClr val="000000"/>
                </a:solidFill>
                <a:latin typeface="Times New Roman" panose="02020603050405020304" pitchFamily="18" charset="0"/>
                <a:cs typeface="Times New Roman" panose="02020603050405020304" pitchFamily="18" charset="0"/>
              </a:rPr>
              <a:t>TH 2: P :  MM x  Mm</a:t>
            </a:r>
            <a:endParaRPr lang="en-US" altLang="en-US" sz="2800" b="1" dirty="0">
              <a:solidFill>
                <a:srgbClr val="000000"/>
              </a:solidFill>
              <a:latin typeface="Times New Roman" panose="02020603050405020304" pitchFamily="18" charset="0"/>
              <a:cs typeface="Times New Roman" panose="02020603050405020304" pitchFamily="18" charset="0"/>
            </a:endParaRPr>
          </a:p>
        </p:txBody>
      </p:sp>
      <p:sp>
        <p:nvSpPr>
          <p:cNvPr id="9" name="Rectangle 3"/>
          <p:cNvSpPr>
            <a:spLocks noChangeArrowheads="1"/>
          </p:cNvSpPr>
          <p:nvPr/>
        </p:nvSpPr>
        <p:spPr bwMode="auto">
          <a:xfrm>
            <a:off x="1151342" y="4492278"/>
            <a:ext cx="349589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pt-BR" altLang="en-US" sz="2800" b="1" dirty="0">
                <a:solidFill>
                  <a:srgbClr val="000000"/>
                </a:solidFill>
                <a:latin typeface="Times New Roman" panose="02020603050405020304" pitchFamily="18" charset="0"/>
                <a:cs typeface="Times New Roman" panose="02020603050405020304" pitchFamily="18" charset="0"/>
              </a:rPr>
              <a:t>TH 3: P :  Mm x  Mm</a:t>
            </a:r>
            <a:endParaRPr lang="en-US" altLang="en-US" sz="2800" b="1"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841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15176" y="679450"/>
            <a:ext cx="470834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pt-BR" altLang="en-US" sz="2800" b="1" dirty="0">
                <a:solidFill>
                  <a:srgbClr val="000000"/>
                </a:solidFill>
                <a:latin typeface="Times New Roman" panose="02020603050405020304" pitchFamily="18" charset="0"/>
                <a:cs typeface="Times New Roman" panose="02020603050405020304" pitchFamily="18" charset="0"/>
              </a:rPr>
              <a:t>P(t/c):  Hạt vàng  x  hạt xanh </a:t>
            </a:r>
            <a:endParaRPr lang="en-US" altLang="en-US" sz="2800" b="1" dirty="0">
              <a:solidFill>
                <a:srgbClr val="000000"/>
              </a:solidFill>
              <a:latin typeface="Times New Roman" panose="02020603050405020304" pitchFamily="18" charset="0"/>
              <a:cs typeface="Times New Roman" panose="02020603050405020304" pitchFamily="18" charset="0"/>
            </a:endParaRPr>
          </a:p>
        </p:txBody>
      </p:sp>
      <p:sp>
        <p:nvSpPr>
          <p:cNvPr id="7171" name="Rectangle 4"/>
          <p:cNvSpPr>
            <a:spLocks noChangeArrowheads="1"/>
          </p:cNvSpPr>
          <p:nvPr/>
        </p:nvSpPr>
        <p:spPr bwMode="auto">
          <a:xfrm>
            <a:off x="4600695" y="679450"/>
            <a:ext cx="438126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pt-BR" altLang="en-US" sz="2800" b="1" dirty="0">
                <a:solidFill>
                  <a:srgbClr val="000000"/>
                </a:solidFill>
                <a:latin typeface="Times New Roman" panose="02020603050405020304" pitchFamily="18" charset="0"/>
                <a:cs typeface="Times New Roman" panose="02020603050405020304" pitchFamily="18" charset="0"/>
              </a:rPr>
              <a:t>P(t/c) :  Vỏ trơn  x  vỏ nhăn</a:t>
            </a:r>
            <a:endParaRPr lang="en-US" altLang="en-US" sz="2800" b="1" dirty="0">
              <a:solidFill>
                <a:srgbClr val="000000"/>
              </a:solidFill>
              <a:latin typeface="Times New Roman" panose="02020603050405020304" pitchFamily="18" charset="0"/>
              <a:cs typeface="Times New Roman" panose="02020603050405020304" pitchFamily="18" charset="0"/>
            </a:endParaRPr>
          </a:p>
        </p:txBody>
      </p:sp>
      <p:cxnSp>
        <p:nvCxnSpPr>
          <p:cNvPr id="7" name="Straight Connector 6"/>
          <p:cNvCxnSpPr/>
          <p:nvPr/>
        </p:nvCxnSpPr>
        <p:spPr>
          <a:xfrm>
            <a:off x="4630881" y="500260"/>
            <a:ext cx="76200" cy="3994150"/>
          </a:xfrm>
          <a:prstGeom prst="line">
            <a:avLst/>
          </a:prstGeom>
        </p:spPr>
        <p:style>
          <a:lnRef idx="1">
            <a:schemeClr val="accent1"/>
          </a:lnRef>
          <a:fillRef idx="0">
            <a:schemeClr val="accent1"/>
          </a:fillRef>
          <a:effectRef idx="0">
            <a:schemeClr val="accent1"/>
          </a:effectRef>
          <a:fontRef idx="minor">
            <a:schemeClr val="tx1"/>
          </a:fontRef>
        </p:style>
      </p:cxnSp>
      <p:sp>
        <p:nvSpPr>
          <p:cNvPr id="7173" name="Text Box 12"/>
          <p:cNvSpPr txBox="1">
            <a:spLocks noChangeArrowheads="1"/>
          </p:cNvSpPr>
          <p:nvPr/>
        </p:nvSpPr>
        <p:spPr bwMode="auto">
          <a:xfrm>
            <a:off x="228600" y="1219200"/>
            <a:ext cx="8382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800" b="1">
                <a:solidFill>
                  <a:srgbClr val="FF0000"/>
                </a:solidFill>
                <a:latin typeface="Times New Roman" panose="02020603050405020304" pitchFamily="18" charset="0"/>
                <a:cs typeface="Times New Roman" panose="02020603050405020304" pitchFamily="18" charset="0"/>
              </a:rPr>
              <a:t>F1:</a:t>
            </a:r>
          </a:p>
        </p:txBody>
      </p:sp>
      <p:sp>
        <p:nvSpPr>
          <p:cNvPr id="9" name="Text Box 12"/>
          <p:cNvSpPr txBox="1">
            <a:spLocks noChangeArrowheads="1"/>
          </p:cNvSpPr>
          <p:nvPr/>
        </p:nvSpPr>
        <p:spPr bwMode="auto">
          <a:xfrm>
            <a:off x="1295400" y="1216025"/>
            <a:ext cx="2963863"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800" b="1" dirty="0">
                <a:solidFill>
                  <a:srgbClr val="FF0000"/>
                </a:solidFill>
                <a:latin typeface="Times New Roman" panose="02020603050405020304" pitchFamily="18" charset="0"/>
                <a:cs typeface="Times New Roman" panose="02020603050405020304" pitchFamily="18" charset="0"/>
              </a:rPr>
              <a:t>100% </a:t>
            </a:r>
            <a:r>
              <a:rPr lang="en-US" altLang="en-US" sz="2800" b="1" dirty="0" err="1">
                <a:solidFill>
                  <a:srgbClr val="FF0000"/>
                </a:solidFill>
                <a:latin typeface="Times New Roman" panose="02020603050405020304" pitchFamily="18" charset="0"/>
                <a:cs typeface="Times New Roman" panose="02020603050405020304" pitchFamily="18" charset="0"/>
              </a:rPr>
              <a:t>Hạt</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vàng</a:t>
            </a:r>
            <a:endParaRPr lang="en-US" altLang="en-US" sz="2800" b="1" dirty="0">
              <a:solidFill>
                <a:srgbClr val="FF0000"/>
              </a:solidFill>
              <a:latin typeface="Times New Roman" panose="02020603050405020304" pitchFamily="18" charset="0"/>
              <a:cs typeface="Times New Roman" panose="02020603050405020304" pitchFamily="18" charset="0"/>
            </a:endParaRPr>
          </a:p>
        </p:txBody>
      </p:sp>
      <p:sp>
        <p:nvSpPr>
          <p:cNvPr id="10" name="Text Box 12"/>
          <p:cNvSpPr txBox="1">
            <a:spLocks noChangeArrowheads="1"/>
          </p:cNvSpPr>
          <p:nvPr/>
        </p:nvSpPr>
        <p:spPr bwMode="auto">
          <a:xfrm>
            <a:off x="6051550" y="1216025"/>
            <a:ext cx="254952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800" b="1">
                <a:solidFill>
                  <a:srgbClr val="FF0000"/>
                </a:solidFill>
                <a:latin typeface="Times New Roman" panose="02020603050405020304" pitchFamily="18" charset="0"/>
                <a:cs typeface="Times New Roman" panose="02020603050405020304" pitchFamily="18" charset="0"/>
              </a:rPr>
              <a:t>100% Hạt trơn</a:t>
            </a:r>
          </a:p>
        </p:txBody>
      </p:sp>
      <p:sp>
        <p:nvSpPr>
          <p:cNvPr id="7176" name="Text Box 12"/>
          <p:cNvSpPr txBox="1">
            <a:spLocks noChangeArrowheads="1"/>
          </p:cNvSpPr>
          <p:nvPr/>
        </p:nvSpPr>
        <p:spPr bwMode="auto">
          <a:xfrm>
            <a:off x="5043488" y="1219200"/>
            <a:ext cx="7477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800" b="1" dirty="0">
                <a:solidFill>
                  <a:srgbClr val="FF0000"/>
                </a:solidFill>
                <a:latin typeface="Times New Roman" panose="02020603050405020304" pitchFamily="18" charset="0"/>
                <a:cs typeface="Times New Roman" panose="02020603050405020304" pitchFamily="18" charset="0"/>
              </a:rPr>
              <a:t>F1:</a:t>
            </a:r>
          </a:p>
        </p:txBody>
      </p:sp>
      <p:sp>
        <p:nvSpPr>
          <p:cNvPr id="7177" name="Text Box 12"/>
          <p:cNvSpPr txBox="1">
            <a:spLocks noChangeArrowheads="1"/>
          </p:cNvSpPr>
          <p:nvPr/>
        </p:nvSpPr>
        <p:spPr bwMode="auto">
          <a:xfrm>
            <a:off x="228600" y="2746375"/>
            <a:ext cx="8382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800" b="1">
                <a:solidFill>
                  <a:srgbClr val="FF0000"/>
                </a:solidFill>
                <a:latin typeface="Times New Roman" panose="02020603050405020304" pitchFamily="18" charset="0"/>
                <a:cs typeface="Times New Roman" panose="02020603050405020304" pitchFamily="18" charset="0"/>
              </a:rPr>
              <a:t>F2:</a:t>
            </a:r>
          </a:p>
        </p:txBody>
      </p:sp>
      <p:sp>
        <p:nvSpPr>
          <p:cNvPr id="7178" name="Text Box 12"/>
          <p:cNvSpPr txBox="1">
            <a:spLocks noChangeArrowheads="1"/>
          </p:cNvSpPr>
          <p:nvPr/>
        </p:nvSpPr>
        <p:spPr bwMode="auto">
          <a:xfrm>
            <a:off x="266700" y="2057400"/>
            <a:ext cx="28575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800" b="1">
                <a:solidFill>
                  <a:srgbClr val="000000"/>
                </a:solidFill>
                <a:latin typeface="Times New Roman" panose="02020603050405020304" pitchFamily="18" charset="0"/>
                <a:cs typeface="Times New Roman" panose="02020603050405020304" pitchFamily="18" charset="0"/>
              </a:rPr>
              <a:t>F1 tự thụ phấn</a:t>
            </a:r>
          </a:p>
        </p:txBody>
      </p:sp>
      <p:sp>
        <p:nvSpPr>
          <p:cNvPr id="7179" name="Text Box 12"/>
          <p:cNvSpPr txBox="1">
            <a:spLocks noChangeArrowheads="1"/>
          </p:cNvSpPr>
          <p:nvPr/>
        </p:nvSpPr>
        <p:spPr bwMode="auto">
          <a:xfrm>
            <a:off x="5126038" y="2057400"/>
            <a:ext cx="28575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800" b="1">
                <a:solidFill>
                  <a:srgbClr val="000000"/>
                </a:solidFill>
                <a:latin typeface="Times New Roman" panose="02020603050405020304" pitchFamily="18" charset="0"/>
                <a:cs typeface="Times New Roman" panose="02020603050405020304" pitchFamily="18" charset="0"/>
              </a:rPr>
              <a:t>F1 tự thụ phấn</a:t>
            </a:r>
          </a:p>
        </p:txBody>
      </p:sp>
      <p:sp>
        <p:nvSpPr>
          <p:cNvPr id="7180" name="Text Box 12"/>
          <p:cNvSpPr txBox="1">
            <a:spLocks noChangeArrowheads="1"/>
          </p:cNvSpPr>
          <p:nvPr/>
        </p:nvSpPr>
        <p:spPr bwMode="auto">
          <a:xfrm>
            <a:off x="5111750" y="3033713"/>
            <a:ext cx="8382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800" b="1">
                <a:solidFill>
                  <a:srgbClr val="FF0000"/>
                </a:solidFill>
                <a:latin typeface="Times New Roman" panose="02020603050405020304" pitchFamily="18" charset="0"/>
                <a:cs typeface="Times New Roman" panose="02020603050405020304" pitchFamily="18" charset="0"/>
              </a:rPr>
              <a:t>F2:</a:t>
            </a:r>
          </a:p>
        </p:txBody>
      </p:sp>
      <p:sp>
        <p:nvSpPr>
          <p:cNvPr id="7181" name="Rectangle 15"/>
          <p:cNvSpPr>
            <a:spLocks noChangeArrowheads="1"/>
          </p:cNvSpPr>
          <p:nvPr/>
        </p:nvSpPr>
        <p:spPr bwMode="auto">
          <a:xfrm>
            <a:off x="1126731" y="-51947"/>
            <a:ext cx="72715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pt-BR" altLang="en-US" sz="2800" b="1" dirty="0">
                <a:solidFill>
                  <a:srgbClr val="FF0000"/>
                </a:solidFill>
                <a:latin typeface="Times New Roman" panose="02020603050405020304" pitchFamily="18" charset="0"/>
                <a:cs typeface="Times New Roman" panose="02020603050405020304" pitchFamily="18" charset="0"/>
              </a:rPr>
              <a:t>Nêu kết quả về kiểu hình của các phép lai sau:</a:t>
            </a:r>
            <a:endParaRPr lang="en-US" altLang="en-US" sz="2800" b="1" dirty="0">
              <a:solidFill>
                <a:srgbClr val="FF0000"/>
              </a:solidFill>
              <a:latin typeface="Times New Roman" panose="02020603050405020304" pitchFamily="18" charset="0"/>
              <a:cs typeface="Times New Roman" panose="02020603050405020304" pitchFamily="18" charset="0"/>
            </a:endParaRPr>
          </a:p>
        </p:txBody>
      </p:sp>
      <p:sp>
        <p:nvSpPr>
          <p:cNvPr id="17" name="Text Box 12"/>
          <p:cNvSpPr txBox="1">
            <a:spLocks noChangeArrowheads="1"/>
          </p:cNvSpPr>
          <p:nvPr/>
        </p:nvSpPr>
        <p:spPr bwMode="auto">
          <a:xfrm>
            <a:off x="1373187" y="2811900"/>
            <a:ext cx="2963863"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800" b="1" dirty="0">
                <a:solidFill>
                  <a:srgbClr val="FF0000"/>
                </a:solidFill>
                <a:latin typeface="Times New Roman" panose="02020603050405020304" pitchFamily="18" charset="0"/>
                <a:cs typeface="Times New Roman" panose="02020603050405020304" pitchFamily="18" charset="0"/>
              </a:rPr>
              <a:t>3 </a:t>
            </a:r>
            <a:r>
              <a:rPr lang="en-US" altLang="en-US" sz="2800" b="1" dirty="0" err="1">
                <a:solidFill>
                  <a:srgbClr val="FF0000"/>
                </a:solidFill>
                <a:latin typeface="Times New Roman" panose="02020603050405020304" pitchFamily="18" charset="0"/>
                <a:cs typeface="Times New Roman" panose="02020603050405020304" pitchFamily="18" charset="0"/>
              </a:rPr>
              <a:t>Vàng</a:t>
            </a:r>
            <a:r>
              <a:rPr lang="en-US" altLang="en-US" sz="2800" b="1" dirty="0">
                <a:solidFill>
                  <a:srgbClr val="FF0000"/>
                </a:solidFill>
                <a:latin typeface="Times New Roman" panose="02020603050405020304" pitchFamily="18" charset="0"/>
                <a:cs typeface="Times New Roman" panose="02020603050405020304" pitchFamily="18" charset="0"/>
              </a:rPr>
              <a:t>: 1 </a:t>
            </a:r>
            <a:r>
              <a:rPr lang="en-US" altLang="en-US" sz="2800" b="1" dirty="0" err="1">
                <a:solidFill>
                  <a:srgbClr val="FF0000"/>
                </a:solidFill>
                <a:latin typeface="Times New Roman" panose="02020603050405020304" pitchFamily="18" charset="0"/>
                <a:cs typeface="Times New Roman" panose="02020603050405020304" pitchFamily="18" charset="0"/>
              </a:rPr>
              <a:t>xanh</a:t>
            </a:r>
            <a:endParaRPr lang="en-US" altLang="en-US" sz="2800" b="1" dirty="0">
              <a:solidFill>
                <a:srgbClr val="FF0000"/>
              </a:solidFill>
              <a:latin typeface="Times New Roman" panose="02020603050405020304" pitchFamily="18" charset="0"/>
              <a:cs typeface="Times New Roman" panose="02020603050405020304" pitchFamily="18" charset="0"/>
            </a:endParaRPr>
          </a:p>
        </p:txBody>
      </p:sp>
      <p:sp>
        <p:nvSpPr>
          <p:cNvPr id="18" name="Text Box 12"/>
          <p:cNvSpPr txBox="1">
            <a:spLocks noChangeArrowheads="1"/>
          </p:cNvSpPr>
          <p:nvPr/>
        </p:nvSpPr>
        <p:spPr bwMode="auto">
          <a:xfrm>
            <a:off x="5791200" y="3008313"/>
            <a:ext cx="2963863"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800" b="1">
                <a:solidFill>
                  <a:srgbClr val="FF0000"/>
                </a:solidFill>
                <a:latin typeface="Times New Roman" panose="02020603050405020304" pitchFamily="18" charset="0"/>
                <a:cs typeface="Times New Roman" panose="02020603050405020304" pitchFamily="18" charset="0"/>
              </a:rPr>
              <a:t>3 Trơn: 1 nhăn</a:t>
            </a:r>
          </a:p>
        </p:txBody>
      </p:sp>
      <p:sp>
        <p:nvSpPr>
          <p:cNvPr id="16" name="Rectangle 15"/>
          <p:cNvSpPr>
            <a:spLocks noChangeArrowheads="1"/>
          </p:cNvSpPr>
          <p:nvPr/>
        </p:nvSpPr>
        <p:spPr bwMode="auto">
          <a:xfrm>
            <a:off x="2037979" y="5126475"/>
            <a:ext cx="5296642"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n-US" sz="2800" dirty="0" err="1">
                <a:solidFill>
                  <a:srgbClr val="000099"/>
                </a:solidFill>
                <a:latin typeface="Times New Roman" panose="02020603050405020304" pitchFamily="18" charset="0"/>
                <a:cs typeface="Times New Roman" panose="02020603050405020304" pitchFamily="18" charset="0"/>
              </a:rPr>
              <a:t>Hạt</a:t>
            </a:r>
            <a:r>
              <a:rPr lang="en-US" altLang="en-US" sz="2800" dirty="0">
                <a:solidFill>
                  <a:srgbClr val="000099"/>
                </a:solidFill>
                <a:latin typeface="Times New Roman" panose="02020603050405020304" pitchFamily="18" charset="0"/>
                <a:cs typeface="Times New Roman" panose="02020603050405020304" pitchFamily="18" charset="0"/>
              </a:rPr>
              <a:t> </a:t>
            </a:r>
            <a:r>
              <a:rPr lang="en-US" altLang="en-US" sz="2800" dirty="0" err="1">
                <a:solidFill>
                  <a:srgbClr val="000099"/>
                </a:solidFill>
                <a:latin typeface="Times New Roman" panose="02020603050405020304" pitchFamily="18" charset="0"/>
                <a:cs typeface="Times New Roman" panose="02020603050405020304" pitchFamily="18" charset="0"/>
              </a:rPr>
              <a:t>vàng</a:t>
            </a:r>
            <a:r>
              <a:rPr lang="en-US" altLang="en-US" sz="2800" dirty="0">
                <a:solidFill>
                  <a:srgbClr val="000099"/>
                </a:solidFill>
                <a:latin typeface="Times New Roman" panose="02020603050405020304" pitchFamily="18" charset="0"/>
                <a:cs typeface="Times New Roman" panose="02020603050405020304" pitchFamily="18" charset="0"/>
              </a:rPr>
              <a:t>, </a:t>
            </a:r>
            <a:r>
              <a:rPr lang="en-US" altLang="en-US" sz="2800" dirty="0" err="1">
                <a:solidFill>
                  <a:srgbClr val="000099"/>
                </a:solidFill>
                <a:latin typeface="Times New Roman" panose="02020603050405020304" pitchFamily="18" charset="0"/>
                <a:cs typeface="Times New Roman" panose="02020603050405020304" pitchFamily="18" charset="0"/>
              </a:rPr>
              <a:t>vỏ</a:t>
            </a:r>
            <a:r>
              <a:rPr lang="en-US" altLang="en-US" sz="2800" dirty="0">
                <a:solidFill>
                  <a:srgbClr val="000099"/>
                </a:solidFill>
                <a:latin typeface="Times New Roman" panose="02020603050405020304" pitchFamily="18" charset="0"/>
                <a:cs typeface="Times New Roman" panose="02020603050405020304" pitchFamily="18" charset="0"/>
              </a:rPr>
              <a:t> </a:t>
            </a:r>
            <a:r>
              <a:rPr lang="en-US" altLang="en-US" sz="2800" dirty="0" err="1">
                <a:solidFill>
                  <a:srgbClr val="000099"/>
                </a:solidFill>
                <a:latin typeface="Times New Roman" panose="02020603050405020304" pitchFamily="18" charset="0"/>
                <a:cs typeface="Times New Roman" panose="02020603050405020304" pitchFamily="18" charset="0"/>
              </a:rPr>
              <a:t>trơn</a:t>
            </a:r>
            <a:r>
              <a:rPr lang="en-US" altLang="en-US" sz="2800" dirty="0">
                <a:solidFill>
                  <a:srgbClr val="000099"/>
                </a:solidFill>
                <a:latin typeface="Times New Roman" panose="02020603050405020304" pitchFamily="18" charset="0"/>
                <a:cs typeface="Times New Roman" panose="02020603050405020304" pitchFamily="18" charset="0"/>
              </a:rPr>
              <a:t> </a:t>
            </a:r>
            <a:r>
              <a:rPr lang="en-US" altLang="en-US" sz="2800" dirty="0" err="1">
                <a:solidFill>
                  <a:srgbClr val="000099"/>
                </a:solidFill>
                <a:latin typeface="Times New Roman" panose="02020603050405020304" pitchFamily="18" charset="0"/>
                <a:cs typeface="Times New Roman" panose="02020603050405020304" pitchFamily="18" charset="0"/>
              </a:rPr>
              <a:t>là</a:t>
            </a:r>
            <a:r>
              <a:rPr lang="en-US" altLang="en-US" sz="2800" dirty="0">
                <a:solidFill>
                  <a:srgbClr val="000099"/>
                </a:solidFill>
                <a:latin typeface="Times New Roman" panose="02020603050405020304" pitchFamily="18" charset="0"/>
                <a:cs typeface="Times New Roman" panose="02020603050405020304" pitchFamily="18" charset="0"/>
              </a:rPr>
              <a:t> </a:t>
            </a:r>
            <a:r>
              <a:rPr lang="en-US" altLang="en-US" sz="2800" dirty="0" err="1">
                <a:solidFill>
                  <a:srgbClr val="000099"/>
                </a:solidFill>
                <a:latin typeface="Times New Roman" panose="02020603050405020304" pitchFamily="18" charset="0"/>
                <a:cs typeface="Times New Roman" panose="02020603050405020304" pitchFamily="18" charset="0"/>
              </a:rPr>
              <a:t>tính</a:t>
            </a:r>
            <a:r>
              <a:rPr lang="en-US" altLang="en-US" sz="2800" dirty="0">
                <a:solidFill>
                  <a:srgbClr val="000099"/>
                </a:solidFill>
                <a:latin typeface="Times New Roman" panose="02020603050405020304" pitchFamily="18" charset="0"/>
                <a:cs typeface="Times New Roman" panose="02020603050405020304" pitchFamily="18" charset="0"/>
              </a:rPr>
              <a:t> </a:t>
            </a:r>
            <a:r>
              <a:rPr lang="en-US" altLang="en-US" sz="2800" dirty="0" err="1">
                <a:solidFill>
                  <a:srgbClr val="000099"/>
                </a:solidFill>
                <a:latin typeface="Times New Roman" panose="02020603050405020304" pitchFamily="18" charset="0"/>
                <a:cs typeface="Times New Roman" panose="02020603050405020304" pitchFamily="18" charset="0"/>
              </a:rPr>
              <a:t>trạng</a:t>
            </a:r>
            <a:r>
              <a:rPr lang="en-US" altLang="en-US" sz="2800" dirty="0">
                <a:solidFill>
                  <a:srgbClr val="000099"/>
                </a:solidFill>
                <a:latin typeface="Times New Roman" panose="02020603050405020304" pitchFamily="18" charset="0"/>
                <a:cs typeface="Times New Roman" panose="02020603050405020304" pitchFamily="18" charset="0"/>
              </a:rPr>
              <a:t> </a:t>
            </a:r>
            <a:r>
              <a:rPr lang="en-US" altLang="en-US" sz="2800" dirty="0" err="1">
                <a:solidFill>
                  <a:srgbClr val="000099"/>
                </a:solidFill>
                <a:latin typeface="Times New Roman" panose="02020603050405020304" pitchFamily="18" charset="0"/>
                <a:cs typeface="Times New Roman" panose="02020603050405020304" pitchFamily="18" charset="0"/>
              </a:rPr>
              <a:t>trội</a:t>
            </a:r>
            <a:r>
              <a:rPr lang="en-US" altLang="en-US" sz="2800" dirty="0">
                <a:solidFill>
                  <a:srgbClr val="000099"/>
                </a:solidFill>
                <a:latin typeface="Times New Roman" panose="02020603050405020304" pitchFamily="18" charset="0"/>
                <a:cs typeface="Times New Roman" panose="02020603050405020304" pitchFamily="18" charset="0"/>
              </a:rPr>
              <a:t> .</a:t>
            </a:r>
          </a:p>
          <a:p>
            <a:pPr algn="ctr">
              <a:spcBef>
                <a:spcPct val="50000"/>
              </a:spcBef>
            </a:pPr>
            <a:r>
              <a:rPr lang="en-US" altLang="en-US" sz="2800" dirty="0" err="1">
                <a:solidFill>
                  <a:srgbClr val="000099"/>
                </a:solidFill>
                <a:latin typeface="Times New Roman" panose="02020603050405020304" pitchFamily="18" charset="0"/>
                <a:cs typeface="Times New Roman" panose="02020603050405020304" pitchFamily="18" charset="0"/>
              </a:rPr>
              <a:t>Hạt</a:t>
            </a:r>
            <a:r>
              <a:rPr lang="en-US" altLang="en-US" sz="2800" dirty="0">
                <a:solidFill>
                  <a:srgbClr val="000099"/>
                </a:solidFill>
                <a:latin typeface="Times New Roman" panose="02020603050405020304" pitchFamily="18" charset="0"/>
                <a:cs typeface="Times New Roman" panose="02020603050405020304" pitchFamily="18" charset="0"/>
              </a:rPr>
              <a:t> </a:t>
            </a:r>
            <a:r>
              <a:rPr lang="en-US" altLang="en-US" sz="2800" dirty="0" err="1">
                <a:solidFill>
                  <a:srgbClr val="000099"/>
                </a:solidFill>
                <a:latin typeface="Times New Roman" panose="02020603050405020304" pitchFamily="18" charset="0"/>
                <a:cs typeface="Times New Roman" panose="02020603050405020304" pitchFamily="18" charset="0"/>
              </a:rPr>
              <a:t>xanh</a:t>
            </a:r>
            <a:r>
              <a:rPr lang="en-US" altLang="en-US" sz="2800" dirty="0">
                <a:solidFill>
                  <a:srgbClr val="000099"/>
                </a:solidFill>
                <a:latin typeface="Times New Roman" panose="02020603050405020304" pitchFamily="18" charset="0"/>
                <a:cs typeface="Times New Roman" panose="02020603050405020304" pitchFamily="18" charset="0"/>
              </a:rPr>
              <a:t>, </a:t>
            </a:r>
            <a:r>
              <a:rPr lang="en-US" altLang="en-US" sz="2800" dirty="0" err="1">
                <a:solidFill>
                  <a:srgbClr val="000099"/>
                </a:solidFill>
                <a:latin typeface="Times New Roman" panose="02020603050405020304" pitchFamily="18" charset="0"/>
                <a:cs typeface="Times New Roman" panose="02020603050405020304" pitchFamily="18" charset="0"/>
              </a:rPr>
              <a:t>vỏ</a:t>
            </a:r>
            <a:r>
              <a:rPr lang="en-US" altLang="en-US" sz="2800" dirty="0">
                <a:solidFill>
                  <a:srgbClr val="000099"/>
                </a:solidFill>
                <a:latin typeface="Times New Roman" panose="02020603050405020304" pitchFamily="18" charset="0"/>
                <a:cs typeface="Times New Roman" panose="02020603050405020304" pitchFamily="18" charset="0"/>
              </a:rPr>
              <a:t> </a:t>
            </a:r>
            <a:r>
              <a:rPr lang="en-US" altLang="en-US" sz="2800" dirty="0" err="1">
                <a:solidFill>
                  <a:srgbClr val="000099"/>
                </a:solidFill>
                <a:latin typeface="Times New Roman" panose="02020603050405020304" pitchFamily="18" charset="0"/>
                <a:cs typeface="Times New Roman" panose="02020603050405020304" pitchFamily="18" charset="0"/>
              </a:rPr>
              <a:t>nhăn</a:t>
            </a:r>
            <a:r>
              <a:rPr lang="en-US" altLang="en-US" sz="2800" dirty="0">
                <a:solidFill>
                  <a:srgbClr val="000099"/>
                </a:solidFill>
                <a:latin typeface="Times New Roman" panose="02020603050405020304" pitchFamily="18" charset="0"/>
                <a:cs typeface="Times New Roman" panose="02020603050405020304" pitchFamily="18" charset="0"/>
              </a:rPr>
              <a:t> </a:t>
            </a:r>
            <a:r>
              <a:rPr lang="en-US" altLang="en-US" sz="2800" dirty="0" err="1">
                <a:solidFill>
                  <a:srgbClr val="000099"/>
                </a:solidFill>
                <a:latin typeface="Times New Roman" panose="02020603050405020304" pitchFamily="18" charset="0"/>
                <a:cs typeface="Times New Roman" panose="02020603050405020304" pitchFamily="18" charset="0"/>
              </a:rPr>
              <a:t>là</a:t>
            </a:r>
            <a:r>
              <a:rPr lang="en-US" altLang="en-US" sz="2800" dirty="0">
                <a:solidFill>
                  <a:srgbClr val="000099"/>
                </a:solidFill>
                <a:latin typeface="Times New Roman" panose="02020603050405020304" pitchFamily="18" charset="0"/>
                <a:cs typeface="Times New Roman" panose="02020603050405020304" pitchFamily="18" charset="0"/>
              </a:rPr>
              <a:t> </a:t>
            </a:r>
            <a:r>
              <a:rPr lang="en-US" altLang="en-US" sz="2800" dirty="0" err="1">
                <a:solidFill>
                  <a:srgbClr val="000099"/>
                </a:solidFill>
                <a:latin typeface="Times New Roman" panose="02020603050405020304" pitchFamily="18" charset="0"/>
                <a:cs typeface="Times New Roman" panose="02020603050405020304" pitchFamily="18" charset="0"/>
              </a:rPr>
              <a:t>tính</a:t>
            </a:r>
            <a:r>
              <a:rPr lang="en-US" altLang="en-US" sz="2800" dirty="0">
                <a:solidFill>
                  <a:srgbClr val="000099"/>
                </a:solidFill>
                <a:latin typeface="Times New Roman" panose="02020603050405020304" pitchFamily="18" charset="0"/>
                <a:cs typeface="Times New Roman" panose="02020603050405020304" pitchFamily="18" charset="0"/>
              </a:rPr>
              <a:t> </a:t>
            </a:r>
            <a:r>
              <a:rPr lang="en-US" altLang="en-US" sz="2800" dirty="0" err="1">
                <a:solidFill>
                  <a:srgbClr val="000099"/>
                </a:solidFill>
                <a:latin typeface="Times New Roman" panose="02020603050405020304" pitchFamily="18" charset="0"/>
                <a:cs typeface="Times New Roman" panose="02020603050405020304" pitchFamily="18" charset="0"/>
              </a:rPr>
              <a:t>trạng</a:t>
            </a:r>
            <a:r>
              <a:rPr lang="en-US" altLang="en-US" sz="2800" dirty="0">
                <a:solidFill>
                  <a:srgbClr val="000099"/>
                </a:solidFill>
                <a:latin typeface="Times New Roman" panose="02020603050405020304" pitchFamily="18" charset="0"/>
                <a:cs typeface="Times New Roman" panose="02020603050405020304" pitchFamily="18" charset="0"/>
              </a:rPr>
              <a:t> </a:t>
            </a:r>
            <a:r>
              <a:rPr lang="en-US" altLang="en-US" sz="2800" dirty="0" err="1">
                <a:solidFill>
                  <a:srgbClr val="000099"/>
                </a:solidFill>
                <a:latin typeface="Times New Roman" panose="02020603050405020304" pitchFamily="18" charset="0"/>
                <a:cs typeface="Times New Roman" panose="02020603050405020304" pitchFamily="18" charset="0"/>
              </a:rPr>
              <a:t>lặn</a:t>
            </a:r>
            <a:r>
              <a:rPr lang="en-US" altLang="en-US" sz="2800" dirty="0">
                <a:solidFill>
                  <a:srgbClr val="000099"/>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1180325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7" grpId="0"/>
      <p:bldP spid="1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p:cNvSpPr txBox="1">
            <a:spLocks noChangeArrowheads="1"/>
          </p:cNvSpPr>
          <p:nvPr/>
        </p:nvSpPr>
        <p:spPr bwMode="auto">
          <a:xfrm>
            <a:off x="1371600" y="2040543"/>
            <a:ext cx="683852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b="1" dirty="0">
                <a:solidFill>
                  <a:srgbClr val="FF0000"/>
                </a:solidFill>
                <a:latin typeface="Times New Roman" panose="02020603050405020304" pitchFamily="18" charset="0"/>
                <a:cs typeface="Times New Roman" panose="02020603050405020304" pitchFamily="18" charset="0"/>
              </a:rPr>
              <a:t>MM</a:t>
            </a:r>
            <a:r>
              <a:rPr lang="en-US" altLang="en-US" sz="2400" b="1" dirty="0">
                <a:solidFill>
                  <a:srgbClr val="000000"/>
                </a:solidFill>
                <a:latin typeface="Times New Roman" panose="02020603050405020304" pitchFamily="18" charset="0"/>
                <a:cs typeface="Times New Roman" panose="02020603050405020304" pitchFamily="18" charset="0"/>
              </a:rPr>
              <a:t> </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MM</a:t>
            </a:r>
            <a:endParaRPr lang="en-US" altLang="en-US" sz="2400" b="1" dirty="0">
              <a:solidFill>
                <a:srgbClr val="0000FF"/>
              </a:solidFill>
              <a:latin typeface="Times New Roman" panose="02020603050405020304" pitchFamily="18" charset="0"/>
              <a:cs typeface="Times New Roman" panose="02020603050405020304" pitchFamily="18" charset="0"/>
            </a:endParaRPr>
          </a:p>
        </p:txBody>
      </p:sp>
      <p:sp>
        <p:nvSpPr>
          <p:cNvPr id="9" name="Text Box 15"/>
          <p:cNvSpPr txBox="1">
            <a:spLocks noChangeArrowheads="1"/>
          </p:cNvSpPr>
          <p:nvPr/>
        </p:nvSpPr>
        <p:spPr bwMode="auto">
          <a:xfrm>
            <a:off x="601216" y="2708920"/>
            <a:ext cx="81500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800" b="1" dirty="0">
                <a:solidFill>
                  <a:srgbClr val="FF0000"/>
                </a:solidFill>
                <a:latin typeface="Times New Roman" panose="02020603050405020304" pitchFamily="18" charset="0"/>
                <a:cs typeface="Times New Roman" panose="02020603050405020304" pitchFamily="18" charset="0"/>
              </a:rPr>
              <a:t>G</a:t>
            </a:r>
            <a:r>
              <a:rPr lang="en-US" altLang="en-US" sz="2800" b="1" baseline="-25000" dirty="0">
                <a:solidFill>
                  <a:srgbClr val="FF0000"/>
                </a:solidFill>
                <a:latin typeface="Times New Roman" panose="02020603050405020304" pitchFamily="18" charset="0"/>
                <a:cs typeface="Times New Roman" panose="02020603050405020304" pitchFamily="18" charset="0"/>
              </a:rPr>
              <a:t>P </a:t>
            </a:r>
            <a:r>
              <a:rPr lang="en-US" altLang="en-US" sz="2800" b="1" dirty="0">
                <a:solidFill>
                  <a:srgbClr val="FF0000"/>
                </a:solidFill>
                <a:latin typeface="Times New Roman" panose="02020603050405020304" pitchFamily="18" charset="0"/>
                <a:cs typeface="Times New Roman" panose="02020603050405020304" pitchFamily="18" charset="0"/>
              </a:rPr>
              <a:t>:</a:t>
            </a:r>
          </a:p>
        </p:txBody>
      </p:sp>
      <p:sp>
        <p:nvSpPr>
          <p:cNvPr id="10" name="Text Box 22"/>
          <p:cNvSpPr txBox="1">
            <a:spLocks noChangeArrowheads="1"/>
          </p:cNvSpPr>
          <p:nvPr/>
        </p:nvSpPr>
        <p:spPr bwMode="auto">
          <a:xfrm>
            <a:off x="2537865" y="2797328"/>
            <a:ext cx="838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000" b="1" dirty="0">
                <a:solidFill>
                  <a:srgbClr val="FF3300"/>
                </a:solidFill>
                <a:latin typeface="Times New Roman" panose="02020603050405020304" pitchFamily="18" charset="0"/>
                <a:cs typeface="Times New Roman" panose="02020603050405020304" pitchFamily="18" charset="0"/>
              </a:rPr>
              <a:t>M</a:t>
            </a:r>
          </a:p>
        </p:txBody>
      </p:sp>
      <p:sp>
        <p:nvSpPr>
          <p:cNvPr id="11" name="Text Box 22"/>
          <p:cNvSpPr txBox="1">
            <a:spLocks noChangeArrowheads="1"/>
          </p:cNvSpPr>
          <p:nvPr/>
        </p:nvSpPr>
        <p:spPr bwMode="auto">
          <a:xfrm>
            <a:off x="6007968" y="2708920"/>
            <a:ext cx="838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000" b="1" dirty="0">
                <a:solidFill>
                  <a:srgbClr val="000099"/>
                </a:solidFill>
                <a:latin typeface="Times New Roman" panose="02020603050405020304" pitchFamily="18" charset="0"/>
                <a:cs typeface="Times New Roman" panose="02020603050405020304" pitchFamily="18" charset="0"/>
              </a:rPr>
              <a:t>M</a:t>
            </a:r>
          </a:p>
        </p:txBody>
      </p:sp>
      <p:sp>
        <p:nvSpPr>
          <p:cNvPr id="12" name="Line 16"/>
          <p:cNvSpPr>
            <a:spLocks noChangeShapeType="1"/>
          </p:cNvSpPr>
          <p:nvPr/>
        </p:nvSpPr>
        <p:spPr bwMode="auto">
          <a:xfrm>
            <a:off x="4644008" y="2145845"/>
            <a:ext cx="0" cy="1126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13" name="Text Box 24"/>
          <p:cNvSpPr txBox="1">
            <a:spLocks noChangeArrowheads="1"/>
          </p:cNvSpPr>
          <p:nvPr/>
        </p:nvSpPr>
        <p:spPr bwMode="auto">
          <a:xfrm>
            <a:off x="685800" y="3810000"/>
            <a:ext cx="68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b="1" dirty="0">
                <a:solidFill>
                  <a:srgbClr val="000000"/>
                </a:solidFill>
              </a:rPr>
              <a:t>F</a:t>
            </a:r>
            <a:r>
              <a:rPr lang="en-US" altLang="en-US" sz="2400" b="1" baseline="-25000" dirty="0">
                <a:solidFill>
                  <a:srgbClr val="000000"/>
                </a:solidFill>
              </a:rPr>
              <a:t>1</a:t>
            </a:r>
            <a:endParaRPr lang="en-US" altLang="en-US" sz="2400" b="1" dirty="0">
              <a:solidFill>
                <a:srgbClr val="000000"/>
              </a:solidFill>
            </a:endParaRPr>
          </a:p>
        </p:txBody>
      </p:sp>
      <p:sp>
        <p:nvSpPr>
          <p:cNvPr id="14" name="Text Box 39"/>
          <p:cNvSpPr txBox="1">
            <a:spLocks noChangeArrowheads="1"/>
          </p:cNvSpPr>
          <p:nvPr/>
        </p:nvSpPr>
        <p:spPr bwMode="auto">
          <a:xfrm>
            <a:off x="1414674" y="3886200"/>
            <a:ext cx="236523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b="1" dirty="0" err="1">
                <a:solidFill>
                  <a:srgbClr val="000000"/>
                </a:solidFill>
                <a:latin typeface="Times New Roman" panose="02020603050405020304" pitchFamily="18" charset="0"/>
                <a:cs typeface="Times New Roman" panose="02020603050405020304" pitchFamily="18" charset="0"/>
              </a:rPr>
              <a:t>Tỉ</a:t>
            </a:r>
            <a:r>
              <a:rPr lang="en-US" altLang="en-US" sz="2400" b="1" dirty="0">
                <a:solidFill>
                  <a:srgbClr val="000000"/>
                </a:solidFill>
                <a:latin typeface="Times New Roman" panose="02020603050405020304" pitchFamily="18" charset="0"/>
                <a:cs typeface="Times New Roman" panose="02020603050405020304" pitchFamily="18" charset="0"/>
              </a:rPr>
              <a:t> </a:t>
            </a:r>
            <a:r>
              <a:rPr lang="en-US" altLang="en-US" sz="2400" b="1" dirty="0" err="1">
                <a:solidFill>
                  <a:srgbClr val="000000"/>
                </a:solidFill>
                <a:latin typeface="Times New Roman" panose="02020603050405020304" pitchFamily="18" charset="0"/>
                <a:cs typeface="Times New Roman" panose="02020603050405020304" pitchFamily="18" charset="0"/>
              </a:rPr>
              <a:t>lệ</a:t>
            </a:r>
            <a:r>
              <a:rPr lang="en-US" altLang="en-US" sz="2400" b="1" dirty="0">
                <a:solidFill>
                  <a:srgbClr val="000000"/>
                </a:solidFill>
                <a:latin typeface="Times New Roman" panose="02020603050405020304" pitchFamily="18" charset="0"/>
                <a:cs typeface="Times New Roman" panose="02020603050405020304" pitchFamily="18" charset="0"/>
              </a:rPr>
              <a:t> </a:t>
            </a:r>
            <a:r>
              <a:rPr lang="en-US" altLang="en-US" sz="2400" b="1" dirty="0" err="1">
                <a:solidFill>
                  <a:srgbClr val="000000"/>
                </a:solidFill>
                <a:latin typeface="Times New Roman" panose="02020603050405020304" pitchFamily="18" charset="0"/>
                <a:cs typeface="Times New Roman" panose="02020603050405020304" pitchFamily="18" charset="0"/>
              </a:rPr>
              <a:t>kiểu</a:t>
            </a:r>
            <a:r>
              <a:rPr lang="en-US" altLang="en-US" sz="2400" b="1" dirty="0">
                <a:solidFill>
                  <a:srgbClr val="000000"/>
                </a:solidFill>
                <a:latin typeface="Times New Roman" panose="02020603050405020304" pitchFamily="18" charset="0"/>
                <a:cs typeface="Times New Roman" panose="02020603050405020304" pitchFamily="18" charset="0"/>
              </a:rPr>
              <a:t> gen :</a:t>
            </a:r>
          </a:p>
        </p:txBody>
      </p:sp>
      <p:sp>
        <p:nvSpPr>
          <p:cNvPr id="15" name="Text Box 30"/>
          <p:cNvSpPr txBox="1">
            <a:spLocks noChangeArrowheads="1"/>
          </p:cNvSpPr>
          <p:nvPr/>
        </p:nvSpPr>
        <p:spPr bwMode="auto">
          <a:xfrm>
            <a:off x="4267200" y="3886200"/>
            <a:ext cx="1676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b="1" dirty="0">
                <a:solidFill>
                  <a:srgbClr val="000000"/>
                </a:solidFill>
                <a:latin typeface="Times New Roman" panose="02020603050405020304" pitchFamily="18" charset="0"/>
                <a:cs typeface="Times New Roman" panose="02020603050405020304" pitchFamily="18" charset="0"/>
              </a:rPr>
              <a:t>MM</a:t>
            </a:r>
            <a:endParaRPr lang="en-US" altLang="en-US" sz="2400" b="1" dirty="0">
              <a:solidFill>
                <a:srgbClr val="0000CC"/>
              </a:solidFill>
              <a:latin typeface="Times New Roman" panose="02020603050405020304" pitchFamily="18" charset="0"/>
              <a:cs typeface="Times New Roman" panose="02020603050405020304" pitchFamily="18" charset="0"/>
            </a:endParaRPr>
          </a:p>
        </p:txBody>
      </p:sp>
      <p:sp>
        <p:nvSpPr>
          <p:cNvPr id="16" name="Text Box 40"/>
          <p:cNvSpPr txBox="1">
            <a:spLocks noChangeArrowheads="1"/>
          </p:cNvSpPr>
          <p:nvPr/>
        </p:nvSpPr>
        <p:spPr bwMode="auto">
          <a:xfrm>
            <a:off x="1286668" y="4419600"/>
            <a:ext cx="237569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b="1" dirty="0" err="1">
                <a:solidFill>
                  <a:srgbClr val="000000"/>
                </a:solidFill>
                <a:latin typeface="Times New Roman" panose="02020603050405020304" pitchFamily="18" charset="0"/>
                <a:cs typeface="Times New Roman" panose="02020603050405020304" pitchFamily="18" charset="0"/>
              </a:rPr>
              <a:t>Tỉ</a:t>
            </a:r>
            <a:r>
              <a:rPr lang="en-US" altLang="en-US" sz="2400" b="1" dirty="0">
                <a:solidFill>
                  <a:srgbClr val="000000"/>
                </a:solidFill>
                <a:latin typeface="Times New Roman" panose="02020603050405020304" pitchFamily="18" charset="0"/>
                <a:cs typeface="Times New Roman" panose="02020603050405020304" pitchFamily="18" charset="0"/>
              </a:rPr>
              <a:t> </a:t>
            </a:r>
            <a:r>
              <a:rPr lang="en-US" altLang="en-US" sz="2400" b="1" dirty="0" err="1">
                <a:solidFill>
                  <a:srgbClr val="000000"/>
                </a:solidFill>
                <a:latin typeface="Times New Roman" panose="02020603050405020304" pitchFamily="18" charset="0"/>
                <a:cs typeface="Times New Roman" panose="02020603050405020304" pitchFamily="18" charset="0"/>
              </a:rPr>
              <a:t>lệ</a:t>
            </a:r>
            <a:r>
              <a:rPr lang="en-US" altLang="en-US" sz="2400" b="1" dirty="0">
                <a:solidFill>
                  <a:srgbClr val="000000"/>
                </a:solidFill>
                <a:latin typeface="Times New Roman" panose="02020603050405020304" pitchFamily="18" charset="0"/>
                <a:cs typeface="Times New Roman" panose="02020603050405020304" pitchFamily="18" charset="0"/>
              </a:rPr>
              <a:t> </a:t>
            </a:r>
            <a:r>
              <a:rPr lang="en-US" altLang="en-US" sz="2400" b="1" dirty="0" err="1">
                <a:solidFill>
                  <a:srgbClr val="000000"/>
                </a:solidFill>
                <a:latin typeface="Times New Roman" panose="02020603050405020304" pitchFamily="18" charset="0"/>
                <a:cs typeface="Times New Roman" panose="02020603050405020304" pitchFamily="18" charset="0"/>
              </a:rPr>
              <a:t>kiểu</a:t>
            </a:r>
            <a:r>
              <a:rPr lang="en-US" altLang="en-US" sz="2400" b="1" dirty="0">
                <a:solidFill>
                  <a:srgbClr val="000000"/>
                </a:solidFill>
                <a:latin typeface="Times New Roman" panose="02020603050405020304" pitchFamily="18" charset="0"/>
                <a:cs typeface="Times New Roman" panose="02020603050405020304" pitchFamily="18" charset="0"/>
              </a:rPr>
              <a:t> </a:t>
            </a:r>
            <a:r>
              <a:rPr lang="en-US" altLang="en-US" sz="2400" b="1" dirty="0" err="1">
                <a:solidFill>
                  <a:srgbClr val="000000"/>
                </a:solidFill>
                <a:latin typeface="Times New Roman" panose="02020603050405020304" pitchFamily="18" charset="0"/>
                <a:cs typeface="Times New Roman" panose="02020603050405020304" pitchFamily="18" charset="0"/>
              </a:rPr>
              <a:t>hình</a:t>
            </a:r>
            <a:r>
              <a:rPr lang="en-US" altLang="en-US" sz="2400" b="1" dirty="0">
                <a:solidFill>
                  <a:srgbClr val="000000"/>
                </a:solidFill>
                <a:latin typeface="Times New Roman" panose="02020603050405020304" pitchFamily="18" charset="0"/>
                <a:cs typeface="Times New Roman" panose="02020603050405020304" pitchFamily="18" charset="0"/>
              </a:rPr>
              <a:t> :</a:t>
            </a:r>
          </a:p>
        </p:txBody>
      </p:sp>
      <p:sp>
        <p:nvSpPr>
          <p:cNvPr id="17" name="Text Box 41"/>
          <p:cNvSpPr txBox="1">
            <a:spLocks noChangeArrowheads="1"/>
          </p:cNvSpPr>
          <p:nvPr/>
        </p:nvSpPr>
        <p:spPr bwMode="auto">
          <a:xfrm>
            <a:off x="3962399" y="4419600"/>
            <a:ext cx="380607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b="1" dirty="0">
                <a:solidFill>
                  <a:srgbClr val="000000"/>
                </a:solidFill>
                <a:latin typeface="Times New Roman" panose="02020603050405020304" pitchFamily="18" charset="0"/>
                <a:cs typeface="Times New Roman" panose="02020603050405020304" pitchFamily="18" charset="0"/>
              </a:rPr>
              <a:t>100% </a:t>
            </a:r>
            <a:r>
              <a:rPr lang="en-US" altLang="en-US" sz="2400" b="1" dirty="0" err="1">
                <a:solidFill>
                  <a:srgbClr val="000000"/>
                </a:solidFill>
                <a:latin typeface="Times New Roman" panose="02020603050405020304" pitchFamily="18" charset="0"/>
                <a:cs typeface="Times New Roman" panose="02020603050405020304" pitchFamily="18" charset="0"/>
              </a:rPr>
              <a:t>Bình</a:t>
            </a:r>
            <a:r>
              <a:rPr lang="en-US" altLang="en-US" sz="2400" b="1" dirty="0">
                <a:solidFill>
                  <a:srgbClr val="000000"/>
                </a:solidFill>
                <a:latin typeface="Times New Roman" panose="02020603050405020304" pitchFamily="18" charset="0"/>
                <a:cs typeface="Times New Roman" panose="02020603050405020304" pitchFamily="18" charset="0"/>
              </a:rPr>
              <a:t> </a:t>
            </a:r>
            <a:r>
              <a:rPr lang="en-US" altLang="en-US" sz="2400" b="1" dirty="0" err="1">
                <a:solidFill>
                  <a:srgbClr val="000000"/>
                </a:solidFill>
                <a:latin typeface="Times New Roman" panose="02020603050405020304" pitchFamily="18" charset="0"/>
                <a:cs typeface="Times New Roman" panose="02020603050405020304" pitchFamily="18" charset="0"/>
              </a:rPr>
              <a:t>thường</a:t>
            </a:r>
            <a:endParaRPr lang="en-US" altLang="en-US" sz="2400" b="1" dirty="0">
              <a:solidFill>
                <a:srgbClr val="000000"/>
              </a:solidFill>
              <a:latin typeface="Times New Roman" panose="02020603050405020304" pitchFamily="18" charset="0"/>
              <a:cs typeface="Times New Roman" panose="02020603050405020304" pitchFamily="18" charset="0"/>
            </a:endParaRPr>
          </a:p>
        </p:txBody>
      </p:sp>
      <p:sp>
        <p:nvSpPr>
          <p:cNvPr id="20" name="Rectangle 19"/>
          <p:cNvSpPr>
            <a:spLocks noChangeArrowheads="1"/>
          </p:cNvSpPr>
          <p:nvPr/>
        </p:nvSpPr>
        <p:spPr bwMode="auto">
          <a:xfrm>
            <a:off x="1414674" y="1655188"/>
            <a:ext cx="564712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pt-BR" altLang="en-US" sz="2800" b="1" dirty="0">
                <a:solidFill>
                  <a:srgbClr val="000000"/>
                </a:solidFill>
                <a:latin typeface="Times New Roman" panose="02020603050405020304" pitchFamily="18" charset="0"/>
                <a:cs typeface="Times New Roman" panose="02020603050405020304" pitchFamily="18" charset="0"/>
              </a:rPr>
              <a:t>P :      Bình thường  x   Bình thường</a:t>
            </a:r>
            <a:endParaRPr lang="en-US" altLang="en-US" sz="2800" b="1" dirty="0">
              <a:solidFill>
                <a:srgbClr val="000000"/>
              </a:solidFill>
              <a:latin typeface="Times New Roman" panose="02020603050405020304" pitchFamily="18" charset="0"/>
              <a:cs typeface="Times New Roman" panose="02020603050405020304" pitchFamily="18" charset="0"/>
            </a:endParaRPr>
          </a:p>
        </p:txBody>
      </p:sp>
      <p:sp>
        <p:nvSpPr>
          <p:cNvPr id="18" name="Rectangle 3"/>
          <p:cNvSpPr>
            <a:spLocks noChangeArrowheads="1"/>
          </p:cNvSpPr>
          <p:nvPr/>
        </p:nvSpPr>
        <p:spPr bwMode="auto">
          <a:xfrm>
            <a:off x="2956965" y="173272"/>
            <a:ext cx="362310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pt-BR" altLang="en-US" sz="2800" b="1" dirty="0">
                <a:solidFill>
                  <a:srgbClr val="000000"/>
                </a:solidFill>
                <a:latin typeface="Times New Roman" panose="02020603050405020304" pitchFamily="18" charset="0"/>
                <a:cs typeface="Times New Roman" panose="02020603050405020304" pitchFamily="18" charset="0"/>
              </a:rPr>
              <a:t>TH 1: P :  MM x  MM</a:t>
            </a:r>
            <a:endParaRPr lang="en-US" altLang="en-US" sz="2800" b="1" dirty="0">
              <a:solidFill>
                <a:srgbClr val="000000"/>
              </a:solidFill>
              <a:latin typeface="Times New Roman" panose="02020603050405020304" pitchFamily="18" charset="0"/>
              <a:cs typeface="Times New Roman" panose="02020603050405020304" pitchFamily="18" charset="0"/>
            </a:endParaRPr>
          </a:p>
        </p:txBody>
      </p:sp>
      <p:sp>
        <p:nvSpPr>
          <p:cNvPr id="21" name="Right Arrow 20"/>
          <p:cNvSpPr/>
          <p:nvPr/>
        </p:nvSpPr>
        <p:spPr>
          <a:xfrm>
            <a:off x="84931" y="5265155"/>
            <a:ext cx="1201737" cy="52387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en-US" altLang="en-US">
              <a:solidFill>
                <a:srgbClr val="FFFFFF"/>
              </a:solidFill>
            </a:endParaRPr>
          </a:p>
        </p:txBody>
      </p:sp>
      <p:sp>
        <p:nvSpPr>
          <p:cNvPr id="22" name="Text Box 41"/>
          <p:cNvSpPr txBox="1">
            <a:spLocks noChangeArrowheads="1"/>
          </p:cNvSpPr>
          <p:nvPr/>
        </p:nvSpPr>
        <p:spPr bwMode="auto">
          <a:xfrm>
            <a:off x="1759326" y="5111595"/>
            <a:ext cx="380607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b="1" dirty="0" err="1">
                <a:solidFill>
                  <a:srgbClr val="FF0000"/>
                </a:solidFill>
                <a:latin typeface="Times New Roman" panose="02020603050405020304" pitchFamily="18" charset="0"/>
                <a:cs typeface="Times New Roman" panose="02020603050405020304" pitchFamily="18" charset="0"/>
              </a:rPr>
              <a:t>Khả</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năng</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mắc</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bệnh</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mù</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màu</a:t>
            </a:r>
            <a:r>
              <a:rPr lang="en-US" altLang="en-US" sz="2400" b="1" dirty="0">
                <a:solidFill>
                  <a:srgbClr val="FF0000"/>
                </a:solidFill>
                <a:latin typeface="Times New Roman" panose="02020603050405020304" pitchFamily="18" charset="0"/>
                <a:cs typeface="Times New Roman" panose="02020603050405020304" pitchFamily="18" charset="0"/>
              </a:rPr>
              <a:t> ở con </a:t>
            </a:r>
            <a:r>
              <a:rPr lang="en-US" altLang="en-US" sz="2400" b="1" dirty="0" err="1">
                <a:solidFill>
                  <a:srgbClr val="FF0000"/>
                </a:solidFill>
                <a:latin typeface="Times New Roman" panose="02020603050405020304" pitchFamily="18" charset="0"/>
                <a:cs typeface="Times New Roman" panose="02020603050405020304" pitchFamily="18" charset="0"/>
              </a:rPr>
              <a:t>là</a:t>
            </a:r>
            <a:r>
              <a:rPr lang="en-US" altLang="en-US" sz="2400" b="1" dirty="0">
                <a:solidFill>
                  <a:srgbClr val="FF0000"/>
                </a:solidFill>
                <a:latin typeface="Times New Roman" panose="02020603050405020304" pitchFamily="18" charset="0"/>
                <a:cs typeface="Times New Roman" panose="02020603050405020304" pitchFamily="18" charset="0"/>
              </a:rPr>
              <a:t> 0%</a:t>
            </a:r>
          </a:p>
        </p:txBody>
      </p:sp>
    </p:spTree>
    <p:extLst>
      <p:ext uri="{BB962C8B-B14F-4D97-AF65-F5344CB8AC3E}">
        <p14:creationId xmlns:p14="http://schemas.microsoft.com/office/powerpoint/2010/main" val="8972534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p:cNvSpPr txBox="1">
            <a:spLocks noChangeArrowheads="1"/>
          </p:cNvSpPr>
          <p:nvPr/>
        </p:nvSpPr>
        <p:spPr bwMode="auto">
          <a:xfrm>
            <a:off x="1371600" y="2040543"/>
            <a:ext cx="683852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b="1" dirty="0">
                <a:solidFill>
                  <a:srgbClr val="FF0000"/>
                </a:solidFill>
                <a:latin typeface="Times New Roman" panose="02020603050405020304" pitchFamily="18" charset="0"/>
                <a:cs typeface="Times New Roman" panose="02020603050405020304" pitchFamily="18" charset="0"/>
              </a:rPr>
              <a:t>MM</a:t>
            </a:r>
            <a:r>
              <a:rPr lang="en-US" altLang="en-US" sz="2400" b="1" dirty="0">
                <a:solidFill>
                  <a:srgbClr val="000000"/>
                </a:solidFill>
                <a:latin typeface="Times New Roman" panose="02020603050405020304" pitchFamily="18" charset="0"/>
                <a:cs typeface="Times New Roman" panose="02020603050405020304" pitchFamily="18" charset="0"/>
              </a:rPr>
              <a:t> </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Mm</a:t>
            </a:r>
            <a:endParaRPr lang="en-US" altLang="en-US" sz="2400" b="1" dirty="0">
              <a:solidFill>
                <a:srgbClr val="0000FF"/>
              </a:solidFill>
              <a:latin typeface="Times New Roman" panose="02020603050405020304" pitchFamily="18" charset="0"/>
              <a:cs typeface="Times New Roman" panose="02020603050405020304" pitchFamily="18" charset="0"/>
            </a:endParaRPr>
          </a:p>
        </p:txBody>
      </p:sp>
      <p:sp>
        <p:nvSpPr>
          <p:cNvPr id="9" name="Text Box 15"/>
          <p:cNvSpPr txBox="1">
            <a:spLocks noChangeArrowheads="1"/>
          </p:cNvSpPr>
          <p:nvPr/>
        </p:nvSpPr>
        <p:spPr bwMode="auto">
          <a:xfrm>
            <a:off x="601216" y="2708920"/>
            <a:ext cx="81500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800" b="1" dirty="0">
                <a:solidFill>
                  <a:srgbClr val="FF0000"/>
                </a:solidFill>
                <a:latin typeface="Times New Roman" panose="02020603050405020304" pitchFamily="18" charset="0"/>
                <a:cs typeface="Times New Roman" panose="02020603050405020304" pitchFamily="18" charset="0"/>
              </a:rPr>
              <a:t>G</a:t>
            </a:r>
            <a:r>
              <a:rPr lang="en-US" altLang="en-US" sz="2800" b="1" baseline="-25000" dirty="0">
                <a:solidFill>
                  <a:srgbClr val="FF0000"/>
                </a:solidFill>
                <a:latin typeface="Times New Roman" panose="02020603050405020304" pitchFamily="18" charset="0"/>
                <a:cs typeface="Times New Roman" panose="02020603050405020304" pitchFamily="18" charset="0"/>
              </a:rPr>
              <a:t>P </a:t>
            </a:r>
            <a:r>
              <a:rPr lang="en-US" altLang="en-US" sz="2800" b="1" dirty="0">
                <a:solidFill>
                  <a:srgbClr val="FF0000"/>
                </a:solidFill>
                <a:latin typeface="Times New Roman" panose="02020603050405020304" pitchFamily="18" charset="0"/>
                <a:cs typeface="Times New Roman" panose="02020603050405020304" pitchFamily="18" charset="0"/>
              </a:rPr>
              <a:t>:</a:t>
            </a:r>
          </a:p>
        </p:txBody>
      </p:sp>
      <p:sp>
        <p:nvSpPr>
          <p:cNvPr id="10" name="Text Box 22"/>
          <p:cNvSpPr txBox="1">
            <a:spLocks noChangeArrowheads="1"/>
          </p:cNvSpPr>
          <p:nvPr/>
        </p:nvSpPr>
        <p:spPr bwMode="auto">
          <a:xfrm>
            <a:off x="2537865" y="2797328"/>
            <a:ext cx="838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000" b="1" dirty="0">
                <a:solidFill>
                  <a:srgbClr val="FF3300"/>
                </a:solidFill>
                <a:latin typeface="Times New Roman" panose="02020603050405020304" pitchFamily="18" charset="0"/>
                <a:cs typeface="Times New Roman" panose="02020603050405020304" pitchFamily="18" charset="0"/>
              </a:rPr>
              <a:t>M</a:t>
            </a:r>
          </a:p>
        </p:txBody>
      </p:sp>
      <p:sp>
        <p:nvSpPr>
          <p:cNvPr id="11" name="Text Box 22"/>
          <p:cNvSpPr txBox="1">
            <a:spLocks noChangeArrowheads="1"/>
          </p:cNvSpPr>
          <p:nvPr/>
        </p:nvSpPr>
        <p:spPr bwMode="auto">
          <a:xfrm>
            <a:off x="6007967" y="2708920"/>
            <a:ext cx="186382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000" b="1" dirty="0">
                <a:solidFill>
                  <a:srgbClr val="000099"/>
                </a:solidFill>
                <a:latin typeface="Times New Roman" panose="02020603050405020304" pitchFamily="18" charset="0"/>
                <a:cs typeface="Times New Roman" panose="02020603050405020304" pitchFamily="18" charset="0"/>
              </a:rPr>
              <a:t>½ M ,    ½  m</a:t>
            </a:r>
          </a:p>
        </p:txBody>
      </p:sp>
      <p:sp>
        <p:nvSpPr>
          <p:cNvPr id="12" name="Line 16"/>
          <p:cNvSpPr>
            <a:spLocks noChangeShapeType="1"/>
          </p:cNvSpPr>
          <p:nvPr/>
        </p:nvSpPr>
        <p:spPr bwMode="auto">
          <a:xfrm>
            <a:off x="4644008" y="2145845"/>
            <a:ext cx="0" cy="1126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13" name="Text Box 24"/>
          <p:cNvSpPr txBox="1">
            <a:spLocks noChangeArrowheads="1"/>
          </p:cNvSpPr>
          <p:nvPr/>
        </p:nvSpPr>
        <p:spPr bwMode="auto">
          <a:xfrm>
            <a:off x="685800" y="3810000"/>
            <a:ext cx="68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b="1" dirty="0">
                <a:solidFill>
                  <a:srgbClr val="000000"/>
                </a:solidFill>
              </a:rPr>
              <a:t>F</a:t>
            </a:r>
            <a:r>
              <a:rPr lang="en-US" altLang="en-US" sz="2400" b="1" baseline="-25000" dirty="0">
                <a:solidFill>
                  <a:srgbClr val="000000"/>
                </a:solidFill>
              </a:rPr>
              <a:t>1</a:t>
            </a:r>
            <a:endParaRPr lang="en-US" altLang="en-US" sz="2400" b="1" dirty="0">
              <a:solidFill>
                <a:srgbClr val="000000"/>
              </a:solidFill>
            </a:endParaRPr>
          </a:p>
        </p:txBody>
      </p:sp>
      <p:sp>
        <p:nvSpPr>
          <p:cNvPr id="14" name="Text Box 39"/>
          <p:cNvSpPr txBox="1">
            <a:spLocks noChangeArrowheads="1"/>
          </p:cNvSpPr>
          <p:nvPr/>
        </p:nvSpPr>
        <p:spPr bwMode="auto">
          <a:xfrm>
            <a:off x="1904999" y="3886200"/>
            <a:ext cx="205739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b="1" dirty="0" err="1">
                <a:solidFill>
                  <a:srgbClr val="000000"/>
                </a:solidFill>
                <a:latin typeface="Times New Roman" panose="02020603050405020304" pitchFamily="18" charset="0"/>
                <a:cs typeface="Times New Roman" panose="02020603050405020304" pitchFamily="18" charset="0"/>
              </a:rPr>
              <a:t>Tỉ</a:t>
            </a:r>
            <a:r>
              <a:rPr lang="en-US" altLang="en-US" sz="2400" b="1" dirty="0">
                <a:solidFill>
                  <a:srgbClr val="000000"/>
                </a:solidFill>
                <a:latin typeface="Times New Roman" panose="02020603050405020304" pitchFamily="18" charset="0"/>
                <a:cs typeface="Times New Roman" panose="02020603050405020304" pitchFamily="18" charset="0"/>
              </a:rPr>
              <a:t> </a:t>
            </a:r>
            <a:r>
              <a:rPr lang="en-US" altLang="en-US" sz="2400" b="1" dirty="0" err="1">
                <a:solidFill>
                  <a:srgbClr val="000000"/>
                </a:solidFill>
                <a:latin typeface="Times New Roman" panose="02020603050405020304" pitchFamily="18" charset="0"/>
                <a:cs typeface="Times New Roman" panose="02020603050405020304" pitchFamily="18" charset="0"/>
              </a:rPr>
              <a:t>lệ</a:t>
            </a:r>
            <a:r>
              <a:rPr lang="en-US" altLang="en-US" sz="2400" b="1" dirty="0">
                <a:solidFill>
                  <a:srgbClr val="000000"/>
                </a:solidFill>
                <a:latin typeface="Times New Roman" panose="02020603050405020304" pitchFamily="18" charset="0"/>
                <a:cs typeface="Times New Roman" panose="02020603050405020304" pitchFamily="18" charset="0"/>
              </a:rPr>
              <a:t> </a:t>
            </a:r>
            <a:r>
              <a:rPr lang="en-US" altLang="en-US" sz="2400" b="1" dirty="0" err="1">
                <a:solidFill>
                  <a:srgbClr val="000000"/>
                </a:solidFill>
                <a:latin typeface="Times New Roman" panose="02020603050405020304" pitchFamily="18" charset="0"/>
                <a:cs typeface="Times New Roman" panose="02020603050405020304" pitchFamily="18" charset="0"/>
              </a:rPr>
              <a:t>kiểu</a:t>
            </a:r>
            <a:r>
              <a:rPr lang="en-US" altLang="en-US" sz="2400" b="1" dirty="0">
                <a:solidFill>
                  <a:srgbClr val="000000"/>
                </a:solidFill>
                <a:latin typeface="Times New Roman" panose="02020603050405020304" pitchFamily="18" charset="0"/>
                <a:cs typeface="Times New Roman" panose="02020603050405020304" pitchFamily="18" charset="0"/>
              </a:rPr>
              <a:t> gen :</a:t>
            </a:r>
          </a:p>
        </p:txBody>
      </p:sp>
      <p:sp>
        <p:nvSpPr>
          <p:cNvPr id="15" name="Text Box 30"/>
          <p:cNvSpPr txBox="1">
            <a:spLocks noChangeArrowheads="1"/>
          </p:cNvSpPr>
          <p:nvPr/>
        </p:nvSpPr>
        <p:spPr bwMode="auto">
          <a:xfrm>
            <a:off x="4267199" y="3886200"/>
            <a:ext cx="279459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b="1" dirty="0">
                <a:solidFill>
                  <a:srgbClr val="000000"/>
                </a:solidFill>
                <a:latin typeface="Times New Roman" panose="02020603050405020304" pitchFamily="18" charset="0"/>
                <a:cs typeface="Times New Roman" panose="02020603050405020304" pitchFamily="18" charset="0"/>
              </a:rPr>
              <a:t>½ MM, ½ Mm</a:t>
            </a:r>
            <a:endParaRPr lang="en-US" altLang="en-US" sz="2400" b="1" dirty="0">
              <a:solidFill>
                <a:srgbClr val="0000CC"/>
              </a:solidFill>
              <a:latin typeface="Times New Roman" panose="02020603050405020304" pitchFamily="18" charset="0"/>
              <a:cs typeface="Times New Roman" panose="02020603050405020304" pitchFamily="18" charset="0"/>
            </a:endParaRPr>
          </a:p>
        </p:txBody>
      </p:sp>
      <p:sp>
        <p:nvSpPr>
          <p:cNvPr id="16" name="Text Box 40"/>
          <p:cNvSpPr txBox="1">
            <a:spLocks noChangeArrowheads="1"/>
          </p:cNvSpPr>
          <p:nvPr/>
        </p:nvSpPr>
        <p:spPr bwMode="auto">
          <a:xfrm>
            <a:off x="1759326" y="4419600"/>
            <a:ext cx="23806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b="1" dirty="0" err="1">
                <a:solidFill>
                  <a:srgbClr val="000000"/>
                </a:solidFill>
                <a:latin typeface="Times New Roman" panose="02020603050405020304" pitchFamily="18" charset="0"/>
                <a:cs typeface="Times New Roman" panose="02020603050405020304" pitchFamily="18" charset="0"/>
              </a:rPr>
              <a:t>Tỉ</a:t>
            </a:r>
            <a:r>
              <a:rPr lang="en-US" altLang="en-US" sz="2400" b="1" dirty="0">
                <a:solidFill>
                  <a:srgbClr val="000000"/>
                </a:solidFill>
                <a:latin typeface="Times New Roman" panose="02020603050405020304" pitchFamily="18" charset="0"/>
                <a:cs typeface="Times New Roman" panose="02020603050405020304" pitchFamily="18" charset="0"/>
              </a:rPr>
              <a:t> </a:t>
            </a:r>
            <a:r>
              <a:rPr lang="en-US" altLang="en-US" sz="2400" b="1" dirty="0" err="1">
                <a:solidFill>
                  <a:srgbClr val="000000"/>
                </a:solidFill>
                <a:latin typeface="Times New Roman" panose="02020603050405020304" pitchFamily="18" charset="0"/>
                <a:cs typeface="Times New Roman" panose="02020603050405020304" pitchFamily="18" charset="0"/>
              </a:rPr>
              <a:t>lệ</a:t>
            </a:r>
            <a:r>
              <a:rPr lang="en-US" altLang="en-US" sz="2400" b="1" dirty="0">
                <a:solidFill>
                  <a:srgbClr val="000000"/>
                </a:solidFill>
                <a:latin typeface="Times New Roman" panose="02020603050405020304" pitchFamily="18" charset="0"/>
                <a:cs typeface="Times New Roman" panose="02020603050405020304" pitchFamily="18" charset="0"/>
              </a:rPr>
              <a:t> </a:t>
            </a:r>
            <a:r>
              <a:rPr lang="en-US" altLang="en-US" sz="2400" b="1" dirty="0" err="1">
                <a:solidFill>
                  <a:srgbClr val="000000"/>
                </a:solidFill>
                <a:latin typeface="Times New Roman" panose="02020603050405020304" pitchFamily="18" charset="0"/>
                <a:cs typeface="Times New Roman" panose="02020603050405020304" pitchFamily="18" charset="0"/>
              </a:rPr>
              <a:t>kiểu</a:t>
            </a:r>
            <a:r>
              <a:rPr lang="en-US" altLang="en-US" sz="2400" b="1" dirty="0">
                <a:solidFill>
                  <a:srgbClr val="000000"/>
                </a:solidFill>
                <a:latin typeface="Times New Roman" panose="02020603050405020304" pitchFamily="18" charset="0"/>
                <a:cs typeface="Times New Roman" panose="02020603050405020304" pitchFamily="18" charset="0"/>
              </a:rPr>
              <a:t> </a:t>
            </a:r>
            <a:r>
              <a:rPr lang="en-US" altLang="en-US" sz="2400" b="1" dirty="0" err="1">
                <a:solidFill>
                  <a:srgbClr val="000000"/>
                </a:solidFill>
                <a:latin typeface="Times New Roman" panose="02020603050405020304" pitchFamily="18" charset="0"/>
                <a:cs typeface="Times New Roman" panose="02020603050405020304" pitchFamily="18" charset="0"/>
              </a:rPr>
              <a:t>hình</a:t>
            </a:r>
            <a:r>
              <a:rPr lang="en-US" altLang="en-US" sz="2400" b="1" dirty="0">
                <a:solidFill>
                  <a:srgbClr val="000000"/>
                </a:solidFill>
                <a:latin typeface="Times New Roman" panose="02020603050405020304" pitchFamily="18" charset="0"/>
                <a:cs typeface="Times New Roman" panose="02020603050405020304" pitchFamily="18" charset="0"/>
              </a:rPr>
              <a:t> :</a:t>
            </a:r>
          </a:p>
        </p:txBody>
      </p:sp>
      <p:sp>
        <p:nvSpPr>
          <p:cNvPr id="17" name="Text Box 41"/>
          <p:cNvSpPr txBox="1">
            <a:spLocks noChangeArrowheads="1"/>
          </p:cNvSpPr>
          <p:nvPr/>
        </p:nvSpPr>
        <p:spPr bwMode="auto">
          <a:xfrm>
            <a:off x="3962399" y="4419600"/>
            <a:ext cx="380607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b="1" dirty="0">
                <a:solidFill>
                  <a:srgbClr val="000000"/>
                </a:solidFill>
                <a:latin typeface="Times New Roman" panose="02020603050405020304" pitchFamily="18" charset="0"/>
                <a:cs typeface="Times New Roman" panose="02020603050405020304" pitchFamily="18" charset="0"/>
              </a:rPr>
              <a:t>100% </a:t>
            </a:r>
            <a:r>
              <a:rPr lang="en-US" altLang="en-US" sz="2400" b="1" dirty="0" err="1">
                <a:solidFill>
                  <a:srgbClr val="000000"/>
                </a:solidFill>
                <a:latin typeface="Times New Roman" panose="02020603050405020304" pitchFamily="18" charset="0"/>
                <a:cs typeface="Times New Roman" panose="02020603050405020304" pitchFamily="18" charset="0"/>
              </a:rPr>
              <a:t>Bình</a:t>
            </a:r>
            <a:r>
              <a:rPr lang="en-US" altLang="en-US" sz="2400" b="1" dirty="0">
                <a:solidFill>
                  <a:srgbClr val="000000"/>
                </a:solidFill>
                <a:latin typeface="Times New Roman" panose="02020603050405020304" pitchFamily="18" charset="0"/>
                <a:cs typeface="Times New Roman" panose="02020603050405020304" pitchFamily="18" charset="0"/>
              </a:rPr>
              <a:t> </a:t>
            </a:r>
            <a:r>
              <a:rPr lang="en-US" altLang="en-US" sz="2400" b="1" dirty="0" err="1">
                <a:solidFill>
                  <a:srgbClr val="000000"/>
                </a:solidFill>
                <a:latin typeface="Times New Roman" panose="02020603050405020304" pitchFamily="18" charset="0"/>
                <a:cs typeface="Times New Roman" panose="02020603050405020304" pitchFamily="18" charset="0"/>
              </a:rPr>
              <a:t>thường</a:t>
            </a:r>
            <a:endParaRPr lang="en-US" altLang="en-US" sz="2400" b="1" dirty="0">
              <a:solidFill>
                <a:srgbClr val="000000"/>
              </a:solidFill>
              <a:latin typeface="Times New Roman" panose="02020603050405020304" pitchFamily="18" charset="0"/>
              <a:cs typeface="Times New Roman" panose="02020603050405020304" pitchFamily="18" charset="0"/>
            </a:endParaRPr>
          </a:p>
        </p:txBody>
      </p:sp>
      <p:sp>
        <p:nvSpPr>
          <p:cNvPr id="20" name="Rectangle 19"/>
          <p:cNvSpPr>
            <a:spLocks noChangeArrowheads="1"/>
          </p:cNvSpPr>
          <p:nvPr/>
        </p:nvSpPr>
        <p:spPr bwMode="auto">
          <a:xfrm>
            <a:off x="1414674" y="1655188"/>
            <a:ext cx="564712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pt-BR" altLang="en-US" sz="2800" b="1" dirty="0">
                <a:solidFill>
                  <a:srgbClr val="000000"/>
                </a:solidFill>
                <a:latin typeface="Times New Roman" panose="02020603050405020304" pitchFamily="18" charset="0"/>
                <a:cs typeface="Times New Roman" panose="02020603050405020304" pitchFamily="18" charset="0"/>
              </a:rPr>
              <a:t>P :      Bình thường  x   Bình thường</a:t>
            </a:r>
            <a:endParaRPr lang="en-US" altLang="en-US" sz="2800" b="1" dirty="0">
              <a:solidFill>
                <a:srgbClr val="000000"/>
              </a:solidFill>
              <a:latin typeface="Times New Roman" panose="02020603050405020304" pitchFamily="18" charset="0"/>
              <a:cs typeface="Times New Roman" panose="02020603050405020304" pitchFamily="18" charset="0"/>
            </a:endParaRPr>
          </a:p>
        </p:txBody>
      </p:sp>
      <p:sp>
        <p:nvSpPr>
          <p:cNvPr id="21" name="Right Arrow 20"/>
          <p:cNvSpPr/>
          <p:nvPr/>
        </p:nvSpPr>
        <p:spPr>
          <a:xfrm>
            <a:off x="84931" y="5265155"/>
            <a:ext cx="1201737" cy="52387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en-US" altLang="en-US">
              <a:solidFill>
                <a:srgbClr val="FFFFFF"/>
              </a:solidFill>
            </a:endParaRPr>
          </a:p>
        </p:txBody>
      </p:sp>
      <p:sp>
        <p:nvSpPr>
          <p:cNvPr id="22" name="Text Box 41"/>
          <p:cNvSpPr txBox="1">
            <a:spLocks noChangeArrowheads="1"/>
          </p:cNvSpPr>
          <p:nvPr/>
        </p:nvSpPr>
        <p:spPr bwMode="auto">
          <a:xfrm>
            <a:off x="1759326" y="5111595"/>
            <a:ext cx="380607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b="1" dirty="0" err="1">
                <a:solidFill>
                  <a:srgbClr val="FF0000"/>
                </a:solidFill>
                <a:latin typeface="Times New Roman" panose="02020603050405020304" pitchFamily="18" charset="0"/>
                <a:cs typeface="Times New Roman" panose="02020603050405020304" pitchFamily="18" charset="0"/>
              </a:rPr>
              <a:t>Khả</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năng</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mắc</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bệnh</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mù</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màu</a:t>
            </a:r>
            <a:r>
              <a:rPr lang="en-US" altLang="en-US" sz="2400" b="1" dirty="0">
                <a:solidFill>
                  <a:srgbClr val="FF0000"/>
                </a:solidFill>
                <a:latin typeface="Times New Roman" panose="02020603050405020304" pitchFamily="18" charset="0"/>
                <a:cs typeface="Times New Roman" panose="02020603050405020304" pitchFamily="18" charset="0"/>
              </a:rPr>
              <a:t> ở con </a:t>
            </a:r>
            <a:r>
              <a:rPr lang="en-US" altLang="en-US" sz="2400" b="1" dirty="0" err="1">
                <a:solidFill>
                  <a:srgbClr val="FF0000"/>
                </a:solidFill>
                <a:latin typeface="Times New Roman" panose="02020603050405020304" pitchFamily="18" charset="0"/>
                <a:cs typeface="Times New Roman" panose="02020603050405020304" pitchFamily="18" charset="0"/>
              </a:rPr>
              <a:t>là</a:t>
            </a:r>
            <a:r>
              <a:rPr lang="en-US" altLang="en-US" sz="2400" b="1" dirty="0">
                <a:solidFill>
                  <a:srgbClr val="FF0000"/>
                </a:solidFill>
                <a:latin typeface="Times New Roman" panose="02020603050405020304" pitchFamily="18" charset="0"/>
                <a:cs typeface="Times New Roman" panose="02020603050405020304" pitchFamily="18" charset="0"/>
              </a:rPr>
              <a:t> 0%</a:t>
            </a:r>
          </a:p>
        </p:txBody>
      </p:sp>
      <p:sp>
        <p:nvSpPr>
          <p:cNvPr id="19" name="Rectangle 3"/>
          <p:cNvSpPr>
            <a:spLocks noChangeArrowheads="1"/>
          </p:cNvSpPr>
          <p:nvPr/>
        </p:nvSpPr>
        <p:spPr bwMode="auto">
          <a:xfrm>
            <a:off x="2705100" y="145705"/>
            <a:ext cx="353436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pt-BR" altLang="en-US" sz="2800" b="1" dirty="0">
                <a:solidFill>
                  <a:srgbClr val="000000"/>
                </a:solidFill>
                <a:latin typeface="Times New Roman" panose="02020603050405020304" pitchFamily="18" charset="0"/>
                <a:cs typeface="Times New Roman" panose="02020603050405020304" pitchFamily="18" charset="0"/>
              </a:rPr>
              <a:t>TH 2: P :  MM x  Mm</a:t>
            </a:r>
            <a:endParaRPr lang="en-US" altLang="en-US" sz="2800" b="1"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17090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p:cNvSpPr txBox="1">
            <a:spLocks noChangeArrowheads="1"/>
          </p:cNvSpPr>
          <p:nvPr/>
        </p:nvSpPr>
        <p:spPr bwMode="auto">
          <a:xfrm>
            <a:off x="1371600" y="2040543"/>
            <a:ext cx="683852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b="1" dirty="0">
                <a:solidFill>
                  <a:srgbClr val="FF0000"/>
                </a:solidFill>
                <a:latin typeface="Times New Roman" panose="02020603050405020304" pitchFamily="18" charset="0"/>
                <a:cs typeface="Times New Roman" panose="02020603050405020304" pitchFamily="18" charset="0"/>
              </a:rPr>
              <a:t>Mm</a:t>
            </a:r>
            <a:r>
              <a:rPr lang="en-US" altLang="en-US" sz="2400" b="1" dirty="0">
                <a:solidFill>
                  <a:srgbClr val="000000"/>
                </a:solidFill>
                <a:latin typeface="Times New Roman" panose="02020603050405020304" pitchFamily="18" charset="0"/>
                <a:cs typeface="Times New Roman" panose="02020603050405020304" pitchFamily="18" charset="0"/>
              </a:rPr>
              <a:t> </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Mm</a:t>
            </a:r>
            <a:endParaRPr lang="en-US" altLang="en-US" sz="2400" b="1" dirty="0">
              <a:solidFill>
                <a:srgbClr val="0000FF"/>
              </a:solidFill>
              <a:latin typeface="Times New Roman" panose="02020603050405020304" pitchFamily="18" charset="0"/>
              <a:cs typeface="Times New Roman" panose="02020603050405020304" pitchFamily="18" charset="0"/>
            </a:endParaRPr>
          </a:p>
        </p:txBody>
      </p:sp>
      <p:sp>
        <p:nvSpPr>
          <p:cNvPr id="9" name="Text Box 15"/>
          <p:cNvSpPr txBox="1">
            <a:spLocks noChangeArrowheads="1"/>
          </p:cNvSpPr>
          <p:nvPr/>
        </p:nvSpPr>
        <p:spPr bwMode="auto">
          <a:xfrm>
            <a:off x="601216" y="2708920"/>
            <a:ext cx="81500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800" b="1" dirty="0">
                <a:solidFill>
                  <a:srgbClr val="FF0000"/>
                </a:solidFill>
                <a:latin typeface="Times New Roman" panose="02020603050405020304" pitchFamily="18" charset="0"/>
                <a:cs typeface="Times New Roman" panose="02020603050405020304" pitchFamily="18" charset="0"/>
              </a:rPr>
              <a:t>G</a:t>
            </a:r>
            <a:r>
              <a:rPr lang="en-US" altLang="en-US" sz="2800" b="1" baseline="-25000" dirty="0">
                <a:solidFill>
                  <a:srgbClr val="FF0000"/>
                </a:solidFill>
                <a:latin typeface="Times New Roman" panose="02020603050405020304" pitchFamily="18" charset="0"/>
                <a:cs typeface="Times New Roman" panose="02020603050405020304" pitchFamily="18" charset="0"/>
              </a:rPr>
              <a:t>P </a:t>
            </a:r>
            <a:r>
              <a:rPr lang="en-US" altLang="en-US" sz="2800" b="1" dirty="0">
                <a:solidFill>
                  <a:srgbClr val="FF0000"/>
                </a:solidFill>
                <a:latin typeface="Times New Roman" panose="02020603050405020304" pitchFamily="18" charset="0"/>
                <a:cs typeface="Times New Roman" panose="02020603050405020304" pitchFamily="18" charset="0"/>
              </a:rPr>
              <a:t>:</a:t>
            </a:r>
          </a:p>
        </p:txBody>
      </p:sp>
      <p:sp>
        <p:nvSpPr>
          <p:cNvPr id="10" name="Text Box 22"/>
          <p:cNvSpPr txBox="1">
            <a:spLocks noChangeArrowheads="1"/>
          </p:cNvSpPr>
          <p:nvPr/>
        </p:nvSpPr>
        <p:spPr bwMode="auto">
          <a:xfrm>
            <a:off x="2537865" y="2797328"/>
            <a:ext cx="14245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000" b="1" dirty="0">
                <a:solidFill>
                  <a:srgbClr val="FF3300"/>
                </a:solidFill>
                <a:latin typeface="Times New Roman" panose="02020603050405020304" pitchFamily="18" charset="0"/>
                <a:cs typeface="Times New Roman" panose="02020603050405020304" pitchFamily="18" charset="0"/>
              </a:rPr>
              <a:t>½ M, ½ m</a:t>
            </a:r>
          </a:p>
        </p:txBody>
      </p:sp>
      <p:sp>
        <p:nvSpPr>
          <p:cNvPr id="11" name="Text Box 22"/>
          <p:cNvSpPr txBox="1">
            <a:spLocks noChangeArrowheads="1"/>
          </p:cNvSpPr>
          <p:nvPr/>
        </p:nvSpPr>
        <p:spPr bwMode="auto">
          <a:xfrm>
            <a:off x="6007968" y="2708920"/>
            <a:ext cx="176050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000" b="1" dirty="0">
                <a:solidFill>
                  <a:srgbClr val="000099"/>
                </a:solidFill>
                <a:latin typeface="Times New Roman" panose="02020603050405020304" pitchFamily="18" charset="0"/>
                <a:cs typeface="Times New Roman" panose="02020603050405020304" pitchFamily="18" charset="0"/>
              </a:rPr>
              <a:t>½ M, ½  m</a:t>
            </a:r>
          </a:p>
        </p:txBody>
      </p:sp>
      <p:sp>
        <p:nvSpPr>
          <p:cNvPr id="12" name="Line 16"/>
          <p:cNvSpPr>
            <a:spLocks noChangeShapeType="1"/>
          </p:cNvSpPr>
          <p:nvPr/>
        </p:nvSpPr>
        <p:spPr bwMode="auto">
          <a:xfrm>
            <a:off x="4644008" y="2145845"/>
            <a:ext cx="0" cy="1126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13" name="Text Box 24"/>
          <p:cNvSpPr txBox="1">
            <a:spLocks noChangeArrowheads="1"/>
          </p:cNvSpPr>
          <p:nvPr/>
        </p:nvSpPr>
        <p:spPr bwMode="auto">
          <a:xfrm>
            <a:off x="685800" y="3810000"/>
            <a:ext cx="68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b="1" dirty="0">
                <a:solidFill>
                  <a:srgbClr val="000000"/>
                </a:solidFill>
              </a:rPr>
              <a:t>F</a:t>
            </a:r>
            <a:r>
              <a:rPr lang="en-US" altLang="en-US" sz="2400" b="1" baseline="-25000" dirty="0">
                <a:solidFill>
                  <a:srgbClr val="000000"/>
                </a:solidFill>
              </a:rPr>
              <a:t>1</a:t>
            </a:r>
            <a:endParaRPr lang="en-US" altLang="en-US" sz="2400" b="1" dirty="0">
              <a:solidFill>
                <a:srgbClr val="000000"/>
              </a:solidFill>
            </a:endParaRPr>
          </a:p>
        </p:txBody>
      </p:sp>
      <p:sp>
        <p:nvSpPr>
          <p:cNvPr id="14" name="Text Box 39"/>
          <p:cNvSpPr txBox="1">
            <a:spLocks noChangeArrowheads="1"/>
          </p:cNvSpPr>
          <p:nvPr/>
        </p:nvSpPr>
        <p:spPr bwMode="auto">
          <a:xfrm>
            <a:off x="1414674" y="3886200"/>
            <a:ext cx="243724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b="1" dirty="0" err="1">
                <a:solidFill>
                  <a:srgbClr val="000000"/>
                </a:solidFill>
                <a:latin typeface="Times New Roman" panose="02020603050405020304" pitchFamily="18" charset="0"/>
                <a:cs typeface="Times New Roman" panose="02020603050405020304" pitchFamily="18" charset="0"/>
              </a:rPr>
              <a:t>Tỉ</a:t>
            </a:r>
            <a:r>
              <a:rPr lang="en-US" altLang="en-US" sz="2400" b="1" dirty="0">
                <a:solidFill>
                  <a:srgbClr val="000000"/>
                </a:solidFill>
                <a:latin typeface="Times New Roman" panose="02020603050405020304" pitchFamily="18" charset="0"/>
                <a:cs typeface="Times New Roman" panose="02020603050405020304" pitchFamily="18" charset="0"/>
              </a:rPr>
              <a:t> </a:t>
            </a:r>
            <a:r>
              <a:rPr lang="en-US" altLang="en-US" sz="2400" b="1" dirty="0" err="1">
                <a:solidFill>
                  <a:srgbClr val="000000"/>
                </a:solidFill>
                <a:latin typeface="Times New Roman" panose="02020603050405020304" pitchFamily="18" charset="0"/>
                <a:cs typeface="Times New Roman" panose="02020603050405020304" pitchFamily="18" charset="0"/>
              </a:rPr>
              <a:t>lệ</a:t>
            </a:r>
            <a:r>
              <a:rPr lang="en-US" altLang="en-US" sz="2400" b="1" dirty="0">
                <a:solidFill>
                  <a:srgbClr val="000000"/>
                </a:solidFill>
                <a:latin typeface="Times New Roman" panose="02020603050405020304" pitchFamily="18" charset="0"/>
                <a:cs typeface="Times New Roman" panose="02020603050405020304" pitchFamily="18" charset="0"/>
              </a:rPr>
              <a:t> </a:t>
            </a:r>
            <a:r>
              <a:rPr lang="en-US" altLang="en-US" sz="2400" b="1" dirty="0" err="1">
                <a:solidFill>
                  <a:srgbClr val="000000"/>
                </a:solidFill>
                <a:latin typeface="Times New Roman" panose="02020603050405020304" pitchFamily="18" charset="0"/>
                <a:cs typeface="Times New Roman" panose="02020603050405020304" pitchFamily="18" charset="0"/>
              </a:rPr>
              <a:t>kiểu</a:t>
            </a:r>
            <a:r>
              <a:rPr lang="en-US" altLang="en-US" sz="2400" b="1" dirty="0">
                <a:solidFill>
                  <a:srgbClr val="000000"/>
                </a:solidFill>
                <a:latin typeface="Times New Roman" panose="02020603050405020304" pitchFamily="18" charset="0"/>
                <a:cs typeface="Times New Roman" panose="02020603050405020304" pitchFamily="18" charset="0"/>
              </a:rPr>
              <a:t> gen :</a:t>
            </a:r>
          </a:p>
        </p:txBody>
      </p:sp>
      <p:sp>
        <p:nvSpPr>
          <p:cNvPr id="15" name="Text Box 30"/>
          <p:cNvSpPr txBox="1">
            <a:spLocks noChangeArrowheads="1"/>
          </p:cNvSpPr>
          <p:nvPr/>
        </p:nvSpPr>
        <p:spPr bwMode="auto">
          <a:xfrm>
            <a:off x="3839344" y="3886199"/>
            <a:ext cx="36891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b="1" dirty="0">
                <a:solidFill>
                  <a:srgbClr val="000000"/>
                </a:solidFill>
                <a:latin typeface="Times New Roman" panose="02020603050405020304" pitchFamily="18" charset="0"/>
                <a:cs typeface="Times New Roman" panose="02020603050405020304" pitchFamily="18" charset="0"/>
              </a:rPr>
              <a:t>¼ MM,   2/4  Mm,   ¼ mm</a:t>
            </a:r>
            <a:endParaRPr lang="en-US" altLang="en-US" sz="2400" b="1" dirty="0">
              <a:solidFill>
                <a:srgbClr val="0000CC"/>
              </a:solidFill>
              <a:latin typeface="Times New Roman" panose="02020603050405020304" pitchFamily="18" charset="0"/>
              <a:cs typeface="Times New Roman" panose="02020603050405020304" pitchFamily="18" charset="0"/>
            </a:endParaRPr>
          </a:p>
        </p:txBody>
      </p:sp>
      <p:sp>
        <p:nvSpPr>
          <p:cNvPr id="16" name="Text Box 40"/>
          <p:cNvSpPr txBox="1">
            <a:spLocks noChangeArrowheads="1"/>
          </p:cNvSpPr>
          <p:nvPr/>
        </p:nvSpPr>
        <p:spPr bwMode="auto">
          <a:xfrm>
            <a:off x="1286668" y="4419600"/>
            <a:ext cx="237569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b="1" dirty="0" err="1">
                <a:solidFill>
                  <a:srgbClr val="000000"/>
                </a:solidFill>
                <a:latin typeface="Times New Roman" panose="02020603050405020304" pitchFamily="18" charset="0"/>
                <a:cs typeface="Times New Roman" panose="02020603050405020304" pitchFamily="18" charset="0"/>
              </a:rPr>
              <a:t>Tỉ</a:t>
            </a:r>
            <a:r>
              <a:rPr lang="en-US" altLang="en-US" sz="2400" b="1" dirty="0">
                <a:solidFill>
                  <a:srgbClr val="000000"/>
                </a:solidFill>
                <a:latin typeface="Times New Roman" panose="02020603050405020304" pitchFamily="18" charset="0"/>
                <a:cs typeface="Times New Roman" panose="02020603050405020304" pitchFamily="18" charset="0"/>
              </a:rPr>
              <a:t> </a:t>
            </a:r>
            <a:r>
              <a:rPr lang="en-US" altLang="en-US" sz="2400" b="1" dirty="0" err="1">
                <a:solidFill>
                  <a:srgbClr val="000000"/>
                </a:solidFill>
                <a:latin typeface="Times New Roman" panose="02020603050405020304" pitchFamily="18" charset="0"/>
                <a:cs typeface="Times New Roman" panose="02020603050405020304" pitchFamily="18" charset="0"/>
              </a:rPr>
              <a:t>lệ</a:t>
            </a:r>
            <a:r>
              <a:rPr lang="en-US" altLang="en-US" sz="2400" b="1" dirty="0">
                <a:solidFill>
                  <a:srgbClr val="000000"/>
                </a:solidFill>
                <a:latin typeface="Times New Roman" panose="02020603050405020304" pitchFamily="18" charset="0"/>
                <a:cs typeface="Times New Roman" panose="02020603050405020304" pitchFamily="18" charset="0"/>
              </a:rPr>
              <a:t> </a:t>
            </a:r>
            <a:r>
              <a:rPr lang="en-US" altLang="en-US" sz="2400" b="1" dirty="0" err="1">
                <a:solidFill>
                  <a:srgbClr val="000000"/>
                </a:solidFill>
                <a:latin typeface="Times New Roman" panose="02020603050405020304" pitchFamily="18" charset="0"/>
                <a:cs typeface="Times New Roman" panose="02020603050405020304" pitchFamily="18" charset="0"/>
              </a:rPr>
              <a:t>kiểu</a:t>
            </a:r>
            <a:r>
              <a:rPr lang="en-US" altLang="en-US" sz="2400" b="1" dirty="0">
                <a:solidFill>
                  <a:srgbClr val="000000"/>
                </a:solidFill>
                <a:latin typeface="Times New Roman" panose="02020603050405020304" pitchFamily="18" charset="0"/>
                <a:cs typeface="Times New Roman" panose="02020603050405020304" pitchFamily="18" charset="0"/>
              </a:rPr>
              <a:t> </a:t>
            </a:r>
            <a:r>
              <a:rPr lang="en-US" altLang="en-US" sz="2400" b="1" dirty="0" err="1">
                <a:solidFill>
                  <a:srgbClr val="000000"/>
                </a:solidFill>
                <a:latin typeface="Times New Roman" panose="02020603050405020304" pitchFamily="18" charset="0"/>
                <a:cs typeface="Times New Roman" panose="02020603050405020304" pitchFamily="18" charset="0"/>
              </a:rPr>
              <a:t>hình</a:t>
            </a:r>
            <a:r>
              <a:rPr lang="en-US" altLang="en-US" sz="2400" b="1" dirty="0">
                <a:solidFill>
                  <a:srgbClr val="000000"/>
                </a:solidFill>
                <a:latin typeface="Times New Roman" panose="02020603050405020304" pitchFamily="18" charset="0"/>
                <a:cs typeface="Times New Roman" panose="02020603050405020304" pitchFamily="18" charset="0"/>
              </a:rPr>
              <a:t> :</a:t>
            </a:r>
          </a:p>
        </p:txBody>
      </p:sp>
      <p:sp>
        <p:nvSpPr>
          <p:cNvPr id="17" name="Text Box 41"/>
          <p:cNvSpPr txBox="1">
            <a:spLocks noChangeArrowheads="1"/>
          </p:cNvSpPr>
          <p:nvPr/>
        </p:nvSpPr>
        <p:spPr bwMode="auto">
          <a:xfrm>
            <a:off x="3662362" y="4459455"/>
            <a:ext cx="565016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b="1" dirty="0">
                <a:solidFill>
                  <a:srgbClr val="000000"/>
                </a:solidFill>
                <a:latin typeface="Times New Roman" panose="02020603050405020304" pitchFamily="18" charset="0"/>
                <a:cs typeface="Times New Roman" panose="02020603050405020304" pitchFamily="18" charset="0"/>
              </a:rPr>
              <a:t>75% </a:t>
            </a:r>
            <a:r>
              <a:rPr lang="en-US" altLang="en-US" sz="2400" b="1" dirty="0" err="1">
                <a:solidFill>
                  <a:srgbClr val="000000"/>
                </a:solidFill>
                <a:latin typeface="Times New Roman" panose="02020603050405020304" pitchFamily="18" charset="0"/>
                <a:cs typeface="Times New Roman" panose="02020603050405020304" pitchFamily="18" charset="0"/>
              </a:rPr>
              <a:t>Bình</a:t>
            </a:r>
            <a:r>
              <a:rPr lang="en-US" altLang="en-US" sz="2400" b="1" dirty="0">
                <a:solidFill>
                  <a:srgbClr val="000000"/>
                </a:solidFill>
                <a:latin typeface="Times New Roman" panose="02020603050405020304" pitchFamily="18" charset="0"/>
                <a:cs typeface="Times New Roman" panose="02020603050405020304" pitchFamily="18" charset="0"/>
              </a:rPr>
              <a:t> </a:t>
            </a:r>
            <a:r>
              <a:rPr lang="en-US" altLang="en-US" sz="2400" b="1" dirty="0" err="1">
                <a:solidFill>
                  <a:srgbClr val="000000"/>
                </a:solidFill>
                <a:latin typeface="Times New Roman" panose="02020603050405020304" pitchFamily="18" charset="0"/>
                <a:cs typeface="Times New Roman" panose="02020603050405020304" pitchFamily="18" charset="0"/>
              </a:rPr>
              <a:t>thường</a:t>
            </a:r>
            <a:r>
              <a:rPr lang="en-US" altLang="en-US" sz="2400" b="1" dirty="0">
                <a:solidFill>
                  <a:srgbClr val="000000"/>
                </a:solidFill>
                <a:latin typeface="Times New Roman" panose="02020603050405020304" pitchFamily="18" charset="0"/>
                <a:cs typeface="Times New Roman" panose="02020603050405020304" pitchFamily="18" charset="0"/>
              </a:rPr>
              <a:t> : 25 % </a:t>
            </a:r>
            <a:r>
              <a:rPr lang="en-US" altLang="en-US" sz="2400" b="1" dirty="0" err="1">
                <a:solidFill>
                  <a:srgbClr val="000000"/>
                </a:solidFill>
                <a:latin typeface="Times New Roman" panose="02020603050405020304" pitchFamily="18" charset="0"/>
                <a:cs typeface="Times New Roman" panose="02020603050405020304" pitchFamily="18" charset="0"/>
              </a:rPr>
              <a:t>bệnh</a:t>
            </a:r>
            <a:r>
              <a:rPr lang="en-US" altLang="en-US" sz="2400" b="1" dirty="0">
                <a:solidFill>
                  <a:srgbClr val="000000"/>
                </a:solidFill>
                <a:latin typeface="Times New Roman" panose="02020603050405020304" pitchFamily="18" charset="0"/>
                <a:cs typeface="Times New Roman" panose="02020603050405020304" pitchFamily="18" charset="0"/>
              </a:rPr>
              <a:t> </a:t>
            </a:r>
            <a:r>
              <a:rPr lang="en-US" altLang="en-US" sz="2400" b="1" dirty="0" err="1">
                <a:solidFill>
                  <a:srgbClr val="000000"/>
                </a:solidFill>
                <a:latin typeface="Times New Roman" panose="02020603050405020304" pitchFamily="18" charset="0"/>
                <a:cs typeface="Times New Roman" panose="02020603050405020304" pitchFamily="18" charset="0"/>
              </a:rPr>
              <a:t>mù</a:t>
            </a:r>
            <a:r>
              <a:rPr lang="en-US" altLang="en-US" sz="2400" b="1" dirty="0">
                <a:solidFill>
                  <a:srgbClr val="000000"/>
                </a:solidFill>
                <a:latin typeface="Times New Roman" panose="02020603050405020304" pitchFamily="18" charset="0"/>
                <a:cs typeface="Times New Roman" panose="02020603050405020304" pitchFamily="18" charset="0"/>
              </a:rPr>
              <a:t> </a:t>
            </a:r>
            <a:r>
              <a:rPr lang="en-US" altLang="en-US" sz="2400" b="1" dirty="0" err="1">
                <a:solidFill>
                  <a:srgbClr val="000000"/>
                </a:solidFill>
                <a:latin typeface="Times New Roman" panose="02020603050405020304" pitchFamily="18" charset="0"/>
                <a:cs typeface="Times New Roman" panose="02020603050405020304" pitchFamily="18" charset="0"/>
              </a:rPr>
              <a:t>màu</a:t>
            </a:r>
            <a:endParaRPr lang="en-US" altLang="en-US" sz="2400" b="1" dirty="0">
              <a:solidFill>
                <a:srgbClr val="000000"/>
              </a:solidFill>
              <a:latin typeface="Times New Roman" panose="02020603050405020304" pitchFamily="18" charset="0"/>
              <a:cs typeface="Times New Roman" panose="02020603050405020304" pitchFamily="18" charset="0"/>
            </a:endParaRPr>
          </a:p>
        </p:txBody>
      </p:sp>
      <p:sp>
        <p:nvSpPr>
          <p:cNvPr id="20" name="Rectangle 19"/>
          <p:cNvSpPr>
            <a:spLocks noChangeArrowheads="1"/>
          </p:cNvSpPr>
          <p:nvPr/>
        </p:nvSpPr>
        <p:spPr bwMode="auto">
          <a:xfrm>
            <a:off x="1414674" y="1655188"/>
            <a:ext cx="564712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pt-BR" altLang="en-US" sz="2800" b="1" dirty="0">
                <a:solidFill>
                  <a:srgbClr val="000000"/>
                </a:solidFill>
                <a:latin typeface="Times New Roman" panose="02020603050405020304" pitchFamily="18" charset="0"/>
                <a:cs typeface="Times New Roman" panose="02020603050405020304" pitchFamily="18" charset="0"/>
              </a:rPr>
              <a:t>P :      Bình thường  x   Bình thường</a:t>
            </a:r>
            <a:endParaRPr lang="en-US" altLang="en-US" sz="2800" b="1" dirty="0">
              <a:solidFill>
                <a:srgbClr val="000000"/>
              </a:solidFill>
              <a:latin typeface="Times New Roman" panose="02020603050405020304" pitchFamily="18" charset="0"/>
              <a:cs typeface="Times New Roman" panose="02020603050405020304" pitchFamily="18" charset="0"/>
            </a:endParaRPr>
          </a:p>
        </p:txBody>
      </p:sp>
      <p:sp>
        <p:nvSpPr>
          <p:cNvPr id="21" name="Right Arrow 20"/>
          <p:cNvSpPr/>
          <p:nvPr/>
        </p:nvSpPr>
        <p:spPr>
          <a:xfrm>
            <a:off x="84931" y="5265155"/>
            <a:ext cx="1201737" cy="52387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en-US" altLang="en-US">
              <a:solidFill>
                <a:srgbClr val="FFFFFF"/>
              </a:solidFill>
            </a:endParaRPr>
          </a:p>
        </p:txBody>
      </p:sp>
      <p:sp>
        <p:nvSpPr>
          <p:cNvPr id="22" name="Text Box 41"/>
          <p:cNvSpPr txBox="1">
            <a:spLocks noChangeArrowheads="1"/>
          </p:cNvSpPr>
          <p:nvPr/>
        </p:nvSpPr>
        <p:spPr bwMode="auto">
          <a:xfrm>
            <a:off x="1759326" y="5204398"/>
            <a:ext cx="380607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b="1" dirty="0" err="1">
                <a:solidFill>
                  <a:srgbClr val="FF0000"/>
                </a:solidFill>
                <a:latin typeface="Times New Roman" panose="02020603050405020304" pitchFamily="18" charset="0"/>
                <a:cs typeface="Times New Roman" panose="02020603050405020304" pitchFamily="18" charset="0"/>
              </a:rPr>
              <a:t>Khả</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năng</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mắc</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bệnh</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mù</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màu</a:t>
            </a:r>
            <a:r>
              <a:rPr lang="en-US" altLang="en-US" sz="2400" b="1" dirty="0">
                <a:solidFill>
                  <a:srgbClr val="FF0000"/>
                </a:solidFill>
                <a:latin typeface="Times New Roman" panose="02020603050405020304" pitchFamily="18" charset="0"/>
                <a:cs typeface="Times New Roman" panose="02020603050405020304" pitchFamily="18" charset="0"/>
              </a:rPr>
              <a:t> ở con </a:t>
            </a:r>
            <a:r>
              <a:rPr lang="en-US" altLang="en-US" sz="2400" b="1" dirty="0" err="1">
                <a:solidFill>
                  <a:srgbClr val="FF0000"/>
                </a:solidFill>
                <a:latin typeface="Times New Roman" panose="02020603050405020304" pitchFamily="18" charset="0"/>
                <a:cs typeface="Times New Roman" panose="02020603050405020304" pitchFamily="18" charset="0"/>
              </a:rPr>
              <a:t>là</a:t>
            </a:r>
            <a:r>
              <a:rPr lang="en-US" altLang="en-US" sz="2400" b="1" dirty="0">
                <a:solidFill>
                  <a:srgbClr val="FF0000"/>
                </a:solidFill>
                <a:latin typeface="Times New Roman" panose="02020603050405020304" pitchFamily="18" charset="0"/>
                <a:cs typeface="Times New Roman" panose="02020603050405020304" pitchFamily="18" charset="0"/>
              </a:rPr>
              <a:t> 25%</a:t>
            </a:r>
          </a:p>
        </p:txBody>
      </p:sp>
      <p:sp>
        <p:nvSpPr>
          <p:cNvPr id="19" name="Rectangle 3"/>
          <p:cNvSpPr>
            <a:spLocks noChangeArrowheads="1"/>
          </p:cNvSpPr>
          <p:nvPr/>
        </p:nvSpPr>
        <p:spPr bwMode="auto">
          <a:xfrm>
            <a:off x="3203848" y="9586"/>
            <a:ext cx="349589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pt-BR" altLang="en-US" sz="2800" b="1" dirty="0">
                <a:solidFill>
                  <a:srgbClr val="000000"/>
                </a:solidFill>
                <a:latin typeface="Times New Roman" panose="02020603050405020304" pitchFamily="18" charset="0"/>
                <a:cs typeface="Times New Roman" panose="02020603050405020304" pitchFamily="18" charset="0"/>
              </a:rPr>
              <a:t>TH 3: P :  Mm x  Mm</a:t>
            </a:r>
            <a:endParaRPr lang="en-US" altLang="en-US" sz="2800" b="1"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53230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55576" y="2852936"/>
            <a:ext cx="7848872" cy="954107"/>
          </a:xfrm>
          <a:prstGeom prst="rect">
            <a:avLst/>
          </a:prstGeom>
        </p:spPr>
        <p:txBody>
          <a:bodyPr wrap="square">
            <a:spAutoFit/>
          </a:bodyPr>
          <a:lstStyle/>
          <a:p>
            <a:r>
              <a:rPr lang="en-US" sz="2800" dirty="0">
                <a:latin typeface="Times New Roman" panose="02020603050405020304" pitchFamily="18" charset="0"/>
                <a:cs typeface="Times New Roman" panose="02020603050405020304" pitchFamily="18" charset="0"/>
              </a:rPr>
              <a:t>https://baivan.net/content/cau-hoi-trac-nghiem-khtn-9-ctst-bai-36-cac-quy-luat-di-truyen-cua-menden</a:t>
            </a:r>
          </a:p>
        </p:txBody>
      </p:sp>
      <p:sp>
        <p:nvSpPr>
          <p:cNvPr id="5" name="Rectangle 4"/>
          <p:cNvSpPr/>
          <p:nvPr/>
        </p:nvSpPr>
        <p:spPr>
          <a:xfrm>
            <a:off x="2915816" y="260648"/>
            <a:ext cx="4572000" cy="523220"/>
          </a:xfrm>
          <a:prstGeom prst="rect">
            <a:avLst/>
          </a:prstGeom>
        </p:spPr>
        <p:txBody>
          <a:bodyPr>
            <a:spAutoFit/>
          </a:bodyPr>
          <a:lstStyle/>
          <a:p>
            <a:r>
              <a:rPr lang="vi-VN" sz="2800" b="1" dirty="0">
                <a:solidFill>
                  <a:srgbClr val="FF0000"/>
                </a:solidFill>
                <a:latin typeface="Times New Roman" panose="02020603050405020304" pitchFamily="18" charset="0"/>
                <a:cs typeface="Times New Roman" panose="02020603050405020304" pitchFamily="18" charset="0"/>
              </a:rPr>
              <a:t>BÀI TẬP VỀ NHÀ</a:t>
            </a:r>
            <a:endParaRPr lang="en-US" sz="2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5463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36525" y="4581525"/>
            <a:ext cx="24495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endParaRPr lang="en-US" altLang="en-US" sz="2800">
              <a:solidFill>
                <a:srgbClr val="000000"/>
              </a:solidFill>
              <a:latin typeface="VNI-Times" pitchFamily="2" charset="0"/>
            </a:endParaRPr>
          </a:p>
        </p:txBody>
      </p:sp>
      <p:sp>
        <p:nvSpPr>
          <p:cNvPr id="9221" name="Text Box 9"/>
          <p:cNvSpPr txBox="1">
            <a:spLocks noChangeArrowheads="1"/>
          </p:cNvSpPr>
          <p:nvPr/>
        </p:nvSpPr>
        <p:spPr bwMode="auto">
          <a:xfrm>
            <a:off x="2987824" y="2377420"/>
            <a:ext cx="4176464"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0">
              <a:spcBef>
                <a:spcPct val="50000"/>
              </a:spcBef>
            </a:pPr>
            <a:r>
              <a:rPr lang="en-US" altLang="en-US" sz="2800" b="1" dirty="0">
                <a:solidFill>
                  <a:srgbClr val="FF0000"/>
                </a:solidFill>
                <a:latin typeface="Times New Roman" panose="02020603050405020304" pitchFamily="18" charset="0"/>
                <a:cs typeface="Times New Roman" panose="02020603050405020304" pitchFamily="18" charset="0"/>
              </a:rPr>
              <a:t>100% </a:t>
            </a:r>
            <a:r>
              <a:rPr lang="en-US" altLang="en-US" sz="2800" b="1" dirty="0" err="1">
                <a:solidFill>
                  <a:srgbClr val="FF0000"/>
                </a:solidFill>
                <a:latin typeface="Times New Roman" panose="02020603050405020304" pitchFamily="18" charset="0"/>
                <a:cs typeface="Times New Roman" panose="02020603050405020304" pitchFamily="18" charset="0"/>
              </a:rPr>
              <a:t>Hạt</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vàng</a:t>
            </a:r>
            <a:r>
              <a:rPr lang="en-US" altLang="en-US" sz="2800" b="1" dirty="0">
                <a:solidFill>
                  <a:srgbClr val="FF0000"/>
                </a:solidFill>
                <a:latin typeface="Times New Roman" panose="02020603050405020304" pitchFamily="18" charset="0"/>
                <a:cs typeface="Times New Roman" panose="02020603050405020304" pitchFamily="18" charset="0"/>
              </a:rPr>
              <a:t> , </a:t>
            </a:r>
            <a:r>
              <a:rPr lang="en-US" altLang="en-US" sz="2800" b="1" dirty="0" err="1">
                <a:solidFill>
                  <a:srgbClr val="FF0000"/>
                </a:solidFill>
                <a:latin typeface="Times New Roman" panose="02020603050405020304" pitchFamily="18" charset="0"/>
                <a:cs typeface="Times New Roman" panose="02020603050405020304" pitchFamily="18" charset="0"/>
              </a:rPr>
              <a:t>vỏ</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trơn</a:t>
            </a:r>
            <a:endParaRPr lang="en-US" altLang="en-US" sz="2800" b="1" dirty="0">
              <a:solidFill>
                <a:srgbClr val="FF0000"/>
              </a:solidFill>
              <a:latin typeface="Times New Roman" panose="02020603050405020304" pitchFamily="18" charset="0"/>
              <a:cs typeface="Times New Roman" panose="02020603050405020304" pitchFamily="18" charset="0"/>
            </a:endParaRPr>
          </a:p>
        </p:txBody>
      </p:sp>
      <p:sp>
        <p:nvSpPr>
          <p:cNvPr id="9222" name="Text Box 11"/>
          <p:cNvSpPr txBox="1">
            <a:spLocks noChangeArrowheads="1"/>
          </p:cNvSpPr>
          <p:nvPr/>
        </p:nvSpPr>
        <p:spPr bwMode="auto">
          <a:xfrm>
            <a:off x="2590800" y="3200400"/>
            <a:ext cx="3886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endParaRPr lang="en-US" altLang="en-US">
              <a:solidFill>
                <a:srgbClr val="000000"/>
              </a:solidFill>
            </a:endParaRPr>
          </a:p>
        </p:txBody>
      </p:sp>
      <p:sp>
        <p:nvSpPr>
          <p:cNvPr id="8205" name="Line 13"/>
          <p:cNvSpPr>
            <a:spLocks noChangeShapeType="1"/>
          </p:cNvSpPr>
          <p:nvPr/>
        </p:nvSpPr>
        <p:spPr bwMode="auto">
          <a:xfrm>
            <a:off x="4932040" y="18542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8206" name="Text Box 14"/>
          <p:cNvSpPr txBox="1">
            <a:spLocks noChangeArrowheads="1"/>
          </p:cNvSpPr>
          <p:nvPr/>
        </p:nvSpPr>
        <p:spPr bwMode="auto">
          <a:xfrm>
            <a:off x="136525" y="3339306"/>
            <a:ext cx="921885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800" b="1" dirty="0">
                <a:solidFill>
                  <a:srgbClr val="000000"/>
                </a:solidFill>
                <a:latin typeface="Times New Roman" panose="02020603050405020304" pitchFamily="18" charset="0"/>
                <a:cs typeface="Times New Roman" panose="02020603050405020304" pitchFamily="18" charset="0"/>
              </a:rPr>
              <a:t>F</a:t>
            </a:r>
            <a:r>
              <a:rPr lang="en-US" altLang="en-US" sz="2800" b="1" baseline="-25000" dirty="0">
                <a:solidFill>
                  <a:srgbClr val="000000"/>
                </a:solidFill>
                <a:latin typeface="Times New Roman" panose="02020603050405020304" pitchFamily="18" charset="0"/>
                <a:cs typeface="Times New Roman" panose="02020603050405020304" pitchFamily="18" charset="0"/>
              </a:rPr>
              <a:t>1</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tự</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thụ</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phấn</a:t>
            </a:r>
            <a:r>
              <a:rPr lang="en-US" altLang="en-US" sz="2800" b="1" dirty="0">
                <a:solidFill>
                  <a:srgbClr val="000000"/>
                </a:solidFill>
                <a:latin typeface="Times New Roman" panose="02020603050405020304" pitchFamily="18" charset="0"/>
                <a:cs typeface="Times New Roman" panose="02020603050405020304" pitchFamily="18" charset="0"/>
              </a:rPr>
              <a:t> : </a:t>
            </a:r>
            <a:r>
              <a:rPr lang="en-US" altLang="en-US" sz="2800" b="1" dirty="0" err="1">
                <a:solidFill>
                  <a:srgbClr val="000000"/>
                </a:solidFill>
                <a:latin typeface="Times New Roman" panose="02020603050405020304" pitchFamily="18" charset="0"/>
                <a:cs typeface="Times New Roman" panose="02020603050405020304" pitchFamily="18" charset="0"/>
              </a:rPr>
              <a:t>Hạt</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vàng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vỏ</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trơn</a:t>
            </a:r>
            <a:r>
              <a:rPr lang="en-US" altLang="en-US" sz="2800" b="1" dirty="0">
                <a:solidFill>
                  <a:srgbClr val="000000"/>
                </a:solidFill>
                <a:latin typeface="Times New Roman" panose="02020603050405020304" pitchFamily="18" charset="0"/>
                <a:cs typeface="Times New Roman" panose="02020603050405020304" pitchFamily="18" charset="0"/>
              </a:rPr>
              <a:t>  x  </a:t>
            </a:r>
            <a:r>
              <a:rPr lang="en-US" altLang="en-US" sz="2800" b="1" dirty="0" err="1">
                <a:solidFill>
                  <a:srgbClr val="000000"/>
                </a:solidFill>
                <a:latin typeface="Times New Roman" panose="02020603050405020304" pitchFamily="18" charset="0"/>
                <a:cs typeface="Times New Roman" panose="02020603050405020304" pitchFamily="18" charset="0"/>
              </a:rPr>
              <a:t>Hạt</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vàng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vỏ</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trơn</a:t>
            </a:r>
            <a:r>
              <a:rPr lang="en-US" altLang="en-US" sz="2800" b="1" dirty="0">
                <a:solidFill>
                  <a:srgbClr val="000000"/>
                </a:solidFill>
                <a:latin typeface="Times New Roman" panose="02020603050405020304" pitchFamily="18" charset="0"/>
                <a:cs typeface="Times New Roman" panose="02020603050405020304" pitchFamily="18" charset="0"/>
              </a:rPr>
              <a:t> </a:t>
            </a:r>
          </a:p>
        </p:txBody>
      </p:sp>
      <p:sp>
        <p:nvSpPr>
          <p:cNvPr id="8207" name="Text Box 15"/>
          <p:cNvSpPr txBox="1">
            <a:spLocks noChangeArrowheads="1"/>
          </p:cNvSpPr>
          <p:nvPr/>
        </p:nvSpPr>
        <p:spPr bwMode="auto">
          <a:xfrm>
            <a:off x="228600" y="4419600"/>
            <a:ext cx="81500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800" b="1" dirty="0">
                <a:solidFill>
                  <a:srgbClr val="FF0000"/>
                </a:solidFill>
                <a:latin typeface="Times New Roman" panose="02020603050405020304" pitchFamily="18" charset="0"/>
                <a:cs typeface="Times New Roman" panose="02020603050405020304" pitchFamily="18" charset="0"/>
              </a:rPr>
              <a:t>F</a:t>
            </a:r>
            <a:r>
              <a:rPr lang="en-US" altLang="en-US" sz="2800" b="1" baseline="-25000" dirty="0">
                <a:solidFill>
                  <a:srgbClr val="FF0000"/>
                </a:solidFill>
                <a:latin typeface="Times New Roman" panose="02020603050405020304" pitchFamily="18" charset="0"/>
                <a:cs typeface="Times New Roman" panose="02020603050405020304" pitchFamily="18" charset="0"/>
              </a:rPr>
              <a:t>2 </a:t>
            </a:r>
            <a:r>
              <a:rPr lang="en-US" altLang="en-US" sz="2800" b="1" dirty="0">
                <a:solidFill>
                  <a:srgbClr val="FF0000"/>
                </a:solidFill>
                <a:latin typeface="Times New Roman" panose="02020603050405020304" pitchFamily="18" charset="0"/>
                <a:cs typeface="Times New Roman" panose="02020603050405020304" pitchFamily="18" charset="0"/>
              </a:rPr>
              <a:t>:</a:t>
            </a:r>
          </a:p>
        </p:txBody>
      </p:sp>
      <p:sp>
        <p:nvSpPr>
          <p:cNvPr id="8208" name="Line 16"/>
          <p:cNvSpPr>
            <a:spLocks noChangeShapeType="1"/>
          </p:cNvSpPr>
          <p:nvPr/>
        </p:nvSpPr>
        <p:spPr bwMode="auto">
          <a:xfrm>
            <a:off x="5724128" y="3733800"/>
            <a:ext cx="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2" name="Rectangle 1"/>
          <p:cNvSpPr>
            <a:spLocks noChangeArrowheads="1"/>
          </p:cNvSpPr>
          <p:nvPr/>
        </p:nvSpPr>
        <p:spPr bwMode="auto">
          <a:xfrm>
            <a:off x="39056" y="1387664"/>
            <a:ext cx="84898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pt-BR" altLang="en-US" sz="2800" b="1" dirty="0">
                <a:solidFill>
                  <a:srgbClr val="000000"/>
                </a:solidFill>
                <a:latin typeface="Times New Roman" panose="02020603050405020304" pitchFamily="18" charset="0"/>
                <a:cs typeface="Times New Roman" panose="02020603050405020304" pitchFamily="18" charset="0"/>
              </a:rPr>
              <a:t>P(t/c) :      Hạt vàng, vỏ trơn    x   Hạt   xanh,  vỏ  nhăn</a:t>
            </a:r>
            <a:endParaRPr lang="en-US" altLang="en-US" sz="2800" b="1" dirty="0">
              <a:solidFill>
                <a:srgbClr val="000000"/>
              </a:solidFill>
              <a:latin typeface="Times New Roman" panose="02020603050405020304" pitchFamily="18" charset="0"/>
              <a:cs typeface="Times New Roman" panose="02020603050405020304" pitchFamily="18" charset="0"/>
            </a:endParaRPr>
          </a:p>
        </p:txBody>
      </p:sp>
      <p:sp>
        <p:nvSpPr>
          <p:cNvPr id="13" name="Rectangle 3"/>
          <p:cNvSpPr txBox="1">
            <a:spLocks noChangeArrowheads="1"/>
          </p:cNvSpPr>
          <p:nvPr/>
        </p:nvSpPr>
        <p:spPr bwMode="auto">
          <a:xfrm>
            <a:off x="179512" y="0"/>
            <a:ext cx="8208912"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algn="ctr" eaLnBrk="1" hangingPunct="1">
              <a:buFontTx/>
              <a:buNone/>
            </a:pPr>
            <a:r>
              <a:rPr lang="en-US" sz="2800" b="1" kern="0" dirty="0" err="1">
                <a:solidFill>
                  <a:srgbClr val="FF0000"/>
                </a:solidFill>
                <a:latin typeface="Times New Roman" pitchFamily="18" charset="0"/>
                <a:cs typeface="Times New Roman" pitchFamily="18" charset="0"/>
              </a:rPr>
              <a:t>Em</a:t>
            </a:r>
            <a:r>
              <a:rPr lang="en-US" sz="2800" b="1" kern="0" dirty="0">
                <a:solidFill>
                  <a:srgbClr val="FF0000"/>
                </a:solidFill>
                <a:latin typeface="Times New Roman" pitchFamily="18" charset="0"/>
                <a:cs typeface="Times New Roman" pitchFamily="18" charset="0"/>
              </a:rPr>
              <a:t> </a:t>
            </a:r>
            <a:r>
              <a:rPr lang="en-US" sz="2800" b="1" kern="0" dirty="0" err="1">
                <a:solidFill>
                  <a:srgbClr val="FF0000"/>
                </a:solidFill>
                <a:latin typeface="Times New Roman" pitchFamily="18" charset="0"/>
                <a:cs typeface="Times New Roman" pitchFamily="18" charset="0"/>
              </a:rPr>
              <a:t>hãy</a:t>
            </a:r>
            <a:r>
              <a:rPr lang="en-US" sz="2800" b="1" kern="0" dirty="0">
                <a:solidFill>
                  <a:srgbClr val="FF0000"/>
                </a:solidFill>
                <a:latin typeface="Times New Roman" pitchFamily="18" charset="0"/>
                <a:cs typeface="Times New Roman" pitchFamily="18" charset="0"/>
              </a:rPr>
              <a:t> </a:t>
            </a:r>
            <a:r>
              <a:rPr lang="en-US" sz="2800" b="1" kern="0" dirty="0" err="1">
                <a:solidFill>
                  <a:srgbClr val="FF0000"/>
                </a:solidFill>
                <a:latin typeface="Times New Roman" pitchFamily="18" charset="0"/>
                <a:cs typeface="Times New Roman" pitchFamily="18" charset="0"/>
              </a:rPr>
              <a:t>viết</a:t>
            </a:r>
            <a:r>
              <a:rPr lang="en-US" sz="2800" b="1" kern="0" dirty="0">
                <a:solidFill>
                  <a:srgbClr val="FF0000"/>
                </a:solidFill>
                <a:latin typeface="Times New Roman" pitchFamily="18" charset="0"/>
                <a:cs typeface="Times New Roman" pitchFamily="18" charset="0"/>
              </a:rPr>
              <a:t> </a:t>
            </a:r>
            <a:r>
              <a:rPr lang="en-US" sz="2800" b="1" kern="0" dirty="0" err="1">
                <a:solidFill>
                  <a:srgbClr val="FF0000"/>
                </a:solidFill>
                <a:latin typeface="Times New Roman" pitchFamily="18" charset="0"/>
                <a:cs typeface="Times New Roman" pitchFamily="18" charset="0"/>
              </a:rPr>
              <a:t>phép</a:t>
            </a:r>
            <a:r>
              <a:rPr lang="en-US" sz="2800" b="1" kern="0" dirty="0">
                <a:solidFill>
                  <a:srgbClr val="FF0000"/>
                </a:solidFill>
                <a:latin typeface="Times New Roman" pitchFamily="18" charset="0"/>
                <a:cs typeface="Times New Roman" pitchFamily="18" charset="0"/>
              </a:rPr>
              <a:t> </a:t>
            </a:r>
            <a:r>
              <a:rPr lang="en-US" sz="2800" b="1" kern="0" dirty="0" err="1">
                <a:solidFill>
                  <a:srgbClr val="FF0000"/>
                </a:solidFill>
                <a:latin typeface="Times New Roman" pitchFamily="18" charset="0"/>
                <a:cs typeface="Times New Roman" pitchFamily="18" charset="0"/>
              </a:rPr>
              <a:t>lai</a:t>
            </a:r>
            <a:r>
              <a:rPr lang="en-US" sz="2800" b="1" kern="0" dirty="0">
                <a:solidFill>
                  <a:srgbClr val="FF0000"/>
                </a:solidFill>
                <a:latin typeface="Times New Roman" pitchFamily="18" charset="0"/>
                <a:cs typeface="Times New Roman" pitchFamily="18" charset="0"/>
              </a:rPr>
              <a:t> </a:t>
            </a:r>
            <a:r>
              <a:rPr lang="en-US" sz="2800" b="1" kern="0" dirty="0" err="1">
                <a:solidFill>
                  <a:srgbClr val="FF0000"/>
                </a:solidFill>
                <a:latin typeface="Times New Roman" pitchFamily="18" charset="0"/>
                <a:cs typeface="Times New Roman" pitchFamily="18" charset="0"/>
              </a:rPr>
              <a:t>có</a:t>
            </a:r>
            <a:r>
              <a:rPr lang="en-US" sz="2800" b="1" kern="0" dirty="0">
                <a:solidFill>
                  <a:srgbClr val="FF0000"/>
                </a:solidFill>
                <a:latin typeface="Times New Roman" pitchFamily="18" charset="0"/>
                <a:cs typeface="Times New Roman" pitchFamily="18" charset="0"/>
              </a:rPr>
              <a:t> </a:t>
            </a:r>
            <a:r>
              <a:rPr lang="en-US" sz="2800" b="1" kern="0" dirty="0" err="1">
                <a:solidFill>
                  <a:srgbClr val="FF0000"/>
                </a:solidFill>
                <a:latin typeface="Times New Roman" pitchFamily="18" charset="0"/>
                <a:cs typeface="Times New Roman" pitchFamily="18" charset="0"/>
              </a:rPr>
              <a:t>sự</a:t>
            </a:r>
            <a:r>
              <a:rPr lang="en-US" sz="2800" b="1" kern="0" dirty="0">
                <a:solidFill>
                  <a:srgbClr val="FF0000"/>
                </a:solidFill>
                <a:latin typeface="Times New Roman" pitchFamily="18" charset="0"/>
                <a:cs typeface="Times New Roman" pitchFamily="18" charset="0"/>
              </a:rPr>
              <a:t> </a:t>
            </a:r>
            <a:r>
              <a:rPr lang="en-US" sz="2800" b="1" kern="0" dirty="0" err="1">
                <a:solidFill>
                  <a:srgbClr val="FF0000"/>
                </a:solidFill>
                <a:latin typeface="Times New Roman" pitchFamily="18" charset="0"/>
                <a:cs typeface="Times New Roman" pitchFamily="18" charset="0"/>
              </a:rPr>
              <a:t>kết</a:t>
            </a:r>
            <a:r>
              <a:rPr lang="en-US" sz="2800" b="1" kern="0" dirty="0">
                <a:solidFill>
                  <a:srgbClr val="FF0000"/>
                </a:solidFill>
                <a:latin typeface="Times New Roman" pitchFamily="18" charset="0"/>
                <a:cs typeface="Times New Roman" pitchFamily="18" charset="0"/>
              </a:rPr>
              <a:t> </a:t>
            </a:r>
            <a:r>
              <a:rPr lang="en-US" sz="2800" b="1" kern="0" dirty="0" err="1">
                <a:solidFill>
                  <a:srgbClr val="FF0000"/>
                </a:solidFill>
                <a:latin typeface="Times New Roman" pitchFamily="18" charset="0"/>
                <a:cs typeface="Times New Roman" pitchFamily="18" charset="0"/>
              </a:rPr>
              <a:t>hợp</a:t>
            </a:r>
            <a:r>
              <a:rPr lang="en-US" sz="2800" b="1" kern="0" dirty="0">
                <a:solidFill>
                  <a:srgbClr val="FF0000"/>
                </a:solidFill>
                <a:latin typeface="Times New Roman" pitchFamily="18" charset="0"/>
                <a:cs typeface="Times New Roman" pitchFamily="18" charset="0"/>
              </a:rPr>
              <a:t> </a:t>
            </a:r>
            <a:r>
              <a:rPr lang="en-US" sz="2800" b="1" kern="0" dirty="0" err="1">
                <a:solidFill>
                  <a:srgbClr val="FF0000"/>
                </a:solidFill>
                <a:latin typeface="Times New Roman" pitchFamily="18" charset="0"/>
                <a:cs typeface="Times New Roman" pitchFamily="18" charset="0"/>
              </a:rPr>
              <a:t>của</a:t>
            </a:r>
            <a:r>
              <a:rPr lang="en-US" sz="2800" b="1" kern="0" dirty="0">
                <a:solidFill>
                  <a:srgbClr val="FF0000"/>
                </a:solidFill>
                <a:latin typeface="Times New Roman" pitchFamily="18" charset="0"/>
                <a:cs typeface="Times New Roman" pitchFamily="18" charset="0"/>
              </a:rPr>
              <a:t> </a:t>
            </a:r>
            <a:r>
              <a:rPr lang="en-US" sz="2800" b="1" kern="0" dirty="0" err="1">
                <a:solidFill>
                  <a:srgbClr val="FF0000"/>
                </a:solidFill>
                <a:latin typeface="Times New Roman" pitchFamily="18" charset="0"/>
                <a:cs typeface="Times New Roman" pitchFamily="18" charset="0"/>
              </a:rPr>
              <a:t>hai</a:t>
            </a:r>
            <a:r>
              <a:rPr lang="en-US" sz="2800" b="1" kern="0" dirty="0">
                <a:solidFill>
                  <a:srgbClr val="FF0000"/>
                </a:solidFill>
                <a:latin typeface="Times New Roman" pitchFamily="18" charset="0"/>
                <a:cs typeface="Times New Roman" pitchFamily="18" charset="0"/>
              </a:rPr>
              <a:t> </a:t>
            </a:r>
            <a:r>
              <a:rPr lang="en-US" sz="2800" b="1" kern="0" dirty="0" err="1">
                <a:solidFill>
                  <a:srgbClr val="FF0000"/>
                </a:solidFill>
                <a:latin typeface="Times New Roman" pitchFamily="18" charset="0"/>
                <a:cs typeface="Times New Roman" pitchFamily="18" charset="0"/>
              </a:rPr>
              <a:t>cặp</a:t>
            </a:r>
            <a:r>
              <a:rPr lang="en-US" sz="2800" b="1" kern="0" dirty="0">
                <a:solidFill>
                  <a:srgbClr val="FF0000"/>
                </a:solidFill>
                <a:latin typeface="Times New Roman" pitchFamily="18" charset="0"/>
                <a:cs typeface="Times New Roman" pitchFamily="18" charset="0"/>
              </a:rPr>
              <a:t> </a:t>
            </a:r>
            <a:r>
              <a:rPr lang="en-US" sz="2800" b="1" kern="0" dirty="0" err="1">
                <a:solidFill>
                  <a:srgbClr val="FF0000"/>
                </a:solidFill>
                <a:latin typeface="Times New Roman" pitchFamily="18" charset="0"/>
                <a:cs typeface="Times New Roman" pitchFamily="18" charset="0"/>
              </a:rPr>
              <a:t>tính</a:t>
            </a:r>
            <a:r>
              <a:rPr lang="en-US" sz="2800" b="1" kern="0" dirty="0">
                <a:solidFill>
                  <a:srgbClr val="FF0000"/>
                </a:solidFill>
                <a:latin typeface="Times New Roman" pitchFamily="18" charset="0"/>
                <a:cs typeface="Times New Roman" pitchFamily="18" charset="0"/>
              </a:rPr>
              <a:t> </a:t>
            </a:r>
            <a:r>
              <a:rPr lang="en-US" sz="2800" b="1" kern="0" dirty="0" err="1">
                <a:solidFill>
                  <a:srgbClr val="FF0000"/>
                </a:solidFill>
                <a:latin typeface="Times New Roman" pitchFamily="18" charset="0"/>
                <a:cs typeface="Times New Roman" pitchFamily="18" charset="0"/>
              </a:rPr>
              <a:t>trạng</a:t>
            </a:r>
            <a:r>
              <a:rPr lang="en-US" sz="2800" b="1" kern="0" dirty="0">
                <a:solidFill>
                  <a:srgbClr val="FF0000"/>
                </a:solidFill>
                <a:latin typeface="Times New Roman" pitchFamily="18" charset="0"/>
                <a:cs typeface="Times New Roman" pitchFamily="18" charset="0"/>
              </a:rPr>
              <a:t> </a:t>
            </a:r>
            <a:r>
              <a:rPr lang="en-US" sz="2800" b="1" kern="0" dirty="0" err="1">
                <a:solidFill>
                  <a:srgbClr val="FF0000"/>
                </a:solidFill>
                <a:latin typeface="Times New Roman" pitchFamily="18" charset="0"/>
                <a:cs typeface="Times New Roman" pitchFamily="18" charset="0"/>
              </a:rPr>
              <a:t>trên</a:t>
            </a:r>
            <a:r>
              <a:rPr lang="en-US" sz="2800" b="1" kern="0" dirty="0">
                <a:solidFill>
                  <a:srgbClr val="FF0000"/>
                </a:solidFill>
                <a:latin typeface="Times New Roman" pitchFamily="18" charset="0"/>
                <a:cs typeface="Times New Roman" pitchFamily="18" charset="0"/>
              </a:rPr>
              <a:t>?</a:t>
            </a:r>
          </a:p>
        </p:txBody>
      </p:sp>
      <p:sp>
        <p:nvSpPr>
          <p:cNvPr id="3" name="Rectangle 2"/>
          <p:cNvSpPr/>
          <p:nvPr/>
        </p:nvSpPr>
        <p:spPr>
          <a:xfrm>
            <a:off x="942735" y="4481155"/>
            <a:ext cx="8412644" cy="461665"/>
          </a:xfrm>
          <a:prstGeom prst="rect">
            <a:avLst/>
          </a:prstGeom>
        </p:spPr>
        <p:txBody>
          <a:bodyPr wrap="square">
            <a:spAutoFit/>
          </a:bodyPr>
          <a:lstStyle/>
          <a:p>
            <a:pPr lvl="0">
              <a:spcBef>
                <a:spcPct val="50000"/>
              </a:spcBef>
            </a:pPr>
            <a:r>
              <a:rPr lang="en-US" altLang="en-US" sz="2400" b="1" dirty="0">
                <a:solidFill>
                  <a:srgbClr val="FF0000"/>
                </a:solidFill>
                <a:latin typeface="Times New Roman" panose="02020603050405020304" pitchFamily="18" charset="0"/>
                <a:cs typeface="Times New Roman" panose="02020603050405020304" pitchFamily="18" charset="0"/>
              </a:rPr>
              <a:t>9 </a:t>
            </a:r>
            <a:r>
              <a:rPr lang="en-US" altLang="en-US" sz="2400" b="1" dirty="0" err="1">
                <a:solidFill>
                  <a:srgbClr val="FF0000"/>
                </a:solidFill>
                <a:latin typeface="Times New Roman" panose="02020603050405020304" pitchFamily="18" charset="0"/>
                <a:cs typeface="Times New Roman" panose="02020603050405020304" pitchFamily="18" charset="0"/>
              </a:rPr>
              <a:t>hạt</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vàng</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trơn</a:t>
            </a:r>
            <a:r>
              <a:rPr lang="en-US" altLang="en-US" sz="2400" b="1" dirty="0">
                <a:solidFill>
                  <a:srgbClr val="FF0000"/>
                </a:solidFill>
                <a:latin typeface="Times New Roman" panose="02020603050405020304" pitchFamily="18" charset="0"/>
                <a:cs typeface="Times New Roman" panose="02020603050405020304" pitchFamily="18" charset="0"/>
              </a:rPr>
              <a:t> : 3 </a:t>
            </a:r>
            <a:r>
              <a:rPr lang="en-US" altLang="en-US" sz="2400" b="1" dirty="0" err="1">
                <a:solidFill>
                  <a:srgbClr val="FF0000"/>
                </a:solidFill>
                <a:latin typeface="Times New Roman" panose="02020603050405020304" pitchFamily="18" charset="0"/>
                <a:cs typeface="Times New Roman" panose="02020603050405020304" pitchFamily="18" charset="0"/>
              </a:rPr>
              <a:t>xanh</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trơn</a:t>
            </a:r>
            <a:r>
              <a:rPr lang="en-US" altLang="en-US" sz="2400" b="1" dirty="0">
                <a:solidFill>
                  <a:srgbClr val="FF0000"/>
                </a:solidFill>
                <a:latin typeface="Times New Roman" panose="02020603050405020304" pitchFamily="18" charset="0"/>
                <a:cs typeface="Times New Roman" panose="02020603050405020304" pitchFamily="18" charset="0"/>
              </a:rPr>
              <a:t> : 3 </a:t>
            </a:r>
            <a:r>
              <a:rPr lang="en-US" altLang="en-US" sz="2400" b="1" dirty="0" err="1">
                <a:solidFill>
                  <a:srgbClr val="FF0000"/>
                </a:solidFill>
                <a:latin typeface="Times New Roman" panose="02020603050405020304" pitchFamily="18" charset="0"/>
                <a:cs typeface="Times New Roman" panose="02020603050405020304" pitchFamily="18" charset="0"/>
              </a:rPr>
              <a:t>vàng</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nhăn</a:t>
            </a:r>
            <a:r>
              <a:rPr lang="en-US" altLang="en-US" sz="2400" b="1" dirty="0">
                <a:solidFill>
                  <a:srgbClr val="FF0000"/>
                </a:solidFill>
                <a:latin typeface="Times New Roman" panose="02020603050405020304" pitchFamily="18" charset="0"/>
                <a:cs typeface="Times New Roman" panose="02020603050405020304" pitchFamily="18" charset="0"/>
              </a:rPr>
              <a:t> :  1 </a:t>
            </a:r>
            <a:r>
              <a:rPr lang="en-US" altLang="en-US" sz="2400" b="1" dirty="0" err="1">
                <a:solidFill>
                  <a:srgbClr val="FF0000"/>
                </a:solidFill>
                <a:latin typeface="Times New Roman" panose="02020603050405020304" pitchFamily="18" charset="0"/>
                <a:cs typeface="Times New Roman" panose="02020603050405020304" pitchFamily="18" charset="0"/>
              </a:rPr>
              <a:t>xanh</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nhăn</a:t>
            </a:r>
            <a:r>
              <a:rPr lang="en-US" altLang="en-US" sz="2400" b="1" dirty="0">
                <a:solidFill>
                  <a:srgbClr val="FF0000"/>
                </a:solidFill>
                <a:latin typeface="Times New Roman" panose="02020603050405020304" pitchFamily="18" charset="0"/>
                <a:cs typeface="Times New Roman" panose="02020603050405020304" pitchFamily="18" charset="0"/>
              </a:rPr>
              <a:t> </a:t>
            </a:r>
          </a:p>
        </p:txBody>
      </p:sp>
      <p:sp>
        <p:nvSpPr>
          <p:cNvPr id="15" name="Text Box 15"/>
          <p:cNvSpPr txBox="1">
            <a:spLocks noChangeArrowheads="1"/>
          </p:cNvSpPr>
          <p:nvPr/>
        </p:nvSpPr>
        <p:spPr bwMode="auto">
          <a:xfrm>
            <a:off x="535231" y="2335471"/>
            <a:ext cx="81500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800" b="1" dirty="0">
                <a:solidFill>
                  <a:srgbClr val="FF0000"/>
                </a:solidFill>
                <a:latin typeface="Times New Roman" panose="02020603050405020304" pitchFamily="18" charset="0"/>
                <a:cs typeface="Times New Roman" panose="02020603050405020304" pitchFamily="18" charset="0"/>
              </a:rPr>
              <a:t>F</a:t>
            </a:r>
            <a:r>
              <a:rPr lang="en-US" altLang="en-US" sz="2800" b="1" baseline="-25000" dirty="0">
                <a:solidFill>
                  <a:srgbClr val="FF0000"/>
                </a:solidFill>
                <a:latin typeface="Times New Roman" panose="02020603050405020304" pitchFamily="18" charset="0"/>
                <a:cs typeface="Times New Roman" panose="02020603050405020304" pitchFamily="18" charset="0"/>
              </a:rPr>
              <a:t>1 </a:t>
            </a:r>
            <a:r>
              <a:rPr lang="en-US" altLang="en-US" sz="2800" b="1"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920954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221"/>
                                        </p:tgtEl>
                                        <p:attrNameLst>
                                          <p:attrName>style.visibility</p:attrName>
                                        </p:attrNameLst>
                                      </p:cBhvr>
                                      <p:to>
                                        <p:strVal val="visible"/>
                                      </p:to>
                                    </p:set>
                                    <p:animEffect transition="in" filter="barn(inVertical)">
                                      <p:cBhvr>
                                        <p:cTn id="7" dur="500"/>
                                        <p:tgtEl>
                                          <p:spTgt spid="922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79512" y="0"/>
            <a:ext cx="8208912"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algn="ctr" eaLnBrk="1" hangingPunct="1">
              <a:buFontTx/>
              <a:buNone/>
            </a:pPr>
            <a:r>
              <a:rPr lang="en-US" sz="2800" b="1" kern="0" dirty="0" err="1">
                <a:solidFill>
                  <a:srgbClr val="000099"/>
                </a:solidFill>
                <a:latin typeface="Times New Roman" pitchFamily="18" charset="0"/>
                <a:cs typeface="Times New Roman" pitchFamily="18" charset="0"/>
              </a:rPr>
              <a:t>Giải</a:t>
            </a:r>
            <a:r>
              <a:rPr lang="en-US" sz="2800" b="1" kern="0" dirty="0">
                <a:solidFill>
                  <a:srgbClr val="000099"/>
                </a:solidFill>
                <a:latin typeface="Times New Roman" pitchFamily="18" charset="0"/>
                <a:cs typeface="Times New Roman" pitchFamily="18" charset="0"/>
              </a:rPr>
              <a:t> </a:t>
            </a:r>
            <a:r>
              <a:rPr lang="en-US" sz="2800" b="1" kern="0" dirty="0" err="1">
                <a:solidFill>
                  <a:srgbClr val="000099"/>
                </a:solidFill>
                <a:latin typeface="Times New Roman" pitchFamily="18" charset="0"/>
                <a:cs typeface="Times New Roman" pitchFamily="18" charset="0"/>
              </a:rPr>
              <a:t>thích</a:t>
            </a:r>
            <a:r>
              <a:rPr lang="en-US" sz="2800" b="1" kern="0" dirty="0">
                <a:solidFill>
                  <a:srgbClr val="000099"/>
                </a:solidFill>
                <a:latin typeface="Times New Roman" pitchFamily="18" charset="0"/>
                <a:cs typeface="Times New Roman" pitchFamily="18" charset="0"/>
              </a:rPr>
              <a:t> </a:t>
            </a:r>
            <a:r>
              <a:rPr lang="en-US" sz="2800" b="1" kern="0" dirty="0" err="1">
                <a:solidFill>
                  <a:srgbClr val="000099"/>
                </a:solidFill>
                <a:latin typeface="Times New Roman" pitchFamily="18" charset="0"/>
                <a:cs typeface="Times New Roman" pitchFamily="18" charset="0"/>
              </a:rPr>
              <a:t>kết</a:t>
            </a:r>
            <a:r>
              <a:rPr lang="en-US" sz="2800" b="1" kern="0" dirty="0">
                <a:solidFill>
                  <a:srgbClr val="000099"/>
                </a:solidFill>
                <a:latin typeface="Times New Roman" pitchFamily="18" charset="0"/>
                <a:cs typeface="Times New Roman" pitchFamily="18" charset="0"/>
              </a:rPr>
              <a:t> </a:t>
            </a:r>
            <a:r>
              <a:rPr lang="en-US" sz="2800" b="1" kern="0" dirty="0" err="1">
                <a:solidFill>
                  <a:srgbClr val="000099"/>
                </a:solidFill>
                <a:latin typeface="Times New Roman" pitchFamily="18" charset="0"/>
                <a:cs typeface="Times New Roman" pitchFamily="18" charset="0"/>
              </a:rPr>
              <a:t>quả</a:t>
            </a:r>
            <a:r>
              <a:rPr lang="en-US" sz="2800" b="1" kern="0" dirty="0">
                <a:solidFill>
                  <a:srgbClr val="000099"/>
                </a:solidFill>
                <a:latin typeface="Times New Roman" pitchFamily="18" charset="0"/>
                <a:cs typeface="Times New Roman" pitchFamily="18" charset="0"/>
              </a:rPr>
              <a:t> </a:t>
            </a:r>
            <a:r>
              <a:rPr lang="en-US" sz="2800" b="1" kern="0" dirty="0" err="1">
                <a:solidFill>
                  <a:srgbClr val="000099"/>
                </a:solidFill>
                <a:latin typeface="Times New Roman" pitchFamily="18" charset="0"/>
                <a:cs typeface="Times New Roman" pitchFamily="18" charset="0"/>
              </a:rPr>
              <a:t>thí</a:t>
            </a:r>
            <a:r>
              <a:rPr lang="en-US" sz="2800" b="1" kern="0" dirty="0">
                <a:solidFill>
                  <a:srgbClr val="000099"/>
                </a:solidFill>
                <a:latin typeface="Times New Roman" pitchFamily="18" charset="0"/>
                <a:cs typeface="Times New Roman" pitchFamily="18" charset="0"/>
              </a:rPr>
              <a:t> </a:t>
            </a:r>
            <a:r>
              <a:rPr lang="en-US" sz="2800" b="1" kern="0" dirty="0" err="1">
                <a:solidFill>
                  <a:srgbClr val="000099"/>
                </a:solidFill>
                <a:latin typeface="Times New Roman" pitchFamily="18" charset="0"/>
                <a:cs typeface="Times New Roman" pitchFamily="18" charset="0"/>
              </a:rPr>
              <a:t>nghiệm</a:t>
            </a:r>
            <a:r>
              <a:rPr lang="en-US" sz="2800" b="1" kern="0" dirty="0">
                <a:solidFill>
                  <a:srgbClr val="000099"/>
                </a:solidFill>
                <a:latin typeface="Times New Roman" pitchFamily="18" charset="0"/>
                <a:cs typeface="Times New Roman" pitchFamily="18" charset="0"/>
              </a:rPr>
              <a:t>:</a:t>
            </a:r>
          </a:p>
        </p:txBody>
      </p:sp>
      <p:sp>
        <p:nvSpPr>
          <p:cNvPr id="5" name="Rectangle 4"/>
          <p:cNvSpPr/>
          <p:nvPr/>
        </p:nvSpPr>
        <p:spPr>
          <a:xfrm>
            <a:off x="1" y="908720"/>
            <a:ext cx="8748464" cy="954107"/>
          </a:xfrm>
          <a:prstGeom prst="rect">
            <a:avLst/>
          </a:prstGeom>
        </p:spPr>
        <p:txBody>
          <a:bodyPr wrap="square">
            <a:spAutoFit/>
          </a:bodyPr>
          <a:lstStyle/>
          <a:p>
            <a:pPr algn="just"/>
            <a:r>
              <a:rPr lang="en-US" sz="2800" dirty="0" err="1">
                <a:solidFill>
                  <a:srgbClr val="FF0000"/>
                </a:solidFill>
                <a:latin typeface="Times New Roman" panose="02020603050405020304" pitchFamily="18" charset="0"/>
                <a:cs typeface="Times New Roman" panose="02020603050405020304" pitchFamily="18" charset="0"/>
              </a:rPr>
              <a:t>Giả</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sử</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mỗi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cặp</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tính</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trạng</a:t>
            </a:r>
            <a:r>
              <a:rPr lang="en-US" sz="2800" dirty="0">
                <a:solidFill>
                  <a:srgbClr val="FF0000"/>
                </a:solidFill>
                <a:latin typeface="Times New Roman" panose="02020603050405020304" pitchFamily="18" charset="0"/>
                <a:cs typeface="Times New Roman" panose="02020603050405020304" pitchFamily="18" charset="0"/>
              </a:rPr>
              <a:t> do </a:t>
            </a:r>
            <a:r>
              <a:rPr lang="en-US" sz="2800" dirty="0" err="1">
                <a:solidFill>
                  <a:srgbClr val="FF0000"/>
                </a:solidFill>
                <a:latin typeface="Times New Roman" panose="02020603050405020304" pitchFamily="18" charset="0"/>
                <a:cs typeface="Times New Roman" panose="02020603050405020304" pitchFamily="18" charset="0"/>
              </a:rPr>
              <a:t>một</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cặp</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nhân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tố</a:t>
            </a:r>
            <a:r>
              <a:rPr lang="en-US" sz="2800" dirty="0">
                <a:solidFill>
                  <a:srgbClr val="FF0000"/>
                </a:solidFill>
                <a:latin typeface="Times New Roman" panose="02020603050405020304" pitchFamily="18" charset="0"/>
                <a:cs typeface="Times New Roman" panose="02020603050405020304" pitchFamily="18" charset="0"/>
              </a:rPr>
              <a:t> di </a:t>
            </a:r>
            <a:r>
              <a:rPr lang="en-US" sz="2800" dirty="0" err="1">
                <a:solidFill>
                  <a:srgbClr val="FF0000"/>
                </a:solidFill>
                <a:latin typeface="Times New Roman" panose="02020603050405020304" pitchFamily="18" charset="0"/>
                <a:cs typeface="Times New Roman" panose="02020603050405020304" pitchFamily="18" charset="0"/>
              </a:rPr>
              <a:t>truyền</a:t>
            </a:r>
            <a:r>
              <a:rPr lang="en-US" sz="2800" dirty="0">
                <a:solidFill>
                  <a:srgbClr val="FF0000"/>
                </a:solidFill>
                <a:latin typeface="Times New Roman" panose="02020603050405020304" pitchFamily="18" charset="0"/>
                <a:cs typeface="Times New Roman" panose="02020603050405020304" pitchFamily="18" charset="0"/>
              </a:rPr>
              <a:t> (gene) </a:t>
            </a:r>
            <a:r>
              <a:rPr lang="en-US" sz="2800" dirty="0" err="1">
                <a:solidFill>
                  <a:srgbClr val="FF0000"/>
                </a:solidFill>
                <a:latin typeface="Times New Roman" panose="02020603050405020304" pitchFamily="18" charset="0"/>
                <a:cs typeface="Times New Roman" panose="02020603050405020304" pitchFamily="18" charset="0"/>
              </a:rPr>
              <a:t>quy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định</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Kí</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hiệu</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nhân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tố</a:t>
            </a:r>
            <a:r>
              <a:rPr lang="en-US" sz="2800" dirty="0">
                <a:solidFill>
                  <a:srgbClr val="FF0000"/>
                </a:solidFill>
                <a:latin typeface="Times New Roman" panose="02020603050405020304" pitchFamily="18" charset="0"/>
                <a:cs typeface="Times New Roman" panose="02020603050405020304" pitchFamily="18" charset="0"/>
              </a:rPr>
              <a:t> di </a:t>
            </a:r>
            <a:r>
              <a:rPr lang="en-US" sz="2800" dirty="0" err="1">
                <a:solidFill>
                  <a:srgbClr val="FF0000"/>
                </a:solidFill>
                <a:latin typeface="Times New Roman" panose="02020603050405020304" pitchFamily="18" charset="0"/>
                <a:cs typeface="Times New Roman" panose="02020603050405020304" pitchFamily="18" charset="0"/>
              </a:rPr>
              <a:t>truyền</a:t>
            </a:r>
            <a:r>
              <a:rPr lang="en-US" sz="2800" dirty="0">
                <a:solidFill>
                  <a:srgbClr val="FF0000"/>
                </a:solidFill>
                <a:latin typeface="Times New Roman" panose="02020603050405020304" pitchFamily="18" charset="0"/>
                <a:cs typeface="Times New Roman" panose="02020603050405020304" pitchFamily="18" charset="0"/>
              </a:rPr>
              <a:t>:</a:t>
            </a:r>
            <a:endParaRPr lang="vi-VN" sz="2800" dirty="0">
              <a:solidFill>
                <a:srgbClr val="FF0000"/>
              </a:solidFill>
              <a:latin typeface="Times New Roman" panose="02020603050405020304" pitchFamily="18" charset="0"/>
              <a:cs typeface="Times New Roman" panose="02020603050405020304" pitchFamily="18" charset="0"/>
            </a:endParaRPr>
          </a:p>
        </p:txBody>
      </p:sp>
      <p:sp>
        <p:nvSpPr>
          <p:cNvPr id="6" name="Text Box 6"/>
          <p:cNvSpPr txBox="1">
            <a:spLocks noChangeArrowheads="1"/>
          </p:cNvSpPr>
          <p:nvPr/>
        </p:nvSpPr>
        <p:spPr bwMode="auto">
          <a:xfrm>
            <a:off x="1452937" y="2492896"/>
            <a:ext cx="3962400" cy="17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000" b="1" dirty="0">
                <a:solidFill>
                  <a:srgbClr val="FF3300"/>
                </a:solidFill>
                <a:latin typeface="Times New Roman" panose="02020603050405020304" pitchFamily="18" charset="0"/>
                <a:cs typeface="Times New Roman" panose="02020603050405020304" pitchFamily="18" charset="0"/>
              </a:rPr>
              <a:t>R</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Quy</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định</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hạt</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vàng</a:t>
            </a:r>
            <a:r>
              <a:rPr lang="en-US" altLang="en-US" sz="2000" dirty="0">
                <a:latin typeface="Times New Roman" panose="02020603050405020304" pitchFamily="18" charset="0"/>
                <a:cs typeface="Times New Roman" panose="02020603050405020304" pitchFamily="18" charset="0"/>
              </a:rPr>
              <a:t> </a:t>
            </a:r>
          </a:p>
          <a:p>
            <a:pPr>
              <a:spcBef>
                <a:spcPct val="50000"/>
              </a:spcBef>
            </a:pPr>
            <a:r>
              <a:rPr lang="en-US" altLang="en-US" sz="2000" b="1" dirty="0">
                <a:solidFill>
                  <a:srgbClr val="0000FF"/>
                </a:solidFill>
                <a:latin typeface="Times New Roman" panose="02020603050405020304" pitchFamily="18" charset="0"/>
                <a:cs typeface="Times New Roman" panose="02020603050405020304" pitchFamily="18" charset="0"/>
              </a:rPr>
              <a:t>r</a:t>
            </a:r>
            <a:r>
              <a:rPr lang="en-US" altLang="en-US" sz="2000" b="1" dirty="0">
                <a:latin typeface="Times New Roman" panose="02020603050405020304" pitchFamily="18" charset="0"/>
                <a:cs typeface="Times New Roman" panose="02020603050405020304" pitchFamily="18" charset="0"/>
              </a:rPr>
              <a:t>:</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Quy</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định</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hạt</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xanh</a:t>
            </a:r>
            <a:r>
              <a:rPr lang="en-US" altLang="en-US" sz="2000" dirty="0">
                <a:latin typeface="Times New Roman" panose="02020603050405020304" pitchFamily="18" charset="0"/>
                <a:cs typeface="Times New Roman" panose="02020603050405020304" pitchFamily="18" charset="0"/>
              </a:rPr>
              <a:t>.</a:t>
            </a:r>
          </a:p>
          <a:p>
            <a:pPr>
              <a:spcBef>
                <a:spcPct val="50000"/>
              </a:spcBef>
            </a:pPr>
            <a:r>
              <a:rPr lang="en-US" altLang="en-US" sz="2000" b="1" dirty="0">
                <a:solidFill>
                  <a:srgbClr val="FF3300"/>
                </a:solidFill>
                <a:latin typeface="Times New Roman" panose="02020603050405020304" pitchFamily="18" charset="0"/>
                <a:cs typeface="Times New Roman" panose="02020603050405020304" pitchFamily="18" charset="0"/>
              </a:rPr>
              <a:t>Y</a:t>
            </a:r>
            <a:r>
              <a:rPr lang="en-US" altLang="en-US" sz="2000" b="1" dirty="0">
                <a:latin typeface="Times New Roman" panose="02020603050405020304" pitchFamily="18" charset="0"/>
                <a:cs typeface="Times New Roman" panose="02020603050405020304" pitchFamily="18" charset="0"/>
              </a:rPr>
              <a:t>:</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Quy</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định</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vỏ</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trơn</a:t>
            </a:r>
            <a:endParaRPr lang="en-US" altLang="en-US" sz="2000" dirty="0">
              <a:latin typeface="Times New Roman" panose="02020603050405020304" pitchFamily="18" charset="0"/>
              <a:cs typeface="Times New Roman" panose="02020603050405020304" pitchFamily="18" charset="0"/>
            </a:endParaRPr>
          </a:p>
          <a:p>
            <a:pPr>
              <a:spcBef>
                <a:spcPct val="50000"/>
              </a:spcBef>
            </a:pPr>
            <a:r>
              <a:rPr lang="en-US" altLang="en-US" sz="2000" b="1" dirty="0">
                <a:solidFill>
                  <a:srgbClr val="0000FF"/>
                </a:solidFill>
                <a:latin typeface="Times New Roman" panose="02020603050405020304" pitchFamily="18" charset="0"/>
                <a:cs typeface="Times New Roman" panose="02020603050405020304" pitchFamily="18" charset="0"/>
              </a:rPr>
              <a:t>y</a:t>
            </a:r>
            <a:r>
              <a:rPr lang="en-US" altLang="en-US" sz="2000" b="1" dirty="0">
                <a:latin typeface="Times New Roman" panose="02020603050405020304" pitchFamily="18" charset="0"/>
                <a:cs typeface="Times New Roman" panose="02020603050405020304" pitchFamily="18" charset="0"/>
              </a:rPr>
              <a:t>:</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Quy</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định</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vỏ</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nhăn</a:t>
            </a:r>
            <a:endParaRPr lang="en-US" altLang="en-US" sz="2000" dirty="0">
              <a:latin typeface="Times New Roman" panose="02020603050405020304" pitchFamily="18" charset="0"/>
              <a:cs typeface="Times New Roman" panose="02020603050405020304" pitchFamily="18" charset="0"/>
            </a:endParaRPr>
          </a:p>
        </p:txBody>
      </p:sp>
      <p:sp>
        <p:nvSpPr>
          <p:cNvPr id="7" name="AutoShape 10"/>
          <p:cNvSpPr>
            <a:spLocks/>
          </p:cNvSpPr>
          <p:nvPr/>
        </p:nvSpPr>
        <p:spPr bwMode="auto">
          <a:xfrm>
            <a:off x="1224337" y="2588930"/>
            <a:ext cx="228600" cy="1676400"/>
          </a:xfrm>
          <a:prstGeom prst="leftBrace">
            <a:avLst>
              <a:gd name="adj1" fmla="val 61111"/>
              <a:gd name="adj2" fmla="val 50000"/>
            </a:avLst>
          </a:prstGeom>
          <a:gradFill rotWithShape="1">
            <a:gsLst>
              <a:gs pos="0">
                <a:srgbClr val="00FFFF"/>
              </a:gs>
              <a:gs pos="50000">
                <a:schemeClr val="bg1"/>
              </a:gs>
              <a:gs pos="100000">
                <a:srgbClr val="00FFFF"/>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a:p>
        </p:txBody>
      </p:sp>
      <p:sp>
        <p:nvSpPr>
          <p:cNvPr id="8" name="AutoShape 7"/>
          <p:cNvSpPr>
            <a:spLocks noChangeArrowheads="1"/>
          </p:cNvSpPr>
          <p:nvPr/>
        </p:nvSpPr>
        <p:spPr bwMode="auto">
          <a:xfrm>
            <a:off x="4808444" y="2492896"/>
            <a:ext cx="3573016" cy="1763712"/>
          </a:xfrm>
          <a:prstGeom prst="doubleWave">
            <a:avLst>
              <a:gd name="adj1" fmla="val 6500"/>
              <a:gd name="adj2" fmla="val 0"/>
            </a:avLst>
          </a:prstGeom>
          <a:gradFill rotWithShape="1">
            <a:gsLst>
              <a:gs pos="0">
                <a:srgbClr val="CCFFFF"/>
              </a:gs>
              <a:gs pos="50000">
                <a:schemeClr val="bg1"/>
              </a:gs>
              <a:gs pos="100000">
                <a:srgbClr val="CCFFFF"/>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2400" b="1" dirty="0" err="1">
                <a:solidFill>
                  <a:srgbClr val="6600CC"/>
                </a:solidFill>
                <a:latin typeface="Times New Roman" panose="02020603050405020304" pitchFamily="18" charset="0"/>
                <a:cs typeface="Times New Roman" panose="02020603050405020304" pitchFamily="18" charset="0"/>
              </a:rPr>
              <a:t>Vậy</a:t>
            </a:r>
            <a:r>
              <a:rPr lang="en-US" sz="2400" b="1" dirty="0">
                <a:solidFill>
                  <a:srgbClr val="6600CC"/>
                </a:solidFill>
                <a:latin typeface="Times New Roman" panose="02020603050405020304" pitchFamily="18" charset="0"/>
                <a:cs typeface="Times New Roman" panose="02020603050405020304" pitchFamily="18" charset="0"/>
              </a:rPr>
              <a:t> </a:t>
            </a:r>
            <a:r>
              <a:rPr lang="en-US" sz="2400" b="1" dirty="0" err="1">
                <a:solidFill>
                  <a:srgbClr val="6600CC"/>
                </a:solidFill>
                <a:latin typeface="Times New Roman" panose="02020603050405020304" pitchFamily="18" charset="0"/>
                <a:cs typeface="Times New Roman" panose="02020603050405020304" pitchFamily="18" charset="0"/>
              </a:rPr>
              <a:t>cơ</a:t>
            </a:r>
            <a:r>
              <a:rPr lang="en-US" sz="2400" b="1" dirty="0">
                <a:solidFill>
                  <a:srgbClr val="6600CC"/>
                </a:solidFill>
                <a:latin typeface="Times New Roman" panose="02020603050405020304" pitchFamily="18" charset="0"/>
                <a:cs typeface="Times New Roman" panose="02020603050405020304" pitchFamily="18" charset="0"/>
              </a:rPr>
              <a:t> </a:t>
            </a:r>
            <a:r>
              <a:rPr lang="en-US" sz="2400" b="1" dirty="0" err="1">
                <a:solidFill>
                  <a:srgbClr val="6600CC"/>
                </a:solidFill>
                <a:latin typeface="Times New Roman" panose="02020603050405020304" pitchFamily="18" charset="0"/>
                <a:cs typeface="Times New Roman" panose="02020603050405020304" pitchFamily="18" charset="0"/>
              </a:rPr>
              <a:t>thể</a:t>
            </a:r>
            <a:r>
              <a:rPr lang="en-US" sz="2400" b="1" dirty="0">
                <a:solidFill>
                  <a:srgbClr val="6600CC"/>
                </a:solidFill>
                <a:latin typeface="Times New Roman" panose="02020603050405020304" pitchFamily="18" charset="0"/>
                <a:cs typeface="Times New Roman" panose="02020603050405020304" pitchFamily="18" charset="0"/>
              </a:rPr>
              <a:t> P  </a:t>
            </a:r>
            <a:r>
              <a:rPr lang="en-US" sz="2400" b="1" dirty="0" err="1">
                <a:solidFill>
                  <a:srgbClr val="6600CC"/>
                </a:solidFill>
                <a:latin typeface="Times New Roman" panose="02020603050405020304" pitchFamily="18" charset="0"/>
                <a:cs typeface="Times New Roman" panose="02020603050405020304" pitchFamily="18" charset="0"/>
              </a:rPr>
              <a:t>thuần</a:t>
            </a:r>
            <a:r>
              <a:rPr lang="en-US" sz="2400" b="1" dirty="0">
                <a:solidFill>
                  <a:srgbClr val="6600CC"/>
                </a:solidFill>
                <a:latin typeface="Times New Roman" panose="02020603050405020304" pitchFamily="18" charset="0"/>
                <a:cs typeface="Times New Roman" panose="02020603050405020304" pitchFamily="18" charset="0"/>
              </a:rPr>
              <a:t> </a:t>
            </a:r>
            <a:r>
              <a:rPr lang="en-US" sz="2400" b="1" dirty="0" err="1">
                <a:solidFill>
                  <a:srgbClr val="6600CC"/>
                </a:solidFill>
                <a:latin typeface="Times New Roman" panose="02020603050405020304" pitchFamily="18" charset="0"/>
                <a:cs typeface="Times New Roman" panose="02020603050405020304" pitchFamily="18" charset="0"/>
              </a:rPr>
              <a:t>chủng</a:t>
            </a:r>
            <a:r>
              <a:rPr lang="en-US" sz="2400" b="1" dirty="0">
                <a:solidFill>
                  <a:srgbClr val="6600CC"/>
                </a:solidFill>
                <a:latin typeface="Times New Roman" panose="02020603050405020304" pitchFamily="18" charset="0"/>
                <a:cs typeface="Times New Roman" panose="02020603050405020304" pitchFamily="18" charset="0"/>
              </a:rPr>
              <a:t> </a:t>
            </a:r>
          </a:p>
          <a:p>
            <a:pPr algn="ctr">
              <a:defRPr/>
            </a:pPr>
            <a:r>
              <a:rPr lang="en-US" sz="2400" b="1" dirty="0" err="1">
                <a:solidFill>
                  <a:srgbClr val="6600CC"/>
                </a:solidFill>
                <a:latin typeface="Times New Roman" panose="02020603050405020304" pitchFamily="18" charset="0"/>
                <a:cs typeface="Times New Roman" panose="02020603050405020304" pitchFamily="18" charset="0"/>
              </a:rPr>
              <a:t>có</a:t>
            </a:r>
            <a:r>
              <a:rPr lang="en-US" sz="2400" b="1" dirty="0">
                <a:solidFill>
                  <a:srgbClr val="6600CC"/>
                </a:solidFill>
                <a:latin typeface="Times New Roman" panose="02020603050405020304" pitchFamily="18" charset="0"/>
                <a:cs typeface="Times New Roman" panose="02020603050405020304" pitchFamily="18" charset="0"/>
              </a:rPr>
              <a:t> </a:t>
            </a:r>
            <a:r>
              <a:rPr lang="en-US" sz="2400" b="1" dirty="0" err="1">
                <a:solidFill>
                  <a:srgbClr val="6600CC"/>
                </a:solidFill>
                <a:latin typeface="Times New Roman" panose="02020603050405020304" pitchFamily="18" charset="0"/>
                <a:cs typeface="Times New Roman" panose="02020603050405020304" pitchFamily="18" charset="0"/>
              </a:rPr>
              <a:t>kiểu</a:t>
            </a:r>
            <a:r>
              <a:rPr lang="en-US" sz="2400" b="1" dirty="0">
                <a:solidFill>
                  <a:srgbClr val="6600CC"/>
                </a:solidFill>
                <a:latin typeface="Times New Roman" panose="02020603050405020304" pitchFamily="18" charset="0"/>
                <a:cs typeface="Times New Roman" panose="02020603050405020304" pitchFamily="18" charset="0"/>
              </a:rPr>
              <a:t> gen </a:t>
            </a:r>
            <a:r>
              <a:rPr lang="en-US" sz="2400" b="1" dirty="0" err="1">
                <a:solidFill>
                  <a:srgbClr val="6600CC"/>
                </a:solidFill>
                <a:latin typeface="Times New Roman" panose="02020603050405020304" pitchFamily="18" charset="0"/>
                <a:cs typeface="Times New Roman" panose="02020603050405020304" pitchFamily="18" charset="0"/>
              </a:rPr>
              <a:t>như</a:t>
            </a:r>
            <a:r>
              <a:rPr lang="en-US" sz="2400" b="1" dirty="0">
                <a:solidFill>
                  <a:srgbClr val="6600CC"/>
                </a:solidFill>
                <a:latin typeface="Times New Roman" panose="02020603050405020304" pitchFamily="18" charset="0"/>
                <a:cs typeface="Times New Roman" panose="02020603050405020304" pitchFamily="18" charset="0"/>
              </a:rPr>
              <a:t> </a:t>
            </a:r>
            <a:r>
              <a:rPr lang="en-US" sz="2400" b="1" dirty="0" err="1">
                <a:solidFill>
                  <a:srgbClr val="6600CC"/>
                </a:solidFill>
                <a:latin typeface="Times New Roman" panose="02020603050405020304" pitchFamily="18" charset="0"/>
                <a:cs typeface="Times New Roman" panose="02020603050405020304" pitchFamily="18" charset="0"/>
              </a:rPr>
              <a:t>thế</a:t>
            </a:r>
            <a:r>
              <a:rPr lang="en-US" sz="2400" b="1" dirty="0">
                <a:solidFill>
                  <a:srgbClr val="6600CC"/>
                </a:solidFill>
                <a:latin typeface="Times New Roman" panose="02020603050405020304" pitchFamily="18" charset="0"/>
                <a:cs typeface="Times New Roman" panose="02020603050405020304" pitchFamily="18" charset="0"/>
              </a:rPr>
              <a:t> </a:t>
            </a:r>
            <a:r>
              <a:rPr lang="en-US" sz="2400" b="1" dirty="0" err="1">
                <a:solidFill>
                  <a:srgbClr val="6600CC"/>
                </a:solidFill>
                <a:latin typeface="Times New Roman" panose="02020603050405020304" pitchFamily="18" charset="0"/>
                <a:cs typeface="Times New Roman" panose="02020603050405020304" pitchFamily="18" charset="0"/>
              </a:rPr>
              <a:t>nào</a:t>
            </a:r>
            <a:r>
              <a:rPr lang="en-US" sz="2400" b="1" dirty="0">
                <a:solidFill>
                  <a:srgbClr val="6600CC"/>
                </a:solidFill>
                <a:latin typeface="Times New Roman" panose="02020603050405020304" pitchFamily="18" charset="0"/>
                <a:cs typeface="Times New Roman" panose="02020603050405020304" pitchFamily="18" charset="0"/>
              </a:rPr>
              <a:t>?</a:t>
            </a:r>
          </a:p>
        </p:txBody>
      </p:sp>
      <p:sp>
        <p:nvSpPr>
          <p:cNvPr id="9" name="Text Box 9"/>
          <p:cNvSpPr txBox="1">
            <a:spLocks noChangeArrowheads="1"/>
          </p:cNvSpPr>
          <p:nvPr/>
        </p:nvSpPr>
        <p:spPr bwMode="auto">
          <a:xfrm>
            <a:off x="2751044" y="4470677"/>
            <a:ext cx="41148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n-US" sz="2400" dirty="0">
                <a:latin typeface="Times New Roman" panose="02020603050405020304" pitchFamily="18" charset="0"/>
                <a:cs typeface="Times New Roman" panose="02020603050405020304" pitchFamily="18" charset="0"/>
              </a:rPr>
              <a:t>-&gt; </a:t>
            </a:r>
            <a:r>
              <a:rPr lang="en-US" altLang="en-US" sz="2400" b="1" dirty="0" err="1">
                <a:latin typeface="Times New Roman" panose="02020603050405020304" pitchFamily="18" charset="0"/>
                <a:cs typeface="Times New Roman" panose="02020603050405020304" pitchFamily="18" charset="0"/>
              </a:rPr>
              <a:t>Kiểu</a:t>
            </a:r>
            <a:r>
              <a:rPr lang="en-US" altLang="en-US" sz="2400" b="1" dirty="0">
                <a:latin typeface="Times New Roman" panose="02020603050405020304" pitchFamily="18" charset="0"/>
                <a:cs typeface="Times New Roman" panose="02020603050405020304" pitchFamily="18" charset="0"/>
              </a:rPr>
              <a:t> gen </a:t>
            </a:r>
            <a:r>
              <a:rPr lang="en-US" altLang="en-US" sz="2400" b="1" dirty="0" err="1">
                <a:latin typeface="Times New Roman" panose="02020603050405020304" pitchFamily="18" charset="0"/>
                <a:cs typeface="Times New Roman" panose="02020603050405020304" pitchFamily="18" charset="0"/>
              </a:rPr>
              <a:t>của</a:t>
            </a:r>
            <a:r>
              <a:rPr lang="en-US" altLang="en-US" sz="2400" b="1" dirty="0">
                <a:latin typeface="Times New Roman" panose="02020603050405020304" pitchFamily="18" charset="0"/>
                <a:cs typeface="Times New Roman" panose="02020603050405020304" pitchFamily="18" charset="0"/>
              </a:rPr>
              <a:t> P </a:t>
            </a:r>
            <a:r>
              <a:rPr lang="en-US" altLang="en-US" sz="2400" b="1" dirty="0" err="1">
                <a:latin typeface="Times New Roman" panose="02020603050405020304" pitchFamily="18" charset="0"/>
                <a:cs typeface="Times New Roman" panose="02020603050405020304" pitchFamily="18" charset="0"/>
              </a:rPr>
              <a:t>thuần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chủng</a:t>
            </a:r>
            <a:endParaRPr lang="en-US" altLang="en-US" sz="2400" b="1" dirty="0">
              <a:latin typeface="Times New Roman" panose="02020603050405020304" pitchFamily="18" charset="0"/>
              <a:cs typeface="Times New Roman" panose="02020603050405020304" pitchFamily="18" charset="0"/>
            </a:endParaRPr>
          </a:p>
          <a:p>
            <a:pPr>
              <a:spcBef>
                <a:spcPct val="50000"/>
              </a:spcBef>
            </a:pPr>
            <a:r>
              <a:rPr lang="en-US" altLang="en-US" sz="2400" dirty="0" err="1">
                <a:latin typeface="Times New Roman" panose="02020603050405020304" pitchFamily="18" charset="0"/>
                <a:cs typeface="Times New Roman" panose="02020603050405020304" pitchFamily="18" charset="0"/>
              </a:rPr>
              <a:t>Hạt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vàng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vỏ</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trơn</a:t>
            </a:r>
            <a:r>
              <a:rPr lang="en-US" altLang="en-US" sz="2400" dirty="0">
                <a:solidFill>
                  <a:srgbClr val="0000CC"/>
                </a:solidFill>
                <a:latin typeface="Times New Roman" panose="02020603050405020304" pitchFamily="18" charset="0"/>
                <a:cs typeface="Times New Roman" panose="02020603050405020304" pitchFamily="18" charset="0"/>
              </a:rPr>
              <a:t> :     </a:t>
            </a:r>
            <a:r>
              <a:rPr lang="en-US" altLang="en-US" sz="2400" b="1" dirty="0" err="1">
                <a:solidFill>
                  <a:srgbClr val="FF3300"/>
                </a:solidFill>
                <a:latin typeface="Times New Roman" panose="02020603050405020304" pitchFamily="18" charset="0"/>
                <a:cs typeface="Times New Roman" panose="02020603050405020304" pitchFamily="18" charset="0"/>
              </a:rPr>
              <a:t>RRYY</a:t>
            </a:r>
            <a:endParaRPr lang="en-US" altLang="en-US" sz="2400" b="1" dirty="0">
              <a:solidFill>
                <a:srgbClr val="FF3300"/>
              </a:solidFill>
              <a:latin typeface="Times New Roman" panose="02020603050405020304" pitchFamily="18" charset="0"/>
              <a:cs typeface="Times New Roman" panose="02020603050405020304" pitchFamily="18" charset="0"/>
            </a:endParaRPr>
          </a:p>
          <a:p>
            <a:pPr>
              <a:spcBef>
                <a:spcPct val="50000"/>
              </a:spcBef>
            </a:pPr>
            <a:r>
              <a:rPr lang="en-US" altLang="en-US" sz="2400" dirty="0" err="1">
                <a:latin typeface="Times New Roman" panose="02020603050405020304" pitchFamily="18" charset="0"/>
                <a:cs typeface="Times New Roman" panose="02020603050405020304" pitchFamily="18" charset="0"/>
              </a:rPr>
              <a:t>Hạt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xanh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vỏ</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nhăn</a:t>
            </a:r>
            <a:r>
              <a:rPr lang="en-US" altLang="en-US" sz="2400" dirty="0">
                <a:solidFill>
                  <a:srgbClr val="0000CC"/>
                </a:solidFill>
                <a:latin typeface="Times New Roman" panose="02020603050405020304" pitchFamily="18" charset="0"/>
                <a:cs typeface="Times New Roman" panose="02020603050405020304" pitchFamily="18" charset="0"/>
              </a:rPr>
              <a:t> :      </a:t>
            </a:r>
            <a:r>
              <a:rPr lang="en-US" altLang="en-US" sz="2400" b="1" dirty="0" err="1">
                <a:solidFill>
                  <a:srgbClr val="0000FF"/>
                </a:solidFill>
                <a:latin typeface="Times New Roman" panose="02020603050405020304" pitchFamily="18" charset="0"/>
                <a:cs typeface="Times New Roman" panose="02020603050405020304" pitchFamily="18" charset="0"/>
              </a:rPr>
              <a:t>rryy</a:t>
            </a:r>
            <a:endParaRPr lang="en-US" altLang="en-US" sz="2400" b="1" dirty="0">
              <a:solidFill>
                <a:srgbClr val="0000FF"/>
              </a:solidFill>
              <a:latin typeface="Times New Roman" panose="02020603050405020304" pitchFamily="18" charset="0"/>
              <a:cs typeface="Times New Roman" panose="02020603050405020304" pitchFamily="18" charset="0"/>
            </a:endParaRPr>
          </a:p>
        </p:txBody>
      </p:sp>
      <p:sp>
        <p:nvSpPr>
          <p:cNvPr id="10" name="AutoShape 11"/>
          <p:cNvSpPr>
            <a:spLocks/>
          </p:cNvSpPr>
          <p:nvPr/>
        </p:nvSpPr>
        <p:spPr bwMode="auto">
          <a:xfrm>
            <a:off x="2446244" y="5444936"/>
            <a:ext cx="304800" cy="964733"/>
          </a:xfrm>
          <a:prstGeom prst="leftBrace">
            <a:avLst>
              <a:gd name="adj1" fmla="val 33333"/>
              <a:gd name="adj2" fmla="val 50000"/>
            </a:avLst>
          </a:prstGeom>
          <a:gradFill rotWithShape="1">
            <a:gsLst>
              <a:gs pos="0">
                <a:srgbClr val="00FFFF"/>
              </a:gs>
              <a:gs pos="50000">
                <a:schemeClr val="bg1"/>
              </a:gs>
              <a:gs pos="100000">
                <a:srgbClr val="00FFFF"/>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a:p>
        </p:txBody>
      </p:sp>
    </p:spTree>
    <p:extLst>
      <p:ext uri="{BB962C8B-B14F-4D97-AF65-F5344CB8AC3E}">
        <p14:creationId xmlns:p14="http://schemas.microsoft.com/office/powerpoint/2010/main" val="2639241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881677" y="95131"/>
            <a:ext cx="8208912"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algn="ctr" eaLnBrk="1" hangingPunct="1">
              <a:buFontTx/>
              <a:buNone/>
            </a:pPr>
            <a:r>
              <a:rPr lang="en-US" sz="2800" b="1" kern="0" dirty="0" err="1">
                <a:solidFill>
                  <a:srgbClr val="000099"/>
                </a:solidFill>
                <a:latin typeface="Times New Roman" pitchFamily="18" charset="0"/>
                <a:cs typeface="Times New Roman" pitchFamily="18" charset="0"/>
              </a:rPr>
              <a:t>Viết</a:t>
            </a:r>
            <a:r>
              <a:rPr lang="en-US" sz="2800" b="1" kern="0" dirty="0">
                <a:solidFill>
                  <a:srgbClr val="000099"/>
                </a:solidFill>
                <a:latin typeface="Times New Roman" pitchFamily="18" charset="0"/>
                <a:cs typeface="Times New Roman" pitchFamily="18" charset="0"/>
              </a:rPr>
              <a:t> </a:t>
            </a:r>
            <a:r>
              <a:rPr lang="en-US" sz="2800" b="1" kern="0" dirty="0" err="1">
                <a:solidFill>
                  <a:srgbClr val="000099"/>
                </a:solidFill>
                <a:latin typeface="Times New Roman" pitchFamily="18" charset="0"/>
                <a:cs typeface="Times New Roman" pitchFamily="18" charset="0"/>
              </a:rPr>
              <a:t>giao</a:t>
            </a:r>
            <a:r>
              <a:rPr lang="en-US" sz="2800" b="1" kern="0" dirty="0">
                <a:solidFill>
                  <a:srgbClr val="000099"/>
                </a:solidFill>
                <a:latin typeface="Times New Roman" pitchFamily="18" charset="0"/>
                <a:cs typeface="Times New Roman" pitchFamily="18" charset="0"/>
              </a:rPr>
              <a:t> </a:t>
            </a:r>
            <a:r>
              <a:rPr lang="en-US" sz="2800" b="1" kern="0" dirty="0" err="1">
                <a:solidFill>
                  <a:srgbClr val="000099"/>
                </a:solidFill>
                <a:latin typeface="Times New Roman" pitchFamily="18" charset="0"/>
                <a:cs typeface="Times New Roman" pitchFamily="18" charset="0"/>
              </a:rPr>
              <a:t>tử</a:t>
            </a:r>
            <a:r>
              <a:rPr lang="en-US" sz="2800" b="1" kern="0" dirty="0">
                <a:solidFill>
                  <a:srgbClr val="000099"/>
                </a:solidFill>
                <a:latin typeface="Times New Roman" pitchFamily="18" charset="0"/>
                <a:cs typeface="Times New Roman" pitchFamily="18" charset="0"/>
              </a:rPr>
              <a:t> </a:t>
            </a:r>
            <a:r>
              <a:rPr lang="en-US" sz="2800" b="1" kern="0" dirty="0" err="1">
                <a:solidFill>
                  <a:srgbClr val="000099"/>
                </a:solidFill>
                <a:latin typeface="Times New Roman" pitchFamily="18" charset="0"/>
                <a:cs typeface="Times New Roman" pitchFamily="18" charset="0"/>
              </a:rPr>
              <a:t>của</a:t>
            </a:r>
            <a:r>
              <a:rPr lang="en-US" sz="2800" b="1" kern="0" dirty="0">
                <a:solidFill>
                  <a:srgbClr val="000099"/>
                </a:solidFill>
                <a:latin typeface="Times New Roman" pitchFamily="18" charset="0"/>
                <a:cs typeface="Times New Roman" pitchFamily="18" charset="0"/>
              </a:rPr>
              <a:t> P </a:t>
            </a:r>
            <a:r>
              <a:rPr lang="en-US" sz="2800" b="1" kern="0" dirty="0" err="1">
                <a:solidFill>
                  <a:srgbClr val="000099"/>
                </a:solidFill>
                <a:latin typeface="Times New Roman" pitchFamily="18" charset="0"/>
                <a:cs typeface="Times New Roman" pitchFamily="18" charset="0"/>
              </a:rPr>
              <a:t>và</a:t>
            </a:r>
            <a:r>
              <a:rPr lang="en-US" sz="2800" b="1" kern="0" dirty="0">
                <a:solidFill>
                  <a:srgbClr val="000099"/>
                </a:solidFill>
                <a:latin typeface="Times New Roman" pitchFamily="18" charset="0"/>
                <a:cs typeface="Times New Roman" pitchFamily="18" charset="0"/>
              </a:rPr>
              <a:t> </a:t>
            </a:r>
            <a:r>
              <a:rPr lang="en-US" sz="2800" b="1" kern="0" dirty="0" err="1">
                <a:solidFill>
                  <a:srgbClr val="000099"/>
                </a:solidFill>
                <a:latin typeface="Times New Roman" pitchFamily="18" charset="0"/>
                <a:cs typeface="Times New Roman" pitchFamily="18" charset="0"/>
              </a:rPr>
              <a:t>sơ</a:t>
            </a:r>
            <a:r>
              <a:rPr lang="en-US" sz="2800" b="1" kern="0" dirty="0">
                <a:solidFill>
                  <a:srgbClr val="000099"/>
                </a:solidFill>
                <a:latin typeface="Times New Roman" pitchFamily="18" charset="0"/>
                <a:cs typeface="Times New Roman" pitchFamily="18" charset="0"/>
              </a:rPr>
              <a:t> </a:t>
            </a:r>
            <a:r>
              <a:rPr lang="en-US" sz="2800" b="1" kern="0" dirty="0" err="1">
                <a:solidFill>
                  <a:srgbClr val="000099"/>
                </a:solidFill>
                <a:latin typeface="Times New Roman" pitchFamily="18" charset="0"/>
                <a:cs typeface="Times New Roman" pitchFamily="18" charset="0"/>
              </a:rPr>
              <a:t>đồ</a:t>
            </a:r>
            <a:r>
              <a:rPr lang="en-US" sz="2800" b="1" kern="0" dirty="0">
                <a:solidFill>
                  <a:srgbClr val="000099"/>
                </a:solidFill>
                <a:latin typeface="Times New Roman" pitchFamily="18" charset="0"/>
                <a:cs typeface="Times New Roman" pitchFamily="18" charset="0"/>
              </a:rPr>
              <a:t> </a:t>
            </a:r>
            <a:r>
              <a:rPr lang="en-US" sz="2800" b="1" kern="0" dirty="0" err="1">
                <a:solidFill>
                  <a:srgbClr val="000099"/>
                </a:solidFill>
                <a:latin typeface="Times New Roman" pitchFamily="18" charset="0"/>
                <a:cs typeface="Times New Roman" pitchFamily="18" charset="0"/>
              </a:rPr>
              <a:t>lai</a:t>
            </a:r>
            <a:r>
              <a:rPr lang="en-US" sz="2800" b="1" kern="0" dirty="0">
                <a:solidFill>
                  <a:srgbClr val="000099"/>
                </a:solidFill>
                <a:latin typeface="Times New Roman" pitchFamily="18" charset="0"/>
                <a:cs typeface="Times New Roman" pitchFamily="18" charset="0"/>
              </a:rPr>
              <a:t> </a:t>
            </a:r>
            <a:r>
              <a:rPr lang="en-US" sz="2800" b="1" kern="0" dirty="0" err="1">
                <a:solidFill>
                  <a:srgbClr val="000099"/>
                </a:solidFill>
                <a:latin typeface="Times New Roman" pitchFamily="18" charset="0"/>
                <a:cs typeface="Times New Roman" pitchFamily="18" charset="0"/>
              </a:rPr>
              <a:t>từ</a:t>
            </a:r>
            <a:r>
              <a:rPr lang="en-US" sz="2800" b="1" kern="0" dirty="0">
                <a:solidFill>
                  <a:srgbClr val="000099"/>
                </a:solidFill>
                <a:latin typeface="Times New Roman" pitchFamily="18" charset="0"/>
                <a:cs typeface="Times New Roman" pitchFamily="18" charset="0"/>
              </a:rPr>
              <a:t>  P-&gt; : </a:t>
            </a:r>
          </a:p>
        </p:txBody>
      </p:sp>
      <p:sp>
        <p:nvSpPr>
          <p:cNvPr id="5" name="Rectangle 4"/>
          <p:cNvSpPr/>
          <p:nvPr/>
        </p:nvSpPr>
        <p:spPr>
          <a:xfrm>
            <a:off x="0" y="765056"/>
            <a:ext cx="7768473" cy="523220"/>
          </a:xfrm>
          <a:prstGeom prst="rect">
            <a:avLst/>
          </a:prstGeom>
        </p:spPr>
        <p:txBody>
          <a:bodyPr wrap="none">
            <a:spAutoFit/>
          </a:bodyPr>
          <a:lstStyle/>
          <a:p>
            <a:pPr algn="just"/>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Cơ</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thể</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có</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kiểu</a:t>
            </a:r>
            <a:r>
              <a:rPr lang="en-US" sz="2800" dirty="0">
                <a:solidFill>
                  <a:srgbClr val="FF0000"/>
                </a:solidFill>
                <a:latin typeface="Times New Roman" panose="02020603050405020304" pitchFamily="18" charset="0"/>
                <a:cs typeface="Times New Roman" panose="02020603050405020304" pitchFamily="18" charset="0"/>
              </a:rPr>
              <a:t> gene </a:t>
            </a:r>
            <a:r>
              <a:rPr lang="en-US" sz="2800" dirty="0" err="1">
                <a:solidFill>
                  <a:srgbClr val="000099"/>
                </a:solidFill>
                <a:latin typeface="Times New Roman" panose="02020603050405020304" pitchFamily="18" charset="0"/>
                <a:cs typeface="Times New Roman" panose="02020603050405020304" pitchFamily="18" charset="0"/>
              </a:rPr>
              <a:t>đồng</a:t>
            </a:r>
            <a:r>
              <a:rPr lang="en-US" sz="2800" dirty="0">
                <a:solidFill>
                  <a:srgbClr val="000099"/>
                </a:solidFill>
                <a:latin typeface="Times New Roman" panose="02020603050405020304" pitchFamily="18" charset="0"/>
                <a:cs typeface="Times New Roman" panose="02020603050405020304" pitchFamily="18" charset="0"/>
              </a:rPr>
              <a:t> </a:t>
            </a:r>
            <a:r>
              <a:rPr lang="en-US" sz="2800" dirty="0" err="1">
                <a:solidFill>
                  <a:srgbClr val="000099"/>
                </a:solidFill>
                <a:latin typeface="Times New Roman" panose="02020603050405020304" pitchFamily="18" charset="0"/>
                <a:cs typeface="Times New Roman" panose="02020603050405020304" pitchFamily="18" charset="0"/>
              </a:rPr>
              <a:t>hợp</a:t>
            </a:r>
            <a:r>
              <a:rPr lang="en-US" sz="2800" dirty="0">
                <a:solidFill>
                  <a:srgbClr val="000099"/>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cho</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một</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loại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giao</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tử</a:t>
            </a:r>
            <a:r>
              <a:rPr lang="en-US" sz="2800" dirty="0">
                <a:solidFill>
                  <a:srgbClr val="FF0000"/>
                </a:solidFill>
                <a:latin typeface="Times New Roman" panose="02020603050405020304" pitchFamily="18" charset="0"/>
                <a:cs typeface="Times New Roman" panose="02020603050405020304" pitchFamily="18" charset="0"/>
              </a:rPr>
              <a:t>:</a:t>
            </a:r>
            <a:endParaRPr lang="vi-VN" sz="2800" dirty="0">
              <a:solidFill>
                <a:srgbClr val="FF0000"/>
              </a:solidFill>
              <a:latin typeface="Times New Roman" panose="02020603050405020304" pitchFamily="18" charset="0"/>
              <a:cs typeface="Times New Roman" panose="02020603050405020304" pitchFamily="18" charset="0"/>
            </a:endParaRPr>
          </a:p>
        </p:txBody>
      </p:sp>
      <p:sp>
        <p:nvSpPr>
          <p:cNvPr id="7" name="Text Box 5"/>
          <p:cNvSpPr txBox="1">
            <a:spLocks noChangeArrowheads="1"/>
          </p:cNvSpPr>
          <p:nvPr/>
        </p:nvSpPr>
        <p:spPr bwMode="auto">
          <a:xfrm>
            <a:off x="1371600" y="2040543"/>
            <a:ext cx="683852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dirty="0">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RRYY</a:t>
            </a:r>
            <a:r>
              <a:rPr lang="en-US" altLang="en-US" sz="2400" b="1" dirty="0">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rryy</a:t>
            </a:r>
            <a:endParaRPr lang="en-US" altLang="en-US" sz="2400" b="1" dirty="0">
              <a:solidFill>
                <a:srgbClr val="0000FF"/>
              </a:solidFill>
              <a:latin typeface="Times New Roman" panose="02020603050405020304" pitchFamily="18" charset="0"/>
              <a:cs typeface="Times New Roman" panose="02020603050405020304" pitchFamily="18" charset="0"/>
            </a:endParaRPr>
          </a:p>
        </p:txBody>
      </p:sp>
      <p:sp>
        <p:nvSpPr>
          <p:cNvPr id="9" name="Text Box 15"/>
          <p:cNvSpPr txBox="1">
            <a:spLocks noChangeArrowheads="1"/>
          </p:cNvSpPr>
          <p:nvPr/>
        </p:nvSpPr>
        <p:spPr bwMode="auto">
          <a:xfrm>
            <a:off x="601216" y="2708920"/>
            <a:ext cx="81500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800" b="1" dirty="0">
                <a:solidFill>
                  <a:srgbClr val="FF0000"/>
                </a:solidFill>
                <a:latin typeface="Times New Roman" panose="02020603050405020304" pitchFamily="18" charset="0"/>
                <a:cs typeface="Times New Roman" panose="02020603050405020304" pitchFamily="18" charset="0"/>
              </a:rPr>
              <a:t>G</a:t>
            </a:r>
            <a:r>
              <a:rPr lang="en-US" altLang="en-US" sz="2800" b="1" baseline="-25000" dirty="0">
                <a:solidFill>
                  <a:srgbClr val="FF0000"/>
                </a:solidFill>
                <a:latin typeface="Times New Roman" panose="02020603050405020304" pitchFamily="18" charset="0"/>
                <a:cs typeface="Times New Roman" panose="02020603050405020304" pitchFamily="18" charset="0"/>
              </a:rPr>
              <a:t>P </a:t>
            </a:r>
            <a:r>
              <a:rPr lang="en-US" altLang="en-US" sz="2800" b="1" dirty="0">
                <a:solidFill>
                  <a:srgbClr val="FF0000"/>
                </a:solidFill>
                <a:latin typeface="Times New Roman" panose="02020603050405020304" pitchFamily="18" charset="0"/>
                <a:cs typeface="Times New Roman" panose="02020603050405020304" pitchFamily="18" charset="0"/>
              </a:rPr>
              <a:t>:</a:t>
            </a:r>
          </a:p>
        </p:txBody>
      </p:sp>
      <p:sp>
        <p:nvSpPr>
          <p:cNvPr id="10" name="Text Box 22"/>
          <p:cNvSpPr txBox="1">
            <a:spLocks noChangeArrowheads="1"/>
          </p:cNvSpPr>
          <p:nvPr/>
        </p:nvSpPr>
        <p:spPr bwMode="auto">
          <a:xfrm>
            <a:off x="2708920" y="2708919"/>
            <a:ext cx="838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000" b="1" dirty="0">
                <a:solidFill>
                  <a:srgbClr val="FF3300"/>
                </a:solidFill>
                <a:latin typeface="Times New Roman" panose="02020603050405020304" pitchFamily="18" charset="0"/>
                <a:cs typeface="Times New Roman" panose="02020603050405020304" pitchFamily="18" charset="0"/>
              </a:rPr>
              <a:t>RY</a:t>
            </a:r>
          </a:p>
        </p:txBody>
      </p:sp>
      <p:sp>
        <p:nvSpPr>
          <p:cNvPr id="11" name="Text Box 22"/>
          <p:cNvSpPr txBox="1">
            <a:spLocks noChangeArrowheads="1"/>
          </p:cNvSpPr>
          <p:nvPr/>
        </p:nvSpPr>
        <p:spPr bwMode="auto">
          <a:xfrm>
            <a:off x="6249516" y="2636012"/>
            <a:ext cx="838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000" b="1" dirty="0" err="1">
                <a:solidFill>
                  <a:srgbClr val="000099"/>
                </a:solidFill>
                <a:latin typeface="Times New Roman" panose="02020603050405020304" pitchFamily="18" charset="0"/>
                <a:cs typeface="Times New Roman" panose="02020603050405020304" pitchFamily="18" charset="0"/>
              </a:rPr>
              <a:t>ry</a:t>
            </a:r>
            <a:endParaRPr lang="en-US" altLang="en-US" sz="2000" b="1" dirty="0">
              <a:solidFill>
                <a:srgbClr val="000099"/>
              </a:solidFill>
              <a:latin typeface="Times New Roman" panose="02020603050405020304" pitchFamily="18" charset="0"/>
              <a:cs typeface="Times New Roman" panose="02020603050405020304" pitchFamily="18" charset="0"/>
            </a:endParaRPr>
          </a:p>
        </p:txBody>
      </p:sp>
      <p:sp>
        <p:nvSpPr>
          <p:cNvPr id="12" name="Line 16"/>
          <p:cNvSpPr>
            <a:spLocks noChangeShapeType="1"/>
          </p:cNvSpPr>
          <p:nvPr/>
        </p:nvSpPr>
        <p:spPr bwMode="auto">
          <a:xfrm>
            <a:off x="4790864" y="2271375"/>
            <a:ext cx="0" cy="1126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13" name="Text Box 24"/>
          <p:cNvSpPr txBox="1">
            <a:spLocks noChangeArrowheads="1"/>
          </p:cNvSpPr>
          <p:nvPr/>
        </p:nvSpPr>
        <p:spPr bwMode="auto">
          <a:xfrm>
            <a:off x="685800" y="3810000"/>
            <a:ext cx="68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b="1" dirty="0"/>
              <a:t>F</a:t>
            </a:r>
            <a:r>
              <a:rPr lang="en-US" altLang="en-US" sz="2400" b="1" baseline="-25000" dirty="0"/>
              <a:t>1</a:t>
            </a:r>
            <a:endParaRPr lang="en-US" altLang="en-US" sz="2400" b="1" dirty="0"/>
          </a:p>
        </p:txBody>
      </p:sp>
      <p:sp>
        <p:nvSpPr>
          <p:cNvPr id="14" name="Text Box 39"/>
          <p:cNvSpPr txBox="1">
            <a:spLocks noChangeArrowheads="1"/>
          </p:cNvSpPr>
          <p:nvPr/>
        </p:nvSpPr>
        <p:spPr bwMode="auto">
          <a:xfrm>
            <a:off x="1905000" y="3886200"/>
            <a:ext cx="16002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b="1" dirty="0" err="1">
                <a:latin typeface="Times New Roman" panose="02020603050405020304" pitchFamily="18" charset="0"/>
                <a:cs typeface="Times New Roman" panose="02020603050405020304" pitchFamily="18" charset="0"/>
              </a:rPr>
              <a:t>Kiểu</a:t>
            </a:r>
            <a:r>
              <a:rPr lang="en-US" altLang="en-US" sz="2400" b="1" dirty="0">
                <a:latin typeface="Times New Roman" panose="02020603050405020304" pitchFamily="18" charset="0"/>
                <a:cs typeface="Times New Roman" panose="02020603050405020304" pitchFamily="18" charset="0"/>
              </a:rPr>
              <a:t> gen :</a:t>
            </a:r>
          </a:p>
        </p:txBody>
      </p:sp>
      <p:sp>
        <p:nvSpPr>
          <p:cNvPr id="15" name="Text Box 30"/>
          <p:cNvSpPr txBox="1">
            <a:spLocks noChangeArrowheads="1"/>
          </p:cNvSpPr>
          <p:nvPr/>
        </p:nvSpPr>
        <p:spPr bwMode="auto">
          <a:xfrm>
            <a:off x="4267200" y="3886200"/>
            <a:ext cx="1676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b="1" dirty="0" err="1">
                <a:latin typeface="Times New Roman" panose="02020603050405020304" pitchFamily="18" charset="0"/>
                <a:cs typeface="Times New Roman" panose="02020603050405020304" pitchFamily="18" charset="0"/>
              </a:rPr>
              <a:t>RrYy</a:t>
            </a:r>
            <a:endParaRPr lang="en-US" altLang="en-US" sz="2400" b="1" dirty="0">
              <a:solidFill>
                <a:srgbClr val="0000CC"/>
              </a:solidFill>
              <a:latin typeface="Times New Roman" panose="02020603050405020304" pitchFamily="18" charset="0"/>
              <a:cs typeface="Times New Roman" panose="02020603050405020304" pitchFamily="18" charset="0"/>
            </a:endParaRPr>
          </a:p>
        </p:txBody>
      </p:sp>
      <p:sp>
        <p:nvSpPr>
          <p:cNvPr id="16" name="Text Box 40"/>
          <p:cNvSpPr txBox="1">
            <a:spLocks noChangeArrowheads="1"/>
          </p:cNvSpPr>
          <p:nvPr/>
        </p:nvSpPr>
        <p:spPr bwMode="auto">
          <a:xfrm>
            <a:off x="1909763" y="4419600"/>
            <a:ext cx="1752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b="1" dirty="0" err="1">
                <a:latin typeface="Times New Roman" panose="02020603050405020304" pitchFamily="18" charset="0"/>
                <a:cs typeface="Times New Roman" panose="02020603050405020304" pitchFamily="18" charset="0"/>
              </a:rPr>
              <a:t>Kiểu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hình</a:t>
            </a:r>
            <a:r>
              <a:rPr lang="en-US" altLang="en-US" sz="2400" b="1" dirty="0">
                <a:latin typeface="Times New Roman" panose="02020603050405020304" pitchFamily="18" charset="0"/>
                <a:cs typeface="Times New Roman" panose="02020603050405020304" pitchFamily="18" charset="0"/>
              </a:rPr>
              <a:t> :</a:t>
            </a:r>
          </a:p>
        </p:txBody>
      </p:sp>
      <p:sp>
        <p:nvSpPr>
          <p:cNvPr id="17" name="Text Box 41"/>
          <p:cNvSpPr txBox="1">
            <a:spLocks noChangeArrowheads="1"/>
          </p:cNvSpPr>
          <p:nvPr/>
        </p:nvSpPr>
        <p:spPr bwMode="auto">
          <a:xfrm>
            <a:off x="3962399" y="4419600"/>
            <a:ext cx="380607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b="1" dirty="0">
                <a:latin typeface="Times New Roman" panose="02020603050405020304" pitchFamily="18" charset="0"/>
                <a:cs typeface="Times New Roman" panose="02020603050405020304" pitchFamily="18" charset="0"/>
              </a:rPr>
              <a:t>100% </a:t>
            </a:r>
            <a:r>
              <a:rPr lang="en-US" altLang="en-US" sz="2400" b="1" dirty="0" err="1">
                <a:latin typeface="Times New Roman" panose="02020603050405020304" pitchFamily="18" charset="0"/>
                <a:cs typeface="Times New Roman" panose="02020603050405020304" pitchFamily="18" charset="0"/>
              </a:rPr>
              <a:t>Hạt</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vàng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vỏ</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trơn</a:t>
            </a:r>
            <a:endParaRPr lang="en-US" altLang="en-US" sz="2400" b="1" dirty="0">
              <a:latin typeface="Times New Roman" panose="02020603050405020304" pitchFamily="18" charset="0"/>
              <a:cs typeface="Times New Roman" panose="02020603050405020304" pitchFamily="18" charset="0"/>
            </a:endParaRPr>
          </a:p>
        </p:txBody>
      </p:sp>
      <p:sp>
        <p:nvSpPr>
          <p:cNvPr id="19" name="Text Box 24"/>
          <p:cNvSpPr txBox="1">
            <a:spLocks noChangeArrowheads="1"/>
          </p:cNvSpPr>
          <p:nvPr/>
        </p:nvSpPr>
        <p:spPr bwMode="auto">
          <a:xfrm>
            <a:off x="6249516" y="132082"/>
            <a:ext cx="68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b="1" dirty="0"/>
              <a:t>F</a:t>
            </a:r>
            <a:r>
              <a:rPr lang="en-US" altLang="en-US" sz="2400" b="1" baseline="-25000" dirty="0"/>
              <a:t>1</a:t>
            </a:r>
            <a:endParaRPr lang="en-US" altLang="en-US" sz="2400" b="1" dirty="0"/>
          </a:p>
        </p:txBody>
      </p:sp>
      <p:sp>
        <p:nvSpPr>
          <p:cNvPr id="20" name="Rectangle 19"/>
          <p:cNvSpPr>
            <a:spLocks noChangeArrowheads="1"/>
          </p:cNvSpPr>
          <p:nvPr/>
        </p:nvSpPr>
        <p:spPr bwMode="auto">
          <a:xfrm>
            <a:off x="-6694" y="1655188"/>
            <a:ext cx="84898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pt-BR" altLang="en-US" sz="2800" b="1" dirty="0">
                <a:solidFill>
                  <a:srgbClr val="000000"/>
                </a:solidFill>
                <a:latin typeface="Times New Roman" panose="02020603050405020304" pitchFamily="18" charset="0"/>
                <a:cs typeface="Times New Roman" panose="02020603050405020304" pitchFamily="18" charset="0"/>
              </a:rPr>
              <a:t>P(t/c) :      Hạt vàng, vỏ trơn    x   Hạt   xanh,  vỏ  nhăn</a:t>
            </a:r>
            <a:endParaRPr lang="en-US" altLang="en-US" sz="2800" b="1"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7701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arn(inVertical)">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arn(inVertical)">
                                      <p:cBhvr>
                                        <p:cTn id="2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5" grpId="0"/>
      <p:bldP spid="1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Text Box 4"/>
          <p:cNvSpPr txBox="1">
            <a:spLocks noChangeArrowheads="1"/>
          </p:cNvSpPr>
          <p:nvPr/>
        </p:nvSpPr>
        <p:spPr bwMode="auto">
          <a:xfrm>
            <a:off x="1295400" y="1066800"/>
            <a:ext cx="4876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800" b="1" dirty="0" err="1">
                <a:solidFill>
                  <a:srgbClr val="000000"/>
                </a:solidFill>
                <a:latin typeface="Times New Roman" panose="02020603050405020304" pitchFamily="18" charset="0"/>
                <a:cs typeface="Times New Roman" panose="02020603050405020304" pitchFamily="18" charset="0"/>
              </a:rPr>
              <a:t>Xét</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cơ</a:t>
            </a:r>
            <a:r>
              <a:rPr lang="en-US" altLang="en-US" sz="2800" b="1" dirty="0">
                <a:solidFill>
                  <a:srgbClr val="000000"/>
                </a:solidFill>
                <a:latin typeface="Times New Roman" panose="02020603050405020304" pitchFamily="18" charset="0"/>
                <a:cs typeface="Times New Roman" panose="02020603050405020304" pitchFamily="18" charset="0"/>
              </a:rPr>
              <a:t> F</a:t>
            </a:r>
            <a:r>
              <a:rPr lang="en-US" altLang="en-US" sz="2800" b="1" baseline="-25000" dirty="0">
                <a:solidFill>
                  <a:srgbClr val="000000"/>
                </a:solidFill>
                <a:latin typeface="Times New Roman" panose="02020603050405020304" pitchFamily="18" charset="0"/>
                <a:cs typeface="Times New Roman" panose="02020603050405020304" pitchFamily="18" charset="0"/>
              </a:rPr>
              <a:t>1</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dị</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hợp</a:t>
            </a:r>
            <a:r>
              <a:rPr lang="en-US" altLang="en-US" sz="2800" b="1" dirty="0">
                <a:solidFill>
                  <a:srgbClr val="000000"/>
                </a:solidFill>
                <a:latin typeface="Times New Roman" panose="02020603050405020304" pitchFamily="18" charset="0"/>
                <a:cs typeface="Times New Roman" panose="02020603050405020304" pitchFamily="18" charset="0"/>
              </a:rPr>
              <a:t> 2 </a:t>
            </a:r>
            <a:r>
              <a:rPr lang="en-US" altLang="en-US" sz="2800" b="1" dirty="0" err="1">
                <a:solidFill>
                  <a:srgbClr val="000000"/>
                </a:solidFill>
                <a:latin typeface="Times New Roman" panose="02020603050405020304" pitchFamily="18" charset="0"/>
                <a:cs typeface="Times New Roman" panose="02020603050405020304" pitchFamily="18" charset="0"/>
              </a:rPr>
              <a:t>cặp</a:t>
            </a:r>
            <a:r>
              <a:rPr lang="en-US" altLang="en-US" sz="2800" b="1" dirty="0">
                <a:solidFill>
                  <a:srgbClr val="000000"/>
                </a:solidFill>
                <a:latin typeface="Times New Roman" panose="02020603050405020304" pitchFamily="18" charset="0"/>
                <a:cs typeface="Times New Roman" panose="02020603050405020304" pitchFamily="18" charset="0"/>
              </a:rPr>
              <a:t> gen:</a:t>
            </a:r>
          </a:p>
        </p:txBody>
      </p:sp>
      <p:sp>
        <p:nvSpPr>
          <p:cNvPr id="33797" name="Text Box 5"/>
          <p:cNvSpPr txBox="1">
            <a:spLocks noChangeArrowheads="1"/>
          </p:cNvSpPr>
          <p:nvPr/>
        </p:nvSpPr>
        <p:spPr bwMode="auto">
          <a:xfrm>
            <a:off x="5619750" y="1095523"/>
            <a:ext cx="1676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FF3300"/>
                </a:solidFill>
                <a:latin typeface="Times New Roman" panose="02020603050405020304" pitchFamily="18" charset="0"/>
                <a:cs typeface="Times New Roman" panose="02020603050405020304" pitchFamily="18" charset="0"/>
              </a:rPr>
              <a:t>RrYy</a:t>
            </a:r>
            <a:endParaRPr lang="en-US" altLang="en-US" sz="2800" b="1" dirty="0">
              <a:solidFill>
                <a:srgbClr val="0000CC"/>
              </a:solidFill>
              <a:latin typeface="Times New Roman" panose="02020603050405020304" pitchFamily="18" charset="0"/>
              <a:cs typeface="Times New Roman" panose="02020603050405020304" pitchFamily="18" charset="0"/>
            </a:endParaRPr>
          </a:p>
        </p:txBody>
      </p:sp>
      <p:sp>
        <p:nvSpPr>
          <p:cNvPr id="33798" name="Text Box 6"/>
          <p:cNvSpPr txBox="1">
            <a:spLocks noChangeArrowheads="1"/>
          </p:cNvSpPr>
          <p:nvPr/>
        </p:nvSpPr>
        <p:spPr bwMode="auto">
          <a:xfrm>
            <a:off x="552128" y="1679436"/>
            <a:ext cx="760127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b="1" i="1" dirty="0" err="1">
                <a:solidFill>
                  <a:srgbClr val="6600CC"/>
                </a:solidFill>
                <a:latin typeface="Times New Roman" panose="02020603050405020304" pitchFamily="18" charset="0"/>
                <a:cs typeface="Times New Roman" panose="02020603050405020304" pitchFamily="18" charset="0"/>
              </a:rPr>
              <a:t>Cách</a:t>
            </a:r>
            <a:r>
              <a:rPr lang="en-US" altLang="en-US" sz="2800" b="1" i="1" dirty="0">
                <a:solidFill>
                  <a:srgbClr val="6600CC"/>
                </a:solidFill>
                <a:latin typeface="Times New Roman" panose="02020603050405020304" pitchFamily="18" charset="0"/>
                <a:cs typeface="Times New Roman" panose="02020603050405020304" pitchFamily="18" charset="0"/>
              </a:rPr>
              <a:t> </a:t>
            </a:r>
            <a:r>
              <a:rPr lang="en-US" altLang="en-US" sz="2800" b="1" i="1" dirty="0" err="1">
                <a:solidFill>
                  <a:srgbClr val="6600CC"/>
                </a:solidFill>
                <a:latin typeface="Times New Roman" panose="02020603050405020304" pitchFamily="18" charset="0"/>
                <a:cs typeface="Times New Roman" panose="02020603050405020304" pitchFamily="18" charset="0"/>
              </a:rPr>
              <a:t>tạo</a:t>
            </a:r>
            <a:r>
              <a:rPr lang="en-US" altLang="en-US" sz="2800" b="1" i="1" dirty="0">
                <a:solidFill>
                  <a:srgbClr val="6600CC"/>
                </a:solidFill>
                <a:latin typeface="Times New Roman" panose="02020603050405020304" pitchFamily="18" charset="0"/>
                <a:cs typeface="Times New Roman" panose="02020603050405020304" pitchFamily="18" charset="0"/>
              </a:rPr>
              <a:t> </a:t>
            </a:r>
            <a:r>
              <a:rPr lang="en-US" altLang="en-US" sz="2800" b="1" i="1" dirty="0" err="1">
                <a:solidFill>
                  <a:srgbClr val="6600CC"/>
                </a:solidFill>
                <a:latin typeface="Times New Roman" panose="02020603050405020304" pitchFamily="18" charset="0"/>
                <a:cs typeface="Times New Roman" panose="02020603050405020304" pitchFamily="18" charset="0"/>
              </a:rPr>
              <a:t>giao</a:t>
            </a:r>
            <a:r>
              <a:rPr lang="en-US" altLang="en-US" sz="2800" b="1" i="1" dirty="0">
                <a:solidFill>
                  <a:srgbClr val="6600CC"/>
                </a:solidFill>
                <a:latin typeface="Times New Roman" panose="02020603050405020304" pitchFamily="18" charset="0"/>
                <a:cs typeface="Times New Roman" panose="02020603050405020304" pitchFamily="18" charset="0"/>
              </a:rPr>
              <a:t> </a:t>
            </a:r>
            <a:r>
              <a:rPr lang="en-US" altLang="en-US" sz="2800" b="1" i="1" dirty="0" err="1">
                <a:solidFill>
                  <a:srgbClr val="6600CC"/>
                </a:solidFill>
                <a:latin typeface="Times New Roman" panose="02020603050405020304" pitchFamily="18" charset="0"/>
                <a:cs typeface="Times New Roman" panose="02020603050405020304" pitchFamily="18" charset="0"/>
              </a:rPr>
              <a:t>tử</a:t>
            </a:r>
            <a:r>
              <a:rPr lang="en-US" altLang="en-US" sz="2800" b="1" i="1" dirty="0">
                <a:solidFill>
                  <a:srgbClr val="6600CC"/>
                </a:solidFill>
                <a:latin typeface="Times New Roman" panose="02020603050405020304" pitchFamily="18" charset="0"/>
                <a:cs typeface="Times New Roman" panose="02020603050405020304" pitchFamily="18" charset="0"/>
              </a:rPr>
              <a:t> </a:t>
            </a:r>
            <a:r>
              <a:rPr lang="en-US" altLang="en-US" sz="2800" b="1" i="1" dirty="0" err="1">
                <a:solidFill>
                  <a:srgbClr val="6600CC"/>
                </a:solidFill>
                <a:latin typeface="Times New Roman" panose="02020603050405020304" pitchFamily="18" charset="0"/>
                <a:cs typeface="Times New Roman" panose="02020603050405020304" pitchFamily="18" charset="0"/>
              </a:rPr>
              <a:t>từ</a:t>
            </a:r>
            <a:r>
              <a:rPr lang="en-US" altLang="en-US" sz="2800" b="1" i="1" dirty="0">
                <a:solidFill>
                  <a:srgbClr val="6600CC"/>
                </a:solidFill>
                <a:latin typeface="Times New Roman" panose="02020603050405020304" pitchFamily="18" charset="0"/>
                <a:cs typeface="Times New Roman" panose="02020603050405020304" pitchFamily="18" charset="0"/>
              </a:rPr>
              <a:t> </a:t>
            </a:r>
            <a:r>
              <a:rPr lang="en-US" altLang="en-US" sz="2800" b="1" i="1" dirty="0" err="1">
                <a:solidFill>
                  <a:srgbClr val="6600CC"/>
                </a:solidFill>
                <a:latin typeface="Times New Roman" panose="02020603050405020304" pitchFamily="18" charset="0"/>
                <a:cs typeface="Times New Roman" panose="02020603050405020304" pitchFamily="18" charset="0"/>
              </a:rPr>
              <a:t>cơ</a:t>
            </a:r>
            <a:r>
              <a:rPr lang="en-US" altLang="en-US" sz="2800" b="1" i="1" dirty="0">
                <a:solidFill>
                  <a:srgbClr val="6600CC"/>
                </a:solidFill>
                <a:latin typeface="Times New Roman" panose="02020603050405020304" pitchFamily="18" charset="0"/>
                <a:cs typeface="Times New Roman" panose="02020603050405020304" pitchFamily="18" charset="0"/>
              </a:rPr>
              <a:t> </a:t>
            </a:r>
            <a:r>
              <a:rPr lang="en-US" altLang="en-US" sz="2800" b="1" i="1" dirty="0" err="1">
                <a:solidFill>
                  <a:srgbClr val="6600CC"/>
                </a:solidFill>
                <a:latin typeface="Times New Roman" panose="02020603050405020304" pitchFamily="18" charset="0"/>
                <a:cs typeface="Times New Roman" panose="02020603050405020304" pitchFamily="18" charset="0"/>
              </a:rPr>
              <a:t>thể</a:t>
            </a:r>
            <a:r>
              <a:rPr lang="en-US" altLang="en-US" sz="2800" b="1" i="1" dirty="0">
                <a:solidFill>
                  <a:srgbClr val="6600CC"/>
                </a:solidFill>
                <a:latin typeface="Times New Roman" panose="02020603050405020304" pitchFamily="18" charset="0"/>
                <a:cs typeface="Times New Roman" panose="02020603050405020304" pitchFamily="18" charset="0"/>
              </a:rPr>
              <a:t> </a:t>
            </a:r>
            <a:r>
              <a:rPr lang="en-US" altLang="en-US" sz="2800" b="1" i="1" dirty="0" err="1">
                <a:solidFill>
                  <a:srgbClr val="6600CC"/>
                </a:solidFill>
                <a:latin typeface="Times New Roman" panose="02020603050405020304" pitchFamily="18" charset="0"/>
                <a:cs typeface="Times New Roman" panose="02020603050405020304" pitchFamily="18" charset="0"/>
              </a:rPr>
              <a:t>dị</a:t>
            </a:r>
            <a:r>
              <a:rPr lang="en-US" altLang="en-US" sz="2800" b="1" i="1" dirty="0">
                <a:solidFill>
                  <a:srgbClr val="6600CC"/>
                </a:solidFill>
                <a:latin typeface="Times New Roman" panose="02020603050405020304" pitchFamily="18" charset="0"/>
                <a:cs typeface="Times New Roman" panose="02020603050405020304" pitchFamily="18" charset="0"/>
              </a:rPr>
              <a:t> </a:t>
            </a:r>
            <a:r>
              <a:rPr lang="en-US" altLang="en-US" sz="2800" b="1" i="1" dirty="0" err="1">
                <a:solidFill>
                  <a:srgbClr val="6600CC"/>
                </a:solidFill>
                <a:latin typeface="Times New Roman" panose="02020603050405020304" pitchFamily="18" charset="0"/>
                <a:cs typeface="Times New Roman" panose="02020603050405020304" pitchFamily="18" charset="0"/>
              </a:rPr>
              <a:t>hợp</a:t>
            </a:r>
            <a:r>
              <a:rPr lang="en-US" altLang="en-US" sz="2800" b="1" i="1" dirty="0">
                <a:solidFill>
                  <a:srgbClr val="6600CC"/>
                </a:solidFill>
                <a:latin typeface="Times New Roman" panose="02020603050405020304" pitchFamily="18" charset="0"/>
                <a:cs typeface="Times New Roman" panose="02020603050405020304" pitchFamily="18" charset="0"/>
              </a:rPr>
              <a:t> 2 </a:t>
            </a:r>
            <a:r>
              <a:rPr lang="en-US" altLang="en-US" sz="2800" b="1" i="1" dirty="0" err="1">
                <a:solidFill>
                  <a:srgbClr val="6600CC"/>
                </a:solidFill>
                <a:latin typeface="Times New Roman" panose="02020603050405020304" pitchFamily="18" charset="0"/>
                <a:cs typeface="Times New Roman" panose="02020603050405020304" pitchFamily="18" charset="0"/>
              </a:rPr>
              <a:t>cặp</a:t>
            </a:r>
            <a:r>
              <a:rPr lang="en-US" altLang="en-US" sz="2800" b="1" i="1" dirty="0">
                <a:solidFill>
                  <a:srgbClr val="6600CC"/>
                </a:solidFill>
                <a:latin typeface="Times New Roman" panose="02020603050405020304" pitchFamily="18" charset="0"/>
                <a:cs typeface="Times New Roman" panose="02020603050405020304" pitchFamily="18" charset="0"/>
              </a:rPr>
              <a:t> gen:</a:t>
            </a:r>
          </a:p>
        </p:txBody>
      </p:sp>
      <p:sp>
        <p:nvSpPr>
          <p:cNvPr id="33799" name="Text Box 7"/>
          <p:cNvSpPr txBox="1">
            <a:spLocks noChangeArrowheads="1"/>
          </p:cNvSpPr>
          <p:nvPr/>
        </p:nvSpPr>
        <p:spPr bwMode="auto">
          <a:xfrm>
            <a:off x="1409700" y="3559969"/>
            <a:ext cx="1676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800" b="1" dirty="0" err="1">
                <a:solidFill>
                  <a:srgbClr val="FF0000"/>
                </a:solidFill>
                <a:latin typeface="Times New Roman" panose="02020603050405020304" pitchFamily="18" charset="0"/>
                <a:cs typeface="Times New Roman" panose="02020603050405020304" pitchFamily="18" charset="0"/>
              </a:rPr>
              <a:t>R</a:t>
            </a:r>
            <a:r>
              <a:rPr lang="en-US" altLang="en-US" sz="2800" b="1" dirty="0" err="1">
                <a:solidFill>
                  <a:srgbClr val="000099"/>
                </a:solidFill>
                <a:latin typeface="Times New Roman" panose="02020603050405020304" pitchFamily="18" charset="0"/>
                <a:cs typeface="Times New Roman" panose="02020603050405020304" pitchFamily="18" charset="0"/>
              </a:rPr>
              <a:t>r</a:t>
            </a:r>
            <a:r>
              <a:rPr lang="en-US" altLang="en-US" sz="2800" b="1" dirty="0" err="1">
                <a:solidFill>
                  <a:srgbClr val="FF0000"/>
                </a:solidFill>
                <a:latin typeface="Times New Roman" panose="02020603050405020304" pitchFamily="18" charset="0"/>
                <a:cs typeface="Times New Roman" panose="02020603050405020304" pitchFamily="18" charset="0"/>
              </a:rPr>
              <a:t>Y</a:t>
            </a:r>
            <a:r>
              <a:rPr lang="en-US" altLang="en-US" sz="2800" b="1" dirty="0" err="1">
                <a:solidFill>
                  <a:srgbClr val="000099"/>
                </a:solidFill>
                <a:latin typeface="Times New Roman" panose="02020603050405020304" pitchFamily="18" charset="0"/>
                <a:cs typeface="Times New Roman" panose="02020603050405020304" pitchFamily="18" charset="0"/>
              </a:rPr>
              <a:t>y</a:t>
            </a:r>
            <a:endParaRPr lang="en-US" altLang="en-US" sz="2800" b="1" dirty="0">
              <a:solidFill>
                <a:srgbClr val="000099"/>
              </a:solidFill>
              <a:latin typeface="Times New Roman" panose="02020603050405020304" pitchFamily="18" charset="0"/>
              <a:cs typeface="Times New Roman" panose="02020603050405020304" pitchFamily="18" charset="0"/>
            </a:endParaRPr>
          </a:p>
        </p:txBody>
      </p:sp>
      <p:sp>
        <p:nvSpPr>
          <p:cNvPr id="33800" name="Line 8"/>
          <p:cNvSpPr>
            <a:spLocks noChangeShapeType="1"/>
          </p:cNvSpPr>
          <p:nvPr/>
        </p:nvSpPr>
        <p:spPr bwMode="auto">
          <a:xfrm flipV="1">
            <a:off x="2438400" y="3276600"/>
            <a:ext cx="6858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33801" name="Line 9"/>
          <p:cNvSpPr>
            <a:spLocks noChangeShapeType="1"/>
          </p:cNvSpPr>
          <p:nvPr/>
        </p:nvSpPr>
        <p:spPr bwMode="auto">
          <a:xfrm>
            <a:off x="2438400" y="3962400"/>
            <a:ext cx="7620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33802" name="Text Box 10"/>
          <p:cNvSpPr txBox="1">
            <a:spLocks noChangeArrowheads="1"/>
          </p:cNvSpPr>
          <p:nvPr/>
        </p:nvSpPr>
        <p:spPr bwMode="auto">
          <a:xfrm>
            <a:off x="3205163" y="2895600"/>
            <a:ext cx="60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800" b="1" dirty="0">
                <a:solidFill>
                  <a:srgbClr val="FF3300"/>
                </a:solidFill>
                <a:latin typeface="Times New Roman" panose="02020603050405020304" pitchFamily="18" charset="0"/>
                <a:cs typeface="Times New Roman" panose="02020603050405020304" pitchFamily="18" charset="0"/>
              </a:rPr>
              <a:t>R</a:t>
            </a:r>
          </a:p>
        </p:txBody>
      </p:sp>
      <p:sp>
        <p:nvSpPr>
          <p:cNvPr id="33803" name="Text Box 11"/>
          <p:cNvSpPr txBox="1">
            <a:spLocks noChangeArrowheads="1"/>
          </p:cNvSpPr>
          <p:nvPr/>
        </p:nvSpPr>
        <p:spPr bwMode="auto">
          <a:xfrm>
            <a:off x="3276600" y="4114800"/>
            <a:ext cx="533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800" b="1" dirty="0">
                <a:solidFill>
                  <a:srgbClr val="0000CC"/>
                </a:solidFill>
                <a:latin typeface="Times New Roman" panose="02020603050405020304" pitchFamily="18" charset="0"/>
                <a:cs typeface="Times New Roman" panose="02020603050405020304" pitchFamily="18" charset="0"/>
              </a:rPr>
              <a:t>r</a:t>
            </a:r>
          </a:p>
        </p:txBody>
      </p:sp>
      <p:sp>
        <p:nvSpPr>
          <p:cNvPr id="33805" name="Line 13"/>
          <p:cNvSpPr>
            <a:spLocks noChangeShapeType="1"/>
          </p:cNvSpPr>
          <p:nvPr/>
        </p:nvSpPr>
        <p:spPr bwMode="auto">
          <a:xfrm flipV="1">
            <a:off x="3581400" y="2819400"/>
            <a:ext cx="6858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33806" name="Line 14"/>
          <p:cNvSpPr>
            <a:spLocks noChangeShapeType="1"/>
          </p:cNvSpPr>
          <p:nvPr/>
        </p:nvSpPr>
        <p:spPr bwMode="auto">
          <a:xfrm>
            <a:off x="3581400" y="3200400"/>
            <a:ext cx="7620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33807" name="Line 15"/>
          <p:cNvSpPr>
            <a:spLocks noChangeShapeType="1"/>
          </p:cNvSpPr>
          <p:nvPr/>
        </p:nvSpPr>
        <p:spPr bwMode="auto">
          <a:xfrm flipV="1">
            <a:off x="3657600" y="4038600"/>
            <a:ext cx="7620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33808" name="Line 16"/>
          <p:cNvSpPr>
            <a:spLocks noChangeShapeType="1"/>
          </p:cNvSpPr>
          <p:nvPr/>
        </p:nvSpPr>
        <p:spPr bwMode="auto">
          <a:xfrm>
            <a:off x="3657600" y="4572000"/>
            <a:ext cx="5334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33809" name="Text Box 17"/>
          <p:cNvSpPr txBox="1">
            <a:spLocks noChangeArrowheads="1"/>
          </p:cNvSpPr>
          <p:nvPr/>
        </p:nvSpPr>
        <p:spPr bwMode="auto">
          <a:xfrm>
            <a:off x="4348163" y="2533650"/>
            <a:ext cx="457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800" b="1" dirty="0">
                <a:solidFill>
                  <a:srgbClr val="FF3300"/>
                </a:solidFill>
                <a:latin typeface="Times New Roman" panose="02020603050405020304" pitchFamily="18" charset="0"/>
                <a:cs typeface="Times New Roman" panose="02020603050405020304" pitchFamily="18" charset="0"/>
              </a:rPr>
              <a:t>Y</a:t>
            </a:r>
          </a:p>
        </p:txBody>
      </p:sp>
      <p:sp>
        <p:nvSpPr>
          <p:cNvPr id="33810" name="Text Box 18"/>
          <p:cNvSpPr txBox="1">
            <a:spLocks noChangeArrowheads="1"/>
          </p:cNvSpPr>
          <p:nvPr/>
        </p:nvSpPr>
        <p:spPr bwMode="auto">
          <a:xfrm>
            <a:off x="4343400" y="3300413"/>
            <a:ext cx="6858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800" b="1" dirty="0">
                <a:solidFill>
                  <a:srgbClr val="0000CC"/>
                </a:solidFill>
                <a:latin typeface="Times New Roman" panose="02020603050405020304" pitchFamily="18" charset="0"/>
                <a:cs typeface="Times New Roman" panose="02020603050405020304" pitchFamily="18" charset="0"/>
              </a:rPr>
              <a:t>y</a:t>
            </a:r>
          </a:p>
        </p:txBody>
      </p:sp>
      <p:sp>
        <p:nvSpPr>
          <p:cNvPr id="33811" name="Text Box 19"/>
          <p:cNvSpPr txBox="1">
            <a:spLocks noChangeArrowheads="1"/>
          </p:cNvSpPr>
          <p:nvPr/>
        </p:nvSpPr>
        <p:spPr bwMode="auto">
          <a:xfrm>
            <a:off x="4267200" y="3810000"/>
            <a:ext cx="685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dirty="0">
                <a:solidFill>
                  <a:srgbClr val="000000"/>
                </a:solidFill>
              </a:rPr>
              <a:t> </a:t>
            </a:r>
            <a:r>
              <a:rPr lang="en-US" altLang="en-US" sz="2800" b="1" dirty="0">
                <a:solidFill>
                  <a:srgbClr val="FF3300"/>
                </a:solidFill>
                <a:latin typeface="Times New Roman" panose="02020603050405020304" pitchFamily="18" charset="0"/>
                <a:cs typeface="Times New Roman" panose="02020603050405020304" pitchFamily="18" charset="0"/>
              </a:rPr>
              <a:t>Y</a:t>
            </a:r>
          </a:p>
        </p:txBody>
      </p:sp>
      <p:sp>
        <p:nvSpPr>
          <p:cNvPr id="33813" name="Text Box 21"/>
          <p:cNvSpPr txBox="1">
            <a:spLocks noChangeArrowheads="1"/>
          </p:cNvSpPr>
          <p:nvPr/>
        </p:nvSpPr>
        <p:spPr bwMode="auto">
          <a:xfrm>
            <a:off x="4267200" y="4724400"/>
            <a:ext cx="762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dirty="0">
                <a:solidFill>
                  <a:srgbClr val="000000"/>
                </a:solidFill>
              </a:rPr>
              <a:t> </a:t>
            </a:r>
            <a:r>
              <a:rPr lang="en-US" altLang="en-US" sz="2800" b="1" dirty="0">
                <a:solidFill>
                  <a:srgbClr val="0000CC"/>
                </a:solidFill>
                <a:latin typeface="Times New Roman" panose="02020603050405020304" pitchFamily="18" charset="0"/>
                <a:cs typeface="Times New Roman" panose="02020603050405020304" pitchFamily="18" charset="0"/>
              </a:rPr>
              <a:t>y</a:t>
            </a:r>
          </a:p>
        </p:txBody>
      </p:sp>
      <p:sp>
        <p:nvSpPr>
          <p:cNvPr id="33814" name="AutoShape 22"/>
          <p:cNvSpPr>
            <a:spLocks/>
          </p:cNvSpPr>
          <p:nvPr/>
        </p:nvSpPr>
        <p:spPr bwMode="auto">
          <a:xfrm>
            <a:off x="4724400" y="2667000"/>
            <a:ext cx="381000" cy="2743200"/>
          </a:xfrm>
          <a:prstGeom prst="rightBrace">
            <a:avLst>
              <a:gd name="adj1" fmla="val 60000"/>
              <a:gd name="adj2" fmla="val 50000"/>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endParaRPr lang="en-US" altLang="en-US">
              <a:solidFill>
                <a:srgbClr val="000000"/>
              </a:solidFill>
            </a:endParaRPr>
          </a:p>
        </p:txBody>
      </p:sp>
      <p:sp>
        <p:nvSpPr>
          <p:cNvPr id="33815" name="Line 23"/>
          <p:cNvSpPr>
            <a:spLocks noChangeShapeType="1"/>
          </p:cNvSpPr>
          <p:nvPr/>
        </p:nvSpPr>
        <p:spPr bwMode="auto">
          <a:xfrm>
            <a:off x="5314950" y="3938588"/>
            <a:ext cx="609600" cy="0"/>
          </a:xfrm>
          <a:prstGeom prst="line">
            <a:avLst/>
          </a:prstGeom>
          <a:noFill/>
          <a:ln w="222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33816" name="Text Box 24"/>
          <p:cNvSpPr txBox="1">
            <a:spLocks noChangeArrowheads="1"/>
          </p:cNvSpPr>
          <p:nvPr/>
        </p:nvSpPr>
        <p:spPr bwMode="auto">
          <a:xfrm>
            <a:off x="5924550" y="2358241"/>
            <a:ext cx="11430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800" b="1" i="1" dirty="0">
                <a:solidFill>
                  <a:srgbClr val="6600CC"/>
                </a:solidFill>
                <a:latin typeface="Times New Roman" panose="02020603050405020304" pitchFamily="18" charset="0"/>
                <a:cs typeface="Times New Roman" panose="02020603050405020304" pitchFamily="18" charset="0"/>
              </a:rPr>
              <a:t>4 </a:t>
            </a:r>
            <a:r>
              <a:rPr lang="en-US" altLang="en-US" sz="2800" b="1" i="1" dirty="0" err="1">
                <a:solidFill>
                  <a:srgbClr val="6600CC"/>
                </a:solidFill>
                <a:latin typeface="Times New Roman" panose="02020603050405020304" pitchFamily="18" charset="0"/>
                <a:cs typeface="Times New Roman" panose="02020603050405020304" pitchFamily="18" charset="0"/>
              </a:rPr>
              <a:t>loại</a:t>
            </a:r>
            <a:r>
              <a:rPr lang="en-US" altLang="en-US" sz="2800" b="1" i="1" dirty="0">
                <a:solidFill>
                  <a:srgbClr val="6600CC"/>
                </a:solidFill>
                <a:latin typeface="Times New Roman" panose="02020603050405020304" pitchFamily="18" charset="0"/>
                <a:cs typeface="Times New Roman" panose="02020603050405020304" pitchFamily="18" charset="0"/>
              </a:rPr>
              <a:t> </a:t>
            </a:r>
            <a:r>
              <a:rPr lang="en-US" altLang="en-US" sz="2800" b="1" i="1" dirty="0" err="1">
                <a:solidFill>
                  <a:srgbClr val="6600CC"/>
                </a:solidFill>
                <a:latin typeface="Times New Roman" panose="02020603050405020304" pitchFamily="18" charset="0"/>
                <a:cs typeface="Times New Roman" panose="02020603050405020304" pitchFamily="18" charset="0"/>
              </a:rPr>
              <a:t>giao</a:t>
            </a:r>
            <a:r>
              <a:rPr lang="en-US" altLang="en-US" sz="2800" b="1" i="1" dirty="0">
                <a:solidFill>
                  <a:srgbClr val="6600CC"/>
                </a:solidFill>
                <a:latin typeface="Times New Roman" panose="02020603050405020304" pitchFamily="18" charset="0"/>
                <a:cs typeface="Times New Roman" panose="02020603050405020304" pitchFamily="18" charset="0"/>
              </a:rPr>
              <a:t> </a:t>
            </a:r>
            <a:r>
              <a:rPr lang="en-US" altLang="en-US" sz="2800" b="1" i="1" dirty="0" err="1">
                <a:solidFill>
                  <a:srgbClr val="6600CC"/>
                </a:solidFill>
                <a:latin typeface="Times New Roman" panose="02020603050405020304" pitchFamily="18" charset="0"/>
                <a:cs typeface="Times New Roman" panose="02020603050405020304" pitchFamily="18" charset="0"/>
              </a:rPr>
              <a:t>tử</a:t>
            </a:r>
            <a:r>
              <a:rPr lang="en-US" altLang="en-US" sz="2800" b="1" i="1" dirty="0">
                <a:solidFill>
                  <a:srgbClr val="6600CC"/>
                </a:solidFill>
                <a:latin typeface="Times New Roman" panose="02020603050405020304" pitchFamily="18" charset="0"/>
                <a:cs typeface="Times New Roman" panose="02020603050405020304" pitchFamily="18" charset="0"/>
              </a:rPr>
              <a:t> </a:t>
            </a:r>
            <a:r>
              <a:rPr lang="en-US" altLang="en-US" sz="2800" b="1" i="1" dirty="0" err="1">
                <a:solidFill>
                  <a:srgbClr val="6600CC"/>
                </a:solidFill>
                <a:latin typeface="Times New Roman" panose="02020603050405020304" pitchFamily="18" charset="0"/>
                <a:cs typeface="Times New Roman" panose="02020603050405020304" pitchFamily="18" charset="0"/>
              </a:rPr>
              <a:t>tạo</a:t>
            </a:r>
            <a:r>
              <a:rPr lang="en-US" altLang="en-US" sz="2800" b="1" i="1" dirty="0">
                <a:solidFill>
                  <a:srgbClr val="6600CC"/>
                </a:solidFill>
                <a:latin typeface="Times New Roman" panose="02020603050405020304" pitchFamily="18" charset="0"/>
                <a:cs typeface="Times New Roman" panose="02020603050405020304" pitchFamily="18" charset="0"/>
              </a:rPr>
              <a:t> </a:t>
            </a:r>
            <a:r>
              <a:rPr lang="en-US" altLang="en-US" sz="2800" b="1" i="1" dirty="0" err="1">
                <a:solidFill>
                  <a:srgbClr val="6600CC"/>
                </a:solidFill>
                <a:latin typeface="Times New Roman" panose="02020603050405020304" pitchFamily="18" charset="0"/>
                <a:cs typeface="Times New Roman" panose="02020603050405020304" pitchFamily="18" charset="0"/>
              </a:rPr>
              <a:t>thành</a:t>
            </a:r>
            <a:r>
              <a:rPr lang="en-US" altLang="en-US" sz="2800" b="1" i="1" dirty="0">
                <a:solidFill>
                  <a:srgbClr val="6600CC"/>
                </a:solidFill>
                <a:latin typeface="Times New Roman" panose="02020603050405020304" pitchFamily="18" charset="0"/>
                <a:cs typeface="Times New Roman" panose="02020603050405020304" pitchFamily="18" charset="0"/>
              </a:rPr>
              <a:t> </a:t>
            </a:r>
            <a:r>
              <a:rPr lang="en-US" altLang="en-US" sz="2800" b="1" i="1" dirty="0" err="1">
                <a:solidFill>
                  <a:srgbClr val="6600CC"/>
                </a:solidFill>
                <a:latin typeface="Times New Roman" panose="02020603050405020304" pitchFamily="18" charset="0"/>
                <a:cs typeface="Times New Roman" panose="02020603050405020304" pitchFamily="18" charset="0"/>
              </a:rPr>
              <a:t>với</a:t>
            </a:r>
            <a:r>
              <a:rPr lang="en-US" altLang="en-US" sz="2800" b="1" i="1" dirty="0">
                <a:solidFill>
                  <a:srgbClr val="6600CC"/>
                </a:solidFill>
                <a:latin typeface="Times New Roman" panose="02020603050405020304" pitchFamily="18" charset="0"/>
                <a:cs typeface="Times New Roman" panose="02020603050405020304" pitchFamily="18" charset="0"/>
              </a:rPr>
              <a:t> </a:t>
            </a:r>
            <a:r>
              <a:rPr lang="en-US" altLang="en-US" sz="2800" b="1" i="1" dirty="0" err="1">
                <a:solidFill>
                  <a:srgbClr val="6600CC"/>
                </a:solidFill>
                <a:latin typeface="Times New Roman" panose="02020603050405020304" pitchFamily="18" charset="0"/>
                <a:cs typeface="Times New Roman" panose="02020603050405020304" pitchFamily="18" charset="0"/>
              </a:rPr>
              <a:t>tỉ</a:t>
            </a:r>
            <a:r>
              <a:rPr lang="en-US" altLang="en-US" sz="2800" b="1" i="1" dirty="0">
                <a:solidFill>
                  <a:srgbClr val="6600CC"/>
                </a:solidFill>
                <a:latin typeface="Times New Roman" panose="02020603050405020304" pitchFamily="18" charset="0"/>
                <a:cs typeface="Times New Roman" panose="02020603050405020304" pitchFamily="18" charset="0"/>
              </a:rPr>
              <a:t> </a:t>
            </a:r>
            <a:r>
              <a:rPr lang="en-US" altLang="en-US" sz="2800" b="1" i="1" dirty="0" err="1">
                <a:solidFill>
                  <a:srgbClr val="6600CC"/>
                </a:solidFill>
                <a:latin typeface="Times New Roman" panose="02020603050405020304" pitchFamily="18" charset="0"/>
                <a:cs typeface="Times New Roman" panose="02020603050405020304" pitchFamily="18" charset="0"/>
              </a:rPr>
              <a:t>lệ</a:t>
            </a:r>
            <a:r>
              <a:rPr lang="en-US" altLang="en-US" sz="2800" b="1" i="1" dirty="0">
                <a:solidFill>
                  <a:srgbClr val="6600CC"/>
                </a:solidFill>
                <a:latin typeface="Times New Roman" panose="02020603050405020304" pitchFamily="18" charset="0"/>
                <a:cs typeface="Times New Roman" panose="02020603050405020304" pitchFamily="18" charset="0"/>
              </a:rPr>
              <a:t> </a:t>
            </a:r>
            <a:r>
              <a:rPr lang="en-US" altLang="en-US" sz="2800" b="1" i="1" dirty="0" err="1">
                <a:solidFill>
                  <a:srgbClr val="6600CC"/>
                </a:solidFill>
                <a:latin typeface="Times New Roman" panose="02020603050405020304" pitchFamily="18" charset="0"/>
                <a:cs typeface="Times New Roman" panose="02020603050405020304" pitchFamily="18" charset="0"/>
              </a:rPr>
              <a:t>mỗi</a:t>
            </a:r>
            <a:r>
              <a:rPr lang="en-US" altLang="en-US" sz="2800" b="1" i="1" dirty="0">
                <a:solidFill>
                  <a:srgbClr val="6600CC"/>
                </a:solidFill>
                <a:latin typeface="Times New Roman" panose="02020603050405020304" pitchFamily="18" charset="0"/>
                <a:cs typeface="Times New Roman" panose="02020603050405020304" pitchFamily="18" charset="0"/>
              </a:rPr>
              <a:t> </a:t>
            </a:r>
            <a:r>
              <a:rPr lang="en-US" altLang="en-US" sz="2800" b="1" i="1" dirty="0" err="1">
                <a:solidFill>
                  <a:srgbClr val="6600CC"/>
                </a:solidFill>
                <a:latin typeface="Times New Roman" panose="02020603050405020304" pitchFamily="18" charset="0"/>
                <a:cs typeface="Times New Roman" panose="02020603050405020304" pitchFamily="18" charset="0"/>
              </a:rPr>
              <a:t>loại</a:t>
            </a:r>
            <a:r>
              <a:rPr lang="en-US" altLang="en-US" sz="2800" b="1" i="1" dirty="0">
                <a:solidFill>
                  <a:srgbClr val="6600CC"/>
                </a:solidFill>
                <a:latin typeface="Times New Roman" panose="02020603050405020304" pitchFamily="18" charset="0"/>
                <a:cs typeface="Times New Roman" panose="02020603050405020304" pitchFamily="18" charset="0"/>
              </a:rPr>
              <a:t> </a:t>
            </a:r>
            <a:r>
              <a:rPr lang="en-US" altLang="en-US" sz="2800" b="1" i="1" dirty="0" err="1">
                <a:solidFill>
                  <a:srgbClr val="6600CC"/>
                </a:solidFill>
                <a:latin typeface="Times New Roman" panose="02020603050405020304" pitchFamily="18" charset="0"/>
                <a:cs typeface="Times New Roman" panose="02020603050405020304" pitchFamily="18" charset="0"/>
              </a:rPr>
              <a:t>chiếm</a:t>
            </a:r>
            <a:r>
              <a:rPr lang="en-US" altLang="en-US" sz="2800" b="1" i="1" dirty="0">
                <a:solidFill>
                  <a:srgbClr val="6600CC"/>
                </a:solidFill>
                <a:latin typeface="Times New Roman" panose="02020603050405020304" pitchFamily="18" charset="0"/>
                <a:cs typeface="Times New Roman" panose="02020603050405020304" pitchFamily="18" charset="0"/>
              </a:rPr>
              <a:t> 1/4 </a:t>
            </a:r>
          </a:p>
        </p:txBody>
      </p:sp>
      <p:sp>
        <p:nvSpPr>
          <p:cNvPr id="33817" name="AutoShape 25"/>
          <p:cNvSpPr>
            <a:spLocks/>
          </p:cNvSpPr>
          <p:nvPr/>
        </p:nvSpPr>
        <p:spPr bwMode="auto">
          <a:xfrm>
            <a:off x="7162800" y="2590800"/>
            <a:ext cx="381000" cy="2667000"/>
          </a:xfrm>
          <a:prstGeom prst="leftBrace">
            <a:avLst>
              <a:gd name="adj1" fmla="val 58333"/>
              <a:gd name="adj2" fmla="val 50000"/>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endParaRPr lang="en-US" altLang="en-US">
              <a:solidFill>
                <a:srgbClr val="000000"/>
              </a:solidFill>
            </a:endParaRPr>
          </a:p>
        </p:txBody>
      </p:sp>
      <p:sp>
        <p:nvSpPr>
          <p:cNvPr id="33818" name="Text Box 26"/>
          <p:cNvSpPr txBox="1">
            <a:spLocks noChangeArrowheads="1"/>
          </p:cNvSpPr>
          <p:nvPr/>
        </p:nvSpPr>
        <p:spPr bwMode="auto">
          <a:xfrm>
            <a:off x="7772400" y="2514600"/>
            <a:ext cx="13716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800" b="1" dirty="0">
                <a:solidFill>
                  <a:srgbClr val="FF3300"/>
                </a:solidFill>
                <a:latin typeface="Times New Roman" panose="02020603050405020304" pitchFamily="18" charset="0"/>
                <a:cs typeface="Times New Roman" panose="02020603050405020304" pitchFamily="18" charset="0"/>
              </a:rPr>
              <a:t>¼ RY</a:t>
            </a:r>
          </a:p>
        </p:txBody>
      </p:sp>
      <p:sp>
        <p:nvSpPr>
          <p:cNvPr id="33819" name="Text Box 27"/>
          <p:cNvSpPr txBox="1">
            <a:spLocks noChangeArrowheads="1"/>
          </p:cNvSpPr>
          <p:nvPr/>
        </p:nvSpPr>
        <p:spPr bwMode="auto">
          <a:xfrm>
            <a:off x="7772400" y="3276600"/>
            <a:ext cx="104807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800" b="1" dirty="0">
                <a:solidFill>
                  <a:srgbClr val="FF3300"/>
                </a:solidFill>
                <a:latin typeface="Times New Roman" panose="02020603050405020304" pitchFamily="18" charset="0"/>
                <a:cs typeface="Times New Roman" panose="02020603050405020304" pitchFamily="18" charset="0"/>
              </a:rPr>
              <a:t>¼ R</a:t>
            </a:r>
            <a:r>
              <a:rPr lang="en-US" altLang="en-US" sz="2800" b="1" dirty="0">
                <a:solidFill>
                  <a:srgbClr val="000099"/>
                </a:solidFill>
                <a:latin typeface="Times New Roman" panose="02020603050405020304" pitchFamily="18" charset="0"/>
                <a:cs typeface="Times New Roman" panose="02020603050405020304" pitchFamily="18" charset="0"/>
              </a:rPr>
              <a:t>y</a:t>
            </a:r>
          </a:p>
        </p:txBody>
      </p:sp>
      <p:sp>
        <p:nvSpPr>
          <p:cNvPr id="33820" name="Text Box 28"/>
          <p:cNvSpPr txBox="1">
            <a:spLocks noChangeArrowheads="1"/>
          </p:cNvSpPr>
          <p:nvPr/>
        </p:nvSpPr>
        <p:spPr bwMode="auto">
          <a:xfrm>
            <a:off x="7658100" y="4020205"/>
            <a:ext cx="116237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dirty="0">
                <a:solidFill>
                  <a:srgbClr val="000000"/>
                </a:solidFill>
              </a:rPr>
              <a:t> </a:t>
            </a:r>
            <a:r>
              <a:rPr lang="en-US" altLang="en-US" sz="2400" b="1" dirty="0">
                <a:solidFill>
                  <a:srgbClr val="000000"/>
                </a:solidFill>
              </a:rPr>
              <a:t> ¼ </a:t>
            </a:r>
            <a:r>
              <a:rPr lang="en-US" altLang="en-US" sz="2800" b="1" dirty="0" err="1">
                <a:solidFill>
                  <a:srgbClr val="0000CC"/>
                </a:solidFill>
                <a:latin typeface="Times New Roman" panose="02020603050405020304" pitchFamily="18" charset="0"/>
                <a:cs typeface="Times New Roman" panose="02020603050405020304" pitchFamily="18" charset="0"/>
              </a:rPr>
              <a:t>r</a:t>
            </a:r>
            <a:r>
              <a:rPr lang="en-US" altLang="en-US" sz="2800" b="1" dirty="0" err="1">
                <a:solidFill>
                  <a:srgbClr val="FF3300"/>
                </a:solidFill>
                <a:latin typeface="Times New Roman" panose="02020603050405020304" pitchFamily="18" charset="0"/>
                <a:cs typeface="Times New Roman" panose="02020603050405020304" pitchFamily="18" charset="0"/>
              </a:rPr>
              <a:t>Y</a:t>
            </a:r>
            <a:endParaRPr lang="en-US" altLang="en-US" sz="2800" b="1" dirty="0">
              <a:solidFill>
                <a:srgbClr val="FF3300"/>
              </a:solidFill>
              <a:latin typeface="Times New Roman" panose="02020603050405020304" pitchFamily="18" charset="0"/>
              <a:cs typeface="Times New Roman" panose="02020603050405020304" pitchFamily="18" charset="0"/>
            </a:endParaRPr>
          </a:p>
        </p:txBody>
      </p:sp>
      <p:sp>
        <p:nvSpPr>
          <p:cNvPr id="33821" name="Text Box 29"/>
          <p:cNvSpPr txBox="1">
            <a:spLocks noChangeArrowheads="1"/>
          </p:cNvSpPr>
          <p:nvPr/>
        </p:nvSpPr>
        <p:spPr bwMode="auto">
          <a:xfrm>
            <a:off x="7848600" y="4800600"/>
            <a:ext cx="97187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800" b="1" dirty="0">
                <a:solidFill>
                  <a:srgbClr val="0000CC"/>
                </a:solidFill>
                <a:latin typeface="Times New Roman" panose="02020603050405020304" pitchFamily="18" charset="0"/>
                <a:cs typeface="Times New Roman" panose="02020603050405020304" pitchFamily="18" charset="0"/>
              </a:rPr>
              <a:t>¼ </a:t>
            </a:r>
            <a:r>
              <a:rPr lang="en-US" altLang="en-US" sz="2800" b="1" dirty="0" err="1">
                <a:solidFill>
                  <a:srgbClr val="0000CC"/>
                </a:solidFill>
                <a:latin typeface="Times New Roman" panose="02020603050405020304" pitchFamily="18" charset="0"/>
                <a:cs typeface="Times New Roman" panose="02020603050405020304" pitchFamily="18" charset="0"/>
              </a:rPr>
              <a:t>ry</a:t>
            </a:r>
            <a:endParaRPr lang="en-US" altLang="en-US" sz="2800" b="1" dirty="0">
              <a:solidFill>
                <a:srgbClr val="0000C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6822026"/>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Text Box 3"/>
          <p:cNvSpPr txBox="1">
            <a:spLocks noChangeArrowheads="1"/>
          </p:cNvSpPr>
          <p:nvPr/>
        </p:nvSpPr>
        <p:spPr bwMode="auto">
          <a:xfrm>
            <a:off x="179512" y="745660"/>
            <a:ext cx="896448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800" b="1" dirty="0">
                <a:solidFill>
                  <a:srgbClr val="000000"/>
                </a:solidFill>
                <a:latin typeface="Times New Roman" panose="02020603050405020304" pitchFamily="18" charset="0"/>
                <a:cs typeface="Times New Roman" panose="02020603050405020304" pitchFamily="18" charset="0"/>
              </a:rPr>
              <a:t>F</a:t>
            </a:r>
            <a:r>
              <a:rPr lang="en-US" altLang="en-US" sz="2800" b="1" baseline="-25000" dirty="0">
                <a:solidFill>
                  <a:srgbClr val="000000"/>
                </a:solidFill>
                <a:latin typeface="Times New Roman" panose="02020603050405020304" pitchFamily="18" charset="0"/>
                <a:cs typeface="Times New Roman" panose="02020603050405020304" pitchFamily="18" charset="0"/>
              </a:rPr>
              <a:t>1</a:t>
            </a:r>
            <a:r>
              <a:rPr lang="en-US" altLang="en-US" sz="2800" b="1" dirty="0">
                <a:solidFill>
                  <a:srgbClr val="000000"/>
                </a:solidFill>
                <a:latin typeface="Times New Roman" panose="02020603050405020304" pitchFamily="18" charset="0"/>
                <a:cs typeface="Times New Roman" panose="02020603050405020304" pitchFamily="18" charset="0"/>
              </a:rPr>
              <a:t>  x F</a:t>
            </a:r>
            <a:r>
              <a:rPr lang="en-US" altLang="en-US" sz="2800" b="1" baseline="-25000" dirty="0">
                <a:solidFill>
                  <a:srgbClr val="000000"/>
                </a:solidFill>
                <a:latin typeface="Times New Roman" panose="02020603050405020304" pitchFamily="18" charset="0"/>
                <a:cs typeface="Times New Roman" panose="02020603050405020304" pitchFamily="18" charset="0"/>
              </a:rPr>
              <a:t>1</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FF3300"/>
                </a:solidFill>
                <a:latin typeface="Times New Roman" panose="02020603050405020304" pitchFamily="18" charset="0"/>
                <a:cs typeface="Times New Roman" panose="02020603050405020304" pitchFamily="18" charset="0"/>
              </a:rPr>
              <a:t>R</a:t>
            </a:r>
            <a:r>
              <a:rPr lang="en-US" altLang="en-US" sz="2800" b="1" dirty="0" err="1">
                <a:solidFill>
                  <a:srgbClr val="000099"/>
                </a:solidFill>
                <a:latin typeface="Times New Roman" panose="02020603050405020304" pitchFamily="18" charset="0"/>
                <a:cs typeface="Times New Roman" panose="02020603050405020304" pitchFamily="18" charset="0"/>
              </a:rPr>
              <a:t>r</a:t>
            </a:r>
            <a:r>
              <a:rPr lang="en-US" altLang="en-US" sz="2800" b="1" dirty="0" err="1">
                <a:solidFill>
                  <a:srgbClr val="FF3300"/>
                </a:solidFill>
                <a:latin typeface="Times New Roman" panose="02020603050405020304" pitchFamily="18" charset="0"/>
                <a:cs typeface="Times New Roman" panose="02020603050405020304" pitchFamily="18" charset="0"/>
              </a:rPr>
              <a:t>Y</a:t>
            </a:r>
            <a:r>
              <a:rPr lang="en-US" altLang="en-US" sz="2800" b="1" dirty="0" err="1">
                <a:solidFill>
                  <a:srgbClr val="000099"/>
                </a:solidFill>
                <a:latin typeface="Times New Roman" panose="02020603050405020304" pitchFamily="18" charset="0"/>
                <a:cs typeface="Times New Roman" panose="02020603050405020304" pitchFamily="18" charset="0"/>
              </a:rPr>
              <a:t>y</a:t>
            </a:r>
            <a:r>
              <a:rPr lang="en-US" altLang="en-US" sz="2800" b="1" dirty="0">
                <a:solidFill>
                  <a:srgbClr val="000000"/>
                </a:solidFill>
                <a:latin typeface="Times New Roman" panose="02020603050405020304" pitchFamily="18" charset="0"/>
                <a:cs typeface="Times New Roman" panose="02020603050405020304" pitchFamily="18" charset="0"/>
              </a:rPr>
              <a:t> ( </a:t>
            </a:r>
            <a:r>
              <a:rPr lang="en-US" altLang="en-US" sz="2800" b="1" dirty="0" err="1">
                <a:solidFill>
                  <a:srgbClr val="000000"/>
                </a:solidFill>
                <a:latin typeface="Times New Roman" panose="02020603050405020304" pitchFamily="18" charset="0"/>
                <a:cs typeface="Times New Roman" panose="02020603050405020304" pitchFamily="18" charset="0"/>
              </a:rPr>
              <a:t>Vàng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trơn</a:t>
            </a:r>
            <a:r>
              <a:rPr lang="en-US" altLang="en-US" sz="2800" b="1" dirty="0">
                <a:solidFill>
                  <a:srgbClr val="000000"/>
                </a:solidFill>
                <a:latin typeface="Times New Roman" panose="02020603050405020304" pitchFamily="18" charset="0"/>
                <a:cs typeface="Times New Roman" panose="02020603050405020304" pitchFamily="18" charset="0"/>
              </a:rPr>
              <a:t>)   x  </a:t>
            </a:r>
            <a:r>
              <a:rPr lang="en-US" altLang="en-US" sz="2800" b="1" dirty="0" err="1">
                <a:solidFill>
                  <a:srgbClr val="FF3300"/>
                </a:solidFill>
                <a:latin typeface="Times New Roman" panose="02020603050405020304" pitchFamily="18" charset="0"/>
                <a:cs typeface="Times New Roman" panose="02020603050405020304" pitchFamily="18" charset="0"/>
              </a:rPr>
              <a:t>R</a:t>
            </a:r>
            <a:r>
              <a:rPr lang="en-US" altLang="en-US" sz="2800" b="1" dirty="0" err="1">
                <a:solidFill>
                  <a:srgbClr val="000099"/>
                </a:solidFill>
                <a:latin typeface="Times New Roman" panose="02020603050405020304" pitchFamily="18" charset="0"/>
                <a:cs typeface="Times New Roman" panose="02020603050405020304" pitchFamily="18" charset="0"/>
              </a:rPr>
              <a:t>r</a:t>
            </a:r>
            <a:r>
              <a:rPr lang="en-US" altLang="en-US" sz="2800" b="1" dirty="0" err="1">
                <a:solidFill>
                  <a:srgbClr val="FF3300"/>
                </a:solidFill>
                <a:latin typeface="Times New Roman" panose="02020603050405020304" pitchFamily="18" charset="0"/>
                <a:cs typeface="Times New Roman" panose="02020603050405020304" pitchFamily="18" charset="0"/>
              </a:rPr>
              <a:t>Y</a:t>
            </a:r>
            <a:r>
              <a:rPr lang="en-US" altLang="en-US" sz="2800" b="1" dirty="0" err="1">
                <a:solidFill>
                  <a:srgbClr val="000099"/>
                </a:solidFill>
                <a:latin typeface="Times New Roman" panose="02020603050405020304" pitchFamily="18" charset="0"/>
                <a:cs typeface="Times New Roman" panose="02020603050405020304" pitchFamily="18" charset="0"/>
              </a:rPr>
              <a:t>y</a:t>
            </a:r>
            <a:r>
              <a:rPr lang="en-US" altLang="en-US" sz="2800" b="1" dirty="0">
                <a:solidFill>
                  <a:srgbClr val="0000CC"/>
                </a:solidFill>
                <a:latin typeface="Times New Roman" panose="02020603050405020304" pitchFamily="18" charset="0"/>
                <a:cs typeface="Times New Roman" panose="02020603050405020304" pitchFamily="18" charset="0"/>
              </a:rPr>
              <a:t> </a:t>
            </a:r>
            <a:r>
              <a:rPr lang="en-US" altLang="en-US" sz="2800" b="1" dirty="0">
                <a:solidFill>
                  <a:srgbClr val="000000"/>
                </a:solidFill>
                <a:latin typeface="Times New Roman" panose="02020603050405020304" pitchFamily="18" charset="0"/>
                <a:cs typeface="Times New Roman" panose="02020603050405020304" pitchFamily="18" charset="0"/>
              </a:rPr>
              <a:t> ( </a:t>
            </a:r>
            <a:r>
              <a:rPr lang="en-US" altLang="en-US" sz="2800" b="1" dirty="0" err="1">
                <a:solidFill>
                  <a:srgbClr val="000000"/>
                </a:solidFill>
                <a:latin typeface="Times New Roman" panose="02020603050405020304" pitchFamily="18" charset="0"/>
                <a:cs typeface="Times New Roman" panose="02020603050405020304" pitchFamily="18" charset="0"/>
              </a:rPr>
              <a:t>Vàng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trơn</a:t>
            </a:r>
            <a:r>
              <a:rPr lang="en-US" altLang="en-US" sz="2800" b="1" dirty="0">
                <a:solidFill>
                  <a:srgbClr val="000000"/>
                </a:solidFill>
                <a:latin typeface="Times New Roman" panose="02020603050405020304" pitchFamily="18" charset="0"/>
                <a:cs typeface="Times New Roman" panose="02020603050405020304" pitchFamily="18" charset="0"/>
              </a:rPr>
              <a:t> )</a:t>
            </a:r>
          </a:p>
        </p:txBody>
      </p:sp>
      <p:sp>
        <p:nvSpPr>
          <p:cNvPr id="32772" name="Text Box 4"/>
          <p:cNvSpPr txBox="1">
            <a:spLocks noChangeArrowheads="1"/>
          </p:cNvSpPr>
          <p:nvPr/>
        </p:nvSpPr>
        <p:spPr bwMode="auto">
          <a:xfrm>
            <a:off x="581646" y="1616858"/>
            <a:ext cx="147099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400" b="1" dirty="0">
                <a:solidFill>
                  <a:srgbClr val="000000"/>
                </a:solidFill>
                <a:latin typeface="Times New Roman" panose="02020603050405020304" pitchFamily="18" charset="0"/>
                <a:cs typeface="Times New Roman" panose="02020603050405020304" pitchFamily="18" charset="0"/>
              </a:rPr>
              <a:t>G( F</a:t>
            </a:r>
            <a:r>
              <a:rPr lang="en-US" altLang="en-US" sz="2400" b="1" baseline="-25000" dirty="0">
                <a:solidFill>
                  <a:srgbClr val="000000"/>
                </a:solidFill>
                <a:latin typeface="Times New Roman" panose="02020603050405020304" pitchFamily="18" charset="0"/>
                <a:cs typeface="Times New Roman" panose="02020603050405020304" pitchFamily="18" charset="0"/>
              </a:rPr>
              <a:t>1</a:t>
            </a:r>
            <a:r>
              <a:rPr lang="en-US" altLang="en-US" sz="2400" b="1" dirty="0">
                <a:solidFill>
                  <a:srgbClr val="000000"/>
                </a:solidFill>
                <a:latin typeface="Times New Roman" panose="02020603050405020304" pitchFamily="18" charset="0"/>
                <a:cs typeface="Times New Roman" panose="02020603050405020304" pitchFamily="18" charset="0"/>
              </a:rPr>
              <a:t>):</a:t>
            </a:r>
          </a:p>
        </p:txBody>
      </p:sp>
      <p:sp>
        <p:nvSpPr>
          <p:cNvPr id="32773" name="Text Box 5"/>
          <p:cNvSpPr txBox="1">
            <a:spLocks noChangeArrowheads="1"/>
          </p:cNvSpPr>
          <p:nvPr/>
        </p:nvSpPr>
        <p:spPr bwMode="auto">
          <a:xfrm>
            <a:off x="1747838" y="1609725"/>
            <a:ext cx="33004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400" b="1" dirty="0">
                <a:solidFill>
                  <a:srgbClr val="FF3300"/>
                </a:solidFill>
                <a:latin typeface="Times New Roman" panose="02020603050405020304" pitchFamily="18" charset="0"/>
                <a:cs typeface="Times New Roman" panose="02020603050405020304" pitchFamily="18" charset="0"/>
              </a:rPr>
              <a:t>¼ RY</a:t>
            </a:r>
            <a:r>
              <a:rPr lang="en-US" altLang="en-US" sz="2400" b="1" dirty="0">
                <a:solidFill>
                  <a:srgbClr val="000000"/>
                </a:solidFill>
                <a:latin typeface="Times New Roman" panose="02020603050405020304" pitchFamily="18" charset="0"/>
                <a:cs typeface="Times New Roman" panose="02020603050405020304" pitchFamily="18" charset="0"/>
              </a:rPr>
              <a:t>, ¼ </a:t>
            </a:r>
            <a:r>
              <a:rPr lang="en-US" altLang="en-US" sz="2400" b="1" dirty="0">
                <a:solidFill>
                  <a:srgbClr val="FF3300"/>
                </a:solidFill>
                <a:latin typeface="Times New Roman" panose="02020603050405020304" pitchFamily="18" charset="0"/>
                <a:cs typeface="Times New Roman" panose="02020603050405020304" pitchFamily="18" charset="0"/>
              </a:rPr>
              <a:t>R</a:t>
            </a:r>
            <a:r>
              <a:rPr lang="en-US" altLang="en-US" sz="2400" b="1" dirty="0">
                <a:solidFill>
                  <a:srgbClr val="000099"/>
                </a:solidFill>
                <a:latin typeface="Times New Roman" panose="02020603050405020304" pitchFamily="18" charset="0"/>
                <a:cs typeface="Times New Roman" panose="02020603050405020304" pitchFamily="18" charset="0"/>
              </a:rPr>
              <a:t>y</a:t>
            </a:r>
            <a:r>
              <a:rPr lang="en-US" altLang="en-US" sz="2400" b="1" dirty="0">
                <a:solidFill>
                  <a:srgbClr val="000000"/>
                </a:solidFill>
                <a:latin typeface="Times New Roman" panose="02020603050405020304" pitchFamily="18" charset="0"/>
                <a:cs typeface="Times New Roman" panose="02020603050405020304" pitchFamily="18" charset="0"/>
              </a:rPr>
              <a:t>,  ¼ </a:t>
            </a:r>
            <a:r>
              <a:rPr lang="en-US" altLang="en-US" sz="2400" b="1" dirty="0" err="1">
                <a:solidFill>
                  <a:srgbClr val="0000CC"/>
                </a:solidFill>
                <a:latin typeface="Times New Roman" panose="02020603050405020304" pitchFamily="18" charset="0"/>
                <a:cs typeface="Times New Roman" panose="02020603050405020304" pitchFamily="18" charset="0"/>
              </a:rPr>
              <a:t>r</a:t>
            </a:r>
            <a:r>
              <a:rPr lang="en-US" altLang="en-US" sz="2400" b="1" dirty="0" err="1">
                <a:solidFill>
                  <a:srgbClr val="FF0000"/>
                </a:solidFill>
                <a:latin typeface="Times New Roman" panose="02020603050405020304" pitchFamily="18" charset="0"/>
                <a:cs typeface="Times New Roman" panose="02020603050405020304" pitchFamily="18" charset="0"/>
              </a:rPr>
              <a:t>Y</a:t>
            </a:r>
            <a:r>
              <a:rPr lang="en-US" altLang="en-US" sz="2400" b="1" dirty="0">
                <a:solidFill>
                  <a:srgbClr val="000000"/>
                </a:solidFill>
                <a:latin typeface="Times New Roman" panose="02020603050405020304" pitchFamily="18" charset="0"/>
                <a:cs typeface="Times New Roman" panose="02020603050405020304" pitchFamily="18" charset="0"/>
              </a:rPr>
              <a:t>, ¼ </a:t>
            </a:r>
            <a:r>
              <a:rPr lang="en-US" altLang="en-US" sz="2400" b="1" dirty="0" err="1">
                <a:solidFill>
                  <a:srgbClr val="0000CC"/>
                </a:solidFill>
                <a:latin typeface="Times New Roman" panose="02020603050405020304" pitchFamily="18" charset="0"/>
                <a:cs typeface="Times New Roman" panose="02020603050405020304" pitchFamily="18" charset="0"/>
              </a:rPr>
              <a:t>ry</a:t>
            </a:r>
            <a:endParaRPr lang="en-US" altLang="en-US" sz="2400" b="1" dirty="0">
              <a:solidFill>
                <a:srgbClr val="0000CC"/>
              </a:solidFill>
              <a:latin typeface="Times New Roman" panose="02020603050405020304" pitchFamily="18" charset="0"/>
              <a:cs typeface="Times New Roman" panose="02020603050405020304" pitchFamily="18" charset="0"/>
            </a:endParaRPr>
          </a:p>
        </p:txBody>
      </p:sp>
      <p:sp>
        <p:nvSpPr>
          <p:cNvPr id="32774" name="Text Box 6"/>
          <p:cNvSpPr txBox="1">
            <a:spLocks noChangeArrowheads="1"/>
          </p:cNvSpPr>
          <p:nvPr/>
        </p:nvSpPr>
        <p:spPr bwMode="auto">
          <a:xfrm>
            <a:off x="5233988" y="1662113"/>
            <a:ext cx="37305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400" b="1" dirty="0">
                <a:solidFill>
                  <a:srgbClr val="FF3300"/>
                </a:solidFill>
                <a:latin typeface="Times New Roman" panose="02020603050405020304" pitchFamily="18" charset="0"/>
                <a:cs typeface="Times New Roman" panose="02020603050405020304" pitchFamily="18" charset="0"/>
              </a:rPr>
              <a:t>¼ RY,</a:t>
            </a:r>
            <a:r>
              <a:rPr lang="en-US" altLang="en-US" sz="2400" b="1" dirty="0">
                <a:solidFill>
                  <a:srgbClr val="000000"/>
                </a:solidFill>
                <a:latin typeface="Times New Roman" panose="02020603050405020304" pitchFamily="18" charset="0"/>
                <a:cs typeface="Times New Roman" panose="02020603050405020304" pitchFamily="18" charset="0"/>
              </a:rPr>
              <a:t> ¼ </a:t>
            </a:r>
            <a:r>
              <a:rPr lang="en-US" altLang="en-US" sz="2400" b="1" dirty="0">
                <a:solidFill>
                  <a:srgbClr val="FF3300"/>
                </a:solidFill>
                <a:latin typeface="Times New Roman" panose="02020603050405020304" pitchFamily="18" charset="0"/>
                <a:cs typeface="Times New Roman" panose="02020603050405020304" pitchFamily="18" charset="0"/>
              </a:rPr>
              <a:t>R</a:t>
            </a:r>
            <a:r>
              <a:rPr lang="en-US" altLang="en-US" sz="2400" b="1" dirty="0">
                <a:solidFill>
                  <a:srgbClr val="000099"/>
                </a:solidFill>
                <a:latin typeface="Times New Roman" panose="02020603050405020304" pitchFamily="18" charset="0"/>
                <a:cs typeface="Times New Roman" panose="02020603050405020304" pitchFamily="18" charset="0"/>
              </a:rPr>
              <a:t>y</a:t>
            </a:r>
            <a:r>
              <a:rPr lang="en-US" altLang="en-US" sz="2400" b="1" dirty="0">
                <a:solidFill>
                  <a:srgbClr val="000000"/>
                </a:solidFill>
                <a:latin typeface="Times New Roman" panose="02020603050405020304" pitchFamily="18" charset="0"/>
                <a:cs typeface="Times New Roman" panose="02020603050405020304" pitchFamily="18" charset="0"/>
              </a:rPr>
              <a:t>,  ¼ </a:t>
            </a:r>
            <a:r>
              <a:rPr lang="en-US" altLang="en-US" sz="2400" b="1" dirty="0" err="1">
                <a:solidFill>
                  <a:srgbClr val="0000CC"/>
                </a:solidFill>
                <a:latin typeface="Times New Roman" panose="02020603050405020304" pitchFamily="18" charset="0"/>
                <a:cs typeface="Times New Roman" panose="02020603050405020304" pitchFamily="18" charset="0"/>
              </a:rPr>
              <a:t>r</a:t>
            </a:r>
            <a:r>
              <a:rPr lang="en-US" altLang="en-US" sz="2400" b="1" dirty="0" err="1">
                <a:solidFill>
                  <a:srgbClr val="FF0000"/>
                </a:solidFill>
                <a:latin typeface="Times New Roman" panose="02020603050405020304" pitchFamily="18" charset="0"/>
                <a:cs typeface="Times New Roman" panose="02020603050405020304" pitchFamily="18" charset="0"/>
              </a:rPr>
              <a:t>Y</a:t>
            </a:r>
            <a:r>
              <a:rPr lang="en-US" altLang="en-US" sz="2400" b="1" dirty="0">
                <a:solidFill>
                  <a:srgbClr val="000000"/>
                </a:solidFill>
                <a:latin typeface="Times New Roman" panose="02020603050405020304" pitchFamily="18" charset="0"/>
                <a:cs typeface="Times New Roman" panose="02020603050405020304" pitchFamily="18" charset="0"/>
              </a:rPr>
              <a:t>, ¼ </a:t>
            </a:r>
            <a:r>
              <a:rPr lang="en-US" altLang="en-US" sz="2400" b="1" dirty="0" err="1">
                <a:solidFill>
                  <a:srgbClr val="0000CC"/>
                </a:solidFill>
                <a:latin typeface="Times New Roman" panose="02020603050405020304" pitchFamily="18" charset="0"/>
                <a:cs typeface="Times New Roman" panose="02020603050405020304" pitchFamily="18" charset="0"/>
              </a:rPr>
              <a:t>ry</a:t>
            </a:r>
            <a:endParaRPr lang="en-US" altLang="en-US" sz="2400" b="1" dirty="0">
              <a:solidFill>
                <a:srgbClr val="0000CC"/>
              </a:solidFill>
              <a:latin typeface="Times New Roman" panose="02020603050405020304" pitchFamily="18" charset="0"/>
              <a:cs typeface="Times New Roman" panose="02020603050405020304" pitchFamily="18" charset="0"/>
            </a:endParaRPr>
          </a:p>
        </p:txBody>
      </p:sp>
      <p:sp>
        <p:nvSpPr>
          <p:cNvPr id="32775" name="Text Box 7"/>
          <p:cNvSpPr txBox="1">
            <a:spLocks noChangeArrowheads="1"/>
          </p:cNvSpPr>
          <p:nvPr/>
        </p:nvSpPr>
        <p:spPr bwMode="auto">
          <a:xfrm>
            <a:off x="1371600" y="2209800"/>
            <a:ext cx="990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400" b="1" dirty="0">
                <a:solidFill>
                  <a:srgbClr val="000000"/>
                </a:solidFill>
                <a:latin typeface="Times New Roman" panose="02020603050405020304" pitchFamily="18" charset="0"/>
                <a:cs typeface="Times New Roman" panose="02020603050405020304" pitchFamily="18" charset="0"/>
              </a:rPr>
              <a:t>F</a:t>
            </a:r>
            <a:r>
              <a:rPr lang="en-US" altLang="en-US" sz="2400" b="1" baseline="-25000" dirty="0">
                <a:solidFill>
                  <a:srgbClr val="000000"/>
                </a:solidFill>
                <a:latin typeface="Times New Roman" panose="02020603050405020304" pitchFamily="18" charset="0"/>
                <a:cs typeface="Times New Roman" panose="02020603050405020304" pitchFamily="18" charset="0"/>
              </a:rPr>
              <a:t>2</a:t>
            </a:r>
            <a:r>
              <a:rPr lang="en-US" altLang="en-US" sz="3200" b="1" baseline="-25000" dirty="0">
                <a:solidFill>
                  <a:srgbClr val="000000"/>
                </a:solidFill>
                <a:latin typeface="Times New Roman" panose="02020603050405020304" pitchFamily="18" charset="0"/>
                <a:cs typeface="Times New Roman" panose="02020603050405020304" pitchFamily="18" charset="0"/>
              </a:rPr>
              <a:t> </a:t>
            </a:r>
            <a:r>
              <a:rPr lang="en-US" altLang="en-US" sz="2800" b="1" baseline="-25000" dirty="0">
                <a:solidFill>
                  <a:srgbClr val="000000"/>
                </a:solidFill>
                <a:latin typeface="Times New Roman" panose="02020603050405020304" pitchFamily="18" charset="0"/>
                <a:cs typeface="Times New Roman" panose="02020603050405020304" pitchFamily="18" charset="0"/>
              </a:rPr>
              <a:t>:</a:t>
            </a:r>
            <a:endParaRPr lang="en-US" altLang="en-US" sz="2800" b="1" dirty="0">
              <a:solidFill>
                <a:srgbClr val="000000"/>
              </a:solidFill>
              <a:latin typeface="Times New Roman" panose="02020603050405020304" pitchFamily="18" charset="0"/>
              <a:cs typeface="Times New Roman" panose="02020603050405020304" pitchFamily="18" charset="0"/>
            </a:endParaRPr>
          </a:p>
        </p:txBody>
      </p:sp>
      <p:sp>
        <p:nvSpPr>
          <p:cNvPr id="32776" name="Text Box 8"/>
          <p:cNvSpPr txBox="1">
            <a:spLocks noChangeArrowheads="1"/>
          </p:cNvSpPr>
          <p:nvPr/>
        </p:nvSpPr>
        <p:spPr bwMode="auto">
          <a:xfrm>
            <a:off x="2057400" y="2286000"/>
            <a:ext cx="3276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400" b="1" dirty="0" err="1">
                <a:solidFill>
                  <a:srgbClr val="6600CC"/>
                </a:solidFill>
                <a:latin typeface="Times New Roman" panose="02020603050405020304" pitchFamily="18" charset="0"/>
                <a:cs typeface="Times New Roman" panose="02020603050405020304" pitchFamily="18" charset="0"/>
              </a:rPr>
              <a:t>Lập</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bảng</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Pennet</a:t>
            </a:r>
            <a:endParaRPr lang="en-US" altLang="en-US" sz="2400" b="1" dirty="0">
              <a:solidFill>
                <a:srgbClr val="6600CC"/>
              </a:solidFill>
              <a:latin typeface="Times New Roman" panose="02020603050405020304" pitchFamily="18" charset="0"/>
              <a:cs typeface="Times New Roman" panose="02020603050405020304" pitchFamily="18" charset="0"/>
            </a:endParaRPr>
          </a:p>
        </p:txBody>
      </p:sp>
      <p:graphicFrame>
        <p:nvGraphicFramePr>
          <p:cNvPr id="32821" name="Group 53"/>
          <p:cNvGraphicFramePr>
            <a:graphicFrameLocks noGrp="1"/>
          </p:cNvGraphicFramePr>
          <p:nvPr>
            <p:extLst>
              <p:ext uri="{D42A27DB-BD31-4B8C-83A1-F6EECF244321}">
                <p14:modId xmlns:p14="http://schemas.microsoft.com/office/powerpoint/2010/main" val="2851992233"/>
              </p:ext>
            </p:extLst>
          </p:nvPr>
        </p:nvGraphicFramePr>
        <p:xfrm>
          <a:off x="885477" y="2947764"/>
          <a:ext cx="7944545" cy="3705671"/>
        </p:xfrm>
        <a:graphic>
          <a:graphicData uri="http://schemas.openxmlformats.org/drawingml/2006/table">
            <a:tbl>
              <a:tblPr/>
              <a:tblGrid>
                <a:gridCol w="1588909">
                  <a:extLst>
                    <a:ext uri="{9D8B030D-6E8A-4147-A177-3AD203B41FA5}">
                      <a16:colId xmlns:a16="http://schemas.microsoft.com/office/drawing/2014/main" val="20000"/>
                    </a:ext>
                  </a:extLst>
                </a:gridCol>
                <a:gridCol w="1588909">
                  <a:extLst>
                    <a:ext uri="{9D8B030D-6E8A-4147-A177-3AD203B41FA5}">
                      <a16:colId xmlns:a16="http://schemas.microsoft.com/office/drawing/2014/main" val="20001"/>
                    </a:ext>
                  </a:extLst>
                </a:gridCol>
                <a:gridCol w="1732841">
                  <a:extLst>
                    <a:ext uri="{9D8B030D-6E8A-4147-A177-3AD203B41FA5}">
                      <a16:colId xmlns:a16="http://schemas.microsoft.com/office/drawing/2014/main" val="20002"/>
                    </a:ext>
                  </a:extLst>
                </a:gridCol>
                <a:gridCol w="1444977">
                  <a:extLst>
                    <a:ext uri="{9D8B030D-6E8A-4147-A177-3AD203B41FA5}">
                      <a16:colId xmlns:a16="http://schemas.microsoft.com/office/drawing/2014/main" val="20003"/>
                    </a:ext>
                  </a:extLst>
                </a:gridCol>
                <a:gridCol w="1588909">
                  <a:extLst>
                    <a:ext uri="{9D8B030D-6E8A-4147-A177-3AD203B41FA5}">
                      <a16:colId xmlns:a16="http://schemas.microsoft.com/office/drawing/2014/main" val="20004"/>
                    </a:ext>
                  </a:extLst>
                </a:gridCol>
              </a:tblGrid>
              <a:tr h="905831">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rgbClr val="6600CC"/>
                          </a:solidFill>
                          <a:effectLst/>
                          <a:latin typeface="Times New Roman" panose="02020603050405020304" pitchFamily="18" charset="0"/>
                          <a:cs typeface="Times New Roman" panose="02020603050405020304" pitchFamily="18" charset="0"/>
                        </a:rPr>
                        <a:t>♀</a:t>
                      </a:r>
                      <a:r>
                        <a:rPr kumimoji="0" lang="en-US" altLang="en-US" sz="2400" b="0" i="0" u="none" strike="noStrike" cap="none" normalizeH="0" baseline="0" dirty="0">
                          <a:ln>
                            <a:noFill/>
                          </a:ln>
                          <a:solidFill>
                            <a:srgbClr val="6600CC"/>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a:ln>
                            <a:noFill/>
                          </a:ln>
                          <a:solidFill>
                            <a:srgbClr val="6600CC"/>
                          </a:solidFill>
                          <a:effectLst/>
                          <a:latin typeface="Times New Roman" panose="02020603050405020304" pitchFamily="18" charset="0"/>
                          <a:cs typeface="Times New Roman" panose="02020603050405020304" pitchFamily="18" charset="0"/>
                        </a:rPr>
                        <a:t>♂</a:t>
                      </a:r>
                      <a:endParaRPr kumimoji="0" lang="en-US" altLang="en-US" sz="2400" b="1" i="0" u="none" strike="noStrike" cap="none" normalizeH="0" baseline="0" dirty="0">
                        <a:ln>
                          <a:noFill/>
                        </a:ln>
                        <a:solidFill>
                          <a:srgbClr val="6600CC"/>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9996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9996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9996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9996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32818" name="Line 50"/>
          <p:cNvSpPr>
            <a:spLocks noChangeShapeType="1"/>
          </p:cNvSpPr>
          <p:nvPr/>
        </p:nvSpPr>
        <p:spPr bwMode="auto">
          <a:xfrm>
            <a:off x="1102519" y="3088510"/>
            <a:ext cx="1252537" cy="6810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32822" name="Text Box 54"/>
          <p:cNvSpPr txBox="1">
            <a:spLocks noChangeArrowheads="1"/>
          </p:cNvSpPr>
          <p:nvPr/>
        </p:nvSpPr>
        <p:spPr bwMode="auto">
          <a:xfrm>
            <a:off x="2833687" y="3143249"/>
            <a:ext cx="93821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400" b="1" dirty="0">
                <a:solidFill>
                  <a:srgbClr val="FF3300"/>
                </a:solidFill>
              </a:rPr>
              <a:t>¼ RY</a:t>
            </a:r>
          </a:p>
        </p:txBody>
      </p:sp>
      <p:sp>
        <p:nvSpPr>
          <p:cNvPr id="32824" name="Text Box 56"/>
          <p:cNvSpPr txBox="1">
            <a:spLocks noChangeArrowheads="1"/>
          </p:cNvSpPr>
          <p:nvPr/>
        </p:nvSpPr>
        <p:spPr bwMode="auto">
          <a:xfrm>
            <a:off x="947737" y="4645967"/>
            <a:ext cx="164306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400" b="1" dirty="0">
                <a:solidFill>
                  <a:srgbClr val="FF3300"/>
                </a:solidFill>
              </a:rPr>
              <a:t> ¼ R</a:t>
            </a:r>
            <a:r>
              <a:rPr lang="en-US" altLang="en-US" sz="2400" b="1" dirty="0">
                <a:solidFill>
                  <a:srgbClr val="000099"/>
                </a:solidFill>
              </a:rPr>
              <a:t>y</a:t>
            </a:r>
          </a:p>
        </p:txBody>
      </p:sp>
      <p:sp>
        <p:nvSpPr>
          <p:cNvPr id="32825" name="Text Box 57"/>
          <p:cNvSpPr txBox="1">
            <a:spLocks noChangeArrowheads="1"/>
          </p:cNvSpPr>
          <p:nvPr/>
        </p:nvSpPr>
        <p:spPr bwMode="auto">
          <a:xfrm>
            <a:off x="983456" y="5396113"/>
            <a:ext cx="1371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400" b="1" dirty="0">
                <a:solidFill>
                  <a:srgbClr val="000000"/>
                </a:solidFill>
              </a:rPr>
              <a:t> ¼ </a:t>
            </a:r>
            <a:r>
              <a:rPr lang="en-US" altLang="en-US" sz="2400" b="1" dirty="0" err="1">
                <a:solidFill>
                  <a:srgbClr val="0000CC"/>
                </a:solidFill>
              </a:rPr>
              <a:t>r</a:t>
            </a:r>
            <a:r>
              <a:rPr lang="en-US" altLang="en-US" sz="2400" b="1" dirty="0" err="1">
                <a:solidFill>
                  <a:srgbClr val="FF0000"/>
                </a:solidFill>
              </a:rPr>
              <a:t>Y</a:t>
            </a:r>
            <a:endParaRPr lang="en-US" altLang="en-US" sz="2400" b="1" dirty="0">
              <a:solidFill>
                <a:srgbClr val="FF0000"/>
              </a:solidFill>
            </a:endParaRPr>
          </a:p>
        </p:txBody>
      </p:sp>
      <p:sp>
        <p:nvSpPr>
          <p:cNvPr id="32826" name="Text Box 58"/>
          <p:cNvSpPr txBox="1">
            <a:spLocks noChangeArrowheads="1"/>
          </p:cNvSpPr>
          <p:nvPr/>
        </p:nvSpPr>
        <p:spPr bwMode="auto">
          <a:xfrm>
            <a:off x="5681007" y="3134057"/>
            <a:ext cx="1009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dirty="0">
                <a:solidFill>
                  <a:srgbClr val="000000"/>
                </a:solidFill>
              </a:rPr>
              <a:t> </a:t>
            </a:r>
            <a:r>
              <a:rPr lang="en-US" altLang="en-US" sz="2400" b="1" dirty="0">
                <a:solidFill>
                  <a:srgbClr val="000000"/>
                </a:solidFill>
              </a:rPr>
              <a:t> </a:t>
            </a:r>
            <a:r>
              <a:rPr lang="en-US" altLang="en-US" sz="2400" b="1" dirty="0">
                <a:solidFill>
                  <a:srgbClr val="0000CC"/>
                </a:solidFill>
              </a:rPr>
              <a:t>¼ </a:t>
            </a:r>
            <a:r>
              <a:rPr lang="en-US" altLang="en-US" sz="2400" b="1" dirty="0" err="1">
                <a:solidFill>
                  <a:srgbClr val="0000CC"/>
                </a:solidFill>
              </a:rPr>
              <a:t>r</a:t>
            </a:r>
            <a:r>
              <a:rPr lang="en-US" altLang="en-US" sz="2400" b="1" dirty="0" err="1">
                <a:solidFill>
                  <a:srgbClr val="FF0000"/>
                </a:solidFill>
              </a:rPr>
              <a:t>Y</a:t>
            </a:r>
            <a:endParaRPr lang="en-US" altLang="en-US" sz="2400" b="1" dirty="0">
              <a:solidFill>
                <a:srgbClr val="FF0000"/>
              </a:solidFill>
            </a:endParaRPr>
          </a:p>
        </p:txBody>
      </p:sp>
      <p:sp>
        <p:nvSpPr>
          <p:cNvPr id="32827" name="Text Box 59"/>
          <p:cNvSpPr txBox="1">
            <a:spLocks noChangeArrowheads="1"/>
          </p:cNvSpPr>
          <p:nvPr/>
        </p:nvSpPr>
        <p:spPr bwMode="auto">
          <a:xfrm>
            <a:off x="1143656" y="6106159"/>
            <a:ext cx="10144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400" b="1" dirty="0">
                <a:solidFill>
                  <a:srgbClr val="0000CC"/>
                </a:solidFill>
              </a:rPr>
              <a:t>¼ </a:t>
            </a:r>
            <a:r>
              <a:rPr lang="en-US" altLang="en-US" sz="2400" b="1" dirty="0" err="1">
                <a:solidFill>
                  <a:srgbClr val="0000CC"/>
                </a:solidFill>
              </a:rPr>
              <a:t>ry</a:t>
            </a:r>
            <a:endParaRPr lang="en-US" altLang="en-US" sz="2400" b="1" dirty="0">
              <a:solidFill>
                <a:srgbClr val="0000CC"/>
              </a:solidFill>
            </a:endParaRPr>
          </a:p>
        </p:txBody>
      </p:sp>
      <p:sp>
        <p:nvSpPr>
          <p:cNvPr id="32828" name="Text Box 60"/>
          <p:cNvSpPr txBox="1">
            <a:spLocks noChangeArrowheads="1"/>
          </p:cNvSpPr>
          <p:nvPr/>
        </p:nvSpPr>
        <p:spPr bwMode="auto">
          <a:xfrm>
            <a:off x="7589095" y="3123559"/>
            <a:ext cx="100012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400" b="1" dirty="0">
                <a:solidFill>
                  <a:srgbClr val="0000CC"/>
                </a:solidFill>
              </a:rPr>
              <a:t>¼ </a:t>
            </a:r>
            <a:r>
              <a:rPr lang="en-US" altLang="en-US" sz="2400" b="1" dirty="0" err="1">
                <a:solidFill>
                  <a:srgbClr val="0000CC"/>
                </a:solidFill>
              </a:rPr>
              <a:t>ry</a:t>
            </a:r>
            <a:endParaRPr lang="en-US" altLang="en-US" sz="2400" b="1" dirty="0">
              <a:solidFill>
                <a:srgbClr val="0000CC"/>
              </a:solidFill>
            </a:endParaRPr>
          </a:p>
        </p:txBody>
      </p:sp>
      <p:sp>
        <p:nvSpPr>
          <p:cNvPr id="32829" name="Text Box 61"/>
          <p:cNvSpPr txBox="1">
            <a:spLocks noChangeArrowheads="1"/>
          </p:cNvSpPr>
          <p:nvPr/>
        </p:nvSpPr>
        <p:spPr bwMode="auto">
          <a:xfrm>
            <a:off x="1148418" y="3941415"/>
            <a:ext cx="1009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400" b="1" dirty="0">
                <a:solidFill>
                  <a:srgbClr val="FF3300"/>
                </a:solidFill>
              </a:rPr>
              <a:t>¼ RY</a:t>
            </a:r>
          </a:p>
        </p:txBody>
      </p:sp>
      <p:sp>
        <p:nvSpPr>
          <p:cNvPr id="32830" name="Text Box 62"/>
          <p:cNvSpPr txBox="1">
            <a:spLocks noChangeArrowheads="1"/>
          </p:cNvSpPr>
          <p:nvPr/>
        </p:nvSpPr>
        <p:spPr bwMode="auto">
          <a:xfrm>
            <a:off x="3977174" y="4707522"/>
            <a:ext cx="162335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000" dirty="0">
                <a:latin typeface="Times New Roman" panose="02020603050405020304" pitchFamily="18" charset="0"/>
                <a:cs typeface="Times New Roman" panose="02020603050405020304" pitchFamily="18" charset="0"/>
              </a:rPr>
              <a:t>1/16 </a:t>
            </a:r>
            <a:r>
              <a:rPr lang="en-US" altLang="en-US" sz="2000" dirty="0" err="1">
                <a:solidFill>
                  <a:srgbClr val="FF3300"/>
                </a:solidFill>
                <a:latin typeface="Times New Roman" panose="02020603050405020304" pitchFamily="18" charset="0"/>
                <a:cs typeface="Times New Roman" panose="02020603050405020304" pitchFamily="18" charset="0"/>
              </a:rPr>
              <a:t>RR</a:t>
            </a:r>
            <a:r>
              <a:rPr lang="en-US" altLang="en-US" sz="2000" dirty="0" err="1">
                <a:solidFill>
                  <a:srgbClr val="000099"/>
                </a:solidFill>
                <a:latin typeface="Times New Roman" panose="02020603050405020304" pitchFamily="18" charset="0"/>
                <a:cs typeface="Times New Roman" panose="02020603050405020304" pitchFamily="18" charset="0"/>
              </a:rPr>
              <a:t>yy</a:t>
            </a:r>
            <a:endParaRPr lang="en-US" altLang="en-US" sz="2000" dirty="0">
              <a:solidFill>
                <a:srgbClr val="000099"/>
              </a:solidFill>
              <a:latin typeface="Times New Roman" panose="02020603050405020304" pitchFamily="18" charset="0"/>
              <a:cs typeface="Times New Roman" panose="02020603050405020304" pitchFamily="18" charset="0"/>
            </a:endParaRPr>
          </a:p>
        </p:txBody>
      </p:sp>
      <p:sp>
        <p:nvSpPr>
          <p:cNvPr id="32831" name="Line 63"/>
          <p:cNvSpPr>
            <a:spLocks noChangeShapeType="1"/>
          </p:cNvSpPr>
          <p:nvPr/>
        </p:nvSpPr>
        <p:spPr bwMode="auto">
          <a:xfrm>
            <a:off x="4572000" y="3505200"/>
            <a:ext cx="0" cy="114076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32832" name="Line 64"/>
          <p:cNvSpPr>
            <a:spLocks noChangeShapeType="1"/>
          </p:cNvSpPr>
          <p:nvPr/>
        </p:nvSpPr>
        <p:spPr bwMode="auto">
          <a:xfrm>
            <a:off x="2065418" y="4898052"/>
            <a:ext cx="2000250" cy="19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32833" name="Text Box 65"/>
          <p:cNvSpPr txBox="1">
            <a:spLocks noChangeArrowheads="1"/>
          </p:cNvSpPr>
          <p:nvPr/>
        </p:nvSpPr>
        <p:spPr bwMode="auto">
          <a:xfrm>
            <a:off x="5143331" y="4757315"/>
            <a:ext cx="914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dirty="0">
                <a:solidFill>
                  <a:srgbClr val="000000"/>
                </a:solidFill>
              </a:rPr>
              <a:t>(V-N)</a:t>
            </a:r>
          </a:p>
        </p:txBody>
      </p:sp>
      <p:sp>
        <p:nvSpPr>
          <p:cNvPr id="23" name="Rectangle 3"/>
          <p:cNvSpPr txBox="1">
            <a:spLocks noChangeArrowheads="1"/>
          </p:cNvSpPr>
          <p:nvPr/>
        </p:nvSpPr>
        <p:spPr bwMode="auto">
          <a:xfrm>
            <a:off x="1985963" y="50800"/>
            <a:ext cx="8568952"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algn="ctr" eaLnBrk="1" hangingPunct="1">
              <a:buFontTx/>
              <a:buNone/>
            </a:pPr>
            <a:r>
              <a:rPr lang="en-US" sz="2800" b="1" kern="0" dirty="0" err="1">
                <a:solidFill>
                  <a:srgbClr val="000099"/>
                </a:solidFill>
                <a:latin typeface="Times New Roman" pitchFamily="18" charset="0"/>
                <a:cs typeface="Times New Roman" pitchFamily="18" charset="0"/>
              </a:rPr>
              <a:t>Viết</a:t>
            </a:r>
            <a:r>
              <a:rPr lang="en-US" sz="2800" b="1" kern="0" dirty="0">
                <a:solidFill>
                  <a:srgbClr val="000099"/>
                </a:solidFill>
                <a:latin typeface="Times New Roman" pitchFamily="18" charset="0"/>
                <a:cs typeface="Times New Roman" pitchFamily="18" charset="0"/>
              </a:rPr>
              <a:t> </a:t>
            </a:r>
            <a:r>
              <a:rPr lang="en-US" sz="2800" b="1" kern="0" dirty="0" err="1">
                <a:solidFill>
                  <a:srgbClr val="000099"/>
                </a:solidFill>
                <a:latin typeface="Times New Roman" pitchFamily="18" charset="0"/>
                <a:cs typeface="Times New Roman" pitchFamily="18" charset="0"/>
              </a:rPr>
              <a:t>sơ</a:t>
            </a:r>
            <a:r>
              <a:rPr lang="en-US" sz="2800" b="1" kern="0" dirty="0">
                <a:solidFill>
                  <a:srgbClr val="000099"/>
                </a:solidFill>
                <a:latin typeface="Times New Roman" pitchFamily="18" charset="0"/>
                <a:cs typeface="Times New Roman" pitchFamily="18" charset="0"/>
              </a:rPr>
              <a:t> </a:t>
            </a:r>
            <a:r>
              <a:rPr lang="en-US" sz="2800" b="1" kern="0" dirty="0" err="1">
                <a:solidFill>
                  <a:srgbClr val="000099"/>
                </a:solidFill>
                <a:latin typeface="Times New Roman" pitchFamily="18" charset="0"/>
                <a:cs typeface="Times New Roman" pitchFamily="18" charset="0"/>
              </a:rPr>
              <a:t>đồ</a:t>
            </a:r>
            <a:r>
              <a:rPr lang="en-US" sz="2800" b="1" kern="0" dirty="0">
                <a:solidFill>
                  <a:srgbClr val="000099"/>
                </a:solidFill>
                <a:latin typeface="Times New Roman" pitchFamily="18" charset="0"/>
                <a:cs typeface="Times New Roman" pitchFamily="18" charset="0"/>
              </a:rPr>
              <a:t> </a:t>
            </a:r>
            <a:r>
              <a:rPr lang="en-US" sz="2800" b="1" kern="0" dirty="0" err="1">
                <a:solidFill>
                  <a:srgbClr val="000099"/>
                </a:solidFill>
                <a:latin typeface="Times New Roman" pitchFamily="18" charset="0"/>
                <a:cs typeface="Times New Roman" pitchFamily="18" charset="0"/>
              </a:rPr>
              <a:t>lai</a:t>
            </a:r>
            <a:r>
              <a:rPr lang="en-US" sz="2800" b="1" kern="0" dirty="0">
                <a:solidFill>
                  <a:srgbClr val="000099"/>
                </a:solidFill>
                <a:latin typeface="Times New Roman" pitchFamily="18" charset="0"/>
                <a:cs typeface="Times New Roman" pitchFamily="18" charset="0"/>
              </a:rPr>
              <a:t> </a:t>
            </a:r>
            <a:r>
              <a:rPr lang="en-US" sz="2800" b="1" kern="0" dirty="0" err="1">
                <a:solidFill>
                  <a:srgbClr val="000099"/>
                </a:solidFill>
                <a:latin typeface="Times New Roman" pitchFamily="18" charset="0"/>
                <a:cs typeface="Times New Roman" pitchFamily="18" charset="0"/>
              </a:rPr>
              <a:t>khi</a:t>
            </a:r>
            <a:r>
              <a:rPr lang="en-US" sz="2800" b="1" kern="0" dirty="0">
                <a:solidFill>
                  <a:srgbClr val="000099"/>
                </a:solidFill>
                <a:latin typeface="Times New Roman" pitchFamily="18" charset="0"/>
                <a:cs typeface="Times New Roman" pitchFamily="18" charset="0"/>
              </a:rPr>
              <a:t> </a:t>
            </a:r>
            <a:r>
              <a:rPr lang="en-US" sz="2800" b="1" kern="0" dirty="0" err="1">
                <a:solidFill>
                  <a:srgbClr val="000099"/>
                </a:solidFill>
                <a:latin typeface="Times New Roman" pitchFamily="18" charset="0"/>
                <a:cs typeface="Times New Roman" pitchFamily="18" charset="0"/>
              </a:rPr>
              <a:t>cho</a:t>
            </a:r>
            <a:r>
              <a:rPr lang="en-US" sz="2800" b="1" kern="0" dirty="0">
                <a:solidFill>
                  <a:srgbClr val="000099"/>
                </a:solidFill>
                <a:latin typeface="Times New Roman" pitchFamily="18" charset="0"/>
                <a:cs typeface="Times New Roman" pitchFamily="18" charset="0"/>
              </a:rPr>
              <a:t>       </a:t>
            </a:r>
            <a:r>
              <a:rPr lang="en-US" sz="2800" b="1" kern="0" dirty="0" err="1">
                <a:solidFill>
                  <a:srgbClr val="000099"/>
                </a:solidFill>
                <a:latin typeface="Times New Roman" pitchFamily="18" charset="0"/>
                <a:cs typeface="Times New Roman" pitchFamily="18" charset="0"/>
              </a:rPr>
              <a:t>tự</a:t>
            </a:r>
            <a:r>
              <a:rPr lang="en-US" sz="2800" b="1" kern="0" dirty="0">
                <a:solidFill>
                  <a:srgbClr val="000099"/>
                </a:solidFill>
                <a:latin typeface="Times New Roman" pitchFamily="18" charset="0"/>
                <a:cs typeface="Times New Roman" pitchFamily="18" charset="0"/>
              </a:rPr>
              <a:t> </a:t>
            </a:r>
            <a:r>
              <a:rPr lang="en-US" sz="2800" b="1" kern="0" dirty="0" err="1">
                <a:solidFill>
                  <a:srgbClr val="000099"/>
                </a:solidFill>
                <a:latin typeface="Times New Roman" pitchFamily="18" charset="0"/>
                <a:cs typeface="Times New Roman" pitchFamily="18" charset="0"/>
              </a:rPr>
              <a:t>thụ</a:t>
            </a:r>
            <a:r>
              <a:rPr lang="en-US" sz="2800" b="1" kern="0" dirty="0">
                <a:solidFill>
                  <a:srgbClr val="000099"/>
                </a:solidFill>
                <a:latin typeface="Times New Roman" pitchFamily="18" charset="0"/>
                <a:cs typeface="Times New Roman" pitchFamily="18" charset="0"/>
              </a:rPr>
              <a:t> </a:t>
            </a:r>
            <a:r>
              <a:rPr lang="en-US" sz="2800" b="1" kern="0" dirty="0" err="1">
                <a:solidFill>
                  <a:srgbClr val="000099"/>
                </a:solidFill>
                <a:latin typeface="Times New Roman" pitchFamily="18" charset="0"/>
                <a:cs typeface="Times New Roman" pitchFamily="18" charset="0"/>
              </a:rPr>
              <a:t>phấn</a:t>
            </a:r>
            <a:r>
              <a:rPr lang="en-US" sz="2800" b="1" kern="0" dirty="0">
                <a:solidFill>
                  <a:srgbClr val="000099"/>
                </a:solidFill>
                <a:latin typeface="Times New Roman" pitchFamily="18" charset="0"/>
                <a:cs typeface="Times New Roman" pitchFamily="18" charset="0"/>
              </a:rPr>
              <a:t>: </a:t>
            </a:r>
          </a:p>
        </p:txBody>
      </p:sp>
      <p:sp>
        <p:nvSpPr>
          <p:cNvPr id="24" name="Text Box 24"/>
          <p:cNvSpPr txBox="1">
            <a:spLocks noChangeArrowheads="1"/>
          </p:cNvSpPr>
          <p:nvPr/>
        </p:nvSpPr>
        <p:spPr bwMode="auto">
          <a:xfrm>
            <a:off x="6775202" y="71951"/>
            <a:ext cx="64807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800" b="1" dirty="0">
                <a:latin typeface="Times New Roman" panose="02020603050405020304" pitchFamily="18" charset="0"/>
                <a:cs typeface="Times New Roman" panose="02020603050405020304" pitchFamily="18" charset="0"/>
              </a:rPr>
              <a:t>F</a:t>
            </a:r>
            <a:r>
              <a:rPr lang="en-US" altLang="en-US" sz="2800" b="1" baseline="-25000" dirty="0">
                <a:latin typeface="Times New Roman" panose="02020603050405020304" pitchFamily="18" charset="0"/>
                <a:cs typeface="Times New Roman" panose="02020603050405020304" pitchFamily="18" charset="0"/>
              </a:rPr>
              <a:t>1</a:t>
            </a:r>
            <a:endParaRPr lang="en-US" altLang="en-US" sz="2800" b="1" dirty="0">
              <a:latin typeface="Times New Roman" panose="02020603050405020304" pitchFamily="18" charset="0"/>
              <a:cs typeface="Times New Roman" panose="02020603050405020304" pitchFamily="18" charset="0"/>
            </a:endParaRPr>
          </a:p>
        </p:txBody>
      </p:sp>
      <p:sp>
        <p:nvSpPr>
          <p:cNvPr id="25" name="Line 16"/>
          <p:cNvSpPr>
            <a:spLocks noChangeShapeType="1"/>
          </p:cNvSpPr>
          <p:nvPr/>
        </p:nvSpPr>
        <p:spPr bwMode="auto">
          <a:xfrm>
            <a:off x="4987196" y="1159850"/>
            <a:ext cx="0" cy="1126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26" name="Text Box 58"/>
          <p:cNvSpPr txBox="1">
            <a:spLocks noChangeArrowheads="1"/>
          </p:cNvSpPr>
          <p:nvPr/>
        </p:nvSpPr>
        <p:spPr bwMode="auto">
          <a:xfrm>
            <a:off x="4031456" y="3029248"/>
            <a:ext cx="108108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dirty="0">
                <a:solidFill>
                  <a:srgbClr val="000000"/>
                </a:solidFill>
              </a:rPr>
              <a:t> </a:t>
            </a:r>
            <a:r>
              <a:rPr lang="en-US" altLang="en-US" sz="2400" b="1" dirty="0">
                <a:solidFill>
                  <a:srgbClr val="000000"/>
                </a:solidFill>
              </a:rPr>
              <a:t> ¼ </a:t>
            </a:r>
            <a:r>
              <a:rPr lang="en-US" altLang="en-US" sz="2400" b="1" dirty="0">
                <a:solidFill>
                  <a:srgbClr val="FF0000"/>
                </a:solidFill>
              </a:rPr>
              <a:t>R</a:t>
            </a:r>
            <a:r>
              <a:rPr lang="en-US" altLang="en-US" sz="2400" b="1" dirty="0">
                <a:solidFill>
                  <a:srgbClr val="0000CC"/>
                </a:solidFill>
              </a:rPr>
              <a:t>y</a:t>
            </a:r>
            <a:endParaRPr lang="en-US" altLang="en-US" sz="2400" b="1" dirty="0">
              <a:solidFill>
                <a:srgbClr val="FF3300"/>
              </a:solidFill>
            </a:endParaRPr>
          </a:p>
        </p:txBody>
      </p:sp>
      <p:sp>
        <p:nvSpPr>
          <p:cNvPr id="2" name="Rounded Rectangle 1"/>
          <p:cNvSpPr/>
          <p:nvPr/>
        </p:nvSpPr>
        <p:spPr>
          <a:xfrm>
            <a:off x="170320" y="63468"/>
            <a:ext cx="3105535" cy="68269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FF0000"/>
                </a:solidFill>
                <a:latin typeface="Times New Roman" panose="02020603050405020304" pitchFamily="18" charset="0"/>
                <a:cs typeface="Times New Roman" panose="02020603050405020304" pitchFamily="18" charset="0"/>
              </a:rPr>
              <a:t>HOẠT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ĐỘNG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NHÓM</a:t>
            </a:r>
            <a:endParaRPr lang="en-US" sz="2400" b="1" dirty="0">
              <a:solidFill>
                <a:srgbClr val="FF0000"/>
              </a:solidFill>
              <a:latin typeface="Times New Roman" panose="02020603050405020304" pitchFamily="18" charset="0"/>
              <a:cs typeface="Times New Roman" panose="02020603050405020304" pitchFamily="18" charset="0"/>
            </a:endParaRPr>
          </a:p>
        </p:txBody>
      </p:sp>
      <p:sp>
        <p:nvSpPr>
          <p:cNvPr id="3" name="Rounded Rectangle 2"/>
          <p:cNvSpPr/>
          <p:nvPr/>
        </p:nvSpPr>
        <p:spPr>
          <a:xfrm>
            <a:off x="5681007" y="2286000"/>
            <a:ext cx="2908212" cy="4616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err="1">
                <a:solidFill>
                  <a:srgbClr val="FF0000"/>
                </a:solidFill>
                <a:latin typeface="Times New Roman" panose="02020603050405020304" pitchFamily="18" charset="0"/>
                <a:cs typeface="Times New Roman" panose="02020603050405020304" pitchFamily="18" charset="0"/>
              </a:rPr>
              <a:t>PHIẾU</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HỌC</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TẬP</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SỐ</a:t>
            </a:r>
            <a:r>
              <a:rPr lang="en-US" sz="2000" b="1" dirty="0">
                <a:solidFill>
                  <a:srgbClr val="FF0000"/>
                </a:solidFill>
                <a:latin typeface="Times New Roman" panose="02020603050405020304" pitchFamily="18" charset="0"/>
                <a:cs typeface="Times New Roman" panose="02020603050405020304" pitchFamily="18" charset="0"/>
              </a:rPr>
              <a:t> 5</a:t>
            </a:r>
          </a:p>
        </p:txBody>
      </p:sp>
    </p:spTree>
    <p:extLst>
      <p:ext uri="{BB962C8B-B14F-4D97-AF65-F5344CB8AC3E}">
        <p14:creationId xmlns:p14="http://schemas.microsoft.com/office/powerpoint/2010/main" val="3529639000"/>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Text Box 3"/>
          <p:cNvSpPr txBox="1">
            <a:spLocks noChangeArrowheads="1"/>
          </p:cNvSpPr>
          <p:nvPr/>
        </p:nvSpPr>
        <p:spPr bwMode="auto">
          <a:xfrm>
            <a:off x="179512" y="745660"/>
            <a:ext cx="896448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800" b="1" dirty="0">
                <a:solidFill>
                  <a:srgbClr val="000000"/>
                </a:solidFill>
                <a:latin typeface="Times New Roman" panose="02020603050405020304" pitchFamily="18" charset="0"/>
                <a:cs typeface="Times New Roman" panose="02020603050405020304" pitchFamily="18" charset="0"/>
              </a:rPr>
              <a:t>F</a:t>
            </a:r>
            <a:r>
              <a:rPr lang="en-US" altLang="en-US" sz="2800" b="1" baseline="-25000" dirty="0">
                <a:solidFill>
                  <a:srgbClr val="000000"/>
                </a:solidFill>
                <a:latin typeface="Times New Roman" panose="02020603050405020304" pitchFamily="18" charset="0"/>
                <a:cs typeface="Times New Roman" panose="02020603050405020304" pitchFamily="18" charset="0"/>
              </a:rPr>
              <a:t>1</a:t>
            </a:r>
            <a:r>
              <a:rPr lang="en-US" altLang="en-US" sz="2800" b="1" dirty="0">
                <a:solidFill>
                  <a:srgbClr val="000000"/>
                </a:solidFill>
                <a:latin typeface="Times New Roman" panose="02020603050405020304" pitchFamily="18" charset="0"/>
                <a:cs typeface="Times New Roman" panose="02020603050405020304" pitchFamily="18" charset="0"/>
              </a:rPr>
              <a:t>  x F</a:t>
            </a:r>
            <a:r>
              <a:rPr lang="en-US" altLang="en-US" sz="2800" b="1" baseline="-25000" dirty="0">
                <a:solidFill>
                  <a:srgbClr val="000000"/>
                </a:solidFill>
                <a:latin typeface="Times New Roman" panose="02020603050405020304" pitchFamily="18" charset="0"/>
                <a:cs typeface="Times New Roman" panose="02020603050405020304" pitchFamily="18" charset="0"/>
              </a:rPr>
              <a:t>1</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FF3300"/>
                </a:solidFill>
                <a:latin typeface="Times New Roman" panose="02020603050405020304" pitchFamily="18" charset="0"/>
                <a:cs typeface="Times New Roman" panose="02020603050405020304" pitchFamily="18" charset="0"/>
              </a:rPr>
              <a:t>R</a:t>
            </a:r>
            <a:r>
              <a:rPr lang="en-US" altLang="en-US" sz="2800" b="1" dirty="0" err="1">
                <a:solidFill>
                  <a:srgbClr val="000099"/>
                </a:solidFill>
                <a:latin typeface="Times New Roman" panose="02020603050405020304" pitchFamily="18" charset="0"/>
                <a:cs typeface="Times New Roman" panose="02020603050405020304" pitchFamily="18" charset="0"/>
              </a:rPr>
              <a:t>r</a:t>
            </a:r>
            <a:r>
              <a:rPr lang="en-US" altLang="en-US" sz="2800" b="1" dirty="0" err="1">
                <a:solidFill>
                  <a:srgbClr val="FF3300"/>
                </a:solidFill>
                <a:latin typeface="Times New Roman" panose="02020603050405020304" pitchFamily="18" charset="0"/>
                <a:cs typeface="Times New Roman" panose="02020603050405020304" pitchFamily="18" charset="0"/>
              </a:rPr>
              <a:t>Y</a:t>
            </a:r>
            <a:r>
              <a:rPr lang="en-US" altLang="en-US" sz="2800" b="1" dirty="0" err="1">
                <a:solidFill>
                  <a:srgbClr val="000099"/>
                </a:solidFill>
                <a:latin typeface="Times New Roman" panose="02020603050405020304" pitchFamily="18" charset="0"/>
                <a:cs typeface="Times New Roman" panose="02020603050405020304" pitchFamily="18" charset="0"/>
              </a:rPr>
              <a:t>y</a:t>
            </a:r>
            <a:r>
              <a:rPr lang="en-US" altLang="en-US" sz="2800" b="1" dirty="0">
                <a:solidFill>
                  <a:srgbClr val="000000"/>
                </a:solidFill>
                <a:latin typeface="Times New Roman" panose="02020603050405020304" pitchFamily="18" charset="0"/>
                <a:cs typeface="Times New Roman" panose="02020603050405020304" pitchFamily="18" charset="0"/>
              </a:rPr>
              <a:t> ( </a:t>
            </a:r>
            <a:r>
              <a:rPr lang="en-US" altLang="en-US" sz="2800" b="1" dirty="0" err="1">
                <a:solidFill>
                  <a:srgbClr val="000000"/>
                </a:solidFill>
                <a:latin typeface="Times New Roman" panose="02020603050405020304" pitchFamily="18" charset="0"/>
                <a:cs typeface="Times New Roman" panose="02020603050405020304" pitchFamily="18" charset="0"/>
              </a:rPr>
              <a:t>Vàng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trơn</a:t>
            </a:r>
            <a:r>
              <a:rPr lang="en-US" altLang="en-US" sz="2800" b="1" dirty="0">
                <a:solidFill>
                  <a:srgbClr val="000000"/>
                </a:solidFill>
                <a:latin typeface="Times New Roman" panose="02020603050405020304" pitchFamily="18" charset="0"/>
                <a:cs typeface="Times New Roman" panose="02020603050405020304" pitchFamily="18" charset="0"/>
              </a:rPr>
              <a:t>)   x  </a:t>
            </a:r>
            <a:r>
              <a:rPr lang="en-US" altLang="en-US" sz="2800" b="1" dirty="0" err="1">
                <a:solidFill>
                  <a:srgbClr val="FF3300"/>
                </a:solidFill>
                <a:latin typeface="Times New Roman" panose="02020603050405020304" pitchFamily="18" charset="0"/>
                <a:cs typeface="Times New Roman" panose="02020603050405020304" pitchFamily="18" charset="0"/>
              </a:rPr>
              <a:t>R</a:t>
            </a:r>
            <a:r>
              <a:rPr lang="en-US" altLang="en-US" sz="2800" b="1" dirty="0" err="1">
                <a:solidFill>
                  <a:srgbClr val="000099"/>
                </a:solidFill>
                <a:latin typeface="Times New Roman" panose="02020603050405020304" pitchFamily="18" charset="0"/>
                <a:cs typeface="Times New Roman" panose="02020603050405020304" pitchFamily="18" charset="0"/>
              </a:rPr>
              <a:t>r</a:t>
            </a:r>
            <a:r>
              <a:rPr lang="en-US" altLang="en-US" sz="2800" b="1" dirty="0" err="1">
                <a:solidFill>
                  <a:srgbClr val="FF3300"/>
                </a:solidFill>
                <a:latin typeface="Times New Roman" panose="02020603050405020304" pitchFamily="18" charset="0"/>
                <a:cs typeface="Times New Roman" panose="02020603050405020304" pitchFamily="18" charset="0"/>
              </a:rPr>
              <a:t>Y</a:t>
            </a:r>
            <a:r>
              <a:rPr lang="en-US" altLang="en-US" sz="2800" b="1" dirty="0" err="1">
                <a:solidFill>
                  <a:srgbClr val="000099"/>
                </a:solidFill>
                <a:latin typeface="Times New Roman" panose="02020603050405020304" pitchFamily="18" charset="0"/>
                <a:cs typeface="Times New Roman" panose="02020603050405020304" pitchFamily="18" charset="0"/>
              </a:rPr>
              <a:t>y</a:t>
            </a:r>
            <a:r>
              <a:rPr lang="en-US" altLang="en-US" sz="2800" b="1" dirty="0">
                <a:solidFill>
                  <a:srgbClr val="0000CC"/>
                </a:solidFill>
                <a:latin typeface="Times New Roman" panose="02020603050405020304" pitchFamily="18" charset="0"/>
                <a:cs typeface="Times New Roman" panose="02020603050405020304" pitchFamily="18" charset="0"/>
              </a:rPr>
              <a:t> </a:t>
            </a:r>
            <a:r>
              <a:rPr lang="en-US" altLang="en-US" sz="2800" b="1" dirty="0">
                <a:solidFill>
                  <a:srgbClr val="000000"/>
                </a:solidFill>
                <a:latin typeface="Times New Roman" panose="02020603050405020304" pitchFamily="18" charset="0"/>
                <a:cs typeface="Times New Roman" panose="02020603050405020304" pitchFamily="18" charset="0"/>
              </a:rPr>
              <a:t> ( </a:t>
            </a:r>
            <a:r>
              <a:rPr lang="en-US" altLang="en-US" sz="2800" b="1" dirty="0" err="1">
                <a:solidFill>
                  <a:srgbClr val="000000"/>
                </a:solidFill>
                <a:latin typeface="Times New Roman" panose="02020603050405020304" pitchFamily="18" charset="0"/>
                <a:cs typeface="Times New Roman" panose="02020603050405020304" pitchFamily="18" charset="0"/>
              </a:rPr>
              <a:t>Vàng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trơn</a:t>
            </a:r>
            <a:r>
              <a:rPr lang="en-US" altLang="en-US" sz="2800" b="1" dirty="0">
                <a:solidFill>
                  <a:srgbClr val="000000"/>
                </a:solidFill>
                <a:latin typeface="Times New Roman" panose="02020603050405020304" pitchFamily="18" charset="0"/>
                <a:cs typeface="Times New Roman" panose="02020603050405020304" pitchFamily="18" charset="0"/>
              </a:rPr>
              <a:t> )</a:t>
            </a:r>
          </a:p>
        </p:txBody>
      </p:sp>
      <p:sp>
        <p:nvSpPr>
          <p:cNvPr id="32772" name="Text Box 4"/>
          <p:cNvSpPr txBox="1">
            <a:spLocks noChangeArrowheads="1"/>
          </p:cNvSpPr>
          <p:nvPr/>
        </p:nvSpPr>
        <p:spPr bwMode="auto">
          <a:xfrm>
            <a:off x="581646" y="1616858"/>
            <a:ext cx="147099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400" b="1" dirty="0">
                <a:solidFill>
                  <a:srgbClr val="000000"/>
                </a:solidFill>
                <a:latin typeface="Times New Roman" panose="02020603050405020304" pitchFamily="18" charset="0"/>
                <a:cs typeface="Times New Roman" panose="02020603050405020304" pitchFamily="18" charset="0"/>
              </a:rPr>
              <a:t>G( F</a:t>
            </a:r>
            <a:r>
              <a:rPr lang="en-US" altLang="en-US" sz="2400" b="1" baseline="-25000" dirty="0">
                <a:solidFill>
                  <a:srgbClr val="000000"/>
                </a:solidFill>
                <a:latin typeface="Times New Roman" panose="02020603050405020304" pitchFamily="18" charset="0"/>
                <a:cs typeface="Times New Roman" panose="02020603050405020304" pitchFamily="18" charset="0"/>
              </a:rPr>
              <a:t>1</a:t>
            </a:r>
            <a:r>
              <a:rPr lang="en-US" altLang="en-US" sz="2400" b="1" dirty="0">
                <a:solidFill>
                  <a:srgbClr val="000000"/>
                </a:solidFill>
                <a:latin typeface="Times New Roman" panose="02020603050405020304" pitchFamily="18" charset="0"/>
                <a:cs typeface="Times New Roman" panose="02020603050405020304" pitchFamily="18" charset="0"/>
              </a:rPr>
              <a:t>):</a:t>
            </a:r>
          </a:p>
        </p:txBody>
      </p:sp>
      <p:sp>
        <p:nvSpPr>
          <p:cNvPr id="32773" name="Text Box 5"/>
          <p:cNvSpPr txBox="1">
            <a:spLocks noChangeArrowheads="1"/>
          </p:cNvSpPr>
          <p:nvPr/>
        </p:nvSpPr>
        <p:spPr bwMode="auto">
          <a:xfrm>
            <a:off x="1747838" y="1609725"/>
            <a:ext cx="33004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400" b="1" dirty="0">
                <a:solidFill>
                  <a:srgbClr val="FF3300"/>
                </a:solidFill>
                <a:latin typeface="Times New Roman" panose="02020603050405020304" pitchFamily="18" charset="0"/>
                <a:cs typeface="Times New Roman" panose="02020603050405020304" pitchFamily="18" charset="0"/>
              </a:rPr>
              <a:t>¼ RY</a:t>
            </a:r>
            <a:r>
              <a:rPr lang="en-US" altLang="en-US" sz="2400" b="1" dirty="0">
                <a:solidFill>
                  <a:srgbClr val="000000"/>
                </a:solidFill>
                <a:latin typeface="Times New Roman" panose="02020603050405020304" pitchFamily="18" charset="0"/>
                <a:cs typeface="Times New Roman" panose="02020603050405020304" pitchFamily="18" charset="0"/>
              </a:rPr>
              <a:t>, ¼ </a:t>
            </a:r>
            <a:r>
              <a:rPr lang="en-US" altLang="en-US" sz="2400" b="1" dirty="0">
                <a:solidFill>
                  <a:srgbClr val="FF3300"/>
                </a:solidFill>
                <a:latin typeface="Times New Roman" panose="02020603050405020304" pitchFamily="18" charset="0"/>
                <a:cs typeface="Times New Roman" panose="02020603050405020304" pitchFamily="18" charset="0"/>
              </a:rPr>
              <a:t>R</a:t>
            </a:r>
            <a:r>
              <a:rPr lang="en-US" altLang="en-US" sz="2400" b="1" dirty="0">
                <a:solidFill>
                  <a:srgbClr val="000099"/>
                </a:solidFill>
                <a:latin typeface="Times New Roman" panose="02020603050405020304" pitchFamily="18" charset="0"/>
                <a:cs typeface="Times New Roman" panose="02020603050405020304" pitchFamily="18" charset="0"/>
              </a:rPr>
              <a:t>y</a:t>
            </a:r>
            <a:r>
              <a:rPr lang="en-US" altLang="en-US" sz="2400" b="1" dirty="0">
                <a:solidFill>
                  <a:srgbClr val="000000"/>
                </a:solidFill>
                <a:latin typeface="Times New Roman" panose="02020603050405020304" pitchFamily="18" charset="0"/>
                <a:cs typeface="Times New Roman" panose="02020603050405020304" pitchFamily="18" charset="0"/>
              </a:rPr>
              <a:t>,  ¼ </a:t>
            </a:r>
            <a:r>
              <a:rPr lang="en-US" altLang="en-US" sz="2400" b="1" dirty="0" err="1">
                <a:solidFill>
                  <a:srgbClr val="0000CC"/>
                </a:solidFill>
                <a:latin typeface="Times New Roman" panose="02020603050405020304" pitchFamily="18" charset="0"/>
                <a:cs typeface="Times New Roman" panose="02020603050405020304" pitchFamily="18" charset="0"/>
              </a:rPr>
              <a:t>r</a:t>
            </a:r>
            <a:r>
              <a:rPr lang="en-US" altLang="en-US" sz="2400" b="1" dirty="0" err="1">
                <a:solidFill>
                  <a:srgbClr val="FF0000"/>
                </a:solidFill>
                <a:latin typeface="Times New Roman" panose="02020603050405020304" pitchFamily="18" charset="0"/>
                <a:cs typeface="Times New Roman" panose="02020603050405020304" pitchFamily="18" charset="0"/>
              </a:rPr>
              <a:t>Y</a:t>
            </a:r>
            <a:r>
              <a:rPr lang="en-US" altLang="en-US" sz="2400" b="1" dirty="0">
                <a:solidFill>
                  <a:srgbClr val="000000"/>
                </a:solidFill>
                <a:latin typeface="Times New Roman" panose="02020603050405020304" pitchFamily="18" charset="0"/>
                <a:cs typeface="Times New Roman" panose="02020603050405020304" pitchFamily="18" charset="0"/>
              </a:rPr>
              <a:t>, ¼ </a:t>
            </a:r>
            <a:r>
              <a:rPr lang="en-US" altLang="en-US" sz="2400" b="1" dirty="0" err="1">
                <a:solidFill>
                  <a:srgbClr val="0000CC"/>
                </a:solidFill>
                <a:latin typeface="Times New Roman" panose="02020603050405020304" pitchFamily="18" charset="0"/>
                <a:cs typeface="Times New Roman" panose="02020603050405020304" pitchFamily="18" charset="0"/>
              </a:rPr>
              <a:t>ry</a:t>
            </a:r>
            <a:endParaRPr lang="en-US" altLang="en-US" sz="2400" b="1" dirty="0">
              <a:solidFill>
                <a:srgbClr val="0000CC"/>
              </a:solidFill>
              <a:latin typeface="Times New Roman" panose="02020603050405020304" pitchFamily="18" charset="0"/>
              <a:cs typeface="Times New Roman" panose="02020603050405020304" pitchFamily="18" charset="0"/>
            </a:endParaRPr>
          </a:p>
        </p:txBody>
      </p:sp>
      <p:sp>
        <p:nvSpPr>
          <p:cNvPr id="32774" name="Text Box 6"/>
          <p:cNvSpPr txBox="1">
            <a:spLocks noChangeArrowheads="1"/>
          </p:cNvSpPr>
          <p:nvPr/>
        </p:nvSpPr>
        <p:spPr bwMode="auto">
          <a:xfrm>
            <a:off x="5233988" y="1662113"/>
            <a:ext cx="37305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400" b="1" dirty="0">
                <a:solidFill>
                  <a:srgbClr val="FF3300"/>
                </a:solidFill>
                <a:latin typeface="Times New Roman" panose="02020603050405020304" pitchFamily="18" charset="0"/>
                <a:cs typeface="Times New Roman" panose="02020603050405020304" pitchFamily="18" charset="0"/>
              </a:rPr>
              <a:t>¼ RY,</a:t>
            </a:r>
            <a:r>
              <a:rPr lang="en-US" altLang="en-US" sz="2400" b="1" dirty="0">
                <a:solidFill>
                  <a:srgbClr val="000000"/>
                </a:solidFill>
                <a:latin typeface="Times New Roman" panose="02020603050405020304" pitchFamily="18" charset="0"/>
                <a:cs typeface="Times New Roman" panose="02020603050405020304" pitchFamily="18" charset="0"/>
              </a:rPr>
              <a:t> ¼ </a:t>
            </a:r>
            <a:r>
              <a:rPr lang="en-US" altLang="en-US" sz="2400" b="1" dirty="0">
                <a:solidFill>
                  <a:srgbClr val="FF3300"/>
                </a:solidFill>
                <a:latin typeface="Times New Roman" panose="02020603050405020304" pitchFamily="18" charset="0"/>
                <a:cs typeface="Times New Roman" panose="02020603050405020304" pitchFamily="18" charset="0"/>
              </a:rPr>
              <a:t>R</a:t>
            </a:r>
            <a:r>
              <a:rPr lang="en-US" altLang="en-US" sz="2400" b="1" dirty="0">
                <a:solidFill>
                  <a:srgbClr val="000099"/>
                </a:solidFill>
                <a:latin typeface="Times New Roman" panose="02020603050405020304" pitchFamily="18" charset="0"/>
                <a:cs typeface="Times New Roman" panose="02020603050405020304" pitchFamily="18" charset="0"/>
              </a:rPr>
              <a:t>y</a:t>
            </a:r>
            <a:r>
              <a:rPr lang="en-US" altLang="en-US" sz="2400" b="1" dirty="0">
                <a:solidFill>
                  <a:srgbClr val="000000"/>
                </a:solidFill>
                <a:latin typeface="Times New Roman" panose="02020603050405020304" pitchFamily="18" charset="0"/>
                <a:cs typeface="Times New Roman" panose="02020603050405020304" pitchFamily="18" charset="0"/>
              </a:rPr>
              <a:t>,  ¼ </a:t>
            </a:r>
            <a:r>
              <a:rPr lang="en-US" altLang="en-US" sz="2400" b="1" dirty="0" err="1">
                <a:solidFill>
                  <a:srgbClr val="0000CC"/>
                </a:solidFill>
                <a:latin typeface="Times New Roman" panose="02020603050405020304" pitchFamily="18" charset="0"/>
                <a:cs typeface="Times New Roman" panose="02020603050405020304" pitchFamily="18" charset="0"/>
              </a:rPr>
              <a:t>r</a:t>
            </a:r>
            <a:r>
              <a:rPr lang="en-US" altLang="en-US" sz="2400" b="1" dirty="0" err="1">
                <a:solidFill>
                  <a:srgbClr val="FF0000"/>
                </a:solidFill>
                <a:latin typeface="Times New Roman" panose="02020603050405020304" pitchFamily="18" charset="0"/>
                <a:cs typeface="Times New Roman" panose="02020603050405020304" pitchFamily="18" charset="0"/>
              </a:rPr>
              <a:t>Y</a:t>
            </a:r>
            <a:r>
              <a:rPr lang="en-US" altLang="en-US" sz="2400" b="1" dirty="0">
                <a:solidFill>
                  <a:srgbClr val="000000"/>
                </a:solidFill>
                <a:latin typeface="Times New Roman" panose="02020603050405020304" pitchFamily="18" charset="0"/>
                <a:cs typeface="Times New Roman" panose="02020603050405020304" pitchFamily="18" charset="0"/>
              </a:rPr>
              <a:t>, ¼ </a:t>
            </a:r>
            <a:r>
              <a:rPr lang="en-US" altLang="en-US" sz="2400" b="1" dirty="0" err="1">
                <a:solidFill>
                  <a:srgbClr val="0000CC"/>
                </a:solidFill>
                <a:latin typeface="Times New Roman" panose="02020603050405020304" pitchFamily="18" charset="0"/>
                <a:cs typeface="Times New Roman" panose="02020603050405020304" pitchFamily="18" charset="0"/>
              </a:rPr>
              <a:t>ry</a:t>
            </a:r>
            <a:endParaRPr lang="en-US" altLang="en-US" sz="2400" b="1" dirty="0">
              <a:solidFill>
                <a:srgbClr val="0000CC"/>
              </a:solidFill>
              <a:latin typeface="Times New Roman" panose="02020603050405020304" pitchFamily="18" charset="0"/>
              <a:cs typeface="Times New Roman" panose="02020603050405020304" pitchFamily="18" charset="0"/>
            </a:endParaRPr>
          </a:p>
        </p:txBody>
      </p:sp>
      <p:sp>
        <p:nvSpPr>
          <p:cNvPr id="32775" name="Text Box 7"/>
          <p:cNvSpPr txBox="1">
            <a:spLocks noChangeArrowheads="1"/>
          </p:cNvSpPr>
          <p:nvPr/>
        </p:nvSpPr>
        <p:spPr bwMode="auto">
          <a:xfrm>
            <a:off x="1371600" y="2209800"/>
            <a:ext cx="990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400" b="1" dirty="0">
                <a:solidFill>
                  <a:srgbClr val="000000"/>
                </a:solidFill>
                <a:latin typeface="Times New Roman" panose="02020603050405020304" pitchFamily="18" charset="0"/>
                <a:cs typeface="Times New Roman" panose="02020603050405020304" pitchFamily="18" charset="0"/>
              </a:rPr>
              <a:t>F</a:t>
            </a:r>
            <a:r>
              <a:rPr lang="en-US" altLang="en-US" sz="2400" b="1" baseline="-25000" dirty="0">
                <a:solidFill>
                  <a:srgbClr val="000000"/>
                </a:solidFill>
                <a:latin typeface="Times New Roman" panose="02020603050405020304" pitchFamily="18" charset="0"/>
                <a:cs typeface="Times New Roman" panose="02020603050405020304" pitchFamily="18" charset="0"/>
              </a:rPr>
              <a:t>2</a:t>
            </a:r>
            <a:r>
              <a:rPr lang="en-US" altLang="en-US" sz="3200" b="1" baseline="-25000" dirty="0">
                <a:solidFill>
                  <a:srgbClr val="000000"/>
                </a:solidFill>
                <a:latin typeface="Times New Roman" panose="02020603050405020304" pitchFamily="18" charset="0"/>
                <a:cs typeface="Times New Roman" panose="02020603050405020304" pitchFamily="18" charset="0"/>
              </a:rPr>
              <a:t> </a:t>
            </a:r>
            <a:r>
              <a:rPr lang="en-US" altLang="en-US" sz="2800" b="1" baseline="-25000" dirty="0">
                <a:solidFill>
                  <a:srgbClr val="000000"/>
                </a:solidFill>
                <a:latin typeface="Times New Roman" panose="02020603050405020304" pitchFamily="18" charset="0"/>
                <a:cs typeface="Times New Roman" panose="02020603050405020304" pitchFamily="18" charset="0"/>
              </a:rPr>
              <a:t>:</a:t>
            </a:r>
            <a:endParaRPr lang="en-US" altLang="en-US" sz="2800" b="1" dirty="0">
              <a:solidFill>
                <a:srgbClr val="000000"/>
              </a:solidFill>
              <a:latin typeface="Times New Roman" panose="02020603050405020304" pitchFamily="18" charset="0"/>
              <a:cs typeface="Times New Roman" panose="02020603050405020304" pitchFamily="18" charset="0"/>
            </a:endParaRPr>
          </a:p>
        </p:txBody>
      </p:sp>
      <p:sp>
        <p:nvSpPr>
          <p:cNvPr id="32776" name="Text Box 8"/>
          <p:cNvSpPr txBox="1">
            <a:spLocks noChangeArrowheads="1"/>
          </p:cNvSpPr>
          <p:nvPr/>
        </p:nvSpPr>
        <p:spPr bwMode="auto">
          <a:xfrm>
            <a:off x="2057400" y="2286000"/>
            <a:ext cx="3276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400" b="1" dirty="0" err="1">
                <a:solidFill>
                  <a:srgbClr val="6600CC"/>
                </a:solidFill>
                <a:latin typeface="Times New Roman" panose="02020603050405020304" pitchFamily="18" charset="0"/>
                <a:cs typeface="Times New Roman" panose="02020603050405020304" pitchFamily="18" charset="0"/>
              </a:rPr>
              <a:t>Lập</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bảng</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Pennet</a:t>
            </a:r>
            <a:endParaRPr lang="en-US" altLang="en-US" sz="2400" b="1" dirty="0">
              <a:solidFill>
                <a:srgbClr val="6600CC"/>
              </a:solidFill>
              <a:latin typeface="Times New Roman" panose="02020603050405020304" pitchFamily="18" charset="0"/>
              <a:cs typeface="Times New Roman" panose="02020603050405020304" pitchFamily="18" charset="0"/>
            </a:endParaRPr>
          </a:p>
        </p:txBody>
      </p:sp>
      <p:graphicFrame>
        <p:nvGraphicFramePr>
          <p:cNvPr id="32821" name="Group 53"/>
          <p:cNvGraphicFramePr>
            <a:graphicFrameLocks noGrp="1"/>
          </p:cNvGraphicFramePr>
          <p:nvPr>
            <p:extLst>
              <p:ext uri="{D42A27DB-BD31-4B8C-83A1-F6EECF244321}">
                <p14:modId xmlns:p14="http://schemas.microsoft.com/office/powerpoint/2010/main" val="1565356411"/>
              </p:ext>
            </p:extLst>
          </p:nvPr>
        </p:nvGraphicFramePr>
        <p:xfrm>
          <a:off x="689483" y="2858835"/>
          <a:ext cx="7944545" cy="3953831"/>
        </p:xfrm>
        <a:graphic>
          <a:graphicData uri="http://schemas.openxmlformats.org/drawingml/2006/table">
            <a:tbl>
              <a:tblPr/>
              <a:tblGrid>
                <a:gridCol w="1588909">
                  <a:extLst>
                    <a:ext uri="{9D8B030D-6E8A-4147-A177-3AD203B41FA5}">
                      <a16:colId xmlns:a16="http://schemas.microsoft.com/office/drawing/2014/main" val="20000"/>
                    </a:ext>
                  </a:extLst>
                </a:gridCol>
                <a:gridCol w="1588909">
                  <a:extLst>
                    <a:ext uri="{9D8B030D-6E8A-4147-A177-3AD203B41FA5}">
                      <a16:colId xmlns:a16="http://schemas.microsoft.com/office/drawing/2014/main" val="20001"/>
                    </a:ext>
                  </a:extLst>
                </a:gridCol>
                <a:gridCol w="1588825">
                  <a:extLst>
                    <a:ext uri="{9D8B030D-6E8A-4147-A177-3AD203B41FA5}">
                      <a16:colId xmlns:a16="http://schemas.microsoft.com/office/drawing/2014/main" val="20002"/>
                    </a:ext>
                  </a:extLst>
                </a:gridCol>
                <a:gridCol w="1588993">
                  <a:extLst>
                    <a:ext uri="{9D8B030D-6E8A-4147-A177-3AD203B41FA5}">
                      <a16:colId xmlns:a16="http://schemas.microsoft.com/office/drawing/2014/main" val="20003"/>
                    </a:ext>
                  </a:extLst>
                </a:gridCol>
                <a:gridCol w="1588909">
                  <a:extLst>
                    <a:ext uri="{9D8B030D-6E8A-4147-A177-3AD203B41FA5}">
                      <a16:colId xmlns:a16="http://schemas.microsoft.com/office/drawing/2014/main" val="20004"/>
                    </a:ext>
                  </a:extLst>
                </a:gridCol>
              </a:tblGrid>
              <a:tr h="905831">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rgbClr val="6600CC"/>
                          </a:solidFill>
                          <a:effectLst/>
                          <a:latin typeface="Times New Roman" panose="02020603050405020304" pitchFamily="18" charset="0"/>
                          <a:cs typeface="Times New Roman" panose="02020603050405020304" pitchFamily="18" charset="0"/>
                        </a:rPr>
                        <a:t>♀</a:t>
                      </a:r>
                      <a:r>
                        <a:rPr kumimoji="0" lang="en-US" altLang="en-US" sz="2400" b="0" i="0" u="none" strike="noStrike" cap="none" normalizeH="0" baseline="0" dirty="0">
                          <a:ln>
                            <a:noFill/>
                          </a:ln>
                          <a:solidFill>
                            <a:srgbClr val="6600CC"/>
                          </a:solidFill>
                          <a:effectLst/>
                          <a:latin typeface="Times New Roman" panose="02020603050405020304" pitchFamily="18" charset="0"/>
                          <a:cs typeface="Times New Roman" panose="02020603050405020304" pitchFamily="18" charset="0"/>
                        </a:rPr>
                        <a:t>         </a:t>
                      </a:r>
                      <a:r>
                        <a:rPr kumimoji="0" lang="en-US" altLang="en-US" sz="3200" b="0" i="0" u="none" strike="noStrike" cap="none" normalizeH="0" baseline="0" dirty="0">
                          <a:ln>
                            <a:noFill/>
                          </a:ln>
                          <a:solidFill>
                            <a:srgbClr val="6600CC"/>
                          </a:solidFill>
                          <a:effectLst/>
                          <a:latin typeface="Times New Roman" panose="02020603050405020304" pitchFamily="18" charset="0"/>
                          <a:cs typeface="Times New Roman" panose="02020603050405020304" pitchFamily="18" charset="0"/>
                        </a:rPr>
                        <a:t>♂</a:t>
                      </a:r>
                      <a:endParaRPr kumimoji="0" lang="en-US" altLang="en-US" sz="2400" b="1" i="0" u="none" strike="noStrike" cap="none" normalizeH="0" baseline="0" dirty="0">
                        <a:ln>
                          <a:noFill/>
                        </a:ln>
                        <a:solidFill>
                          <a:srgbClr val="6600CC"/>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9996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1/16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RRYY</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a:t>
                      </a:r>
                      <a:r>
                        <a:rPr kumimoji="0" lang="en-US" altLang="en-US" sz="20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vàng-trơn</a:t>
                      </a:r>
                      <a:r>
                        <a:rPr kumimoji="0" lang="en-US" altLang="en-US" sz="20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1/16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RRYy</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a:t>
                      </a:r>
                      <a:r>
                        <a:rPr kumimoji="0" lang="en-US" altLang="en-US" sz="20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vàng-trơn</a:t>
                      </a:r>
                      <a:r>
                        <a:rPr kumimoji="0" lang="en-US" altLang="en-US" sz="20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1/16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RrYY</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a:t>
                      </a:r>
                      <a:r>
                        <a:rPr kumimoji="0" lang="en-US" altLang="en-US" sz="20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vàng-trơn</a:t>
                      </a:r>
                      <a:r>
                        <a:rPr kumimoji="0" lang="en-US" altLang="en-US" sz="20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1/16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RrYy</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a:t>
                      </a:r>
                      <a:r>
                        <a:rPr kumimoji="0" lang="en-US" altLang="en-US" sz="20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vàng-trơn</a:t>
                      </a:r>
                      <a:r>
                        <a:rPr kumimoji="0" lang="en-US" altLang="en-US" sz="20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9996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1/16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RRYy</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a:t>
                      </a:r>
                      <a:r>
                        <a:rPr kumimoji="0" lang="en-US" altLang="en-US" sz="20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vàng-trơn</a:t>
                      </a:r>
                      <a:r>
                        <a:rPr kumimoji="0" lang="en-US" altLang="en-US" sz="20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1/16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RrYy</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a:t>
                      </a:r>
                      <a:r>
                        <a:rPr kumimoji="0" lang="en-US" altLang="en-US" sz="20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vàng-trơn</a:t>
                      </a:r>
                      <a:r>
                        <a:rPr kumimoji="0" lang="en-US" altLang="en-US" sz="20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1/16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Rryy</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0099"/>
                          </a:solidFill>
                          <a:effectLst/>
                          <a:latin typeface="Times New Roman" panose="02020603050405020304" pitchFamily="18" charset="0"/>
                          <a:cs typeface="Times New Roman" panose="02020603050405020304" pitchFamily="18" charset="0"/>
                        </a:rPr>
                        <a:t>(</a:t>
                      </a:r>
                      <a:r>
                        <a:rPr kumimoji="0" lang="en-US" altLang="en-US" sz="2000" b="0" i="0" u="none" strike="noStrike" cap="none" normalizeH="0" baseline="0" dirty="0" err="1">
                          <a:ln>
                            <a:noFill/>
                          </a:ln>
                          <a:solidFill>
                            <a:srgbClr val="000099"/>
                          </a:solidFill>
                          <a:effectLst/>
                          <a:latin typeface="Times New Roman" panose="02020603050405020304" pitchFamily="18" charset="0"/>
                          <a:cs typeface="Times New Roman" panose="02020603050405020304" pitchFamily="18" charset="0"/>
                        </a:rPr>
                        <a:t>vàng-nhăn</a:t>
                      </a:r>
                      <a:r>
                        <a:rPr kumimoji="0" lang="en-US" altLang="en-US" sz="2000" b="0" i="0" u="none" strike="noStrike" cap="none" normalizeH="0" baseline="0" dirty="0">
                          <a:ln>
                            <a:noFill/>
                          </a:ln>
                          <a:solidFill>
                            <a:srgbClr val="000099"/>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9996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1/16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RrYY</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a:t>
                      </a:r>
                      <a:r>
                        <a:rPr kumimoji="0" lang="en-US" altLang="en-US" sz="20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vàng-trơn</a:t>
                      </a:r>
                      <a:r>
                        <a:rPr kumimoji="0" lang="en-US" altLang="en-US" sz="20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1/16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RrYy</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a:t>
                      </a:r>
                      <a:r>
                        <a:rPr kumimoji="0" lang="en-US" altLang="en-US" sz="20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vàng-trơn</a:t>
                      </a:r>
                      <a:r>
                        <a:rPr kumimoji="0" lang="en-US" altLang="en-US" sz="20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1/16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rrYY</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B0F0"/>
                          </a:solidFill>
                          <a:effectLst/>
                          <a:latin typeface="Times New Roman" panose="02020603050405020304" pitchFamily="18" charset="0"/>
                          <a:cs typeface="Times New Roman" panose="02020603050405020304" pitchFamily="18" charset="0"/>
                        </a:rPr>
                        <a:t>(</a:t>
                      </a:r>
                      <a:r>
                        <a:rPr kumimoji="0" lang="en-US" altLang="en-US" sz="2000" b="0" i="0" u="none" strike="noStrike" cap="none" normalizeH="0" baseline="0" dirty="0" err="1">
                          <a:ln>
                            <a:noFill/>
                          </a:ln>
                          <a:solidFill>
                            <a:srgbClr val="00B0F0"/>
                          </a:solidFill>
                          <a:effectLst/>
                          <a:latin typeface="Times New Roman" panose="02020603050405020304" pitchFamily="18" charset="0"/>
                          <a:cs typeface="Times New Roman" panose="02020603050405020304" pitchFamily="18" charset="0"/>
                        </a:rPr>
                        <a:t>xanh-trơn</a:t>
                      </a:r>
                      <a:r>
                        <a:rPr kumimoji="0" lang="en-US" altLang="en-US" sz="2000" b="0" i="0" u="none" strike="noStrike" cap="none" normalizeH="0" baseline="0" dirty="0">
                          <a:ln>
                            <a:noFill/>
                          </a:ln>
                          <a:solidFill>
                            <a:srgbClr val="00B0F0"/>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1/16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rrYy</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B0F0"/>
                          </a:solidFill>
                          <a:effectLst/>
                          <a:latin typeface="Times New Roman" panose="02020603050405020304" pitchFamily="18" charset="0"/>
                          <a:cs typeface="Times New Roman" panose="02020603050405020304" pitchFamily="18" charset="0"/>
                        </a:rPr>
                        <a:t>(</a:t>
                      </a:r>
                      <a:r>
                        <a:rPr kumimoji="0" lang="en-US" altLang="en-US" sz="2000" b="0" i="0" u="none" strike="noStrike" cap="none" normalizeH="0" baseline="0" dirty="0" err="1">
                          <a:ln>
                            <a:noFill/>
                          </a:ln>
                          <a:solidFill>
                            <a:srgbClr val="00B0F0"/>
                          </a:solidFill>
                          <a:effectLst/>
                          <a:latin typeface="Times New Roman" panose="02020603050405020304" pitchFamily="18" charset="0"/>
                          <a:cs typeface="Times New Roman" panose="02020603050405020304" pitchFamily="18" charset="0"/>
                        </a:rPr>
                        <a:t>xanh-trơn</a:t>
                      </a:r>
                      <a:r>
                        <a:rPr kumimoji="0" lang="en-US" altLang="en-US" sz="2000" b="0" i="0" u="none" strike="noStrike" cap="none" normalizeH="0" baseline="0" dirty="0">
                          <a:ln>
                            <a:noFill/>
                          </a:ln>
                          <a:solidFill>
                            <a:srgbClr val="00B0F0"/>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9996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1/16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RrYy</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a:t>
                      </a:r>
                      <a:r>
                        <a:rPr kumimoji="0" lang="en-US" altLang="en-US" sz="20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vàng-trơn</a:t>
                      </a:r>
                      <a:r>
                        <a:rPr kumimoji="0" lang="en-US" altLang="en-US" sz="20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1/16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Rryy</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0099"/>
                          </a:solidFill>
                          <a:effectLst/>
                          <a:latin typeface="Times New Roman" panose="02020603050405020304" pitchFamily="18" charset="0"/>
                          <a:cs typeface="Times New Roman" panose="02020603050405020304" pitchFamily="18" charset="0"/>
                        </a:rPr>
                        <a:t>(</a:t>
                      </a:r>
                      <a:r>
                        <a:rPr kumimoji="0" lang="en-US" altLang="en-US" sz="2000" b="0" i="0" u="none" strike="noStrike" cap="none" normalizeH="0" baseline="0" dirty="0" err="1">
                          <a:ln>
                            <a:noFill/>
                          </a:ln>
                          <a:solidFill>
                            <a:srgbClr val="000099"/>
                          </a:solidFill>
                          <a:effectLst/>
                          <a:latin typeface="Times New Roman" panose="02020603050405020304" pitchFamily="18" charset="0"/>
                          <a:cs typeface="Times New Roman" panose="02020603050405020304" pitchFamily="18" charset="0"/>
                        </a:rPr>
                        <a:t>vàng-nhăn</a:t>
                      </a:r>
                      <a:r>
                        <a:rPr kumimoji="0" lang="en-US" altLang="en-US" sz="2000" b="0" i="0" u="none" strike="noStrike" cap="none" normalizeH="0" baseline="0" dirty="0">
                          <a:ln>
                            <a:noFill/>
                          </a:ln>
                          <a:solidFill>
                            <a:srgbClr val="000099"/>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1/16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rrYy</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00B0F0"/>
                          </a:solidFill>
                          <a:effectLst/>
                          <a:latin typeface="Times New Roman" panose="02020603050405020304" pitchFamily="18" charset="0"/>
                          <a:cs typeface="Times New Roman" panose="02020603050405020304" pitchFamily="18" charset="0"/>
                        </a:rPr>
                        <a:t>(</a:t>
                      </a:r>
                      <a:r>
                        <a:rPr kumimoji="0" lang="en-US" altLang="en-US" sz="2000" b="0" i="0" u="none" strike="noStrike" cap="none" normalizeH="0" baseline="0" dirty="0" err="1">
                          <a:ln>
                            <a:noFill/>
                          </a:ln>
                          <a:solidFill>
                            <a:srgbClr val="00B0F0"/>
                          </a:solidFill>
                          <a:effectLst/>
                          <a:latin typeface="Times New Roman" panose="02020603050405020304" pitchFamily="18" charset="0"/>
                          <a:cs typeface="Times New Roman" panose="02020603050405020304" pitchFamily="18" charset="0"/>
                        </a:rPr>
                        <a:t>xanh-trơn</a:t>
                      </a:r>
                      <a:r>
                        <a:rPr kumimoji="0" lang="en-US" altLang="en-US" sz="2000" b="0" i="0" u="none" strike="noStrike" cap="none" normalizeH="0" baseline="0" dirty="0">
                          <a:ln>
                            <a:noFill/>
                          </a:ln>
                          <a:solidFill>
                            <a:srgbClr val="00B0F0"/>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1/16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rryy</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rgbClr val="7030A0"/>
                          </a:solidFill>
                          <a:effectLst/>
                          <a:latin typeface="Times New Roman" panose="02020603050405020304" pitchFamily="18" charset="0"/>
                          <a:cs typeface="Times New Roman" panose="02020603050405020304" pitchFamily="18" charset="0"/>
                        </a:rPr>
                        <a:t>(</a:t>
                      </a:r>
                      <a:r>
                        <a:rPr kumimoji="0" lang="en-US" altLang="en-US" sz="2000" b="0" i="0" u="none" strike="noStrike" cap="none" normalizeH="0" baseline="0" dirty="0" err="1">
                          <a:ln>
                            <a:noFill/>
                          </a:ln>
                          <a:solidFill>
                            <a:srgbClr val="7030A0"/>
                          </a:solidFill>
                          <a:effectLst/>
                          <a:latin typeface="Times New Roman" panose="02020603050405020304" pitchFamily="18" charset="0"/>
                          <a:cs typeface="Times New Roman" panose="02020603050405020304" pitchFamily="18" charset="0"/>
                        </a:rPr>
                        <a:t>xanh-nhăn</a:t>
                      </a:r>
                      <a:r>
                        <a:rPr kumimoji="0" lang="en-US" altLang="en-US" sz="2000" b="0" i="0" u="none" strike="noStrike" cap="none" normalizeH="0" baseline="0" dirty="0">
                          <a:ln>
                            <a:noFill/>
                          </a:ln>
                          <a:solidFill>
                            <a:srgbClr val="7030A0"/>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32818" name="Line 50"/>
          <p:cNvSpPr>
            <a:spLocks noChangeShapeType="1"/>
          </p:cNvSpPr>
          <p:nvPr/>
        </p:nvSpPr>
        <p:spPr bwMode="auto">
          <a:xfrm>
            <a:off x="825104" y="2904186"/>
            <a:ext cx="1332964" cy="7487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32822" name="Text Box 54"/>
          <p:cNvSpPr txBox="1">
            <a:spLocks noChangeArrowheads="1"/>
          </p:cNvSpPr>
          <p:nvPr/>
        </p:nvSpPr>
        <p:spPr bwMode="auto">
          <a:xfrm>
            <a:off x="2833687" y="3143249"/>
            <a:ext cx="93821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400" b="1" dirty="0">
                <a:solidFill>
                  <a:srgbClr val="FF3300"/>
                </a:solidFill>
                <a:latin typeface="Times New Roman" panose="02020603050405020304" pitchFamily="18" charset="0"/>
                <a:cs typeface="Times New Roman" panose="02020603050405020304" pitchFamily="18" charset="0"/>
              </a:rPr>
              <a:t>¼ RY</a:t>
            </a:r>
          </a:p>
        </p:txBody>
      </p:sp>
      <p:sp>
        <p:nvSpPr>
          <p:cNvPr id="32824" name="Text Box 56"/>
          <p:cNvSpPr txBox="1">
            <a:spLocks noChangeArrowheads="1"/>
          </p:cNvSpPr>
          <p:nvPr/>
        </p:nvSpPr>
        <p:spPr bwMode="auto">
          <a:xfrm>
            <a:off x="947737" y="4645967"/>
            <a:ext cx="164306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400" b="1" dirty="0">
                <a:solidFill>
                  <a:srgbClr val="FF3300"/>
                </a:solidFill>
                <a:latin typeface="Times New Roman" panose="02020603050405020304" pitchFamily="18" charset="0"/>
                <a:cs typeface="Times New Roman" panose="02020603050405020304" pitchFamily="18" charset="0"/>
              </a:rPr>
              <a:t> ¼ R</a:t>
            </a:r>
            <a:r>
              <a:rPr lang="en-US" altLang="en-US" sz="2400" b="1" dirty="0">
                <a:solidFill>
                  <a:srgbClr val="000099"/>
                </a:solidFill>
                <a:latin typeface="Times New Roman" panose="02020603050405020304" pitchFamily="18" charset="0"/>
                <a:cs typeface="Times New Roman" panose="02020603050405020304" pitchFamily="18" charset="0"/>
              </a:rPr>
              <a:t>y</a:t>
            </a:r>
          </a:p>
        </p:txBody>
      </p:sp>
      <p:sp>
        <p:nvSpPr>
          <p:cNvPr id="32825" name="Text Box 57"/>
          <p:cNvSpPr txBox="1">
            <a:spLocks noChangeArrowheads="1"/>
          </p:cNvSpPr>
          <p:nvPr/>
        </p:nvSpPr>
        <p:spPr bwMode="auto">
          <a:xfrm>
            <a:off x="983456" y="5396113"/>
            <a:ext cx="1371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400" b="1" dirty="0">
                <a:solidFill>
                  <a:srgbClr val="000000"/>
                </a:solidFill>
              </a:rPr>
              <a:t> </a:t>
            </a:r>
            <a:r>
              <a:rPr lang="en-US" altLang="en-US" sz="2400" b="1" dirty="0">
                <a:solidFill>
                  <a:srgbClr val="000000"/>
                </a:solidFill>
                <a:latin typeface="Times New Roman" panose="02020603050405020304" pitchFamily="18" charset="0"/>
                <a:cs typeface="Times New Roman" panose="02020603050405020304" pitchFamily="18" charset="0"/>
              </a:rPr>
              <a:t>¼ </a:t>
            </a:r>
            <a:r>
              <a:rPr lang="en-US" altLang="en-US" sz="2400" b="1" dirty="0" err="1">
                <a:solidFill>
                  <a:srgbClr val="0000CC"/>
                </a:solidFill>
                <a:latin typeface="Times New Roman" panose="02020603050405020304" pitchFamily="18" charset="0"/>
                <a:cs typeface="Times New Roman" panose="02020603050405020304" pitchFamily="18" charset="0"/>
              </a:rPr>
              <a:t>r</a:t>
            </a:r>
            <a:r>
              <a:rPr lang="en-US" altLang="en-US" sz="2400" b="1" dirty="0" err="1">
                <a:solidFill>
                  <a:srgbClr val="FF0000"/>
                </a:solidFill>
                <a:latin typeface="Times New Roman" panose="02020603050405020304" pitchFamily="18" charset="0"/>
                <a:cs typeface="Times New Roman" panose="02020603050405020304" pitchFamily="18" charset="0"/>
              </a:rPr>
              <a:t>Y</a:t>
            </a:r>
            <a:endParaRPr lang="en-US" altLang="en-US" sz="2400" b="1" dirty="0">
              <a:solidFill>
                <a:srgbClr val="FF0000"/>
              </a:solidFill>
              <a:latin typeface="Times New Roman" panose="02020603050405020304" pitchFamily="18" charset="0"/>
              <a:cs typeface="Times New Roman" panose="02020603050405020304" pitchFamily="18" charset="0"/>
            </a:endParaRPr>
          </a:p>
        </p:txBody>
      </p:sp>
      <p:sp>
        <p:nvSpPr>
          <p:cNvPr id="32826" name="Text Box 58"/>
          <p:cNvSpPr txBox="1">
            <a:spLocks noChangeArrowheads="1"/>
          </p:cNvSpPr>
          <p:nvPr/>
        </p:nvSpPr>
        <p:spPr bwMode="auto">
          <a:xfrm>
            <a:off x="5681007" y="3134057"/>
            <a:ext cx="1009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dirty="0">
                <a:solidFill>
                  <a:srgbClr val="000000"/>
                </a:solidFill>
              </a:rPr>
              <a:t> </a:t>
            </a:r>
            <a:r>
              <a:rPr lang="en-US" altLang="en-US" sz="2400" b="1" dirty="0">
                <a:solidFill>
                  <a:srgbClr val="000000"/>
                </a:solidFill>
              </a:rPr>
              <a:t> </a:t>
            </a:r>
            <a:r>
              <a:rPr lang="en-US" altLang="en-US" sz="2400" b="1" dirty="0">
                <a:solidFill>
                  <a:srgbClr val="0000CC"/>
                </a:solidFill>
                <a:latin typeface="Times New Roman" panose="02020603050405020304" pitchFamily="18" charset="0"/>
                <a:cs typeface="Times New Roman" panose="02020603050405020304" pitchFamily="18" charset="0"/>
              </a:rPr>
              <a:t>¼ </a:t>
            </a:r>
            <a:r>
              <a:rPr lang="en-US" altLang="en-US" sz="2400" b="1" dirty="0" err="1">
                <a:solidFill>
                  <a:srgbClr val="0000CC"/>
                </a:solidFill>
                <a:latin typeface="Times New Roman" panose="02020603050405020304" pitchFamily="18" charset="0"/>
                <a:cs typeface="Times New Roman" panose="02020603050405020304" pitchFamily="18" charset="0"/>
              </a:rPr>
              <a:t>r</a:t>
            </a:r>
            <a:r>
              <a:rPr lang="en-US" altLang="en-US" sz="2400" b="1" dirty="0" err="1">
                <a:solidFill>
                  <a:srgbClr val="FF0000"/>
                </a:solidFill>
                <a:latin typeface="Times New Roman" panose="02020603050405020304" pitchFamily="18" charset="0"/>
                <a:cs typeface="Times New Roman" panose="02020603050405020304" pitchFamily="18" charset="0"/>
              </a:rPr>
              <a:t>Y</a:t>
            </a:r>
            <a:endParaRPr lang="en-US" altLang="en-US" sz="2400" b="1" dirty="0">
              <a:solidFill>
                <a:srgbClr val="FF0000"/>
              </a:solidFill>
              <a:latin typeface="Times New Roman" panose="02020603050405020304" pitchFamily="18" charset="0"/>
              <a:cs typeface="Times New Roman" panose="02020603050405020304" pitchFamily="18" charset="0"/>
            </a:endParaRPr>
          </a:p>
        </p:txBody>
      </p:sp>
      <p:sp>
        <p:nvSpPr>
          <p:cNvPr id="32827" name="Text Box 59"/>
          <p:cNvSpPr txBox="1">
            <a:spLocks noChangeArrowheads="1"/>
          </p:cNvSpPr>
          <p:nvPr/>
        </p:nvSpPr>
        <p:spPr bwMode="auto">
          <a:xfrm>
            <a:off x="1143656" y="6106159"/>
            <a:ext cx="10144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400" b="1" dirty="0">
                <a:solidFill>
                  <a:srgbClr val="0000CC"/>
                </a:solidFill>
                <a:latin typeface="Times New Roman" panose="02020603050405020304" pitchFamily="18" charset="0"/>
                <a:cs typeface="Times New Roman" panose="02020603050405020304" pitchFamily="18" charset="0"/>
              </a:rPr>
              <a:t>¼ </a:t>
            </a:r>
            <a:r>
              <a:rPr lang="en-US" altLang="en-US" sz="2400" b="1" dirty="0" err="1">
                <a:solidFill>
                  <a:srgbClr val="0000CC"/>
                </a:solidFill>
                <a:latin typeface="Times New Roman" panose="02020603050405020304" pitchFamily="18" charset="0"/>
                <a:cs typeface="Times New Roman" panose="02020603050405020304" pitchFamily="18" charset="0"/>
              </a:rPr>
              <a:t>ry</a:t>
            </a:r>
            <a:endParaRPr lang="en-US" altLang="en-US" sz="2400" b="1" dirty="0">
              <a:solidFill>
                <a:srgbClr val="0000CC"/>
              </a:solidFill>
              <a:latin typeface="Times New Roman" panose="02020603050405020304" pitchFamily="18" charset="0"/>
              <a:cs typeface="Times New Roman" panose="02020603050405020304" pitchFamily="18" charset="0"/>
            </a:endParaRPr>
          </a:p>
        </p:txBody>
      </p:sp>
      <p:sp>
        <p:nvSpPr>
          <p:cNvPr id="32828" name="Text Box 60"/>
          <p:cNvSpPr txBox="1">
            <a:spLocks noChangeArrowheads="1"/>
          </p:cNvSpPr>
          <p:nvPr/>
        </p:nvSpPr>
        <p:spPr bwMode="auto">
          <a:xfrm>
            <a:off x="7589095" y="3123559"/>
            <a:ext cx="100012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400" b="1" dirty="0">
                <a:solidFill>
                  <a:srgbClr val="0000CC"/>
                </a:solidFill>
                <a:latin typeface="Times New Roman" panose="02020603050405020304" pitchFamily="18" charset="0"/>
                <a:cs typeface="Times New Roman" panose="02020603050405020304" pitchFamily="18" charset="0"/>
              </a:rPr>
              <a:t>¼ </a:t>
            </a:r>
            <a:r>
              <a:rPr lang="en-US" altLang="en-US" sz="2400" b="1" dirty="0" err="1">
                <a:solidFill>
                  <a:srgbClr val="0000CC"/>
                </a:solidFill>
                <a:latin typeface="Times New Roman" panose="02020603050405020304" pitchFamily="18" charset="0"/>
                <a:cs typeface="Times New Roman" panose="02020603050405020304" pitchFamily="18" charset="0"/>
              </a:rPr>
              <a:t>ry</a:t>
            </a:r>
            <a:endParaRPr lang="en-US" altLang="en-US" sz="2400" b="1" dirty="0">
              <a:solidFill>
                <a:srgbClr val="0000CC"/>
              </a:solidFill>
              <a:latin typeface="Times New Roman" panose="02020603050405020304" pitchFamily="18" charset="0"/>
              <a:cs typeface="Times New Roman" panose="02020603050405020304" pitchFamily="18" charset="0"/>
            </a:endParaRPr>
          </a:p>
        </p:txBody>
      </p:sp>
      <p:sp>
        <p:nvSpPr>
          <p:cNvPr id="32829" name="Text Box 61"/>
          <p:cNvSpPr txBox="1">
            <a:spLocks noChangeArrowheads="1"/>
          </p:cNvSpPr>
          <p:nvPr/>
        </p:nvSpPr>
        <p:spPr bwMode="auto">
          <a:xfrm>
            <a:off x="1148418" y="3941415"/>
            <a:ext cx="1009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400" b="1" dirty="0">
                <a:solidFill>
                  <a:srgbClr val="FF3300"/>
                </a:solidFill>
                <a:latin typeface="Times New Roman" panose="02020603050405020304" pitchFamily="18" charset="0"/>
                <a:cs typeface="Times New Roman" panose="02020603050405020304" pitchFamily="18" charset="0"/>
              </a:rPr>
              <a:t>¼ RY</a:t>
            </a:r>
          </a:p>
        </p:txBody>
      </p:sp>
      <p:sp>
        <p:nvSpPr>
          <p:cNvPr id="32830" name="Text Box 62"/>
          <p:cNvSpPr txBox="1">
            <a:spLocks noChangeArrowheads="1"/>
          </p:cNvSpPr>
          <p:nvPr/>
        </p:nvSpPr>
        <p:spPr bwMode="auto">
          <a:xfrm>
            <a:off x="4114800" y="4628092"/>
            <a:ext cx="1623357"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000" dirty="0">
                <a:latin typeface="Times New Roman" panose="02020603050405020304" pitchFamily="18" charset="0"/>
                <a:cs typeface="Times New Roman" panose="02020603050405020304" pitchFamily="18" charset="0"/>
              </a:rPr>
              <a:t>1/16 </a:t>
            </a:r>
            <a:r>
              <a:rPr lang="en-US" altLang="en-US" sz="2000" dirty="0" err="1">
                <a:latin typeface="Times New Roman" panose="02020603050405020304" pitchFamily="18" charset="0"/>
                <a:cs typeface="Times New Roman" panose="02020603050405020304" pitchFamily="18" charset="0"/>
              </a:rPr>
              <a:t>Rryy</a:t>
            </a:r>
            <a:endParaRPr lang="en-US" altLang="en-US" sz="2000" dirty="0">
              <a:latin typeface="Times New Roman" panose="02020603050405020304" pitchFamily="18" charset="0"/>
              <a:cs typeface="Times New Roman" panose="02020603050405020304" pitchFamily="18" charset="0"/>
            </a:endParaRPr>
          </a:p>
          <a:p>
            <a:pPr eaLnBrk="0" hangingPunct="0">
              <a:spcBef>
                <a:spcPct val="50000"/>
              </a:spcBef>
            </a:pPr>
            <a:endParaRPr lang="en-US" altLang="en-US" sz="2000" dirty="0">
              <a:solidFill>
                <a:srgbClr val="000099"/>
              </a:solidFill>
              <a:latin typeface="Times New Roman" panose="02020603050405020304" pitchFamily="18" charset="0"/>
              <a:cs typeface="Times New Roman" panose="02020603050405020304" pitchFamily="18" charset="0"/>
            </a:endParaRPr>
          </a:p>
        </p:txBody>
      </p:sp>
      <p:sp>
        <p:nvSpPr>
          <p:cNvPr id="32833" name="Text Box 65"/>
          <p:cNvSpPr txBox="1">
            <a:spLocks noChangeArrowheads="1"/>
          </p:cNvSpPr>
          <p:nvPr/>
        </p:nvSpPr>
        <p:spPr bwMode="auto">
          <a:xfrm>
            <a:off x="3879056" y="4523283"/>
            <a:ext cx="1454944"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endParaRPr lang="en-US" altLang="en-US" dirty="0">
              <a:solidFill>
                <a:srgbClr val="000000"/>
              </a:solidFill>
            </a:endParaRPr>
          </a:p>
          <a:p>
            <a:pPr eaLnBrk="0" hangingPunct="0">
              <a:spcBef>
                <a:spcPct val="50000"/>
              </a:spcBef>
            </a:pPr>
            <a:r>
              <a:rPr lang="en-US" altLang="en-US" dirty="0">
                <a:solidFill>
                  <a:srgbClr val="000099"/>
                </a:solidFill>
              </a:rPr>
              <a:t>(</a:t>
            </a:r>
            <a:r>
              <a:rPr lang="en-US" altLang="en-US" dirty="0" err="1">
                <a:solidFill>
                  <a:srgbClr val="000099"/>
                </a:solidFill>
              </a:rPr>
              <a:t>vàng-nhăn</a:t>
            </a:r>
            <a:r>
              <a:rPr lang="en-US" altLang="en-US" dirty="0">
                <a:solidFill>
                  <a:srgbClr val="000099"/>
                </a:solidFill>
              </a:rPr>
              <a:t>)</a:t>
            </a:r>
          </a:p>
        </p:txBody>
      </p:sp>
      <p:sp>
        <p:nvSpPr>
          <p:cNvPr id="23" name="Rectangle 3"/>
          <p:cNvSpPr txBox="1">
            <a:spLocks noChangeArrowheads="1"/>
          </p:cNvSpPr>
          <p:nvPr/>
        </p:nvSpPr>
        <p:spPr bwMode="auto">
          <a:xfrm>
            <a:off x="2052638" y="69852"/>
            <a:ext cx="8568952"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algn="ctr" eaLnBrk="1" hangingPunct="1">
              <a:buFontTx/>
              <a:buNone/>
            </a:pPr>
            <a:r>
              <a:rPr lang="en-US" sz="2800" b="1" kern="0" dirty="0" err="1">
                <a:solidFill>
                  <a:srgbClr val="000099"/>
                </a:solidFill>
                <a:latin typeface="Times New Roman" pitchFamily="18" charset="0"/>
                <a:cs typeface="Times New Roman" pitchFamily="18" charset="0"/>
              </a:rPr>
              <a:t>Viết</a:t>
            </a:r>
            <a:r>
              <a:rPr lang="en-US" sz="2800" b="1" kern="0" dirty="0">
                <a:solidFill>
                  <a:srgbClr val="000099"/>
                </a:solidFill>
                <a:latin typeface="Times New Roman" pitchFamily="18" charset="0"/>
                <a:cs typeface="Times New Roman" pitchFamily="18" charset="0"/>
              </a:rPr>
              <a:t> </a:t>
            </a:r>
            <a:r>
              <a:rPr lang="en-US" sz="2800" b="1" kern="0" dirty="0" err="1">
                <a:solidFill>
                  <a:srgbClr val="000099"/>
                </a:solidFill>
                <a:latin typeface="Times New Roman" pitchFamily="18" charset="0"/>
                <a:cs typeface="Times New Roman" pitchFamily="18" charset="0"/>
              </a:rPr>
              <a:t>sơ</a:t>
            </a:r>
            <a:r>
              <a:rPr lang="en-US" sz="2800" b="1" kern="0" dirty="0">
                <a:solidFill>
                  <a:srgbClr val="000099"/>
                </a:solidFill>
                <a:latin typeface="Times New Roman" pitchFamily="18" charset="0"/>
                <a:cs typeface="Times New Roman" pitchFamily="18" charset="0"/>
              </a:rPr>
              <a:t> </a:t>
            </a:r>
            <a:r>
              <a:rPr lang="en-US" sz="2800" b="1" kern="0" dirty="0" err="1">
                <a:solidFill>
                  <a:srgbClr val="000099"/>
                </a:solidFill>
                <a:latin typeface="Times New Roman" pitchFamily="18" charset="0"/>
                <a:cs typeface="Times New Roman" pitchFamily="18" charset="0"/>
              </a:rPr>
              <a:t>đồ</a:t>
            </a:r>
            <a:r>
              <a:rPr lang="en-US" sz="2800" b="1" kern="0" dirty="0">
                <a:solidFill>
                  <a:srgbClr val="000099"/>
                </a:solidFill>
                <a:latin typeface="Times New Roman" pitchFamily="18" charset="0"/>
                <a:cs typeface="Times New Roman" pitchFamily="18" charset="0"/>
              </a:rPr>
              <a:t> </a:t>
            </a:r>
            <a:r>
              <a:rPr lang="en-US" sz="2800" b="1" kern="0" dirty="0" err="1">
                <a:solidFill>
                  <a:srgbClr val="000099"/>
                </a:solidFill>
                <a:latin typeface="Times New Roman" pitchFamily="18" charset="0"/>
                <a:cs typeface="Times New Roman" pitchFamily="18" charset="0"/>
              </a:rPr>
              <a:t>lai</a:t>
            </a:r>
            <a:r>
              <a:rPr lang="en-US" sz="2800" b="1" kern="0" dirty="0">
                <a:solidFill>
                  <a:srgbClr val="000099"/>
                </a:solidFill>
                <a:latin typeface="Times New Roman" pitchFamily="18" charset="0"/>
                <a:cs typeface="Times New Roman" pitchFamily="18" charset="0"/>
              </a:rPr>
              <a:t> </a:t>
            </a:r>
            <a:r>
              <a:rPr lang="en-US" sz="2800" b="1" kern="0" dirty="0" err="1">
                <a:solidFill>
                  <a:srgbClr val="000099"/>
                </a:solidFill>
                <a:latin typeface="Times New Roman" pitchFamily="18" charset="0"/>
                <a:cs typeface="Times New Roman" pitchFamily="18" charset="0"/>
              </a:rPr>
              <a:t>khi</a:t>
            </a:r>
            <a:r>
              <a:rPr lang="en-US" sz="2800" b="1" kern="0" dirty="0">
                <a:solidFill>
                  <a:srgbClr val="000099"/>
                </a:solidFill>
                <a:latin typeface="Times New Roman" pitchFamily="18" charset="0"/>
                <a:cs typeface="Times New Roman" pitchFamily="18" charset="0"/>
              </a:rPr>
              <a:t> </a:t>
            </a:r>
            <a:r>
              <a:rPr lang="en-US" sz="2800" b="1" kern="0" dirty="0" err="1">
                <a:solidFill>
                  <a:srgbClr val="000099"/>
                </a:solidFill>
                <a:latin typeface="Times New Roman" pitchFamily="18" charset="0"/>
                <a:cs typeface="Times New Roman" pitchFamily="18" charset="0"/>
              </a:rPr>
              <a:t>cho</a:t>
            </a:r>
            <a:r>
              <a:rPr lang="en-US" sz="2800" b="1" kern="0" dirty="0">
                <a:solidFill>
                  <a:srgbClr val="000099"/>
                </a:solidFill>
                <a:latin typeface="Times New Roman" pitchFamily="18" charset="0"/>
                <a:cs typeface="Times New Roman" pitchFamily="18" charset="0"/>
              </a:rPr>
              <a:t>       </a:t>
            </a:r>
            <a:r>
              <a:rPr lang="en-US" sz="2800" b="1" kern="0" dirty="0" err="1">
                <a:solidFill>
                  <a:srgbClr val="000099"/>
                </a:solidFill>
                <a:latin typeface="Times New Roman" pitchFamily="18" charset="0"/>
                <a:cs typeface="Times New Roman" pitchFamily="18" charset="0"/>
              </a:rPr>
              <a:t>tự</a:t>
            </a:r>
            <a:r>
              <a:rPr lang="en-US" sz="2800" b="1" kern="0" dirty="0">
                <a:solidFill>
                  <a:srgbClr val="000099"/>
                </a:solidFill>
                <a:latin typeface="Times New Roman" pitchFamily="18" charset="0"/>
                <a:cs typeface="Times New Roman" pitchFamily="18" charset="0"/>
              </a:rPr>
              <a:t> </a:t>
            </a:r>
            <a:r>
              <a:rPr lang="en-US" sz="2800" b="1" kern="0" dirty="0" err="1">
                <a:solidFill>
                  <a:srgbClr val="000099"/>
                </a:solidFill>
                <a:latin typeface="Times New Roman" pitchFamily="18" charset="0"/>
                <a:cs typeface="Times New Roman" pitchFamily="18" charset="0"/>
              </a:rPr>
              <a:t>thụ</a:t>
            </a:r>
            <a:r>
              <a:rPr lang="en-US" sz="2800" b="1" kern="0" dirty="0">
                <a:solidFill>
                  <a:srgbClr val="000099"/>
                </a:solidFill>
                <a:latin typeface="Times New Roman" pitchFamily="18" charset="0"/>
                <a:cs typeface="Times New Roman" pitchFamily="18" charset="0"/>
              </a:rPr>
              <a:t> </a:t>
            </a:r>
            <a:r>
              <a:rPr lang="en-US" sz="2800" b="1" kern="0" dirty="0" err="1">
                <a:solidFill>
                  <a:srgbClr val="000099"/>
                </a:solidFill>
                <a:latin typeface="Times New Roman" pitchFamily="18" charset="0"/>
                <a:cs typeface="Times New Roman" pitchFamily="18" charset="0"/>
              </a:rPr>
              <a:t>phấn</a:t>
            </a:r>
            <a:r>
              <a:rPr lang="en-US" sz="2800" b="1" kern="0" dirty="0">
                <a:solidFill>
                  <a:srgbClr val="000099"/>
                </a:solidFill>
                <a:latin typeface="Times New Roman" pitchFamily="18" charset="0"/>
                <a:cs typeface="Times New Roman" pitchFamily="18" charset="0"/>
              </a:rPr>
              <a:t>: </a:t>
            </a:r>
          </a:p>
        </p:txBody>
      </p:sp>
      <p:sp>
        <p:nvSpPr>
          <p:cNvPr id="24" name="Text Box 24"/>
          <p:cNvSpPr txBox="1">
            <a:spLocks noChangeArrowheads="1"/>
          </p:cNvSpPr>
          <p:nvPr/>
        </p:nvSpPr>
        <p:spPr bwMode="auto">
          <a:xfrm>
            <a:off x="6775202" y="71951"/>
            <a:ext cx="64807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800" b="1" dirty="0">
                <a:solidFill>
                  <a:srgbClr val="000000"/>
                </a:solidFill>
                <a:latin typeface="Times New Roman" panose="02020603050405020304" pitchFamily="18" charset="0"/>
                <a:cs typeface="Times New Roman" panose="02020603050405020304" pitchFamily="18" charset="0"/>
              </a:rPr>
              <a:t>F</a:t>
            </a:r>
            <a:r>
              <a:rPr lang="en-US" altLang="en-US" sz="2800" b="1" baseline="-25000" dirty="0">
                <a:solidFill>
                  <a:srgbClr val="000000"/>
                </a:solidFill>
                <a:latin typeface="Times New Roman" panose="02020603050405020304" pitchFamily="18" charset="0"/>
                <a:cs typeface="Times New Roman" panose="02020603050405020304" pitchFamily="18" charset="0"/>
              </a:rPr>
              <a:t>1</a:t>
            </a:r>
            <a:endParaRPr lang="en-US" altLang="en-US" sz="2800" b="1" dirty="0">
              <a:solidFill>
                <a:srgbClr val="000000"/>
              </a:solidFill>
              <a:latin typeface="Times New Roman" panose="02020603050405020304" pitchFamily="18" charset="0"/>
              <a:cs typeface="Times New Roman" panose="02020603050405020304" pitchFamily="18" charset="0"/>
            </a:endParaRPr>
          </a:p>
        </p:txBody>
      </p:sp>
      <p:sp>
        <p:nvSpPr>
          <p:cNvPr id="25" name="Line 16"/>
          <p:cNvSpPr>
            <a:spLocks noChangeShapeType="1"/>
          </p:cNvSpPr>
          <p:nvPr/>
        </p:nvSpPr>
        <p:spPr bwMode="auto">
          <a:xfrm>
            <a:off x="4987196" y="1159850"/>
            <a:ext cx="0" cy="11261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eaLnBrk="0" hangingPunct="0"/>
            <a:endParaRPr lang="en-US">
              <a:solidFill>
                <a:srgbClr val="000000"/>
              </a:solidFill>
              <a:latin typeface="Arial" panose="020B0604020202020204" pitchFamily="34" charset="0"/>
              <a:cs typeface="Arial" panose="020B0604020202020204" pitchFamily="34" charset="0"/>
            </a:endParaRPr>
          </a:p>
        </p:txBody>
      </p:sp>
      <p:sp>
        <p:nvSpPr>
          <p:cNvPr id="26" name="Text Box 58"/>
          <p:cNvSpPr txBox="1">
            <a:spLocks noChangeArrowheads="1"/>
          </p:cNvSpPr>
          <p:nvPr/>
        </p:nvSpPr>
        <p:spPr bwMode="auto">
          <a:xfrm>
            <a:off x="4031456" y="3029248"/>
            <a:ext cx="108108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dirty="0">
                <a:solidFill>
                  <a:srgbClr val="000000"/>
                </a:solidFill>
              </a:rPr>
              <a:t> </a:t>
            </a:r>
            <a:r>
              <a:rPr lang="en-US" altLang="en-US" sz="2400" b="1" dirty="0">
                <a:solidFill>
                  <a:srgbClr val="000000"/>
                </a:solidFill>
              </a:rPr>
              <a:t> </a:t>
            </a:r>
            <a:r>
              <a:rPr lang="en-US" altLang="en-US" sz="2400" b="1" dirty="0">
                <a:solidFill>
                  <a:srgbClr val="000000"/>
                </a:solidFill>
                <a:latin typeface="Times New Roman" panose="02020603050405020304" pitchFamily="18" charset="0"/>
                <a:cs typeface="Times New Roman" panose="02020603050405020304" pitchFamily="18" charset="0"/>
              </a:rPr>
              <a:t>¼ </a:t>
            </a:r>
            <a:r>
              <a:rPr lang="en-US" altLang="en-US" sz="2400" b="1" dirty="0">
                <a:solidFill>
                  <a:srgbClr val="FF0000"/>
                </a:solidFill>
                <a:latin typeface="Times New Roman" panose="02020603050405020304" pitchFamily="18" charset="0"/>
                <a:cs typeface="Times New Roman" panose="02020603050405020304" pitchFamily="18" charset="0"/>
              </a:rPr>
              <a:t>R</a:t>
            </a:r>
            <a:r>
              <a:rPr lang="en-US" altLang="en-US" sz="2400" b="1" dirty="0">
                <a:solidFill>
                  <a:srgbClr val="0000CC"/>
                </a:solidFill>
                <a:latin typeface="Times New Roman" panose="02020603050405020304" pitchFamily="18" charset="0"/>
                <a:cs typeface="Times New Roman" panose="02020603050405020304" pitchFamily="18" charset="0"/>
              </a:rPr>
              <a:t>y</a:t>
            </a:r>
            <a:endParaRPr lang="en-US" altLang="en-US" sz="2400" b="1" dirty="0">
              <a:solidFill>
                <a:srgbClr val="FF3300"/>
              </a:solidFill>
              <a:latin typeface="Times New Roman" panose="02020603050405020304" pitchFamily="18" charset="0"/>
              <a:cs typeface="Times New Roman" panose="02020603050405020304" pitchFamily="18" charset="0"/>
            </a:endParaRPr>
          </a:p>
        </p:txBody>
      </p:sp>
      <p:sp>
        <p:nvSpPr>
          <p:cNvPr id="3" name="Rounded Rectangle 2"/>
          <p:cNvSpPr/>
          <p:nvPr/>
        </p:nvSpPr>
        <p:spPr>
          <a:xfrm>
            <a:off x="5681007" y="2286000"/>
            <a:ext cx="2908212" cy="4616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err="1">
                <a:solidFill>
                  <a:srgbClr val="FF0000"/>
                </a:solidFill>
                <a:latin typeface="Times New Roman" panose="02020603050405020304" pitchFamily="18" charset="0"/>
                <a:cs typeface="Times New Roman" panose="02020603050405020304" pitchFamily="18" charset="0"/>
              </a:rPr>
              <a:t>PHIẾU</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HỌC</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TẬP</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SỐ</a:t>
            </a:r>
            <a:r>
              <a:rPr lang="en-US" sz="2000" b="1" dirty="0">
                <a:solidFill>
                  <a:srgbClr val="FF0000"/>
                </a:solidFill>
                <a:latin typeface="Times New Roman" panose="02020603050405020304" pitchFamily="18" charset="0"/>
                <a:cs typeface="Times New Roman" panose="02020603050405020304" pitchFamily="18" charset="0"/>
              </a:rPr>
              <a:t> 5</a:t>
            </a:r>
          </a:p>
        </p:txBody>
      </p:sp>
      <p:sp>
        <p:nvSpPr>
          <p:cNvPr id="27" name="Rounded Rectangle 26"/>
          <p:cNvSpPr/>
          <p:nvPr/>
        </p:nvSpPr>
        <p:spPr>
          <a:xfrm>
            <a:off x="200201" y="80665"/>
            <a:ext cx="2154855" cy="6649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err="1">
                <a:solidFill>
                  <a:srgbClr val="7030A0"/>
                </a:solidFill>
                <a:latin typeface="Times New Roman" panose="02020603050405020304" pitchFamily="18" charset="0"/>
                <a:cs typeface="Times New Roman" panose="02020603050405020304" pitchFamily="18" charset="0"/>
              </a:rPr>
              <a:t>ĐÁP</a:t>
            </a:r>
            <a:r>
              <a:rPr lang="en-US" sz="2000" b="1" dirty="0">
                <a:solidFill>
                  <a:srgbClr val="7030A0"/>
                </a:solidFill>
                <a:latin typeface="Times New Roman" panose="02020603050405020304" pitchFamily="18" charset="0"/>
                <a:cs typeface="Times New Roman" panose="02020603050405020304" pitchFamily="18" charset="0"/>
              </a:rPr>
              <a:t> </a:t>
            </a:r>
            <a:r>
              <a:rPr lang="en-US" sz="2000" b="1" dirty="0" err="1">
                <a:solidFill>
                  <a:srgbClr val="7030A0"/>
                </a:solidFill>
                <a:latin typeface="Times New Roman" panose="02020603050405020304" pitchFamily="18" charset="0"/>
                <a:cs typeface="Times New Roman" panose="02020603050405020304" pitchFamily="18" charset="0"/>
              </a:rPr>
              <a:t>ÁN</a:t>
            </a:r>
            <a:endParaRPr lang="en-US" sz="2000" b="1"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5053221"/>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5148064" y="256504"/>
            <a:ext cx="2908212" cy="4616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err="1">
                <a:solidFill>
                  <a:srgbClr val="FF0000"/>
                </a:solidFill>
                <a:latin typeface="Times New Roman" panose="02020603050405020304" pitchFamily="18" charset="0"/>
                <a:cs typeface="Times New Roman" panose="02020603050405020304" pitchFamily="18" charset="0"/>
              </a:rPr>
              <a:t>PHIẾU</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HỌC</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TẬP</a:t>
            </a:r>
            <a:r>
              <a:rPr lang="en-US" sz="2000" b="1" dirty="0">
                <a:solidFill>
                  <a:srgbClr val="FF0000"/>
                </a:solidFill>
                <a:latin typeface="Times New Roman" panose="02020603050405020304" pitchFamily="18" charset="0"/>
                <a:cs typeface="Times New Roman" panose="02020603050405020304" pitchFamily="18" charset="0"/>
              </a:rPr>
              <a:t> </a:t>
            </a:r>
            <a:r>
              <a:rPr lang="en-US" sz="2000" b="1" dirty="0" err="1">
                <a:solidFill>
                  <a:srgbClr val="FF0000"/>
                </a:solidFill>
                <a:latin typeface="Times New Roman" panose="02020603050405020304" pitchFamily="18" charset="0"/>
                <a:cs typeface="Times New Roman" panose="02020603050405020304" pitchFamily="18" charset="0"/>
              </a:rPr>
              <a:t>SỐ</a:t>
            </a:r>
            <a:r>
              <a:rPr lang="en-US" sz="2000" b="1" dirty="0">
                <a:solidFill>
                  <a:srgbClr val="FF0000"/>
                </a:solidFill>
                <a:latin typeface="Times New Roman" panose="02020603050405020304" pitchFamily="18" charset="0"/>
                <a:cs typeface="Times New Roman" panose="02020603050405020304" pitchFamily="18" charset="0"/>
              </a:rPr>
              <a:t> 6</a:t>
            </a:r>
          </a:p>
        </p:txBody>
      </p:sp>
      <p:sp>
        <p:nvSpPr>
          <p:cNvPr id="6" name="Rounded Rectangle 5"/>
          <p:cNvSpPr/>
          <p:nvPr/>
        </p:nvSpPr>
        <p:spPr>
          <a:xfrm>
            <a:off x="170320" y="63468"/>
            <a:ext cx="3105535" cy="68269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FF0000"/>
                </a:solidFill>
                <a:latin typeface="Times New Roman" panose="02020603050405020304" pitchFamily="18" charset="0"/>
                <a:cs typeface="Times New Roman" panose="02020603050405020304" pitchFamily="18" charset="0"/>
              </a:rPr>
              <a:t>HOẠT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ĐỘNG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NHÓM</a:t>
            </a:r>
            <a:endParaRPr lang="en-US" sz="2400" b="1" dirty="0">
              <a:solidFill>
                <a:srgbClr val="FF0000"/>
              </a:solidFill>
              <a:latin typeface="Times New Roman" panose="02020603050405020304" pitchFamily="18" charset="0"/>
              <a:cs typeface="Times New Roman" panose="02020603050405020304" pitchFamily="18" charset="0"/>
            </a:endParaRPr>
          </a:p>
        </p:txBody>
      </p:sp>
      <p:sp>
        <p:nvSpPr>
          <p:cNvPr id="7" name="Text Box 8"/>
          <p:cNvSpPr txBox="1">
            <a:spLocks noChangeArrowheads="1"/>
          </p:cNvSpPr>
          <p:nvPr/>
        </p:nvSpPr>
        <p:spPr bwMode="auto">
          <a:xfrm>
            <a:off x="2195736" y="908720"/>
            <a:ext cx="510688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spcBef>
                <a:spcPct val="50000"/>
              </a:spcBef>
            </a:pPr>
            <a:r>
              <a:rPr lang="en-US" altLang="en-US" sz="2400" b="1" dirty="0" err="1">
                <a:solidFill>
                  <a:srgbClr val="6600CC"/>
                </a:solidFill>
                <a:latin typeface="Times New Roman" panose="02020603050405020304" pitchFamily="18" charset="0"/>
                <a:cs typeface="Times New Roman" panose="02020603050405020304" pitchFamily="18" charset="0"/>
              </a:rPr>
              <a:t>Dựa</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vào</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thông</a:t>
            </a:r>
            <a:r>
              <a:rPr lang="en-US" altLang="en-US" sz="2400" b="1" dirty="0">
                <a:solidFill>
                  <a:srgbClr val="6600CC"/>
                </a:solidFill>
                <a:latin typeface="Times New Roman" panose="02020603050405020304" pitchFamily="18" charset="0"/>
                <a:cs typeface="Times New Roman" panose="02020603050405020304" pitchFamily="18" charset="0"/>
              </a:rPr>
              <a:t> tin  </a:t>
            </a:r>
            <a:r>
              <a:rPr lang="en-US" altLang="en-US" sz="2400" b="1" dirty="0" err="1">
                <a:solidFill>
                  <a:srgbClr val="6600CC"/>
                </a:solidFill>
                <a:latin typeface="Times New Roman" panose="02020603050405020304" pitchFamily="18" charset="0"/>
                <a:cs typeface="Times New Roman" panose="02020603050405020304" pitchFamily="18" charset="0"/>
              </a:rPr>
              <a:t>bảng</a:t>
            </a:r>
            <a:r>
              <a:rPr lang="en-US" altLang="en-US" sz="2400" b="1" dirty="0">
                <a:solidFill>
                  <a:srgbClr val="6600CC"/>
                </a:solidFill>
                <a:latin typeface="Times New Roman" panose="02020603050405020304" pitchFamily="18" charset="0"/>
                <a:cs typeface="Times New Roman" panose="02020603050405020304" pitchFamily="18" charset="0"/>
              </a:rPr>
              <a:t> </a:t>
            </a:r>
            <a:r>
              <a:rPr lang="en-US" altLang="en-US" sz="2400" b="1" dirty="0" err="1">
                <a:solidFill>
                  <a:srgbClr val="6600CC"/>
                </a:solidFill>
                <a:latin typeface="Times New Roman" panose="02020603050405020304" pitchFamily="18" charset="0"/>
                <a:cs typeface="Times New Roman" panose="02020603050405020304" pitchFamily="18" charset="0"/>
              </a:rPr>
              <a:t>Pennet</a:t>
            </a:r>
            <a:r>
              <a:rPr lang="en-US" altLang="en-US" sz="2400" b="1" dirty="0">
                <a:solidFill>
                  <a:srgbClr val="6600CC"/>
                </a:solidFill>
                <a:latin typeface="Times New Roman" panose="02020603050405020304" pitchFamily="18" charset="0"/>
                <a:cs typeface="Times New Roman" panose="02020603050405020304" pitchFamily="18" charset="0"/>
              </a:rPr>
              <a:t>:</a:t>
            </a:r>
          </a:p>
        </p:txBody>
      </p:sp>
      <p:sp>
        <p:nvSpPr>
          <p:cNvPr id="8" name="Rectangle 7"/>
          <p:cNvSpPr/>
          <p:nvPr/>
        </p:nvSpPr>
        <p:spPr>
          <a:xfrm>
            <a:off x="395536" y="1560936"/>
            <a:ext cx="4572000" cy="800219"/>
          </a:xfrm>
          <a:prstGeom prst="rect">
            <a:avLst/>
          </a:prstGeom>
        </p:spPr>
        <p:txBody>
          <a:bodyPr>
            <a:spAutoFit/>
          </a:bodyPr>
          <a:lstStyle/>
          <a:p>
            <a:r>
              <a:rPr lang="en-US" sz="2800" dirty="0" err="1">
                <a:solidFill>
                  <a:srgbClr val="7030A0"/>
                </a:solidFill>
                <a:latin typeface="Times New Roman" panose="02020603050405020304" pitchFamily="18" charset="0"/>
                <a:cs typeface="Times New Roman" panose="02020603050405020304" pitchFamily="18" charset="0"/>
              </a:rPr>
              <a:t>Hoàn</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thiện</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bảng</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sau</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đây</a:t>
            </a:r>
            <a:r>
              <a:rPr lang="en-US" dirty="0">
                <a:solidFill>
                  <a:srgbClr val="000000"/>
                </a:solidFill>
                <a:latin typeface="arial" panose="020B0604020202020204" pitchFamily="34" charset="0"/>
              </a:rPr>
              <a:t>:</a:t>
            </a:r>
            <a:br>
              <a:rPr lang="en-US" dirty="0"/>
            </a:br>
            <a:endParaRPr lang="en-US" dirty="0"/>
          </a:p>
        </p:txBody>
      </p:sp>
      <p:graphicFrame>
        <p:nvGraphicFramePr>
          <p:cNvPr id="10" name="Group 53"/>
          <p:cNvGraphicFramePr>
            <a:graphicFrameLocks noGrp="1"/>
          </p:cNvGraphicFramePr>
          <p:nvPr>
            <p:extLst>
              <p:ext uri="{D42A27DB-BD31-4B8C-83A1-F6EECF244321}">
                <p14:modId xmlns:p14="http://schemas.microsoft.com/office/powerpoint/2010/main" val="2228110164"/>
              </p:ext>
            </p:extLst>
          </p:nvPr>
        </p:nvGraphicFramePr>
        <p:xfrm>
          <a:off x="170320" y="2361153"/>
          <a:ext cx="8650152" cy="3660137"/>
        </p:xfrm>
        <a:graphic>
          <a:graphicData uri="http://schemas.openxmlformats.org/drawingml/2006/table">
            <a:tbl>
              <a:tblPr/>
              <a:tblGrid>
                <a:gridCol w="2883384">
                  <a:extLst>
                    <a:ext uri="{9D8B030D-6E8A-4147-A177-3AD203B41FA5}">
                      <a16:colId xmlns:a16="http://schemas.microsoft.com/office/drawing/2014/main" val="20000"/>
                    </a:ext>
                  </a:extLst>
                </a:gridCol>
                <a:gridCol w="2883384">
                  <a:extLst>
                    <a:ext uri="{9D8B030D-6E8A-4147-A177-3AD203B41FA5}">
                      <a16:colId xmlns:a16="http://schemas.microsoft.com/office/drawing/2014/main" val="20001"/>
                    </a:ext>
                  </a:extLst>
                </a:gridCol>
                <a:gridCol w="2883384">
                  <a:extLst>
                    <a:ext uri="{9D8B030D-6E8A-4147-A177-3AD203B41FA5}">
                      <a16:colId xmlns:a16="http://schemas.microsoft.com/office/drawing/2014/main" val="20002"/>
                    </a:ext>
                  </a:extLst>
                </a:gridCol>
              </a:tblGrid>
              <a:tr h="1093989">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rgbClr val="000099"/>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0099"/>
                          </a:solidFill>
                          <a:effectLst/>
                          <a:latin typeface="Times New Roman" panose="02020603050405020304" pitchFamily="18" charset="0"/>
                          <a:cs typeface="Times New Roman" panose="02020603050405020304" pitchFamily="18" charset="0"/>
                        </a:rPr>
                        <a:t>Kiểu</a:t>
                      </a:r>
                      <a:r>
                        <a:rPr kumimoji="0" lang="en-US" altLang="en-US" sz="2400" b="1" i="0" u="none" strike="noStrike" cap="none" normalizeH="0" baseline="0" dirty="0">
                          <a:ln>
                            <a:noFill/>
                          </a:ln>
                          <a:solidFill>
                            <a:srgbClr val="000099"/>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0099"/>
                          </a:solidFill>
                          <a:effectLst/>
                          <a:latin typeface="Times New Roman" panose="02020603050405020304" pitchFamily="18" charset="0"/>
                          <a:cs typeface="Times New Roman" panose="02020603050405020304" pitchFamily="18" charset="0"/>
                        </a:rPr>
                        <a:t>hình</a:t>
                      </a:r>
                      <a:r>
                        <a:rPr kumimoji="0" lang="en-US" altLang="en-US" sz="2400" b="1" i="0" u="none" strike="noStrike" cap="none" normalizeH="0" baseline="0" dirty="0">
                          <a:ln>
                            <a:noFill/>
                          </a:ln>
                          <a:solidFill>
                            <a:srgbClr val="000099"/>
                          </a:solidFill>
                          <a:effectLst/>
                          <a:latin typeface="Times New Roman" panose="02020603050405020304" pitchFamily="18" charset="0"/>
                          <a:cs typeface="Times New Roman" panose="02020603050405020304" pitchFamily="18" charset="0"/>
                        </a:rPr>
                        <a:t> F2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err="1">
                          <a:ln>
                            <a:noFill/>
                          </a:ln>
                          <a:solidFill>
                            <a:srgbClr val="000099"/>
                          </a:solidFill>
                          <a:effectLst/>
                          <a:latin typeface="Times New Roman" panose="02020603050405020304" pitchFamily="18" charset="0"/>
                          <a:cs typeface="Times New Roman" panose="02020603050405020304" pitchFamily="18" charset="0"/>
                        </a:rPr>
                        <a:t>Tỉ</a:t>
                      </a:r>
                      <a:r>
                        <a:rPr kumimoji="0" lang="en-US" altLang="en-US" sz="2400" b="1" i="0" u="none" strike="noStrike" cap="none" normalizeH="0" baseline="0" dirty="0">
                          <a:ln>
                            <a:noFill/>
                          </a:ln>
                          <a:solidFill>
                            <a:srgbClr val="000099"/>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0099"/>
                          </a:solidFill>
                          <a:effectLst/>
                          <a:latin typeface="Times New Roman" panose="02020603050405020304" pitchFamily="18" charset="0"/>
                          <a:cs typeface="Times New Roman" panose="02020603050405020304" pitchFamily="18" charset="0"/>
                        </a:rPr>
                        <a:t>lệ</a:t>
                      </a:r>
                      <a:r>
                        <a:rPr kumimoji="0" lang="en-US" altLang="en-US" sz="2400" b="1" i="0" u="none" strike="noStrike" cap="none" normalizeH="0" baseline="0" dirty="0">
                          <a:ln>
                            <a:noFill/>
                          </a:ln>
                          <a:solidFill>
                            <a:srgbClr val="000099"/>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0099"/>
                          </a:solidFill>
                          <a:effectLst/>
                          <a:latin typeface="Times New Roman" panose="02020603050405020304" pitchFamily="18" charset="0"/>
                          <a:cs typeface="Times New Roman" panose="02020603050405020304" pitchFamily="18" charset="0"/>
                        </a:rPr>
                        <a:t>kiểu</a:t>
                      </a:r>
                      <a:r>
                        <a:rPr kumimoji="0" lang="en-US" altLang="en-US" sz="2400" b="1" i="0" u="none" strike="noStrike" cap="none" normalizeH="0" baseline="0" dirty="0">
                          <a:ln>
                            <a:noFill/>
                          </a:ln>
                          <a:solidFill>
                            <a:srgbClr val="000099"/>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0099"/>
                          </a:solidFill>
                          <a:effectLst/>
                          <a:latin typeface="Times New Roman" panose="02020603050405020304" pitchFamily="18" charset="0"/>
                          <a:cs typeface="Times New Roman" panose="02020603050405020304" pitchFamily="18" charset="0"/>
                        </a:rPr>
                        <a:t>hình</a:t>
                      </a:r>
                      <a:r>
                        <a:rPr kumimoji="0" lang="en-US" altLang="en-US" sz="2400" b="1" i="0" u="none" strike="noStrike" cap="none" normalizeH="0" baseline="0" dirty="0">
                          <a:ln>
                            <a:noFill/>
                          </a:ln>
                          <a:solidFill>
                            <a:srgbClr val="000099"/>
                          </a:solidFill>
                          <a:effectLst/>
                          <a:latin typeface="Times New Roman" panose="02020603050405020304" pitchFamily="18" charset="0"/>
                          <a:cs typeface="Times New Roman" panose="02020603050405020304" pitchFamily="18" charset="0"/>
                        </a:rPr>
                        <a:t> F2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err="1">
                          <a:ln>
                            <a:noFill/>
                          </a:ln>
                          <a:solidFill>
                            <a:srgbClr val="000099"/>
                          </a:solidFill>
                          <a:effectLst/>
                          <a:latin typeface="Times New Roman" panose="02020603050405020304" pitchFamily="18" charset="0"/>
                          <a:cs typeface="Times New Roman" panose="02020603050405020304" pitchFamily="18" charset="0"/>
                        </a:rPr>
                        <a:t>Tỉ</a:t>
                      </a:r>
                      <a:r>
                        <a:rPr kumimoji="0" lang="en-US" altLang="en-US" sz="2400" b="1" i="0" u="none" strike="noStrike" cap="none" normalizeH="0" baseline="0" dirty="0">
                          <a:ln>
                            <a:noFill/>
                          </a:ln>
                          <a:solidFill>
                            <a:srgbClr val="000099"/>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0099"/>
                          </a:solidFill>
                          <a:effectLst/>
                          <a:latin typeface="Times New Roman" panose="02020603050405020304" pitchFamily="18" charset="0"/>
                          <a:cs typeface="Times New Roman" panose="02020603050405020304" pitchFamily="18" charset="0"/>
                        </a:rPr>
                        <a:t>lệ</a:t>
                      </a:r>
                      <a:r>
                        <a:rPr kumimoji="0" lang="en-US" altLang="en-US" sz="2400" b="1" i="0" u="none" strike="noStrike" cap="none" normalizeH="0" baseline="0" dirty="0">
                          <a:ln>
                            <a:noFill/>
                          </a:ln>
                          <a:solidFill>
                            <a:srgbClr val="000099"/>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0099"/>
                          </a:solidFill>
                          <a:effectLst/>
                          <a:latin typeface="Times New Roman" panose="02020603050405020304" pitchFamily="18" charset="0"/>
                          <a:cs typeface="Times New Roman" panose="02020603050405020304" pitchFamily="18" charset="0"/>
                        </a:rPr>
                        <a:t>từng</a:t>
                      </a:r>
                      <a:r>
                        <a:rPr kumimoji="0" lang="en-US" altLang="en-US" sz="2400" b="1" i="0" u="none" strike="noStrike" cap="none" normalizeH="0" baseline="0" dirty="0">
                          <a:ln>
                            <a:noFill/>
                          </a:ln>
                          <a:solidFill>
                            <a:srgbClr val="000099"/>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0099"/>
                          </a:solidFill>
                          <a:effectLst/>
                          <a:latin typeface="Times New Roman" panose="02020603050405020304" pitchFamily="18" charset="0"/>
                          <a:cs typeface="Times New Roman" panose="02020603050405020304" pitchFamily="18" charset="0"/>
                        </a:rPr>
                        <a:t>cặp</a:t>
                      </a:r>
                      <a:r>
                        <a:rPr kumimoji="0" lang="en-US" altLang="en-US" sz="2400" b="1" i="0" u="none" strike="noStrike" cap="none" normalizeH="0" baseline="0" dirty="0">
                          <a:ln>
                            <a:noFill/>
                          </a:ln>
                          <a:solidFill>
                            <a:srgbClr val="000099"/>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0099"/>
                          </a:solidFill>
                          <a:effectLst/>
                          <a:latin typeface="Times New Roman" panose="02020603050405020304" pitchFamily="18" charset="0"/>
                          <a:cs typeface="Times New Roman" panose="02020603050405020304" pitchFamily="18" charset="0"/>
                        </a:rPr>
                        <a:t>tính</a:t>
                      </a:r>
                      <a:r>
                        <a:rPr kumimoji="0" lang="en-US" altLang="en-US" sz="2400" b="1" i="0" u="none" strike="noStrike" cap="none" normalizeH="0" baseline="0" dirty="0">
                          <a:ln>
                            <a:noFill/>
                          </a:ln>
                          <a:solidFill>
                            <a:srgbClr val="000099"/>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rgbClr val="000099"/>
                          </a:solidFill>
                          <a:effectLst/>
                          <a:latin typeface="Times New Roman" panose="02020603050405020304" pitchFamily="18" charset="0"/>
                          <a:cs typeface="Times New Roman" panose="02020603050405020304" pitchFamily="18" charset="0"/>
                        </a:rPr>
                        <a:t>trạng</a:t>
                      </a:r>
                      <a:r>
                        <a:rPr kumimoji="0" lang="en-US" altLang="en-US" sz="2400" b="1" i="0" u="none" strike="noStrike" cap="none" normalizeH="0" baseline="0" dirty="0">
                          <a:ln>
                            <a:noFill/>
                          </a:ln>
                          <a:solidFill>
                            <a:srgbClr val="000099"/>
                          </a:solidFill>
                          <a:effectLst/>
                          <a:latin typeface="Times New Roman" panose="02020603050405020304" pitchFamily="18" charset="0"/>
                          <a:cs typeface="Times New Roman" panose="02020603050405020304" pitchFamily="18" charset="0"/>
                        </a:rPr>
                        <a:t> ở F2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153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Vàng-trơn</a:t>
                      </a:r>
                      <a:endParaRPr kumimoji="0" lang="en-US" alt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9/16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Vàng</a:t>
                      </a: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t>
                      </a:r>
                      <a:r>
                        <a:rPr kumimoji="0" lang="en-US" alt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xanh</a:t>
                      </a: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=3/1</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Trơn</a:t>
                      </a: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t>
                      </a:r>
                      <a:r>
                        <a:rPr kumimoji="0" lang="en-US" alt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nhăn</a:t>
                      </a: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153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Vàng-nhăn</a:t>
                      </a:r>
                      <a:endParaRPr kumimoji="0" lang="en-US" alt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3/16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4153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Xanh-trơn</a:t>
                      </a:r>
                      <a:endParaRPr kumimoji="0" lang="en-US" alt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3/16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4153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Xanh-nhăn</a:t>
                      </a:r>
                      <a:endParaRPr kumimoji="0" lang="en-US" alt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1/16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marL="742950" indent="-285750">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defRPr>
                          <a:solidFill>
                            <a:schemeClr val="tx1"/>
                          </a:solidFill>
                          <a:latin typeface="Arial" panose="020B0604020202020204" pitchFamily="34" charset="0"/>
                          <a:cs typeface="Arial" panose="020B0604020202020204" pitchFamily="34" charset="0"/>
                        </a:defRPr>
                      </a:lvl4pPr>
                      <a:lvl5pPr marL="2057400" indent="-228600">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251337916"/>
      </p:ext>
    </p:extLst>
  </p:cSld>
  <p:clrMapOvr>
    <a:masterClrMapping/>
  </p:clrMapOvr>
</p:sld>
</file>

<file path=ppt/theme/theme1.xml><?xml version="1.0" encoding="utf-8"?>
<a:theme xmlns:a="http://schemas.openxmlformats.org/drawingml/2006/main" name="1_Default Design">
  <a:themeElements>
    <a:clrScheme name="Default Design 12">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BFD7F6"/>
      </a:accent5>
      <a:accent6>
        <a:srgbClr val="AE4845"/>
      </a:accent6>
      <a:hlink>
        <a:srgbClr val="0066CC"/>
      </a:hlink>
      <a:folHlink>
        <a:srgbClr val="80008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5">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6">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7">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8">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9">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0">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1">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2">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BFD7F6"/>
        </a:accent5>
        <a:accent6>
          <a:srgbClr val="AE4845"/>
        </a:accent6>
        <a:hlink>
          <a:srgbClr val="0066CC"/>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Default Design 12">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BFD7F6"/>
      </a:accent5>
      <a:accent6>
        <a:srgbClr val="AE4845"/>
      </a:accent6>
      <a:hlink>
        <a:srgbClr val="0066CC"/>
      </a:hlink>
      <a:folHlink>
        <a:srgbClr val="80008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5">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6">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7">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8">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9">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0">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1">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2">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BFD7F6"/>
        </a:accent5>
        <a:accent6>
          <a:srgbClr val="AE4845"/>
        </a:accent6>
        <a:hlink>
          <a:srgbClr val="0066CC"/>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8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157256053</TotalTime>
  <Pages>0</Pages>
  <Words>1668</Words>
  <Characters>0</Characters>
  <Application>Microsoft Office PowerPoint</Application>
  <DocSecurity>0</DocSecurity>
  <PresentationFormat>On-screen Show (4:3)</PresentationFormat>
  <Lines>0</Lines>
  <Paragraphs>280</Paragraphs>
  <Slides>23</Slides>
  <Notes>1</Notes>
  <HiddenSlides>0</HiddenSlides>
  <MMClips>0</MMClips>
  <ScaleCrop>false</ScaleCrop>
  <HeadingPairs>
    <vt:vector size="6" baseType="variant">
      <vt:variant>
        <vt:lpstr>Fonts Used</vt:lpstr>
      </vt:variant>
      <vt:variant>
        <vt:i4>5</vt:i4>
      </vt:variant>
      <vt:variant>
        <vt:lpstr>Theme</vt:lpstr>
      </vt:variant>
      <vt:variant>
        <vt:i4>7</vt:i4>
      </vt:variant>
      <vt:variant>
        <vt:lpstr>Slide Titles</vt:lpstr>
      </vt:variant>
      <vt:variant>
        <vt:i4>23</vt:i4>
      </vt:variant>
    </vt:vector>
  </HeadingPairs>
  <TitlesOfParts>
    <vt:vector size="35" baseType="lpstr">
      <vt:lpstr>arial</vt:lpstr>
      <vt:lpstr>arial</vt:lpstr>
      <vt:lpstr>Calibri</vt:lpstr>
      <vt:lpstr>Times New Roman</vt:lpstr>
      <vt:lpstr>VNI-Times</vt:lpstr>
      <vt:lpstr>1_Default Design</vt:lpstr>
      <vt:lpstr>3_Default Design</vt:lpstr>
      <vt:lpstr>4_Default Design</vt:lpstr>
      <vt:lpstr>5_Default Design</vt:lpstr>
      <vt:lpstr>6_Default Design</vt:lpstr>
      <vt:lpstr>7_Default Design</vt:lpstr>
      <vt:lpstr>8_Default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2.  LAI MỘT CẶP TÍNH TRẠNG</dc:title>
  <dc:creator>Toshiba</dc:creator>
  <cp:lastModifiedBy>Administrator</cp:lastModifiedBy>
  <cp:revision>149</cp:revision>
  <cp:lastPrinted>1899-12-30T00:00:00Z</cp:lastPrinted>
  <dcterms:created xsi:type="dcterms:W3CDTF">2016-08-09T18:46:40Z</dcterms:created>
  <dcterms:modified xsi:type="dcterms:W3CDTF">2025-04-19T14:52:57Z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1033-8.1.0.3036</vt:lpwstr>
  </property>
</Properties>
</file>