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 id="2147483709" r:id="rId2"/>
  </p:sldMasterIdLst>
  <p:notesMasterIdLst>
    <p:notesMasterId r:id="rId19"/>
  </p:notesMasterIdLst>
  <p:sldIdLst>
    <p:sldId id="351" r:id="rId3"/>
    <p:sldId id="335" r:id="rId4"/>
    <p:sldId id="336" r:id="rId5"/>
    <p:sldId id="337" r:id="rId6"/>
    <p:sldId id="338" r:id="rId7"/>
    <p:sldId id="339" r:id="rId8"/>
    <p:sldId id="340" r:id="rId9"/>
    <p:sldId id="341" r:id="rId10"/>
    <p:sldId id="343" r:id="rId11"/>
    <p:sldId id="344" r:id="rId12"/>
    <p:sldId id="345" r:id="rId13"/>
    <p:sldId id="346" r:id="rId14"/>
    <p:sldId id="347" r:id="rId15"/>
    <p:sldId id="348" r:id="rId16"/>
    <p:sldId id="349" r:id="rId17"/>
    <p:sldId id="350" r:id="rId1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54" userDrawn="1">
          <p15:clr>
            <a:srgbClr val="A4A3A4"/>
          </p15:clr>
        </p15:guide>
        <p15:guide id="2" pos="38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00"/>
    <a:srgbClr val="DAE28A"/>
    <a:srgbClr val="D2E08C"/>
    <a:srgbClr val="006600"/>
    <a:srgbClr val="660066"/>
    <a:srgbClr val="A50021"/>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432" y="78"/>
      </p:cViewPr>
      <p:guideLst>
        <p:guide orient="horz" pos="2154"/>
        <p:guide pos="38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75DF8D8-32EC-4E8C-AC63-541101E4F168}" type="datetimeFigureOut">
              <a:rPr lang="en-US"/>
              <a:pPr>
                <a:defRPr/>
              </a:pPr>
              <a:t>4/19/2025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9D25979-F9FD-4023-AD21-543B66CD05BF}" type="slidenum">
              <a:rPr lang="en-US"/>
              <a:pPr>
                <a:defRPr/>
              </a:pPr>
              <a:t>‹#›</a:t>
            </a:fld>
            <a:endParaRPr lang="en-US"/>
          </a:p>
        </p:txBody>
      </p:sp>
    </p:spTree>
    <p:extLst>
      <p:ext uri="{BB962C8B-B14F-4D97-AF65-F5344CB8AC3E}">
        <p14:creationId xmlns:p14="http://schemas.microsoft.com/office/powerpoint/2010/main" val="10281547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C1700-0B61-4F0A-AC33-BA49A83BE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26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8F1EE6-4D7C-482B-8374-5304ECBA2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5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AF3034-5CD6-451C-A914-6AD6AAB55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415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AE042-679D-47B8-9E60-1825B0112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72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BA37E-7641-453F-B5CE-BF8EA6D89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92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772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49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597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584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277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8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3D5B65-3A4C-4A9B-A869-B6B8772E1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074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86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125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657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545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4/19/2025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066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D0A9C0-83E0-4906-B8D5-DBD8FB90FB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56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5F85F-4B31-4AC3-8C50-C81E83173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11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F70142-665C-4059-9CDE-11F19C19B4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1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F1EE7B-8705-4D65-B5F5-52B4FBC5CA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9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D372DB-6BB7-444B-ADEE-89D3B0A2B7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15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566F7B-03EF-4890-8B8E-7A478C06F2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98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715326-601E-4DCA-954F-3F6BA6C317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63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FF5C97C0-6245-4F16-88BF-8D7B18AA6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956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5C97C0-6245-4F16-88BF-8D7B18AA67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66691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3" Type="http://schemas.openxmlformats.org/officeDocument/2006/relationships/slideLayout" Target="../slideLayouts/slideLayout15.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gif"/><Relationship Id="rId2" Type="http://schemas.openxmlformats.org/officeDocument/2006/relationships/audio" Target="../media/media1.mp3"/><Relationship Id="rId16" Type="http://schemas.openxmlformats.org/officeDocument/2006/relationships/image" Target="../media/image13.gif"/><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gif"/><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15.xml"/><Relationship Id="rId21" Type="http://schemas.openxmlformats.org/officeDocument/2006/relationships/image" Target="../media/image23.png"/><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9.gif"/><Relationship Id="rId25"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18.gif"/><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png"/><Relationship Id="rId5" Type="http://schemas.openxmlformats.org/officeDocument/2006/relationships/audio" Target="../media/audio2.wav"/><Relationship Id="rId15" Type="http://schemas.openxmlformats.org/officeDocument/2006/relationships/image" Target="../media/image17.gif"/><Relationship Id="rId23" Type="http://schemas.openxmlformats.org/officeDocument/2006/relationships/image" Target="../media/image26.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 Id="rId22" Type="http://schemas.openxmlformats.org/officeDocument/2006/relationships/image" Target="../media/image24.png"/><Relationship Id="rId27"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png"/><Relationship Id="rId22" Type="http://schemas.openxmlformats.org/officeDocument/2006/relationships/image" Target="../media/image20.png"/><Relationship Id="rId27"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7.png"/><Relationship Id="rId26" Type="http://schemas.openxmlformats.org/officeDocument/2006/relationships/image" Target="../media/image24.png"/><Relationship Id="rId3" Type="http://schemas.openxmlformats.org/officeDocument/2006/relationships/slideLayout" Target="../slideLayouts/slideLayout15.xml"/><Relationship Id="rId21" Type="http://schemas.openxmlformats.org/officeDocument/2006/relationships/image" Target="../media/image19.gif"/><Relationship Id="rId7" Type="http://schemas.openxmlformats.org/officeDocument/2006/relationships/audio" Target="../media/audio4.wav"/><Relationship Id="rId12" Type="http://schemas.openxmlformats.org/officeDocument/2006/relationships/image" Target="../media/image15.png"/><Relationship Id="rId17" Type="http://schemas.openxmlformats.org/officeDocument/2006/relationships/image" Target="../media/image16.png"/><Relationship Id="rId25" Type="http://schemas.openxmlformats.org/officeDocument/2006/relationships/image" Target="../media/image23.png"/><Relationship Id="rId2" Type="http://schemas.microsoft.com/office/2007/relationships/media" Target="../media/media2.mp3"/><Relationship Id="rId16" Type="http://schemas.openxmlformats.org/officeDocument/2006/relationships/image" Target="../media/image4.png"/><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0.gif"/><Relationship Id="rId24"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20.png"/><Relationship Id="rId27"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668218" y="181892"/>
            <a:ext cx="89644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itchFamily="18" charset="0"/>
              </a:rPr>
              <a:t>BÀI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 36.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itchFamily="18" charset="0"/>
              </a:rPr>
              <a:t>CÁC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itchFamily="18" charset="0"/>
              </a:rPr>
              <a:t>QUY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itchFamily="18" charset="0"/>
              </a:rPr>
              <a:t>LUẬT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 DI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itchFamily="18" charset="0"/>
              </a:rPr>
              <a:t>TRUYỀN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itchFamily="18" charset="0"/>
              </a:rPr>
              <a:t>CỦA</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itchFamily="18" charset="0"/>
              </a:rPr>
              <a:t>MENĐEL</a:t>
            </a:r>
            <a:endPar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Rectangle 3"/>
          <p:cNvSpPr txBox="1">
            <a:spLocks noChangeArrowheads="1"/>
          </p:cNvSpPr>
          <p:nvPr/>
        </p:nvSpPr>
        <p:spPr bwMode="auto">
          <a:xfrm>
            <a:off x="1680388" y="851817"/>
            <a:ext cx="864096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I -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MENĐEL</a:t>
            </a: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VÀ</a:t>
            </a: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THÍ</a:t>
            </a: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NGHIỆM</a:t>
            </a: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 LAI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MỘT</a:t>
            </a: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CẶP</a:t>
            </a: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TÍNH</a:t>
            </a:r>
            <a:r>
              <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rPr>
              <a:t>TRẠNG</a:t>
            </a:r>
            <a:endParaRPr kumimoji="0" lang="en-US" sz="24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endParaRPr>
          </a:p>
        </p:txBody>
      </p:sp>
      <p:sp>
        <p:nvSpPr>
          <p:cNvPr id="8" name="Rectangle 3"/>
          <p:cNvSpPr txBox="1">
            <a:spLocks noChangeArrowheads="1"/>
          </p:cNvSpPr>
          <p:nvPr/>
        </p:nvSpPr>
        <p:spPr bwMode="auto">
          <a:xfrm>
            <a:off x="4727848" y="2218847"/>
            <a:ext cx="252028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err="1">
                <a:ln>
                  <a:noFill/>
                </a:ln>
                <a:solidFill>
                  <a:srgbClr val="A50021"/>
                </a:solidFill>
                <a:effectLst/>
                <a:uLnTx/>
                <a:uFillTx/>
                <a:latin typeface="Times New Roman" pitchFamily="18" charset="0"/>
                <a:ea typeface="+mn-ea"/>
                <a:cs typeface="Times New Roman" pitchFamily="18" charset="0"/>
              </a:rPr>
              <a:t>Nội</a:t>
            </a:r>
            <a:r>
              <a:rPr kumimoji="0" lang="en-US" sz="2800" b="1" i="0" u="none" strike="noStrike" kern="0" cap="none" spc="0" normalizeH="0" baseline="0" noProof="0" dirty="0">
                <a:ln>
                  <a:noFill/>
                </a:ln>
                <a:solidFill>
                  <a:srgbClr val="A50021"/>
                </a:solidFill>
                <a:effectLst/>
                <a:uLnTx/>
                <a:uFillTx/>
                <a:latin typeface="Times New Roman" pitchFamily="18" charset="0"/>
                <a:ea typeface="+mn-ea"/>
                <a:cs typeface="Times New Roman" pitchFamily="18" charset="0"/>
              </a:rPr>
              <a:t> dung </a:t>
            </a:r>
            <a:r>
              <a:rPr kumimoji="0" lang="vi-VN" sz="2800" b="1" i="0" u="none" strike="noStrike" kern="0" cap="none" spc="0" normalizeH="0" baseline="0" noProof="0" dirty="0">
                <a:ln>
                  <a:noFill/>
                </a:ln>
                <a:solidFill>
                  <a:srgbClr val="A50021"/>
                </a:solidFill>
                <a:effectLst/>
                <a:uLnTx/>
                <a:uFillTx/>
                <a:latin typeface="Times New Roman" pitchFamily="18" charset="0"/>
                <a:ea typeface="+mn-ea"/>
                <a:cs typeface="Times New Roman" pitchFamily="18" charset="0"/>
              </a:rPr>
              <a:t>3</a:t>
            </a:r>
            <a:r>
              <a:rPr kumimoji="0" lang="en-US" sz="2800" b="1" i="0" u="none" strike="noStrike" kern="0" cap="none" spc="0" normalizeH="0" baseline="0" noProof="0" dirty="0">
                <a:ln>
                  <a:noFill/>
                </a:ln>
                <a:solidFill>
                  <a:srgbClr val="A50021"/>
                </a:solidFill>
                <a:effectLst/>
                <a:uLnTx/>
                <a:uFillTx/>
                <a:latin typeface="Times New Roman" pitchFamily="18" charset="0"/>
                <a:ea typeface="+mn-ea"/>
                <a:cs typeface="Times New Roman" pitchFamily="18" charset="0"/>
              </a:rPr>
              <a:t>:</a:t>
            </a:r>
          </a:p>
        </p:txBody>
      </p:sp>
      <p:sp>
        <p:nvSpPr>
          <p:cNvPr id="9" name="Rectangle 8"/>
          <p:cNvSpPr/>
          <p:nvPr/>
        </p:nvSpPr>
        <p:spPr>
          <a:xfrm>
            <a:off x="2999656" y="3108823"/>
            <a:ext cx="5976664"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Phân biệt một số thuật ngữ và kí hiệu thường dùng trong di truyền học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992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10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gene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39769" y="3643354"/>
            <a:ext cx="1369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allele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3410" y="5284058"/>
            <a:ext cx="1042507"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16646" y="5284059"/>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5251211" y="4791911"/>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27570" y="2817793"/>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8449175" y="3680570"/>
            <a:ext cx="681287" cy="6812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04078" y="5284058"/>
            <a:ext cx="1037935"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 name="Rectangle 1"/>
          <p:cNvSpPr/>
          <p:nvPr/>
        </p:nvSpPr>
        <p:spPr>
          <a:xfrm>
            <a:off x="5937069" y="1262669"/>
            <a:ext cx="4572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7. Là các trạng thái khác nhau của cùng một gene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07BE3BC8-6F94-4508-B5F3-94435B1CCB90}"/>
              </a:ext>
            </a:extLst>
          </p:cNvPr>
          <p:cNvSpPr/>
          <p:nvPr/>
        </p:nvSpPr>
        <p:spPr>
          <a:xfrm>
            <a:off x="3005530" y="3089224"/>
            <a:ext cx="1033272" cy="64633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kho</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báu</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quý</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giá</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nhất</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42761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3" y="3190070"/>
            <a:ext cx="11930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 </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72558" y="3794952"/>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allele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5099507" y="5284059"/>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971125" y="5284059"/>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2014204" y="4723594"/>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2927570" y="2817793"/>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572710" y="3071745"/>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714360" y="5284059"/>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 name="Rectangle 1"/>
          <p:cNvSpPr/>
          <p:nvPr/>
        </p:nvSpPr>
        <p:spPr>
          <a:xfrm>
            <a:off x="5807968" y="742881"/>
            <a:ext cx="4572000" cy="83099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 Là đặc điểm hình thái, cấu tạo, sinh lí của cơ thể</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885237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10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gene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30085" y="2763582"/>
            <a:ext cx="9988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Dòng thuần</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72557"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5099507" y="5284059"/>
            <a:ext cx="1047079"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16646" y="5284059"/>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258261" y="4778965"/>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2927570" y="2817793"/>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3265977"/>
              <a:ext cx="1593168" cy="42709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8435179" y="3071745"/>
            <a:ext cx="681287" cy="681287"/>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73411" y="5284058"/>
            <a:ext cx="1042507"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 name="Rectangle 1"/>
          <p:cNvSpPr/>
          <p:nvPr/>
        </p:nvSpPr>
        <p:spPr>
          <a:xfrm>
            <a:off x="5879976" y="704772"/>
            <a:ext cx="4572000" cy="1200329"/>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9. là dòng có các thế hệ sau đồng nhất với nhau và với bố mẹ về một tính trạng nào đó</a:t>
            </a:r>
            <a:endParaRPr kumimoji="0" lang="en-US" sz="2400" b="0" i="0" u="none" strike="noStrike" kern="1200" cap="none" spc="0" normalizeH="0" baseline="0" noProof="0" dirty="0">
              <a:ln>
                <a:noFill/>
              </a:ln>
              <a:solidFill>
                <a:prstClr val="black"/>
              </a:solidFill>
              <a:effectLst/>
              <a:uLnTx/>
              <a:uFillTx/>
              <a:latin typeface="Calibri Light"/>
              <a:ea typeface="+mn-ea"/>
              <a:cs typeface="Arial" charset="0"/>
            </a:endParaRPr>
          </a:p>
        </p:txBody>
      </p:sp>
      <p:sp>
        <p:nvSpPr>
          <p:cNvPr id="27" name="Rectangle 26">
            <a:extLst>
              <a:ext uri="{FF2B5EF4-FFF2-40B4-BE49-F238E27FC236}">
                <a16:creationId xmlns:a16="http://schemas.microsoft.com/office/drawing/2014/main" id="{07BE3BC8-6F94-4508-B5F3-94435B1CCB90}"/>
              </a:ext>
            </a:extLst>
          </p:cNvPr>
          <p:cNvSpPr/>
          <p:nvPr/>
        </p:nvSpPr>
        <p:spPr>
          <a:xfrm>
            <a:off x="3005530" y="3181557"/>
            <a:ext cx="1033272"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dạy</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tốt</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15249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2" y="3169604"/>
            <a:ext cx="1427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Nhân tố di truyền</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72558" y="3794952"/>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allele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5099507" y="5284059"/>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971125" y="5284059"/>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2014204" y="4723594"/>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2927570" y="2817793"/>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572710" y="3071745"/>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714360" y="5284059"/>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 name="Rectangle 1"/>
          <p:cNvSpPr/>
          <p:nvPr/>
        </p:nvSpPr>
        <p:spPr>
          <a:xfrm>
            <a:off x="5807968" y="742881"/>
            <a:ext cx="4572000" cy="83099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 Là nhân tố quy định tính trạng của sinh vật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88644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59600" y="1"/>
            <a:ext cx="6804248" cy="599247"/>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HOẠT ĐỘNG NHÓM: PHIẾU HỌC TẬP SỐ 4</a:t>
            </a:r>
            <a:endPar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655840" y="1428477"/>
            <a:ext cx="377058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Cho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ví</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họa</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về:</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017106" y="2780929"/>
            <a:ext cx="8626756"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Kiểu gene, kiểu hình, cơ thể thuần chủng, cặp tính trạng tương phản, tính trạng trội, tính trạng lặn.</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Arial" charset="0"/>
            </a:endParaRPr>
          </a:p>
        </p:txBody>
      </p:sp>
    </p:spTree>
    <p:extLst>
      <p:ext uri="{BB962C8B-B14F-4D97-AF65-F5344CB8AC3E}">
        <p14:creationId xmlns:p14="http://schemas.microsoft.com/office/powerpoint/2010/main" val="3636717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512" y="0"/>
            <a:ext cx="8748464" cy="698652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Kiểu gene: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Ví dụ: kiểu gene AA và Aa quy định hoa tím, kiểu gene aa quy định hoa trắng.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Kiểu hình</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Ví dụ: kiểu hình hạt vàng, kiểu hình hạt xanh, kiểu hình thân cao, kiểu hình thân thấp,…</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Cơ thể thuần chủng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Ví dụ: cơ thể mang kiểu gene AA và cơ thể mang kiểu gene aa là những cơ thể thuần chủng về 1 cặp gene, cơ thể mang kiểu gene AABB là cơ thể thuần chủng về 2 cặp gene trên,…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Cặp tính trạng tương phản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Ví dụ: xét tính trạng màu hoa có cặp tính trạng tương phản là màu hoa tím và màu hoa trắng, xét tính trạng màu hạt có cặp tính trạng tương phản là tính trạng hạt vàng và hạt xanh,…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 Tính trạng trội: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Ví dụ: màu hoa tím, màu hạt vàng, dạng hạt trơn, thân cao,…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 Tính trạng lặn: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Ví dụ: màu hoa trắng, màu hạt xanh, dạng hạt nhăn, thân thấp,…</a:t>
            </a:r>
          </a:p>
        </p:txBody>
      </p:sp>
    </p:spTree>
    <p:extLst>
      <p:ext uri="{BB962C8B-B14F-4D97-AF65-F5344CB8AC3E}">
        <p14:creationId xmlns:p14="http://schemas.microsoft.com/office/powerpoint/2010/main" val="3553566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9576" y="3808"/>
            <a:ext cx="7416824"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Hãy lấy ví dụ về các cặp tính trạng tương phản, tính trạng trội, tính trạng lặn ở người?</a:t>
            </a:r>
            <a:endParaRPr kumimoji="0" lang="en-US" sz="2800" b="0" i="0" u="none" strike="noStrike" kern="1200" cap="none" spc="0" normalizeH="0" baseline="0" noProof="0" dirty="0">
              <a:ln>
                <a:noFill/>
              </a:ln>
              <a:solidFill>
                <a:srgbClr val="FF0000"/>
              </a:solidFill>
              <a:effectLst/>
              <a:uLnTx/>
              <a:uFillTx/>
              <a:latin typeface="Calibri Light" panose="020F0302020204030204"/>
              <a:ea typeface="+mn-ea"/>
              <a:cs typeface="Arial" charset="0"/>
            </a:endParaRPr>
          </a:p>
        </p:txBody>
      </p:sp>
      <p:sp>
        <p:nvSpPr>
          <p:cNvPr id="5" name="Rectangle 4"/>
          <p:cNvSpPr/>
          <p:nvPr/>
        </p:nvSpPr>
        <p:spPr>
          <a:xfrm>
            <a:off x="335360" y="957915"/>
            <a:ext cx="11737304" cy="563231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Ví dụ về các cặp tính trạng tương phản ở người:</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Màu tóc: màu tóc nâu và màu tóc đen.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Dạng tóc: tóc thẳng và tóc xoăn.</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Chiều cao: cao và thấp.</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Màu mắt: mắt đen và mắt xanh.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Kiểu mũi: mũi cao và mũi thấp.</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Ví dụ về tính trạng trội ở người: tóc xoăn, mắt đen, không bị bệnh bạch tạng, da đen, môi dày, lông mi dài, mũi cong,…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Ví dụ về tính trạng lặn ở người: tóc thẳng, mắt xanh, bị bệnh bạch tạng, da trắng, môi mỏng, lông mi ngắn, mũi thẳng,…</a:t>
            </a:r>
          </a:p>
        </p:txBody>
      </p:sp>
    </p:spTree>
    <p:extLst>
      <p:ext uri="{BB962C8B-B14F-4D97-AF65-F5344CB8AC3E}">
        <p14:creationId xmlns:p14="http://schemas.microsoft.com/office/powerpoint/2010/main" val="37156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7953021" y="3787360"/>
            <a:ext cx="735953" cy="286025"/>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077668" y="3351349"/>
            <a:ext cx="605564" cy="23535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7657633" y="3370890"/>
            <a:ext cx="682178" cy="265126"/>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8366269" y="3545272"/>
            <a:ext cx="633926" cy="246373"/>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82933" y="2382529"/>
            <a:ext cx="4457700"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err="1">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sz="4050" b="1" i="0" u="none" strike="noStrike" kern="1200" cap="none" spc="0" normalizeH="0" baseline="0" noProof="0" dirty="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50" b="1" i="0" u="none" strike="noStrike" kern="1200" cap="none" spc="0" normalizeH="0" baseline="0" noProof="0" dirty="0" err="1">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MẬT</a:t>
            </a:r>
            <a:r>
              <a:rPr kumimoji="0" lang="en-US" sz="4050" b="1" i="0" u="none" strike="noStrike" kern="1200" cap="none" spc="0" normalizeH="0" baseline="0" noProof="0" dirty="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50" b="1" i="0" u="none" strike="noStrike" kern="1200" cap="none" spc="0" normalizeH="0" baseline="0" noProof="0" dirty="0" err="1">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MÃ</a:t>
            </a:r>
            <a:endParaRPr kumimoji="0" lang="en-US" sz="4050" b="1" i="0" u="none" strike="noStrike" kern="1200" cap="none" spc="0" normalizeH="0" baseline="0" noProof="0" dirty="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2781367" y="3365486"/>
            <a:ext cx="1471581" cy="1426424"/>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6711815" y="949812"/>
            <a:ext cx="350438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err="1">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100" b="1" i="0" u="none" strike="noStrike" kern="1200" cap="none" spc="0" normalizeH="0" baseline="0" noProof="0" dirty="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 CH</a:t>
            </a:r>
            <a:r>
              <a:rPr kumimoji="0" lang="vi-VN" sz="2100" b="1" i="0" u="none" strike="noStrike" kern="1200" cap="none" spc="0" normalizeH="0" baseline="0" noProof="0" dirty="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2100" b="1" i="0" u="none" strike="noStrike" kern="1200" cap="none" spc="0" normalizeH="0" baseline="0" noProof="0" dirty="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I</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52099" y="5479526"/>
            <a:ext cx="365522" cy="365522"/>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2094" y="3471046"/>
            <a:ext cx="720881" cy="1426424"/>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3117" y="2118959"/>
            <a:ext cx="1467740" cy="1467740"/>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74209" y="2360452"/>
            <a:ext cx="2286000" cy="2286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9231360" y="3429000"/>
            <a:ext cx="876538" cy="876538"/>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94319" y="1200150"/>
            <a:ext cx="234440" cy="190188"/>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784351" y="1816034"/>
            <a:ext cx="451409" cy="334795"/>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3119" y="96175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9" name="Rectangle 18"/>
          <p:cNvSpPr/>
          <p:nvPr/>
        </p:nvSpPr>
        <p:spPr>
          <a:xfrm>
            <a:off x="1435869" y="5367995"/>
            <a:ext cx="5976664"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Phân biệt một số thuật ngữ và kí hiệu thường dùng trong di truyền học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89137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A9FFBC-4E15-4773-AE98-3C81C6C0F24F}"/>
              </a:ext>
            </a:extLst>
          </p:cNvPr>
          <p:cNvSpPr txBox="1"/>
          <p:nvPr/>
        </p:nvSpPr>
        <p:spPr>
          <a:xfrm>
            <a:off x="1785452" y="2276873"/>
            <a:ext cx="8437790"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Cho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thảo</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luận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nhóm</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đôi</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hoặc</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nhóm</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tổ</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khoảng</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quy</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sẽ</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viết</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đáp</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án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nhóm</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chọn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bảng</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bảng</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phụ</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Xong</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chỉ</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bấm</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màn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đ</a:t>
            </a:r>
            <a:r>
              <a:rPr kumimoji="0" lang="vi-VN"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ư</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đáp</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án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đúng</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Cuối</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nhận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xét</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đáp</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án</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nhóm</a:t>
            </a:r>
            <a:r>
              <a:rPr kumimoji="0" lang="en-US" sz="2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5" name="Rectangle 4">
            <a:extLst>
              <a:ext uri="{FF2B5EF4-FFF2-40B4-BE49-F238E27FC236}">
                <a16:creationId xmlns:a16="http://schemas.microsoft.com/office/drawing/2014/main" id="{023B63DC-D00C-42B0-B418-0343FD294CE3}"/>
              </a:ext>
            </a:extLst>
          </p:cNvPr>
          <p:cNvSpPr/>
          <p:nvPr/>
        </p:nvSpPr>
        <p:spPr>
          <a:xfrm>
            <a:off x="1785453" y="715740"/>
            <a:ext cx="2145139" cy="55399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C000">
                    <a:lumMod val="60000"/>
                    <a:lumOff val="40000"/>
                  </a:srgbClr>
                </a:solidFill>
                <a:effectLst/>
                <a:uLnTx/>
                <a:uFillTx/>
                <a:latin typeface="Roboto"/>
                <a:ea typeface="Tahoma" panose="020B0604030504040204" pitchFamily="34" charset="0"/>
                <a:cs typeface="Tahoma" panose="020B0604030504040204" pitchFamily="34" charset="0"/>
              </a:rPr>
              <a:t>Cách</a:t>
            </a:r>
            <a:r>
              <a:rPr kumimoji="0" lang="en-US" sz="3000" b="0" i="0" u="none" strike="noStrike" kern="1200" cap="none" spc="0" normalizeH="0" baseline="0" noProof="0" dirty="0">
                <a:ln>
                  <a:noFill/>
                </a:ln>
                <a:solidFill>
                  <a:srgbClr val="FFC000">
                    <a:lumMod val="60000"/>
                    <a:lumOff val="40000"/>
                  </a:srgbClr>
                </a:solidFill>
                <a:effectLst/>
                <a:uLnTx/>
                <a:uFillTx/>
                <a:latin typeface="Roboto"/>
                <a:ea typeface="Tahoma" panose="020B0604030504040204" pitchFamily="34" charset="0"/>
                <a:cs typeface="Tahoma" panose="020B0604030504040204" pitchFamily="34" charset="0"/>
              </a:rPr>
              <a:t> </a:t>
            </a:r>
            <a:r>
              <a:rPr kumimoji="0" lang="en-US" sz="3000" b="0" i="0" u="none" strike="noStrike" kern="1200" cap="none" spc="0" normalizeH="0" baseline="0" noProof="0" dirty="0" err="1">
                <a:ln>
                  <a:noFill/>
                </a:ln>
                <a:solidFill>
                  <a:srgbClr val="FFC000">
                    <a:lumMod val="60000"/>
                    <a:lumOff val="40000"/>
                  </a:srgbClr>
                </a:solidFill>
                <a:effectLst/>
                <a:uLnTx/>
                <a:uFillTx/>
                <a:latin typeface="Roboto"/>
                <a:ea typeface="Tahoma" panose="020B0604030504040204" pitchFamily="34" charset="0"/>
                <a:cs typeface="Tahoma" panose="020B0604030504040204" pitchFamily="34" charset="0"/>
              </a:rPr>
              <a:t>ch</a:t>
            </a:r>
            <a:r>
              <a:rPr kumimoji="0" lang="vi-VN" sz="3000" b="0" i="0" u="none" strike="noStrike" kern="1200" cap="none" spc="0" normalizeH="0" baseline="0" noProof="0" dirty="0">
                <a:ln>
                  <a:noFill/>
                </a:ln>
                <a:solidFill>
                  <a:srgbClr val="FFC000">
                    <a:lumMod val="60000"/>
                    <a:lumOff val="40000"/>
                  </a:srgbClr>
                </a:solidFill>
                <a:effectLst/>
                <a:uLnTx/>
                <a:uFillTx/>
                <a:latin typeface="Roboto"/>
                <a:ea typeface="Tahoma" panose="020B0604030504040204" pitchFamily="34" charset="0"/>
                <a:cs typeface="Tahoma" panose="020B0604030504040204" pitchFamily="34" charset="0"/>
              </a:rPr>
              <a:t>ơ</a:t>
            </a:r>
            <a:r>
              <a:rPr kumimoji="0" lang="en-US" sz="3000" b="0" i="0" u="none" strike="noStrike" kern="1200" cap="none" spc="0" normalizeH="0" baseline="0" noProof="0" dirty="0">
                <a:ln>
                  <a:noFill/>
                </a:ln>
                <a:solidFill>
                  <a:srgbClr val="FFC000">
                    <a:lumMod val="60000"/>
                    <a:lumOff val="40000"/>
                  </a:srgbClr>
                </a:solidFill>
                <a:effectLst/>
                <a:uLnTx/>
                <a:uFillTx/>
                <a:latin typeface="Roboto"/>
                <a:ea typeface="Tahoma" panose="020B0604030504040204" pitchFamily="34" charset="0"/>
                <a:cs typeface="Tahoma" panose="020B0604030504040204" pitchFamily="34" charset="0"/>
              </a:rPr>
              <a:t>i: </a:t>
            </a:r>
          </a:p>
        </p:txBody>
      </p:sp>
    </p:spTree>
    <p:extLst>
      <p:ext uri="{BB962C8B-B14F-4D97-AF65-F5344CB8AC3E}">
        <p14:creationId xmlns:p14="http://schemas.microsoft.com/office/powerpoint/2010/main" val="415103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9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6028089" y="824965"/>
            <a:ext cx="4457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1. Là tổ hợp các gene quy định kiểu hình của cơ thể. </a:t>
            </a:r>
            <a:endParaRPr kumimoji="0" lang="en-US" sz="2400" b="0" i="0" u="none" strike="noStrike" kern="1200" cap="none" spc="0" normalizeH="0" baseline="0" noProof="0" dirty="0">
              <a:ln>
                <a:noFill/>
              </a:ln>
              <a:solidFill>
                <a:srgbClr val="002060"/>
              </a:solidFill>
              <a:effectLst/>
              <a:uLnTx/>
              <a:uFillTx/>
              <a:latin typeface="Calibri Light" panose="020F0302020204030204"/>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10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gene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72558" y="3794952"/>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allele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5099507" y="5284059"/>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971125" y="5284059"/>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2014204" y="4723594"/>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2927570" y="2817793"/>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kho</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báu</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quý</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giá</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nhất</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572710" y="3071745"/>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714359" y="5284059"/>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Tree>
    <p:extLst>
      <p:ext uri="{BB962C8B-B14F-4D97-AF65-F5344CB8AC3E}">
        <p14:creationId xmlns:p14="http://schemas.microsoft.com/office/powerpoint/2010/main" val="16150917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975861" y="1000489"/>
            <a:ext cx="4457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2. là tổ hợp các tính trạng của cơ thể được biểu hiện ra bên ngoài</a:t>
            </a:r>
            <a:endParaRPr kumimoji="0" lang="en-US" sz="2400" b="0" i="0" u="none" strike="noStrike" kern="1200" cap="none" spc="0" normalizeH="0" baseline="0" noProof="0" dirty="0">
              <a:ln>
                <a:noFill/>
              </a:ln>
              <a:solidFill>
                <a:srgbClr val="002060"/>
              </a:solidFill>
              <a:effectLst/>
              <a:uLnTx/>
              <a:uFillTx/>
              <a:latin typeface="Calibri Light" panose="020F0302020204030204"/>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10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gene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72559" y="3794952"/>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allele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27570" y="2817793"/>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555565" y="3694680"/>
            <a:ext cx="681287" cy="681287"/>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6245" y="5284059"/>
            <a:ext cx="1042507" cy="406943"/>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5099507" y="5284059"/>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971125" y="5284059"/>
            <a:ext cx="1047079" cy="406943"/>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45028" y="5284059"/>
            <a:ext cx="1042507"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3153193" y="4757612"/>
            <a:ext cx="685859" cy="68585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8" name="Rectangle 27">
            <a:extLst>
              <a:ext uri="{FF2B5EF4-FFF2-40B4-BE49-F238E27FC236}">
                <a16:creationId xmlns:a16="http://schemas.microsoft.com/office/drawing/2014/main" id="{07BE3BC8-6F94-4508-B5F3-94435B1CCB90}"/>
              </a:ext>
            </a:extLst>
          </p:cNvPr>
          <p:cNvSpPr/>
          <p:nvPr/>
        </p:nvSpPr>
        <p:spPr>
          <a:xfrm>
            <a:off x="3005530" y="3089224"/>
            <a:ext cx="1033272" cy="64633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kho</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báu</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quý</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giá</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nhất</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038286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10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gene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30085" y="2763581"/>
            <a:ext cx="9988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Cơ thể thuần chủng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72557"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5099507" y="5284059"/>
            <a:ext cx="1047079"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16646" y="5284059"/>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258261" y="4778965"/>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2927570" y="2817793"/>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3265977"/>
              <a:ext cx="1593168" cy="42709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8435179" y="3071745"/>
            <a:ext cx="681287" cy="681287"/>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73411" y="5284058"/>
            <a:ext cx="1042507"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 name="Rectangle 1"/>
          <p:cNvSpPr/>
          <p:nvPr/>
        </p:nvSpPr>
        <p:spPr>
          <a:xfrm>
            <a:off x="5879976" y="704771"/>
            <a:ext cx="4572000" cy="230832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3. là cơ thể có đặc tính di truyền đồng nhất và ổn định về một tính trạng nào đó, các thế hệ con cái sinh ra giống nhau và giống với thế hệ trước (không phân li kiểu hình, kiểu gene).</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ial" charset="0"/>
            </a:endParaRPr>
          </a:p>
        </p:txBody>
      </p:sp>
      <p:sp>
        <p:nvSpPr>
          <p:cNvPr id="27" name="Rectangle 26">
            <a:extLst>
              <a:ext uri="{FF2B5EF4-FFF2-40B4-BE49-F238E27FC236}">
                <a16:creationId xmlns:a16="http://schemas.microsoft.com/office/drawing/2014/main" id="{07BE3BC8-6F94-4508-B5F3-94435B1CCB90}"/>
              </a:ext>
            </a:extLst>
          </p:cNvPr>
          <p:cNvSpPr/>
          <p:nvPr/>
        </p:nvSpPr>
        <p:spPr>
          <a:xfrm>
            <a:off x="3005530" y="3181557"/>
            <a:ext cx="1033272" cy="46166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dạy</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tốt</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482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10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gene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39769" y="3643354"/>
            <a:ext cx="13693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Cặp tính trạng tương phản</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3410" y="5284058"/>
            <a:ext cx="1042507"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16646" y="5284059"/>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5251211" y="4791911"/>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27570" y="2817793"/>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8449175" y="3680570"/>
            <a:ext cx="681287" cy="6812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04078" y="5284058"/>
            <a:ext cx="1037935"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 name="Rectangle 1"/>
          <p:cNvSpPr/>
          <p:nvPr/>
        </p:nvSpPr>
        <p:spPr>
          <a:xfrm>
            <a:off x="5937069" y="1262669"/>
            <a:ext cx="4572000" cy="138499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07BE3BC8-6F94-4508-B5F3-94435B1CCB90}"/>
              </a:ext>
            </a:extLst>
          </p:cNvPr>
          <p:cNvSpPr/>
          <p:nvPr/>
        </p:nvSpPr>
        <p:spPr>
          <a:xfrm>
            <a:off x="3005530" y="3089224"/>
            <a:ext cx="1033272" cy="64633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kho</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báu</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quý</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giá</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nhất</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14940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521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 trội</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72558" y="3794952"/>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allele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5099507" y="5284059"/>
            <a:ext cx="1047079" cy="406943"/>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971125" y="5284059"/>
            <a:ext cx="1047079"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2014204" y="4723594"/>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2927570" y="2817793"/>
            <a:ext cx="1189193" cy="1189191"/>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8" y="2981248"/>
              <a:ext cx="1593168" cy="99655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572710" y="3071745"/>
            <a:ext cx="681287" cy="681287"/>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1714360" y="5284059"/>
            <a:ext cx="1047079"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2" name="Rectangle 1"/>
          <p:cNvSpPr/>
          <p:nvPr/>
        </p:nvSpPr>
        <p:spPr>
          <a:xfrm>
            <a:off x="5807968" y="742880"/>
            <a:ext cx="4572000" cy="193899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F</a:t>
            </a:r>
            <a:r>
              <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cặp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Mendel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kiểu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gene ở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801370" y="2689630"/>
            <a:ext cx="402411" cy="326400"/>
          </a:xfrm>
          <a:prstGeom prst="rect">
            <a:avLst/>
          </a:prstGeom>
        </p:spPr>
      </p:pic>
      <p:sp>
        <p:nvSpPr>
          <p:cNvPr id="48" name="TextBox 47">
            <a:extLst>
              <a:ext uri="{FF2B5EF4-FFF2-40B4-BE49-F238E27FC236}">
                <a16:creationId xmlns:a16="http://schemas.microsoft.com/office/drawing/2014/main" id="{5548E7CF-D360-4144-AF33-65AED6B91676}"/>
              </a:ext>
            </a:extLst>
          </p:cNvPr>
          <p:cNvSpPr txBox="1"/>
          <p:nvPr/>
        </p:nvSpPr>
        <p:spPr>
          <a:xfrm>
            <a:off x="7228162" y="3190070"/>
            <a:ext cx="110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gene</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228162" y="3794952"/>
            <a:ext cx="11401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9174673" y="3169603"/>
            <a:ext cx="1066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Kiểu hình</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9139769" y="3643355"/>
            <a:ext cx="1369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C00000"/>
                </a:solidFill>
                <a:effectLst/>
                <a:uLnTx/>
                <a:uFillTx/>
                <a:latin typeface="Calibri" panose="020F0502020204030204"/>
                <a:ea typeface="+mn-ea"/>
                <a:cs typeface="Arial" charset="0"/>
              </a:rPr>
              <a:t>Tính trạng lặn</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Arial"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2781368" y="2961732"/>
            <a:ext cx="1476893" cy="1830179"/>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2781367" y="3365486"/>
            <a:ext cx="1471581" cy="1426424"/>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3410" y="5284058"/>
            <a:ext cx="1042507" cy="406943"/>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16646" y="5284059"/>
            <a:ext cx="1042507" cy="406943"/>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2842742" y="5284059"/>
            <a:ext cx="1047079" cy="406943"/>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5251211" y="4791911"/>
            <a:ext cx="685859" cy="68585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432224" y="4179756"/>
            <a:ext cx="365522" cy="365522"/>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44297" y="-2406024"/>
            <a:ext cx="3703409" cy="2078444"/>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622734" y="2627742"/>
            <a:ext cx="1769796" cy="1637722"/>
          </a:xfrm>
          <a:prstGeom prst="rect">
            <a:avLst/>
          </a:prstGeom>
        </p:spPr>
      </p:pic>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27570" y="2817793"/>
            <a:ext cx="1189193" cy="1189191"/>
          </a:xfrm>
          <a:prstGeom prst="rect">
            <a:avLst/>
          </a:prstGeom>
        </p:spPr>
      </p:pic>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778627" y="3141103"/>
            <a:ext cx="402371" cy="374936"/>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778627" y="3745984"/>
            <a:ext cx="402371" cy="374936"/>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8655887" y="3141103"/>
            <a:ext cx="402371" cy="374936"/>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655887" y="3745984"/>
            <a:ext cx="402371" cy="374936"/>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8449175" y="3680570"/>
            <a:ext cx="681287" cy="6812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04078" y="5284058"/>
            <a:ext cx="1037935" cy="406943"/>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07267" y="4078054"/>
            <a:ext cx="177713" cy="300422"/>
          </a:xfrm>
          <a:prstGeom prst="rect">
            <a:avLst/>
          </a:prstGeom>
        </p:spPr>
      </p:pic>
      <p:sp>
        <p:nvSpPr>
          <p:cNvPr id="5" name="Rectangle 4"/>
          <p:cNvSpPr/>
          <p:nvPr/>
        </p:nvSpPr>
        <p:spPr>
          <a:xfrm>
            <a:off x="5937069" y="615206"/>
            <a:ext cx="4572000" cy="230832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6. là tính trạng không được biểu hiện ở F</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charset="0"/>
              </a:rPr>
              <a:t>1</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mà chỉ được biểu hiện ở F</a:t>
            </a:r>
            <a:r>
              <a:rPr kumimoji="0" lang="vi-VN" sz="24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Arial" charset="0"/>
              </a:rPr>
              <a:t>2</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charset="0"/>
              </a:rPr>
              <a:t> trong thí nghiệm lai một cặp tính trạng của Mendel (tính trạng chỉ xuất hiện khi kiểu gene ở trạng thái đồng hợp lặn).</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Arial" charset="0"/>
            </a:endParaRPr>
          </a:p>
        </p:txBody>
      </p:sp>
      <p:sp>
        <p:nvSpPr>
          <p:cNvPr id="28" name="Rectangle 27">
            <a:extLst>
              <a:ext uri="{FF2B5EF4-FFF2-40B4-BE49-F238E27FC236}">
                <a16:creationId xmlns:a16="http://schemas.microsoft.com/office/drawing/2014/main" id="{07BE3BC8-6F94-4508-B5F3-94435B1CCB90}"/>
              </a:ext>
            </a:extLst>
          </p:cNvPr>
          <p:cNvSpPr/>
          <p:nvPr/>
        </p:nvSpPr>
        <p:spPr>
          <a:xfrm>
            <a:off x="3005530" y="3089224"/>
            <a:ext cx="1033272" cy="64633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kho</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báu</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quý</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giá</a:t>
            </a:r>
            <a:r>
              <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nhất</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0001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157255619</TotalTime>
  <Pages>0</Pages>
  <Words>920</Words>
  <Characters>0</Characters>
  <Application>Microsoft Office PowerPoint</Application>
  <DocSecurity>0</DocSecurity>
  <PresentationFormat>Widescreen</PresentationFormat>
  <Lines>0</Lines>
  <Paragraphs>87</Paragraphs>
  <Slides>16</Slides>
  <Notes>0</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Roboto</vt:lpstr>
      <vt:lpstr>Tahoma</vt:lpstr>
      <vt:lpstr>Times New Roman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LAI MỘT CẶP TÍNH TRẠNG</dc:title>
  <dc:creator>Toshiba</dc:creator>
  <cp:lastModifiedBy>Administrator</cp:lastModifiedBy>
  <cp:revision>70</cp:revision>
  <cp:lastPrinted>1899-12-30T00:00:00Z</cp:lastPrinted>
  <dcterms:created xsi:type="dcterms:W3CDTF">2016-08-09T18:46:40Z</dcterms:created>
  <dcterms:modified xsi:type="dcterms:W3CDTF">2025-04-19T14:49:55Z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1033-8.1.0.3036</vt:lpwstr>
  </property>
</Properties>
</file>