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7"/>
  </p:notesMasterIdLst>
  <p:sldIdLst>
    <p:sldId id="321" r:id="rId2"/>
    <p:sldId id="320" r:id="rId3"/>
    <p:sldId id="327" r:id="rId4"/>
    <p:sldId id="325" r:id="rId5"/>
    <p:sldId id="329" r:id="rId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54" userDrawn="1">
          <p15:clr>
            <a:srgbClr val="A4A3A4"/>
          </p15:clr>
        </p15:guide>
        <p15:guide id="2" pos="38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a:srgbClr val="DAE28A"/>
    <a:srgbClr val="D2E08C"/>
    <a:srgbClr val="006600"/>
    <a:srgbClr val="660066"/>
    <a:srgbClr val="A5002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432" y="78"/>
      </p:cViewPr>
      <p:guideLst>
        <p:guide orient="horz" pos="2154"/>
        <p:guide pos="38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5DF8D8-32EC-4E8C-AC63-541101E4F168}" type="datetimeFigureOut">
              <a:rPr lang="en-US"/>
              <a:pPr>
                <a:defRPr/>
              </a:pPr>
              <a:t>4/19/2025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9D25979-F9FD-4023-AD21-543B66CD05BF}" type="slidenum">
              <a:rPr lang="en-US"/>
              <a:pPr>
                <a:defRPr/>
              </a:pPr>
              <a:t>‹#›</a:t>
            </a:fld>
            <a:endParaRPr lang="en-US"/>
          </a:p>
        </p:txBody>
      </p:sp>
    </p:spTree>
    <p:extLst>
      <p:ext uri="{BB962C8B-B14F-4D97-AF65-F5344CB8AC3E}">
        <p14:creationId xmlns:p14="http://schemas.microsoft.com/office/powerpoint/2010/main" val="1028154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7C1700-0B61-4F0A-AC33-BA49A83BED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8267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8F1EE6-4D7C-482B-8374-5304ECBA24A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7250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AF3034-5CD6-451C-A914-6AD6AAB556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241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CAE042-679D-47B8-9E60-1825B01129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39729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609600" y="1600201"/>
            <a:ext cx="10972800" cy="4525963"/>
          </a:xfrm>
        </p:spPr>
        <p:txBody>
          <a:bodyPr/>
          <a:lstStyle/>
          <a:p>
            <a:pPr lvl="0"/>
            <a:endParaRPr lang="vi-V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4BA37E-7641-453F-B5CE-BF8EA6D89A0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492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3D5B65-3A4C-4A9B-A869-B6B8772E12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507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D0A9C0-83E0-4906-B8D5-DBD8FB90FB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0156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F5F85F-4B31-4AC3-8C50-C81E83173A4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6115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2F70142-665C-4059-9CDE-11F19C19B4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55198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FF1EE7B-8705-4D65-B5F5-52B4FBC5CA1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519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BD372DB-6BB7-444B-ADEE-89D3B0A2B7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3815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566F7B-03EF-4890-8B8E-7A478C06F2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4985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715326-601E-4DCA-954F-3F6BA6C317E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23631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FF5C97C0-6245-4F16-88BF-8D7B18AA67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2956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308072" y="181892"/>
            <a:ext cx="6147968" cy="870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I -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MENĐEL</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VÀ</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THÍ</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NGHIỆM</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LAI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MỘT</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CẶP</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TÍNH</a:t>
            </a:r>
            <a:r>
              <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rPr>
              <a:t> </a:t>
            </a:r>
            <a:r>
              <a:rPr kumimoji="0" lang="en-US" sz="2400" b="1" i="0" u="none" strike="noStrike" kern="0" cap="none" spc="0" normalizeH="0" baseline="0" noProof="0" dirty="0" err="1">
                <a:ln>
                  <a:noFill/>
                </a:ln>
                <a:solidFill>
                  <a:srgbClr val="000099"/>
                </a:solidFill>
                <a:effectLst/>
                <a:uLnTx/>
                <a:uFillTx/>
                <a:latin typeface="Times New Roman" pitchFamily="18" charset="0"/>
                <a:ea typeface="+mn-ea"/>
                <a:cs typeface="Times New Roman" pitchFamily="18" charset="0"/>
              </a:rPr>
              <a:t>TRẠNG</a:t>
            </a:r>
            <a:endParaRPr kumimoji="0" lang="en-US" sz="2400" b="1" i="0" u="none" strike="noStrike" kern="0" cap="none" spc="0" normalizeH="0" baseline="0" noProof="0" dirty="0">
              <a:ln>
                <a:noFill/>
              </a:ln>
              <a:solidFill>
                <a:srgbClr val="000099"/>
              </a:solidFill>
              <a:effectLst/>
              <a:uLnTx/>
              <a:uFillTx/>
              <a:latin typeface="Times New Roman" pitchFamily="18" charset="0"/>
              <a:ea typeface="+mn-ea"/>
              <a:cs typeface="Times New Roman" pitchFamily="18" charset="0"/>
            </a:endParaRPr>
          </a:p>
        </p:txBody>
      </p:sp>
      <p:sp>
        <p:nvSpPr>
          <p:cNvPr id="8" name="Rectangle 3"/>
          <p:cNvSpPr txBox="1">
            <a:spLocks noChangeArrowheads="1"/>
          </p:cNvSpPr>
          <p:nvPr/>
        </p:nvSpPr>
        <p:spPr bwMode="auto">
          <a:xfrm>
            <a:off x="335360" y="1186779"/>
            <a:ext cx="496855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err="1">
                <a:ln>
                  <a:noFill/>
                </a:ln>
                <a:solidFill>
                  <a:srgbClr val="A50021"/>
                </a:solidFill>
                <a:effectLst/>
                <a:uLnTx/>
                <a:uFillTx/>
                <a:latin typeface="Times New Roman" pitchFamily="18" charset="0"/>
                <a:ea typeface="+mn-ea"/>
                <a:cs typeface="Times New Roman" pitchFamily="18" charset="0"/>
              </a:rPr>
              <a:t>Nội</a:t>
            </a:r>
            <a:r>
              <a:rPr kumimoji="0" lang="en-US"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rPr>
              <a:t> dung </a:t>
            </a:r>
            <a:r>
              <a:rPr kumimoji="0" lang="vi-VN"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rPr>
              <a:t>2</a:t>
            </a:r>
            <a:r>
              <a:rPr kumimoji="0" lang="en-US"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rPr>
              <a:t>: </a:t>
            </a:r>
            <a:r>
              <a:rPr kumimoji="0" lang="vi-VN"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rPr>
              <a:t>Thí nghiệm lai một cặp tính trạng </a:t>
            </a:r>
            <a:r>
              <a:rPr kumimoji="0" lang="en-US" sz="2800" b="1" i="0" u="none" strike="noStrike" kern="0" cap="none" spc="0" normalizeH="0" baseline="0" noProof="0" dirty="0" err="1">
                <a:ln>
                  <a:noFill/>
                </a:ln>
                <a:solidFill>
                  <a:srgbClr val="A50021"/>
                </a:solidFill>
                <a:effectLst/>
                <a:uLnTx/>
                <a:uFillTx/>
                <a:latin typeface="Times New Roman" pitchFamily="18" charset="0"/>
                <a:ea typeface="+mn-ea"/>
                <a:cs typeface="Times New Roman" pitchFamily="18" charset="0"/>
              </a:rPr>
              <a:t>của</a:t>
            </a:r>
            <a:r>
              <a:rPr kumimoji="0" lang="en-US"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rPr>
              <a:t> </a:t>
            </a:r>
            <a:r>
              <a:rPr kumimoji="0" lang="en-US" sz="2800" b="1" i="0" u="none" strike="noStrike" kern="0" cap="none" spc="0" normalizeH="0" baseline="0" noProof="0" dirty="0" err="1">
                <a:ln>
                  <a:noFill/>
                </a:ln>
                <a:solidFill>
                  <a:srgbClr val="A50021"/>
                </a:solidFill>
                <a:effectLst/>
                <a:uLnTx/>
                <a:uFillTx/>
                <a:latin typeface="Times New Roman" pitchFamily="18" charset="0"/>
                <a:ea typeface="+mn-ea"/>
                <a:cs typeface="Times New Roman" pitchFamily="18" charset="0"/>
              </a:rPr>
              <a:t>Menđel</a:t>
            </a:r>
            <a:endParaRPr kumimoji="0" lang="en-US" sz="2800" b="1" i="0" u="none" strike="noStrike" kern="0" cap="none" spc="0" normalizeH="0" baseline="0" noProof="0" dirty="0">
              <a:ln>
                <a:noFill/>
              </a:ln>
              <a:solidFill>
                <a:srgbClr val="A50021"/>
              </a:solidFill>
              <a:effectLst/>
              <a:uLnTx/>
              <a:uFillTx/>
              <a:latin typeface="Times New Roman" pitchFamily="18" charset="0"/>
              <a:ea typeface="+mn-ea"/>
              <a:cs typeface="Times New Roman" pitchFamily="18" charset="0"/>
            </a:endParaRPr>
          </a:p>
        </p:txBody>
      </p:sp>
      <p:sp>
        <p:nvSpPr>
          <p:cNvPr id="11" name="Rectangle 10"/>
          <p:cNvSpPr/>
          <p:nvPr/>
        </p:nvSpPr>
        <p:spPr>
          <a:xfrm>
            <a:off x="662182" y="2492896"/>
            <a:ext cx="3705626" cy="2677656"/>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err="1">
                <a:ln>
                  <a:noFill/>
                </a:ln>
                <a:solidFill>
                  <a:srgbClr val="000099"/>
                </a:solidFill>
                <a:effectLst/>
                <a:uLnTx/>
                <a:uFillTx/>
                <a:latin typeface="Times New Roman" panose="02020603050405020304" pitchFamily="18" charset="0"/>
                <a:ea typeface="+mn-ea"/>
                <a:cs typeface="Times New Roman" panose="02020603050405020304" pitchFamily="18" charset="0"/>
              </a:rPr>
              <a:t>Từ</a:t>
            </a: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99"/>
                </a:solidFill>
                <a:effectLst/>
                <a:uLnTx/>
                <a:uFillTx/>
                <a:latin typeface="Times New Roman" panose="02020603050405020304" pitchFamily="18" charset="0"/>
                <a:ea typeface="+mn-ea"/>
                <a:cs typeface="Times New Roman" panose="02020603050405020304" pitchFamily="18" charset="0"/>
              </a:rPr>
              <a:t>thông</a:t>
            </a: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tin </a:t>
            </a:r>
            <a:r>
              <a:rPr kumimoji="0" lang="en-US" sz="2800" b="0" i="0" u="none" strike="noStrike" kern="1200" cap="none" spc="0" normalizeH="0" baseline="0" noProof="0" dirty="0" err="1">
                <a:ln>
                  <a:noFill/>
                </a:ln>
                <a:solidFill>
                  <a:srgbClr val="000099"/>
                </a:solidFill>
                <a:effectLst/>
                <a:uLnTx/>
                <a:uFillTx/>
                <a:latin typeface="Times New Roman" panose="02020603050405020304" pitchFamily="18" charset="0"/>
                <a:ea typeface="+mn-ea"/>
                <a:cs typeface="Times New Roman" panose="02020603050405020304" pitchFamily="18" charset="0"/>
              </a:rPr>
              <a:t>trong</a:t>
            </a: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99"/>
                </a:solidFill>
                <a:effectLst/>
                <a:uLnTx/>
                <a:uFillTx/>
                <a:latin typeface="Times New Roman" panose="02020603050405020304" pitchFamily="18" charset="0"/>
                <a:ea typeface="+mn-ea"/>
                <a:cs typeface="Times New Roman" panose="02020603050405020304" pitchFamily="18" charset="0"/>
              </a:rPr>
              <a:t>Hình</a:t>
            </a: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36.1</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SGK</a:t>
            </a: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em hãy hoàn thành nội dung phiếu học tập số 2 bằng cách nối từ ở hai cột cho phù hợp</a:t>
            </a:r>
            <a:endPar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endParaRPr>
          </a:p>
        </p:txBody>
      </p:sp>
      <p:pic>
        <p:nvPicPr>
          <p:cNvPr id="3" name="Picture 2">
            <a:extLst>
              <a:ext uri="{FF2B5EF4-FFF2-40B4-BE49-F238E27FC236}">
                <a16:creationId xmlns:a16="http://schemas.microsoft.com/office/drawing/2014/main" id="{DC9277C1-E5A9-65D4-FD8E-33B3E721C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0016" y="-1"/>
            <a:ext cx="5400600" cy="6858001"/>
          </a:xfrm>
          <a:prstGeom prst="rect">
            <a:avLst/>
          </a:prstGeom>
        </p:spPr>
      </p:pic>
    </p:spTree>
    <p:extLst>
      <p:ext uri="{BB962C8B-B14F-4D97-AF65-F5344CB8AC3E}">
        <p14:creationId xmlns:p14="http://schemas.microsoft.com/office/powerpoint/2010/main" val="317536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9416" y="332657"/>
            <a:ext cx="8928992" cy="52322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Open Sans"/>
                <a:ea typeface="+mn-ea"/>
                <a:cs typeface="Arial"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Trình</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bày</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thí</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nghiệm</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lai</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một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cặp</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tính</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trạng</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của</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Mendel</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6" name="Rectangle 5"/>
          <p:cNvSpPr/>
          <p:nvPr/>
        </p:nvSpPr>
        <p:spPr>
          <a:xfrm>
            <a:off x="922276" y="1052736"/>
            <a:ext cx="10070268" cy="3970318"/>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Thí nghiệm lai một cặp tính trạng của Mendel được tiến hành như sau:</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Mendel cho giao phấn giữa các giống hạt đậu hà lan thuần chủng khác nhau về cặp tính trạng tương phản màu sắc hoa (hoa tím và hoa trắng), thu được F</a:t>
            </a:r>
            <a:r>
              <a:rPr kumimoji="0" lang="vi-VN" sz="2800" b="0" i="0" u="none" strike="noStrike" kern="1200" cap="none" spc="0" normalizeH="0" baseline="-2500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1</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...(1)...</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Sau đó, ông lấy các cây hoa tím ở F</a:t>
            </a:r>
            <a:r>
              <a:rPr kumimoji="0" lang="vi-VN" sz="2800" b="0" i="0" u="none" strike="noStrike" kern="1200" cap="none" spc="0" normalizeH="0" baseline="-2500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1</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của phép lai này cho tự thụ phấn thu được F</a:t>
            </a:r>
            <a:r>
              <a:rPr kumimoji="0" lang="vi-VN" sz="2800" b="0" i="0" u="none" strike="noStrike" kern="1200" cap="none" spc="0" normalizeH="0" baseline="-2500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2</a:t>
            </a: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phân li theo tỉ lệ..(2).......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vi-VN"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a:t>
            </a:r>
          </a:p>
        </p:txBody>
      </p:sp>
      <p:sp>
        <p:nvSpPr>
          <p:cNvPr id="7" name="Rectangle 6"/>
          <p:cNvSpPr/>
          <p:nvPr/>
        </p:nvSpPr>
        <p:spPr>
          <a:xfrm>
            <a:off x="4825521" y="2776285"/>
            <a:ext cx="2715808" cy="523220"/>
          </a:xfrm>
          <a:prstGeom prst="rect">
            <a:avLst/>
          </a:prstGeom>
        </p:spPr>
        <p:txBody>
          <a:bodyPr wrap="non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có 100% hoa tím.</a:t>
            </a:r>
          </a:p>
        </p:txBody>
      </p:sp>
      <p:sp>
        <p:nvSpPr>
          <p:cNvPr id="8" name="Rectangle 7"/>
          <p:cNvSpPr/>
          <p:nvPr/>
        </p:nvSpPr>
        <p:spPr>
          <a:xfrm>
            <a:off x="7176120" y="4005064"/>
            <a:ext cx="3522118" cy="523220"/>
          </a:xfrm>
          <a:prstGeom prst="rect">
            <a:avLst/>
          </a:prstGeom>
        </p:spPr>
        <p:txBody>
          <a:bodyPr wrap="non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3 hoa tím : 1 hoa trắng.</a:t>
            </a:r>
          </a:p>
        </p:txBody>
      </p:sp>
    </p:spTree>
    <p:extLst>
      <p:ext uri="{BB962C8B-B14F-4D97-AF65-F5344CB8AC3E}">
        <p14:creationId xmlns:p14="http://schemas.microsoft.com/office/powerpoint/2010/main" val="350714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7445" y="44624"/>
            <a:ext cx="6264696" cy="6463308"/>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r>
              <a:rPr kumimoji="0" lang="vi-VN"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Giải thích kết quả thí nghiệm bằng s</a:t>
            </a:r>
            <a:r>
              <a:rPr kumimoji="0" lang="en-US"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ơ </a:t>
            </a:r>
            <a:r>
              <a:rPr kumimoji="0" lang="en-US" sz="2400" b="0" i="0" u="sng"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đồ</a:t>
            </a:r>
            <a:r>
              <a:rPr kumimoji="0" lang="en-US"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0" i="0" u="sng"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lai</a:t>
            </a:r>
            <a:r>
              <a:rPr kumimoji="0" lang="en-US"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endParaRPr kumimoji="0" lang="vi-VN" sz="2400" b="0" i="0" u="sng"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P</a:t>
            </a:r>
            <a:r>
              <a:rPr kumimoji="0" lang="en-US" sz="3000" b="0" i="0" u="none" strike="noStrike" kern="1200" cap="none" spc="0" normalizeH="0" baseline="-25000" noProof="0" dirty="0" err="1">
                <a:ln>
                  <a:noFill/>
                </a:ln>
                <a:solidFill>
                  <a:srgbClr val="000000"/>
                </a:solidFill>
                <a:effectLst/>
                <a:uLnTx/>
                <a:uFillTx/>
                <a:latin typeface="Times New Roman" pitchFamily="18" charset="0"/>
                <a:ea typeface="+mn-ea"/>
                <a:cs typeface="Times New Roman" pitchFamily="18" charset="0"/>
              </a:rPr>
              <a:t>tc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cây </a:t>
            </a:r>
            <a:r>
              <a:rPr kumimoji="0" lang="en-US" sz="3000" b="0" i="0" u="sng"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hoa</a:t>
            </a:r>
            <a:r>
              <a:rPr kumimoji="0" lang="en-US"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tím</a:t>
            </a:r>
            <a:r>
              <a:rPr kumimoji="0" lang="en-US" sz="3000" b="0"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x  </a:t>
            </a:r>
            <a:r>
              <a:rPr kumimoji="0" lang="en-US"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cây hoa trắng</a:t>
            </a:r>
            <a:endPar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G</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p</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Kiểu gen:       Aa (100%)</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Kiểu hình:   </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Hoa</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tím</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100%</a:t>
            </a:r>
            <a:endPar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F</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1 </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x F</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1</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 (</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hoa </a:t>
            </a:r>
            <a:r>
              <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tím</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x  Aa (</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hoa </a:t>
            </a:r>
            <a:r>
              <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tím</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G</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F1</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KG   : </a:t>
            </a:r>
            <a:r>
              <a:rPr kumimoji="0" lang="pt-BR" sz="3000" b="0" i="0" u="sng"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1AA  :  2Aa  </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1aa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KH   : 3 </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hoa tím </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1 </a:t>
            </a:r>
            <a:r>
              <a:rPr kumimoji="0" lang="pt-BR"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hoa trắng</a:t>
            </a:r>
            <a:endParaRPr kumimoji="0" lang="vi-VN" sz="3000" b="0" i="0" u="sng"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endParaRPr>
          </a:p>
        </p:txBody>
      </p:sp>
      <p:cxnSp>
        <p:nvCxnSpPr>
          <p:cNvPr id="7" name="Straight Arrow Connector 6"/>
          <p:cNvCxnSpPr/>
          <p:nvPr/>
        </p:nvCxnSpPr>
        <p:spPr>
          <a:xfrm>
            <a:off x="4295800" y="1916832"/>
            <a:ext cx="1008112" cy="2160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663952" y="1916832"/>
            <a:ext cx="936104" cy="2160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2" idx="2"/>
          </p:cNvCxnSpPr>
          <p:nvPr/>
        </p:nvCxnSpPr>
        <p:spPr>
          <a:xfrm>
            <a:off x="4174590" y="4747791"/>
            <a:ext cx="121210" cy="4762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367808" y="4581128"/>
            <a:ext cx="2376264"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367808" y="4581128"/>
            <a:ext cx="720080" cy="576064"/>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29" idx="2"/>
          </p:cNvCxnSpPr>
          <p:nvPr/>
        </p:nvCxnSpPr>
        <p:spPr>
          <a:xfrm flipH="1">
            <a:off x="5087889" y="4721956"/>
            <a:ext cx="2838229" cy="435236"/>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49" idx="0"/>
          </p:cNvCxnSpPr>
          <p:nvPr/>
        </p:nvCxnSpPr>
        <p:spPr>
          <a:xfrm>
            <a:off x="4943873" y="4581128"/>
            <a:ext cx="1412925" cy="52293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9" idx="0"/>
          </p:cNvCxnSpPr>
          <p:nvPr/>
        </p:nvCxnSpPr>
        <p:spPr>
          <a:xfrm flipH="1">
            <a:off x="6356798" y="4581128"/>
            <a:ext cx="531291" cy="52293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43872" y="4581129"/>
            <a:ext cx="2422010" cy="642887"/>
          </a:xfrm>
          <a:prstGeom prst="straightConnector1">
            <a:avLst/>
          </a:prstGeom>
          <a:ln>
            <a:solidFill>
              <a:srgbClr val="00CC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9" idx="2"/>
            <a:endCxn id="50" idx="0"/>
          </p:cNvCxnSpPr>
          <p:nvPr/>
        </p:nvCxnSpPr>
        <p:spPr>
          <a:xfrm flipH="1">
            <a:off x="7464153" y="4721956"/>
            <a:ext cx="461965" cy="438452"/>
          </a:xfrm>
          <a:prstGeom prst="straightConnector1">
            <a:avLst/>
          </a:prstGeom>
          <a:ln>
            <a:solidFill>
              <a:srgbClr val="00CC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99756" y="980728"/>
            <a:ext cx="936104"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28" name="TextBox 27"/>
          <p:cNvSpPr txBox="1"/>
          <p:nvPr/>
        </p:nvSpPr>
        <p:spPr>
          <a:xfrm>
            <a:off x="6384032" y="980728"/>
            <a:ext cx="720080"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29" name="TextBox 28"/>
          <p:cNvSpPr txBox="1"/>
          <p:nvPr/>
        </p:nvSpPr>
        <p:spPr>
          <a:xfrm>
            <a:off x="7504088" y="4167958"/>
            <a:ext cx="844059"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½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30" name="TextBox 29"/>
          <p:cNvSpPr txBox="1"/>
          <p:nvPr/>
        </p:nvSpPr>
        <p:spPr>
          <a:xfrm>
            <a:off x="5159896" y="1855857"/>
            <a:ext cx="648072"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31" name="TextBox 30"/>
          <p:cNvSpPr txBox="1"/>
          <p:nvPr/>
        </p:nvSpPr>
        <p:spPr>
          <a:xfrm>
            <a:off x="3899756" y="1362834"/>
            <a:ext cx="648072"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32" name="TextBox 31"/>
          <p:cNvSpPr txBox="1"/>
          <p:nvPr/>
        </p:nvSpPr>
        <p:spPr>
          <a:xfrm>
            <a:off x="3729344" y="4193792"/>
            <a:ext cx="890493"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½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35" name="TextBox 34"/>
          <p:cNvSpPr txBox="1"/>
          <p:nvPr/>
        </p:nvSpPr>
        <p:spPr>
          <a:xfrm>
            <a:off x="4630343" y="4193792"/>
            <a:ext cx="777788"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½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36" name="TextBox 35"/>
          <p:cNvSpPr txBox="1"/>
          <p:nvPr/>
        </p:nvSpPr>
        <p:spPr>
          <a:xfrm>
            <a:off x="6577587" y="4167958"/>
            <a:ext cx="968592"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½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1" name="TextBox 40"/>
          <p:cNvSpPr txBox="1"/>
          <p:nvPr/>
        </p:nvSpPr>
        <p:spPr>
          <a:xfrm>
            <a:off x="6319182" y="1455741"/>
            <a:ext cx="720080"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7" name="TextBox 46"/>
          <p:cNvSpPr txBox="1"/>
          <p:nvPr/>
        </p:nvSpPr>
        <p:spPr>
          <a:xfrm>
            <a:off x="3637848" y="5151962"/>
            <a:ext cx="1234016"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¼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8" name="TextBox 47"/>
          <p:cNvSpPr txBox="1"/>
          <p:nvPr/>
        </p:nvSpPr>
        <p:spPr>
          <a:xfrm>
            <a:off x="4747687" y="5139518"/>
            <a:ext cx="1080120"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¼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9" name="TextBox 48"/>
          <p:cNvSpPr txBox="1"/>
          <p:nvPr/>
        </p:nvSpPr>
        <p:spPr>
          <a:xfrm>
            <a:off x="5807968" y="5104062"/>
            <a:ext cx="1097658"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¼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50" name="TextBox 49"/>
          <p:cNvSpPr txBox="1"/>
          <p:nvPr/>
        </p:nvSpPr>
        <p:spPr>
          <a:xfrm>
            <a:off x="6996100" y="5160408"/>
            <a:ext cx="936104"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¼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aa</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51" name="Rectangle 50"/>
          <p:cNvSpPr/>
          <p:nvPr/>
        </p:nvSpPr>
        <p:spPr>
          <a:xfrm>
            <a:off x="2783633" y="5107250"/>
            <a:ext cx="729687" cy="553998"/>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F</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2</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vi-VN" sz="30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52" name="Rectangle 51"/>
          <p:cNvSpPr/>
          <p:nvPr/>
        </p:nvSpPr>
        <p:spPr>
          <a:xfrm>
            <a:off x="2418789" y="1916832"/>
            <a:ext cx="729687" cy="553998"/>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F</a:t>
            </a:r>
            <a:r>
              <a:rPr kumimoji="0" lang="pt-BR" sz="3000" b="0" i="0" u="none" strike="noStrike" kern="1200" cap="none" spc="0" normalizeH="0" baseline="-25000" noProof="0" dirty="0">
                <a:ln>
                  <a:noFill/>
                </a:ln>
                <a:solidFill>
                  <a:srgbClr val="000000"/>
                </a:solidFill>
                <a:effectLst/>
                <a:uLnTx/>
                <a:uFillTx/>
                <a:latin typeface="Times New Roman" pitchFamily="18" charset="0"/>
                <a:ea typeface="+mn-ea"/>
                <a:cs typeface="Times New Roman" pitchFamily="18" charset="0"/>
              </a:rPr>
              <a:t>1</a:t>
            </a:r>
            <a:r>
              <a:rPr kumimoji="0" lang="pt-BR"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vi-VN" sz="30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3" name="TextBox 32"/>
          <p:cNvSpPr txBox="1"/>
          <p:nvPr/>
        </p:nvSpPr>
        <p:spPr>
          <a:xfrm>
            <a:off x="5395680" y="4212090"/>
            <a:ext cx="648072"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vi-VN"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4383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cBhvr additive="base">
                                        <p:cTn id="16" dur="500" fill="hold"/>
                                        <p:tgtEl>
                                          <p:spTgt spid="28"/>
                                        </p:tgtEl>
                                        <p:attrNameLst>
                                          <p:attrName>ppt_x</p:attrName>
                                        </p:attrNameLst>
                                      </p:cBhvr>
                                      <p:tavLst>
                                        <p:tav tm="0">
                                          <p:val>
                                            <p:strVal val="#ppt_x"/>
                                          </p:val>
                                        </p:tav>
                                        <p:tav tm="100000">
                                          <p:val>
                                            <p:strVal val="#ppt_x"/>
                                          </p:val>
                                        </p:tav>
                                      </p:tavLst>
                                    </p:anim>
                                    <p:anim calcmode="lin" valueType="num">
                                      <p:cBhvr additive="base">
                                        <p:cTn id="1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additive="base">
                                        <p:cTn id="2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500" fill="hold"/>
                                        <p:tgtEl>
                                          <p:spTgt spid="31"/>
                                        </p:tgtEl>
                                        <p:attrNameLst>
                                          <p:attrName>ppt_x</p:attrName>
                                        </p:attrNameLst>
                                      </p:cBhvr>
                                      <p:tavLst>
                                        <p:tav tm="0">
                                          <p:val>
                                            <p:strVal val="#ppt_x"/>
                                          </p:val>
                                        </p:tav>
                                        <p:tav tm="100000">
                                          <p:val>
                                            <p:strVal val="#ppt_x"/>
                                          </p:val>
                                        </p:tav>
                                      </p:tavLst>
                                    </p:anim>
                                    <p:anim calcmode="lin" valueType="num">
                                      <p:cBhvr additive="base">
                                        <p:cTn id="2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1"/>
                                        </p:tgtEl>
                                        <p:attrNameLst>
                                          <p:attrName>style.visibility</p:attrName>
                                        </p:attrNameLst>
                                      </p:cBhvr>
                                      <p:to>
                                        <p:strVal val="visible"/>
                                      </p:to>
                                    </p:set>
                                    <p:anim calcmode="lin" valueType="num">
                                      <p:cBhvr additive="base">
                                        <p:cTn id="34" dur="500" fill="hold"/>
                                        <p:tgtEl>
                                          <p:spTgt spid="41"/>
                                        </p:tgtEl>
                                        <p:attrNameLst>
                                          <p:attrName>ppt_x</p:attrName>
                                        </p:attrNameLst>
                                      </p:cBhvr>
                                      <p:tavLst>
                                        <p:tav tm="0">
                                          <p:val>
                                            <p:strVal val="#ppt_x"/>
                                          </p:val>
                                        </p:tav>
                                        <p:tav tm="100000">
                                          <p:val>
                                            <p:strVal val="#ppt_x"/>
                                          </p:val>
                                        </p:tav>
                                      </p:tavLst>
                                    </p:anim>
                                    <p:anim calcmode="lin" valueType="num">
                                      <p:cBhvr additive="base">
                                        <p:cTn id="35"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ppt_x"/>
                                          </p:val>
                                        </p:tav>
                                        <p:tav tm="100000">
                                          <p:val>
                                            <p:strVal val="#ppt_x"/>
                                          </p:val>
                                        </p:tav>
                                      </p:tavLst>
                                    </p:anim>
                                    <p:anim calcmode="lin" valueType="num">
                                      <p:cBhvr additive="base">
                                        <p:cTn id="41"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1000"/>
                                        <p:tgtEl>
                                          <p:spTgt spid="7"/>
                                        </p:tgtEl>
                                      </p:cBhvr>
                                    </p:animEffect>
                                    <p:anim calcmode="lin" valueType="num">
                                      <p:cBhvr>
                                        <p:cTn id="47" dur="1000" fill="hold"/>
                                        <p:tgtEl>
                                          <p:spTgt spid="7"/>
                                        </p:tgtEl>
                                        <p:attrNameLst>
                                          <p:attrName>ppt_x</p:attrName>
                                        </p:attrNameLst>
                                      </p:cBhvr>
                                      <p:tavLst>
                                        <p:tav tm="0">
                                          <p:val>
                                            <p:strVal val="#ppt_x"/>
                                          </p:val>
                                        </p:tav>
                                        <p:tav tm="100000">
                                          <p:val>
                                            <p:strVal val="#ppt_x"/>
                                          </p:val>
                                        </p:tav>
                                      </p:tavLst>
                                    </p:anim>
                                    <p:anim calcmode="lin" valueType="num">
                                      <p:cBhvr>
                                        <p:cTn id="4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1000"/>
                                        <p:tgtEl>
                                          <p:spTgt spid="30"/>
                                        </p:tgtEl>
                                      </p:cBhvr>
                                    </p:animEffect>
                                    <p:anim calcmode="lin" valueType="num">
                                      <p:cBhvr>
                                        <p:cTn id="61" dur="1000" fill="hold"/>
                                        <p:tgtEl>
                                          <p:spTgt spid="30"/>
                                        </p:tgtEl>
                                        <p:attrNameLst>
                                          <p:attrName>ppt_x</p:attrName>
                                        </p:attrNameLst>
                                      </p:cBhvr>
                                      <p:tavLst>
                                        <p:tav tm="0">
                                          <p:val>
                                            <p:strVal val="#ppt_x"/>
                                          </p:val>
                                        </p:tav>
                                        <p:tav tm="100000">
                                          <p:val>
                                            <p:strVal val="#ppt_x"/>
                                          </p:val>
                                        </p:tav>
                                      </p:tavLst>
                                    </p:anim>
                                    <p:anim calcmode="lin" valueType="num">
                                      <p:cBhvr>
                                        <p:cTn id="62"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
                                            <p:txEl>
                                              <p:pRg st="5" end="5"/>
                                            </p:txEl>
                                          </p:spTgt>
                                        </p:tgtEl>
                                        <p:attrNameLst>
                                          <p:attrName>style.visibility</p:attrName>
                                        </p:attrNameLst>
                                      </p:cBhvr>
                                      <p:to>
                                        <p:strVal val="visible"/>
                                      </p:to>
                                    </p:set>
                                    <p:animEffect transition="in" filter="fade">
                                      <p:cBhvr>
                                        <p:cTn id="67" dur="1000"/>
                                        <p:tgtEl>
                                          <p:spTgt spid="5">
                                            <p:txEl>
                                              <p:pRg st="5" end="5"/>
                                            </p:txEl>
                                          </p:spTgt>
                                        </p:tgtEl>
                                      </p:cBhvr>
                                    </p:animEffect>
                                    <p:anim calcmode="lin" valueType="num">
                                      <p:cBhvr>
                                        <p:cTn id="6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5">
                                            <p:txEl>
                                              <p:pRg st="6" end="6"/>
                                            </p:txEl>
                                          </p:spTgt>
                                        </p:tgtEl>
                                        <p:attrNameLst>
                                          <p:attrName>style.visibility</p:attrName>
                                        </p:attrNameLst>
                                      </p:cBhvr>
                                      <p:to>
                                        <p:strVal val="visible"/>
                                      </p:to>
                                    </p:set>
                                    <p:anim calcmode="lin" valueType="num">
                                      <p:cBhvr additive="base">
                                        <p:cTn id="74"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5">
                                            <p:txEl>
                                              <p:pRg st="8" end="8"/>
                                            </p:txEl>
                                          </p:spTgt>
                                        </p:tgtEl>
                                        <p:attrNameLst>
                                          <p:attrName>style.visibility</p:attrName>
                                        </p:attrNameLst>
                                      </p:cBhvr>
                                      <p:to>
                                        <p:strVal val="visible"/>
                                      </p:to>
                                    </p:set>
                                    <p:anim calcmode="lin" valueType="num">
                                      <p:cBhvr additive="base">
                                        <p:cTn id="80"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5">
                                            <p:txEl>
                                              <p:pRg st="9" end="9"/>
                                            </p:txEl>
                                          </p:spTgt>
                                        </p:tgtEl>
                                        <p:attrNameLst>
                                          <p:attrName>style.visibility</p:attrName>
                                        </p:attrNameLst>
                                      </p:cBhvr>
                                      <p:to>
                                        <p:strVal val="visible"/>
                                      </p:to>
                                    </p:set>
                                    <p:animEffect transition="in" filter="fade">
                                      <p:cBhvr>
                                        <p:cTn id="86" dur="500"/>
                                        <p:tgtEl>
                                          <p:spTgt spid="5">
                                            <p:txEl>
                                              <p:pRg st="9" end="9"/>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additive="base">
                                        <p:cTn id="97" dur="500" fill="hold"/>
                                        <p:tgtEl>
                                          <p:spTgt spid="35"/>
                                        </p:tgtEl>
                                        <p:attrNameLst>
                                          <p:attrName>ppt_x</p:attrName>
                                        </p:attrNameLst>
                                      </p:cBhvr>
                                      <p:tavLst>
                                        <p:tav tm="0">
                                          <p:val>
                                            <p:strVal val="#ppt_x"/>
                                          </p:val>
                                        </p:tav>
                                        <p:tav tm="100000">
                                          <p:val>
                                            <p:strVal val="#ppt_x"/>
                                          </p:val>
                                        </p:tav>
                                      </p:tavLst>
                                    </p:anim>
                                    <p:anim calcmode="lin" valueType="num">
                                      <p:cBhvr additive="base">
                                        <p:cTn id="9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29"/>
                                        </p:tgtEl>
                                        <p:attrNameLst>
                                          <p:attrName>style.visibility</p:attrName>
                                        </p:attrNameLst>
                                      </p:cBhvr>
                                      <p:to>
                                        <p:strVal val="visible"/>
                                      </p:to>
                                    </p:set>
                                    <p:animEffect transition="in" filter="fade">
                                      <p:cBhvr>
                                        <p:cTn id="110" dur="1000"/>
                                        <p:tgtEl>
                                          <p:spTgt spid="29"/>
                                        </p:tgtEl>
                                      </p:cBhvr>
                                    </p:animEffect>
                                    <p:anim calcmode="lin" valueType="num">
                                      <p:cBhvr>
                                        <p:cTn id="111" dur="1000" fill="hold"/>
                                        <p:tgtEl>
                                          <p:spTgt spid="29"/>
                                        </p:tgtEl>
                                        <p:attrNameLst>
                                          <p:attrName>ppt_x</p:attrName>
                                        </p:attrNameLst>
                                      </p:cBhvr>
                                      <p:tavLst>
                                        <p:tav tm="0">
                                          <p:val>
                                            <p:strVal val="#ppt_x"/>
                                          </p:val>
                                        </p:tav>
                                        <p:tav tm="100000">
                                          <p:val>
                                            <p:strVal val="#ppt_x"/>
                                          </p:val>
                                        </p:tav>
                                      </p:tavLst>
                                    </p:anim>
                                    <p:anim calcmode="lin" valueType="num">
                                      <p:cBhvr>
                                        <p:cTn id="11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51"/>
                                        </p:tgtEl>
                                        <p:attrNameLst>
                                          <p:attrName>style.visibility</p:attrName>
                                        </p:attrNameLst>
                                      </p:cBhvr>
                                      <p:to>
                                        <p:strVal val="visible"/>
                                      </p:to>
                                    </p:set>
                                    <p:anim calcmode="lin" valueType="num">
                                      <p:cBhvr additive="base">
                                        <p:cTn id="117" dur="500" fill="hold"/>
                                        <p:tgtEl>
                                          <p:spTgt spid="51"/>
                                        </p:tgtEl>
                                        <p:attrNameLst>
                                          <p:attrName>ppt_x</p:attrName>
                                        </p:attrNameLst>
                                      </p:cBhvr>
                                      <p:tavLst>
                                        <p:tav tm="0">
                                          <p:val>
                                            <p:strVal val="#ppt_x"/>
                                          </p:val>
                                        </p:tav>
                                        <p:tav tm="100000">
                                          <p:val>
                                            <p:strVal val="#ppt_x"/>
                                          </p:val>
                                        </p:tav>
                                      </p:tavLst>
                                    </p:anim>
                                    <p:anim calcmode="lin" valueType="num">
                                      <p:cBhvr additive="base">
                                        <p:cTn id="11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11"/>
                                        </p:tgtEl>
                                        <p:attrNameLst>
                                          <p:attrName>style.visibility</p:attrName>
                                        </p:attrNameLst>
                                      </p:cBhvr>
                                      <p:to>
                                        <p:strVal val="visible"/>
                                      </p:to>
                                    </p:set>
                                    <p:anim calcmode="lin" valueType="num">
                                      <p:cBhvr additive="base">
                                        <p:cTn id="123" dur="500" fill="hold"/>
                                        <p:tgtEl>
                                          <p:spTgt spid="11"/>
                                        </p:tgtEl>
                                        <p:attrNameLst>
                                          <p:attrName>ppt_x</p:attrName>
                                        </p:attrNameLst>
                                      </p:cBhvr>
                                      <p:tavLst>
                                        <p:tav tm="0">
                                          <p:val>
                                            <p:strVal val="#ppt_x"/>
                                          </p:val>
                                        </p:tav>
                                        <p:tav tm="100000">
                                          <p:val>
                                            <p:strVal val="#ppt_x"/>
                                          </p:val>
                                        </p:tav>
                                      </p:tavLst>
                                    </p:anim>
                                    <p:anim calcmode="lin" valueType="num">
                                      <p:cBhvr additive="base">
                                        <p:cTn id="1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nodeType="clickEffect">
                                  <p:stCondLst>
                                    <p:cond delay="0"/>
                                  </p:stCondLst>
                                  <p:childTnLst>
                                    <p:set>
                                      <p:cBhvr>
                                        <p:cTn id="128" dur="1" fill="hold">
                                          <p:stCondLst>
                                            <p:cond delay="0"/>
                                          </p:stCondLst>
                                        </p:cTn>
                                        <p:tgtEl>
                                          <p:spTgt spid="13"/>
                                        </p:tgtEl>
                                        <p:attrNameLst>
                                          <p:attrName>style.visibility</p:attrName>
                                        </p:attrNameLst>
                                      </p:cBhvr>
                                      <p:to>
                                        <p:strVal val="visible"/>
                                      </p:to>
                                    </p:set>
                                    <p:anim calcmode="lin" valueType="num">
                                      <p:cBhvr additive="base">
                                        <p:cTn id="129" dur="500" fill="hold"/>
                                        <p:tgtEl>
                                          <p:spTgt spid="13"/>
                                        </p:tgtEl>
                                        <p:attrNameLst>
                                          <p:attrName>ppt_x</p:attrName>
                                        </p:attrNameLst>
                                      </p:cBhvr>
                                      <p:tavLst>
                                        <p:tav tm="0">
                                          <p:val>
                                            <p:strVal val="#ppt_x"/>
                                          </p:val>
                                        </p:tav>
                                        <p:tav tm="100000">
                                          <p:val>
                                            <p:strVal val="#ppt_x"/>
                                          </p:val>
                                        </p:tav>
                                      </p:tavLst>
                                    </p:anim>
                                    <p:anim calcmode="lin" valueType="num">
                                      <p:cBhvr additive="base">
                                        <p:cTn id="1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0" nodeType="clickEffect">
                                  <p:stCondLst>
                                    <p:cond delay="0"/>
                                  </p:stCondLst>
                                  <p:childTnLst>
                                    <p:set>
                                      <p:cBhvr>
                                        <p:cTn id="134" dur="1" fill="hold">
                                          <p:stCondLst>
                                            <p:cond delay="0"/>
                                          </p:stCondLst>
                                        </p:cTn>
                                        <p:tgtEl>
                                          <p:spTgt spid="47"/>
                                        </p:tgtEl>
                                        <p:attrNameLst>
                                          <p:attrName>style.visibility</p:attrName>
                                        </p:attrNameLst>
                                      </p:cBhvr>
                                      <p:to>
                                        <p:strVal val="visible"/>
                                      </p:to>
                                    </p:set>
                                    <p:anim calcmode="lin" valueType="num">
                                      <p:cBhvr additive="base">
                                        <p:cTn id="135" dur="500" fill="hold"/>
                                        <p:tgtEl>
                                          <p:spTgt spid="47"/>
                                        </p:tgtEl>
                                        <p:attrNameLst>
                                          <p:attrName>ppt_x</p:attrName>
                                        </p:attrNameLst>
                                      </p:cBhvr>
                                      <p:tavLst>
                                        <p:tav tm="0">
                                          <p:val>
                                            <p:strVal val="#ppt_x"/>
                                          </p:val>
                                        </p:tav>
                                        <p:tav tm="100000">
                                          <p:val>
                                            <p:strVal val="#ppt_x"/>
                                          </p:val>
                                        </p:tav>
                                      </p:tavLst>
                                    </p:anim>
                                    <p:anim calcmode="lin" valueType="num">
                                      <p:cBhvr additive="base">
                                        <p:cTn id="13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nodeType="clickEffect">
                                  <p:stCondLst>
                                    <p:cond delay="0"/>
                                  </p:stCondLst>
                                  <p:childTnLst>
                                    <p:set>
                                      <p:cBhvr>
                                        <p:cTn id="140" dur="1" fill="hold">
                                          <p:stCondLst>
                                            <p:cond delay="0"/>
                                          </p:stCondLst>
                                        </p:cTn>
                                        <p:tgtEl>
                                          <p:spTgt spid="15"/>
                                        </p:tgtEl>
                                        <p:attrNameLst>
                                          <p:attrName>style.visibility</p:attrName>
                                        </p:attrNameLst>
                                      </p:cBhvr>
                                      <p:to>
                                        <p:strVal val="visible"/>
                                      </p:to>
                                    </p:set>
                                    <p:anim calcmode="lin" valueType="num">
                                      <p:cBhvr additive="base">
                                        <p:cTn id="141" dur="500" fill="hold"/>
                                        <p:tgtEl>
                                          <p:spTgt spid="15"/>
                                        </p:tgtEl>
                                        <p:attrNameLst>
                                          <p:attrName>ppt_x</p:attrName>
                                        </p:attrNameLst>
                                      </p:cBhvr>
                                      <p:tavLst>
                                        <p:tav tm="0">
                                          <p:val>
                                            <p:strVal val="#ppt_x"/>
                                          </p:val>
                                        </p:tav>
                                        <p:tav tm="100000">
                                          <p:val>
                                            <p:strVal val="#ppt_x"/>
                                          </p:val>
                                        </p:tav>
                                      </p:tavLst>
                                    </p:anim>
                                    <p:anim calcmode="lin" valueType="num">
                                      <p:cBhvr additive="base">
                                        <p:cTn id="1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nodeType="clickEffect">
                                  <p:stCondLst>
                                    <p:cond delay="0"/>
                                  </p:stCondLst>
                                  <p:childTnLst>
                                    <p:set>
                                      <p:cBhvr>
                                        <p:cTn id="146" dur="1" fill="hold">
                                          <p:stCondLst>
                                            <p:cond delay="0"/>
                                          </p:stCondLst>
                                        </p:cTn>
                                        <p:tgtEl>
                                          <p:spTgt spid="17"/>
                                        </p:tgtEl>
                                        <p:attrNameLst>
                                          <p:attrName>style.visibility</p:attrName>
                                        </p:attrNameLst>
                                      </p:cBhvr>
                                      <p:to>
                                        <p:strVal val="visible"/>
                                      </p:to>
                                    </p:set>
                                    <p:anim calcmode="lin" valueType="num">
                                      <p:cBhvr additive="base">
                                        <p:cTn id="147" dur="500" fill="hold"/>
                                        <p:tgtEl>
                                          <p:spTgt spid="17"/>
                                        </p:tgtEl>
                                        <p:attrNameLst>
                                          <p:attrName>ppt_x</p:attrName>
                                        </p:attrNameLst>
                                      </p:cBhvr>
                                      <p:tavLst>
                                        <p:tav tm="0">
                                          <p:val>
                                            <p:strVal val="#ppt_x"/>
                                          </p:val>
                                        </p:tav>
                                        <p:tav tm="100000">
                                          <p:val>
                                            <p:strVal val="#ppt_x"/>
                                          </p:val>
                                        </p:tav>
                                      </p:tavLst>
                                    </p:anim>
                                    <p:anim calcmode="lin" valueType="num">
                                      <p:cBhvr additive="base">
                                        <p:cTn id="1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4" fill="hold" grpId="0" nodeType="clickEffect">
                                  <p:stCondLst>
                                    <p:cond delay="0"/>
                                  </p:stCondLst>
                                  <p:childTnLst>
                                    <p:set>
                                      <p:cBhvr>
                                        <p:cTn id="152" dur="1" fill="hold">
                                          <p:stCondLst>
                                            <p:cond delay="0"/>
                                          </p:stCondLst>
                                        </p:cTn>
                                        <p:tgtEl>
                                          <p:spTgt spid="48"/>
                                        </p:tgtEl>
                                        <p:attrNameLst>
                                          <p:attrName>style.visibility</p:attrName>
                                        </p:attrNameLst>
                                      </p:cBhvr>
                                      <p:to>
                                        <p:strVal val="visible"/>
                                      </p:to>
                                    </p:set>
                                    <p:anim calcmode="lin" valueType="num">
                                      <p:cBhvr additive="base">
                                        <p:cTn id="153" dur="500" fill="hold"/>
                                        <p:tgtEl>
                                          <p:spTgt spid="48"/>
                                        </p:tgtEl>
                                        <p:attrNameLst>
                                          <p:attrName>ppt_x</p:attrName>
                                        </p:attrNameLst>
                                      </p:cBhvr>
                                      <p:tavLst>
                                        <p:tav tm="0">
                                          <p:val>
                                            <p:strVal val="#ppt_x"/>
                                          </p:val>
                                        </p:tav>
                                        <p:tav tm="100000">
                                          <p:val>
                                            <p:strVal val="#ppt_x"/>
                                          </p:val>
                                        </p:tav>
                                      </p:tavLst>
                                    </p:anim>
                                    <p:anim calcmode="lin" valueType="num">
                                      <p:cBhvr additive="base">
                                        <p:cTn id="15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 presetClass="entr" presetSubtype="4" fill="hold" nodeType="clickEffect">
                                  <p:stCondLst>
                                    <p:cond delay="0"/>
                                  </p:stCondLst>
                                  <p:childTnLst>
                                    <p:set>
                                      <p:cBhvr>
                                        <p:cTn id="158" dur="1" fill="hold">
                                          <p:stCondLst>
                                            <p:cond delay="0"/>
                                          </p:stCondLst>
                                        </p:cTn>
                                        <p:tgtEl>
                                          <p:spTgt spid="19"/>
                                        </p:tgtEl>
                                        <p:attrNameLst>
                                          <p:attrName>style.visibility</p:attrName>
                                        </p:attrNameLst>
                                      </p:cBhvr>
                                      <p:to>
                                        <p:strVal val="visible"/>
                                      </p:to>
                                    </p:set>
                                    <p:anim calcmode="lin" valueType="num">
                                      <p:cBhvr additive="base">
                                        <p:cTn id="159" dur="500" fill="hold"/>
                                        <p:tgtEl>
                                          <p:spTgt spid="19"/>
                                        </p:tgtEl>
                                        <p:attrNameLst>
                                          <p:attrName>ppt_x</p:attrName>
                                        </p:attrNameLst>
                                      </p:cBhvr>
                                      <p:tavLst>
                                        <p:tav tm="0">
                                          <p:val>
                                            <p:strVal val="#ppt_x"/>
                                          </p:val>
                                        </p:tav>
                                        <p:tav tm="100000">
                                          <p:val>
                                            <p:strVal val="#ppt_x"/>
                                          </p:val>
                                        </p:tav>
                                      </p:tavLst>
                                    </p:anim>
                                    <p:anim calcmode="lin" valueType="num">
                                      <p:cBhvr additive="base">
                                        <p:cTn id="1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nodeType="clickEffect">
                                  <p:stCondLst>
                                    <p:cond delay="0"/>
                                  </p:stCondLst>
                                  <p:childTnLst>
                                    <p:set>
                                      <p:cBhvr>
                                        <p:cTn id="164" dur="1" fill="hold">
                                          <p:stCondLst>
                                            <p:cond delay="0"/>
                                          </p:stCondLst>
                                        </p:cTn>
                                        <p:tgtEl>
                                          <p:spTgt spid="21"/>
                                        </p:tgtEl>
                                        <p:attrNameLst>
                                          <p:attrName>style.visibility</p:attrName>
                                        </p:attrNameLst>
                                      </p:cBhvr>
                                      <p:to>
                                        <p:strVal val="visible"/>
                                      </p:to>
                                    </p:set>
                                    <p:anim calcmode="lin" valueType="num">
                                      <p:cBhvr additive="base">
                                        <p:cTn id="165" dur="500" fill="hold"/>
                                        <p:tgtEl>
                                          <p:spTgt spid="21"/>
                                        </p:tgtEl>
                                        <p:attrNameLst>
                                          <p:attrName>ppt_x</p:attrName>
                                        </p:attrNameLst>
                                      </p:cBhvr>
                                      <p:tavLst>
                                        <p:tav tm="0">
                                          <p:val>
                                            <p:strVal val="#ppt_x"/>
                                          </p:val>
                                        </p:tav>
                                        <p:tav tm="100000">
                                          <p:val>
                                            <p:strVal val="#ppt_x"/>
                                          </p:val>
                                        </p:tav>
                                      </p:tavLst>
                                    </p:anim>
                                    <p:anim calcmode="lin" valueType="num">
                                      <p:cBhvr additive="base">
                                        <p:cTn id="16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grpId="0" nodeType="clickEffect">
                                  <p:stCondLst>
                                    <p:cond delay="0"/>
                                  </p:stCondLst>
                                  <p:childTnLst>
                                    <p:set>
                                      <p:cBhvr>
                                        <p:cTn id="170" dur="1" fill="hold">
                                          <p:stCondLst>
                                            <p:cond delay="0"/>
                                          </p:stCondLst>
                                        </p:cTn>
                                        <p:tgtEl>
                                          <p:spTgt spid="49"/>
                                        </p:tgtEl>
                                        <p:attrNameLst>
                                          <p:attrName>style.visibility</p:attrName>
                                        </p:attrNameLst>
                                      </p:cBhvr>
                                      <p:to>
                                        <p:strVal val="visible"/>
                                      </p:to>
                                    </p:set>
                                    <p:anim calcmode="lin" valueType="num">
                                      <p:cBhvr additive="base">
                                        <p:cTn id="171" dur="500" fill="hold"/>
                                        <p:tgtEl>
                                          <p:spTgt spid="49"/>
                                        </p:tgtEl>
                                        <p:attrNameLst>
                                          <p:attrName>ppt_x</p:attrName>
                                        </p:attrNameLst>
                                      </p:cBhvr>
                                      <p:tavLst>
                                        <p:tav tm="0">
                                          <p:val>
                                            <p:strVal val="#ppt_x"/>
                                          </p:val>
                                        </p:tav>
                                        <p:tav tm="100000">
                                          <p:val>
                                            <p:strVal val="#ppt_x"/>
                                          </p:val>
                                        </p:tav>
                                      </p:tavLst>
                                    </p:anim>
                                    <p:anim calcmode="lin" valueType="num">
                                      <p:cBhvr additive="base">
                                        <p:cTn id="17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2" presetClass="entr" presetSubtype="4" fill="hold" nodeType="clickEffect">
                                  <p:stCondLst>
                                    <p:cond delay="0"/>
                                  </p:stCondLst>
                                  <p:childTnLst>
                                    <p:set>
                                      <p:cBhvr>
                                        <p:cTn id="176" dur="1" fill="hold">
                                          <p:stCondLst>
                                            <p:cond delay="0"/>
                                          </p:stCondLst>
                                        </p:cTn>
                                        <p:tgtEl>
                                          <p:spTgt spid="24"/>
                                        </p:tgtEl>
                                        <p:attrNameLst>
                                          <p:attrName>style.visibility</p:attrName>
                                        </p:attrNameLst>
                                      </p:cBhvr>
                                      <p:to>
                                        <p:strVal val="visible"/>
                                      </p:to>
                                    </p:set>
                                    <p:anim calcmode="lin" valueType="num">
                                      <p:cBhvr additive="base">
                                        <p:cTn id="177" dur="500" fill="hold"/>
                                        <p:tgtEl>
                                          <p:spTgt spid="24"/>
                                        </p:tgtEl>
                                        <p:attrNameLst>
                                          <p:attrName>ppt_x</p:attrName>
                                        </p:attrNameLst>
                                      </p:cBhvr>
                                      <p:tavLst>
                                        <p:tav tm="0">
                                          <p:val>
                                            <p:strVal val="#ppt_x"/>
                                          </p:val>
                                        </p:tav>
                                        <p:tav tm="100000">
                                          <p:val>
                                            <p:strVal val="#ppt_x"/>
                                          </p:val>
                                        </p:tav>
                                      </p:tavLst>
                                    </p:anim>
                                    <p:anim calcmode="lin" valueType="num">
                                      <p:cBhvr additive="base">
                                        <p:cTn id="17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79" fill="hold">
                      <p:stCondLst>
                        <p:cond delay="indefinite"/>
                      </p:stCondLst>
                      <p:childTnLst>
                        <p:par>
                          <p:cTn id="180" fill="hold">
                            <p:stCondLst>
                              <p:cond delay="0"/>
                            </p:stCondLst>
                            <p:childTnLst>
                              <p:par>
                                <p:cTn id="181" presetID="2" presetClass="entr" presetSubtype="4" fill="hold" nodeType="clickEffect">
                                  <p:stCondLst>
                                    <p:cond delay="0"/>
                                  </p:stCondLst>
                                  <p:childTnLst>
                                    <p:set>
                                      <p:cBhvr>
                                        <p:cTn id="182" dur="1" fill="hold">
                                          <p:stCondLst>
                                            <p:cond delay="0"/>
                                          </p:stCondLst>
                                        </p:cTn>
                                        <p:tgtEl>
                                          <p:spTgt spid="26"/>
                                        </p:tgtEl>
                                        <p:attrNameLst>
                                          <p:attrName>style.visibility</p:attrName>
                                        </p:attrNameLst>
                                      </p:cBhvr>
                                      <p:to>
                                        <p:strVal val="visible"/>
                                      </p:to>
                                    </p:set>
                                    <p:anim calcmode="lin" valueType="num">
                                      <p:cBhvr additive="base">
                                        <p:cTn id="183" dur="500" fill="hold"/>
                                        <p:tgtEl>
                                          <p:spTgt spid="26"/>
                                        </p:tgtEl>
                                        <p:attrNameLst>
                                          <p:attrName>ppt_x</p:attrName>
                                        </p:attrNameLst>
                                      </p:cBhvr>
                                      <p:tavLst>
                                        <p:tav tm="0">
                                          <p:val>
                                            <p:strVal val="#ppt_x"/>
                                          </p:val>
                                        </p:tav>
                                        <p:tav tm="100000">
                                          <p:val>
                                            <p:strVal val="#ppt_x"/>
                                          </p:val>
                                        </p:tav>
                                      </p:tavLst>
                                    </p:anim>
                                    <p:anim calcmode="lin" valueType="num">
                                      <p:cBhvr additive="base">
                                        <p:cTn id="18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2" presetClass="entr" presetSubtype="4" fill="hold" grpId="0" nodeType="clickEffect">
                                  <p:stCondLst>
                                    <p:cond delay="0"/>
                                  </p:stCondLst>
                                  <p:childTnLst>
                                    <p:set>
                                      <p:cBhvr>
                                        <p:cTn id="188" dur="1" fill="hold">
                                          <p:stCondLst>
                                            <p:cond delay="0"/>
                                          </p:stCondLst>
                                        </p:cTn>
                                        <p:tgtEl>
                                          <p:spTgt spid="50"/>
                                        </p:tgtEl>
                                        <p:attrNameLst>
                                          <p:attrName>style.visibility</p:attrName>
                                        </p:attrNameLst>
                                      </p:cBhvr>
                                      <p:to>
                                        <p:strVal val="visible"/>
                                      </p:to>
                                    </p:set>
                                    <p:anim calcmode="lin" valueType="num">
                                      <p:cBhvr additive="base">
                                        <p:cTn id="189" dur="500" fill="hold"/>
                                        <p:tgtEl>
                                          <p:spTgt spid="50"/>
                                        </p:tgtEl>
                                        <p:attrNameLst>
                                          <p:attrName>ppt_x</p:attrName>
                                        </p:attrNameLst>
                                      </p:cBhvr>
                                      <p:tavLst>
                                        <p:tav tm="0">
                                          <p:val>
                                            <p:strVal val="#ppt_x"/>
                                          </p:val>
                                        </p:tav>
                                        <p:tav tm="100000">
                                          <p:val>
                                            <p:strVal val="#ppt_x"/>
                                          </p:val>
                                        </p:tav>
                                      </p:tavLst>
                                    </p:anim>
                                    <p:anim calcmode="lin" valueType="num">
                                      <p:cBhvr additive="base">
                                        <p:cTn id="19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91" fill="hold">
                      <p:stCondLst>
                        <p:cond delay="indefinite"/>
                      </p:stCondLst>
                      <p:childTnLst>
                        <p:par>
                          <p:cTn id="192" fill="hold">
                            <p:stCondLst>
                              <p:cond delay="0"/>
                            </p:stCondLst>
                            <p:childTnLst>
                              <p:par>
                                <p:cTn id="193" presetID="2" presetClass="entr" presetSubtype="4" fill="hold" nodeType="clickEffect">
                                  <p:stCondLst>
                                    <p:cond delay="0"/>
                                  </p:stCondLst>
                                  <p:childTnLst>
                                    <p:set>
                                      <p:cBhvr>
                                        <p:cTn id="194" dur="1" fill="hold">
                                          <p:stCondLst>
                                            <p:cond delay="0"/>
                                          </p:stCondLst>
                                        </p:cTn>
                                        <p:tgtEl>
                                          <p:spTgt spid="5">
                                            <p:txEl>
                                              <p:pRg st="12" end="12"/>
                                            </p:txEl>
                                          </p:spTgt>
                                        </p:tgtEl>
                                        <p:attrNameLst>
                                          <p:attrName>style.visibility</p:attrName>
                                        </p:attrNameLst>
                                      </p:cBhvr>
                                      <p:to>
                                        <p:strVal val="visible"/>
                                      </p:to>
                                    </p:set>
                                    <p:anim calcmode="lin" valueType="num">
                                      <p:cBhvr additive="base">
                                        <p:cTn id="195"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196"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nodeType="clickEffect">
                                  <p:stCondLst>
                                    <p:cond delay="0"/>
                                  </p:stCondLst>
                                  <p:childTnLst>
                                    <p:set>
                                      <p:cBhvr>
                                        <p:cTn id="200" dur="1" fill="hold">
                                          <p:stCondLst>
                                            <p:cond delay="0"/>
                                          </p:stCondLst>
                                        </p:cTn>
                                        <p:tgtEl>
                                          <p:spTgt spid="5">
                                            <p:txEl>
                                              <p:pRg st="13" end="13"/>
                                            </p:txEl>
                                          </p:spTgt>
                                        </p:tgtEl>
                                        <p:attrNameLst>
                                          <p:attrName>style.visibility</p:attrName>
                                        </p:attrNameLst>
                                      </p:cBhvr>
                                      <p:to>
                                        <p:strVal val="visible"/>
                                      </p:to>
                                    </p:set>
                                    <p:animEffect transition="in" filter="fade">
                                      <p:cBhvr>
                                        <p:cTn id="201" dur="500"/>
                                        <p:tgtEl>
                                          <p:spTgt spid="5">
                                            <p:txEl>
                                              <p:pRg st="13" end="13"/>
                                            </p:txEl>
                                          </p:spTgt>
                                        </p:tgtEl>
                                      </p:cBhvr>
                                    </p:animEffect>
                                  </p:childTnLst>
                                </p:cTn>
                              </p:par>
                            </p:childTnLst>
                          </p:cTn>
                        </p:par>
                      </p:childTnLst>
                    </p:cTn>
                  </p:par>
                  <p:par>
                    <p:cTn id="202" fill="hold">
                      <p:stCondLst>
                        <p:cond delay="indefinite"/>
                      </p:stCondLst>
                      <p:childTnLst>
                        <p:par>
                          <p:cTn id="203" fill="hold">
                            <p:stCondLst>
                              <p:cond delay="0"/>
                            </p:stCondLst>
                            <p:childTnLst>
                              <p:par>
                                <p:cTn id="204" presetID="2" presetClass="entr" presetSubtype="4" fill="hold" grpId="0" nodeType="clickEffect">
                                  <p:stCondLst>
                                    <p:cond delay="0"/>
                                  </p:stCondLst>
                                  <p:childTnLst>
                                    <p:set>
                                      <p:cBhvr>
                                        <p:cTn id="205" dur="1" fill="hold">
                                          <p:stCondLst>
                                            <p:cond delay="0"/>
                                          </p:stCondLst>
                                        </p:cTn>
                                        <p:tgtEl>
                                          <p:spTgt spid="33"/>
                                        </p:tgtEl>
                                        <p:attrNameLst>
                                          <p:attrName>style.visibility</p:attrName>
                                        </p:attrNameLst>
                                      </p:cBhvr>
                                      <p:to>
                                        <p:strVal val="visible"/>
                                      </p:to>
                                    </p:set>
                                    <p:anim calcmode="lin" valueType="num">
                                      <p:cBhvr additive="base">
                                        <p:cTn id="206" dur="500" fill="hold"/>
                                        <p:tgtEl>
                                          <p:spTgt spid="33"/>
                                        </p:tgtEl>
                                        <p:attrNameLst>
                                          <p:attrName>ppt_x</p:attrName>
                                        </p:attrNameLst>
                                      </p:cBhvr>
                                      <p:tavLst>
                                        <p:tav tm="0">
                                          <p:val>
                                            <p:strVal val="#ppt_x"/>
                                          </p:val>
                                        </p:tav>
                                        <p:tav tm="100000">
                                          <p:val>
                                            <p:strVal val="#ppt_x"/>
                                          </p:val>
                                        </p:tav>
                                      </p:tavLst>
                                    </p:anim>
                                    <p:anim calcmode="lin" valueType="num">
                                      <p:cBhvr additive="base">
                                        <p:cTn id="207"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5" grpId="0"/>
      <p:bldP spid="36" grpId="0"/>
      <p:bldP spid="41" grpId="0"/>
      <p:bldP spid="47" grpId="0"/>
      <p:bldP spid="48" grpId="0"/>
      <p:bldP spid="49" grpId="0"/>
      <p:bldP spid="50" grpId="0"/>
      <p:bldP spid="51" grpId="0"/>
      <p:bldP spid="52"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5159896" y="332656"/>
            <a:ext cx="4680520" cy="2592288"/>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8" name="Rectangle 7"/>
          <p:cNvSpPr/>
          <p:nvPr/>
        </p:nvSpPr>
        <p:spPr>
          <a:xfrm>
            <a:off x="5951984" y="936303"/>
            <a:ext cx="3096344" cy="138499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Phát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biểu</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nội</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dung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quy</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luật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phân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li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của</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Mendel</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10" name="Picture 10" descr="Tay viÕt "/>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995737" y="2755478"/>
            <a:ext cx="696913"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407368" y="3991952"/>
            <a:ext cx="11402215"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Arial"/>
            </a:endParaRPr>
          </a:p>
        </p:txBody>
      </p:sp>
      <p:sp>
        <p:nvSpPr>
          <p:cNvPr id="12" name="Rectangle 11"/>
          <p:cNvSpPr/>
          <p:nvPr/>
        </p:nvSpPr>
        <p:spPr>
          <a:xfrm>
            <a:off x="839416" y="3974841"/>
            <a:ext cx="10945216" cy="255454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Nội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dung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luật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li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của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Mendel: </a:t>
            </a:r>
            <a:endPar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Mỗi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tính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trạng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do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một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cặp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tố</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truyền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định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Trong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quá</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phát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sinh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tử</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mỗi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tố</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truyền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trong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cặp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tố</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truyền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li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về</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một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tử</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Mỗi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tử</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chỉ</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chứa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một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trong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hai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tố</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truyền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của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cặp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tố</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di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truyền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06696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8624" y="599248"/>
            <a:ext cx="8766720" cy="830997"/>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Lựa chọn một cặp tính trạng tương phản ở cây đậu hà lan trong Bảng 36.1 và viết sơ đồ phép lai từ P thuần chủng đến F2.</a:t>
            </a:r>
            <a:endPar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4"/>
          <p:cNvSpPr/>
          <p:nvPr/>
        </p:nvSpPr>
        <p:spPr>
          <a:xfrm>
            <a:off x="2959600" y="1"/>
            <a:ext cx="6804248" cy="599247"/>
          </a:xfrm>
          <a:prstGeom prst="round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400" b="1" i="0" u="none" strike="noStrike" kern="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HOẠT ĐỘNG NHÓM: PHIẾU HỌC TẬP SỐ 3</a:t>
            </a:r>
            <a:endParaRPr kumimoji="0" lang="en-US" sz="2400" b="1" i="0" u="none" strike="noStrike" kern="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6" name="Table 5"/>
          <p:cNvGraphicFramePr>
            <a:graphicFrameLocks noGrp="1"/>
          </p:cNvGraphicFramePr>
          <p:nvPr/>
        </p:nvGraphicFramePr>
        <p:xfrm>
          <a:off x="2135558" y="2640490"/>
          <a:ext cx="8532442" cy="3840480"/>
        </p:xfrm>
        <a:graphic>
          <a:graphicData uri="http://schemas.openxmlformats.org/drawingml/2006/table">
            <a:tbl>
              <a:tblPr/>
              <a:tblGrid>
                <a:gridCol w="1382203">
                  <a:extLst>
                    <a:ext uri="{9D8B030D-6E8A-4147-A177-3AD203B41FA5}">
                      <a16:colId xmlns:a16="http://schemas.microsoft.com/office/drawing/2014/main" val="20000"/>
                    </a:ext>
                  </a:extLst>
                </a:gridCol>
                <a:gridCol w="3269440">
                  <a:extLst>
                    <a:ext uri="{9D8B030D-6E8A-4147-A177-3AD203B41FA5}">
                      <a16:colId xmlns:a16="http://schemas.microsoft.com/office/drawing/2014/main" val="20001"/>
                    </a:ext>
                  </a:extLst>
                </a:gridCol>
                <a:gridCol w="624650">
                  <a:extLst>
                    <a:ext uri="{9D8B030D-6E8A-4147-A177-3AD203B41FA5}">
                      <a16:colId xmlns:a16="http://schemas.microsoft.com/office/drawing/2014/main" val="20002"/>
                    </a:ext>
                  </a:extLst>
                </a:gridCol>
                <a:gridCol w="3256149">
                  <a:extLst>
                    <a:ext uri="{9D8B030D-6E8A-4147-A177-3AD203B41FA5}">
                      <a16:colId xmlns:a16="http://schemas.microsoft.com/office/drawing/2014/main" val="20003"/>
                    </a:ext>
                  </a:extLst>
                </a:gridCol>
              </a:tblGrid>
              <a:tr h="0">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P</a:t>
                      </a:r>
                      <a:r>
                        <a:rPr lang="en-US" sz="2800" baseline="-25000" dirty="0">
                          <a:solidFill>
                            <a:schemeClr val="tx1"/>
                          </a:solidFill>
                          <a:effectLst/>
                          <a:latin typeface="Times New Roman" panose="02020603050405020304" pitchFamily="18" charset="0"/>
                          <a:cs typeface="Times New Roman" panose="02020603050405020304" pitchFamily="18" charset="0"/>
                        </a:rPr>
                        <a:t>t/c</a:t>
                      </a:r>
                      <a:r>
                        <a:rPr lang="en-US" sz="2800" dirty="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cao</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Thân thấp</a:t>
                      </a:r>
                    </a:p>
                  </a:txBody>
                  <a:tcPr marL="0" marR="0" marT="0" marB="0" anchor="ctr">
                    <a:lnL>
                      <a:noFill/>
                    </a:lnL>
                    <a:lnR>
                      <a:noFill/>
                    </a:lnR>
                    <a:lnT>
                      <a:noFill/>
                    </a:lnT>
                    <a:lnB>
                      <a:noFill/>
                    </a:lnB>
                  </a:tcPr>
                </a:tc>
                <a:extLst>
                  <a:ext uri="{0D108BD9-81ED-4DB2-BD59-A6C34878D82A}">
                    <a16:rowId xmlns:a16="http://schemas.microsoft.com/office/drawing/2014/main" val="10000"/>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AA</a:t>
                      </a:r>
                    </a:p>
                  </a:txBody>
                  <a:tcPr marL="0" marR="0" marT="0" marB="0" anchor="ctr">
                    <a:lnL>
                      <a:noFill/>
                    </a:lnL>
                    <a:lnR>
                      <a:noFill/>
                    </a:lnR>
                    <a:lnT>
                      <a:noFill/>
                    </a:lnT>
                    <a:lnB>
                      <a:noFill/>
                    </a:lnB>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aa</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01"/>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G</a:t>
                      </a:r>
                      <a:r>
                        <a:rPr lang="en-US" sz="2800" baseline="-25000">
                          <a:solidFill>
                            <a:schemeClr val="tx1"/>
                          </a:solidFill>
                          <a:effectLst/>
                          <a:latin typeface="Times New Roman" panose="02020603050405020304" pitchFamily="18" charset="0"/>
                          <a:cs typeface="Times New Roman" panose="02020603050405020304" pitchFamily="18" charset="0"/>
                        </a:rPr>
                        <a:t>P</a:t>
                      </a:r>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A</a:t>
                      </a:r>
                    </a:p>
                  </a:txBody>
                  <a:tcPr marL="0" marR="0" marT="0" marB="0" anchor="ctr">
                    <a:lnL>
                      <a:noFill/>
                    </a:lnL>
                    <a:lnR>
                      <a:noFill/>
                    </a:lnR>
                    <a:lnT>
                      <a:noFill/>
                    </a:lnT>
                    <a:lnB>
                      <a:noFill/>
                    </a:lnB>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a</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F</a:t>
                      </a:r>
                      <a:r>
                        <a:rPr lang="en-US" sz="2800" baseline="-25000">
                          <a:solidFill>
                            <a:schemeClr val="tx1"/>
                          </a:solidFill>
                          <a:effectLst/>
                          <a:latin typeface="Times New Roman" panose="02020603050405020304" pitchFamily="18" charset="0"/>
                          <a:cs typeface="Times New Roman" panose="02020603050405020304" pitchFamily="18" charset="0"/>
                        </a:rPr>
                        <a:t>1</a:t>
                      </a:r>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gridSpan="3">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Aa</a:t>
                      </a:r>
                      <a:r>
                        <a:rPr lang="en-US" sz="2800" dirty="0">
                          <a:solidFill>
                            <a:schemeClr val="tx1"/>
                          </a:solidFill>
                          <a:effectLst/>
                          <a:latin typeface="Times New Roman" panose="02020603050405020304" pitchFamily="18" charset="0"/>
                          <a:cs typeface="Times New Roman" panose="02020603050405020304" pitchFamily="18" charset="0"/>
                        </a:rPr>
                        <a:t> (100% </a:t>
                      </a:r>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cao</a:t>
                      </a:r>
                      <a:r>
                        <a:rPr lang="en-US" sz="2800" dirty="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F</a:t>
                      </a:r>
                      <a:r>
                        <a:rPr lang="en-US" sz="2800" baseline="-25000">
                          <a:solidFill>
                            <a:schemeClr val="tx1"/>
                          </a:solidFill>
                          <a:effectLst/>
                          <a:latin typeface="Times New Roman" panose="02020603050405020304" pitchFamily="18" charset="0"/>
                          <a:cs typeface="Times New Roman" panose="02020603050405020304" pitchFamily="18" charset="0"/>
                        </a:rPr>
                        <a:t>1</a:t>
                      </a:r>
                      <a:r>
                        <a:rPr lang="en-US" sz="2800">
                          <a:solidFill>
                            <a:schemeClr val="tx1"/>
                          </a:solidFill>
                          <a:effectLst/>
                          <a:latin typeface="Times New Roman" panose="02020603050405020304" pitchFamily="18" charset="0"/>
                          <a:cs typeface="Times New Roman" panose="02020603050405020304" pitchFamily="18" charset="0"/>
                        </a:rPr>
                        <a:t> × F</a:t>
                      </a:r>
                      <a:r>
                        <a:rPr lang="en-US" sz="2800" baseline="-25000">
                          <a:solidFill>
                            <a:schemeClr val="tx1"/>
                          </a:solidFill>
                          <a:effectLst/>
                          <a:latin typeface="Times New Roman" panose="02020603050405020304" pitchFamily="18" charset="0"/>
                          <a:cs typeface="Times New Roman" panose="02020603050405020304" pitchFamily="18" charset="0"/>
                        </a:rPr>
                        <a:t>1</a:t>
                      </a:r>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cao</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cao</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04"/>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Aa</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err="1">
                          <a:solidFill>
                            <a:schemeClr val="tx1"/>
                          </a:solidFill>
                          <a:effectLst/>
                          <a:latin typeface="Times New Roman" panose="02020603050405020304" pitchFamily="18" charset="0"/>
                          <a:cs typeface="Times New Roman" panose="02020603050405020304" pitchFamily="18" charset="0"/>
                        </a:rPr>
                        <a:t>Aa</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05"/>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G</a:t>
                      </a:r>
                      <a:r>
                        <a:rPr lang="en-US" sz="2800" baseline="-25000">
                          <a:solidFill>
                            <a:schemeClr val="tx1"/>
                          </a:solidFill>
                          <a:effectLst/>
                          <a:latin typeface="Times New Roman" panose="02020603050405020304" pitchFamily="18" charset="0"/>
                          <a:cs typeface="Times New Roman" panose="02020603050405020304" pitchFamily="18" charset="0"/>
                        </a:rPr>
                        <a:t>F1</a:t>
                      </a:r>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½ A : ½ a</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½ A : ½ a</a:t>
                      </a:r>
                    </a:p>
                  </a:txBody>
                  <a:tcPr marL="0" marR="0" marT="0" marB="0" anchor="ctr">
                    <a:lnL>
                      <a:noFill/>
                    </a:lnL>
                    <a:lnR>
                      <a:noFill/>
                    </a:lnR>
                    <a:lnT>
                      <a:noFill/>
                    </a:lnT>
                    <a:lnB>
                      <a:noFill/>
                    </a:lnB>
                  </a:tcPr>
                </a:tc>
                <a:extLst>
                  <a:ext uri="{0D108BD9-81ED-4DB2-BD59-A6C34878D82A}">
                    <a16:rowId xmlns:a16="http://schemas.microsoft.com/office/drawing/2014/main" val="10006"/>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F</a:t>
                      </a:r>
                      <a:r>
                        <a:rPr lang="en-US" sz="2800" baseline="-25000">
                          <a:solidFill>
                            <a:schemeClr val="tx1"/>
                          </a:solidFill>
                          <a:effectLst/>
                          <a:latin typeface="Times New Roman" panose="02020603050405020304" pitchFamily="18" charset="0"/>
                          <a:cs typeface="Times New Roman" panose="02020603050405020304" pitchFamily="18" charset="0"/>
                        </a:rPr>
                        <a:t>2</a:t>
                      </a:r>
                      <a:r>
                        <a:rPr lang="en-US" sz="2800">
                          <a:solidFill>
                            <a:schemeClr val="tx1"/>
                          </a:solidFill>
                          <a:effectLst/>
                          <a:latin typeface="Times New Roman" panose="02020603050405020304" pitchFamily="18" charset="0"/>
                          <a:cs typeface="Times New Roman" panose="02020603050405020304" pitchFamily="18" charset="0"/>
                        </a:rPr>
                        <a:t>:</a:t>
                      </a:r>
                    </a:p>
                  </a:txBody>
                  <a:tcPr marL="0" marR="0" marT="0" marB="0" anchor="ctr">
                    <a:lnL>
                      <a:noFill/>
                    </a:lnL>
                    <a:lnR>
                      <a:noFill/>
                    </a:lnR>
                    <a:lnT>
                      <a:noFill/>
                    </a:lnT>
                    <a:lnB>
                      <a:noFill/>
                    </a:lnB>
                  </a:tcPr>
                </a:tc>
                <a:tc gridSpan="3">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¼ AA : ½ </a:t>
                      </a:r>
                      <a:r>
                        <a:rPr lang="en-US" sz="2800" dirty="0" err="1">
                          <a:solidFill>
                            <a:schemeClr val="tx1"/>
                          </a:solidFill>
                          <a:effectLst/>
                          <a:latin typeface="Times New Roman" panose="02020603050405020304" pitchFamily="18" charset="0"/>
                          <a:cs typeface="Times New Roman" panose="02020603050405020304" pitchFamily="18" charset="0"/>
                        </a:rPr>
                        <a:t>Aa</a:t>
                      </a:r>
                      <a:r>
                        <a:rPr lang="en-US" sz="2800" dirty="0">
                          <a:solidFill>
                            <a:schemeClr val="tx1"/>
                          </a:solidFill>
                          <a:effectLst/>
                          <a:latin typeface="Times New Roman" panose="02020603050405020304" pitchFamily="18" charset="0"/>
                          <a:cs typeface="Times New Roman" panose="02020603050405020304" pitchFamily="18" charset="0"/>
                        </a:rPr>
                        <a:t> : ¼ </a:t>
                      </a:r>
                      <a:r>
                        <a:rPr lang="en-US" sz="2800" dirty="0" err="1">
                          <a:solidFill>
                            <a:schemeClr val="tx1"/>
                          </a:solidFill>
                          <a:effectLst/>
                          <a:latin typeface="Times New Roman" panose="02020603050405020304" pitchFamily="18" charset="0"/>
                          <a:cs typeface="Times New Roman" panose="02020603050405020304" pitchFamily="18" charset="0"/>
                        </a:rPr>
                        <a:t>aa</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c gridSpan="3">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¾ </a:t>
                      </a:r>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cao</a:t>
                      </a:r>
                      <a:r>
                        <a:rPr lang="en-US" sz="2800" dirty="0">
                          <a:solidFill>
                            <a:schemeClr val="tx1"/>
                          </a:solidFill>
                          <a:effectLst/>
                          <a:latin typeface="Times New Roman" panose="02020603050405020304" pitchFamily="18" charset="0"/>
                          <a:cs typeface="Times New Roman" panose="02020603050405020304" pitchFamily="18" charset="0"/>
                        </a:rPr>
                        <a:t>; ¼ </a:t>
                      </a:r>
                      <a:r>
                        <a:rPr lang="en-US" sz="2800" dirty="0" err="1">
                          <a:solidFill>
                            <a:schemeClr val="tx1"/>
                          </a:solidFill>
                          <a:effectLst/>
                          <a:latin typeface="Times New Roman" panose="02020603050405020304" pitchFamily="18" charset="0"/>
                          <a:cs typeface="Times New Roman" panose="02020603050405020304" pitchFamily="18" charset="0"/>
                        </a:rPr>
                        <a:t>Thân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thấp</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7" name="Rectangle 1"/>
          <p:cNvSpPr>
            <a:spLocks noChangeArrowheads="1"/>
          </p:cNvSpPr>
          <p:nvPr/>
        </p:nvSpPr>
        <p:spPr bwMode="auto">
          <a:xfrm>
            <a:off x="2170546" y="1624828"/>
            <a:ext cx="75628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vi-VN"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Gợi ý: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Cặp</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tính</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trạng</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tương</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phản</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ở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cây</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đậu</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hà</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lan</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được</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chọn</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thân</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cao</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thân</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thấp</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vi-VN"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Sơ</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đồ</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lai</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332295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157255620</TotalTime>
  <Pages>0</Pages>
  <Words>487</Words>
  <Characters>0</Characters>
  <Application>Microsoft Office PowerPoint</Application>
  <DocSecurity>0</DocSecurity>
  <PresentationFormat>Widescreen</PresentationFormat>
  <Lines>0</Lines>
  <Paragraphs>77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Open Sans</vt:lpstr>
      <vt:lpstr>Times New Roman</vt:lpstr>
      <vt:lpstr>1_Default Design</vt:lpstr>
      <vt:lpstr>PowerPoint Presentation</vt:lpstr>
      <vt:lpstr>PowerPoint Presentation</vt:lpstr>
      <vt:lpstr>PowerPoint Presentation</vt:lpstr>
      <vt:lpstr>PowerPoint Presentation</vt:lpstr>
      <vt:lpstr>PowerPoint Presentation</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LAI MỘT CẶP TÍNH TRẠNG</dc:title>
  <dc:creator>Toshiba</dc:creator>
  <cp:lastModifiedBy>Administrator</cp:lastModifiedBy>
  <cp:revision>70</cp:revision>
  <cp:lastPrinted>1899-12-30T00:00:00Z</cp:lastPrinted>
  <dcterms:created xsi:type="dcterms:W3CDTF">2016-08-09T18:46:40Z</dcterms:created>
  <dcterms:modified xsi:type="dcterms:W3CDTF">2025-04-19T14:44:41Z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