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9" r:id="rId1"/>
    <p:sldMasterId id="2147483697" r:id="rId2"/>
  </p:sldMasterIdLst>
  <p:notesMasterIdLst>
    <p:notesMasterId r:id="rId21"/>
  </p:notesMasterIdLst>
  <p:sldIdLst>
    <p:sldId id="302" r:id="rId3"/>
    <p:sldId id="292" r:id="rId4"/>
    <p:sldId id="303" r:id="rId5"/>
    <p:sldId id="304" r:id="rId6"/>
    <p:sldId id="306" r:id="rId7"/>
    <p:sldId id="305" r:id="rId8"/>
    <p:sldId id="308" r:id="rId9"/>
    <p:sldId id="309" r:id="rId10"/>
    <p:sldId id="310" r:id="rId11"/>
    <p:sldId id="311" r:id="rId12"/>
    <p:sldId id="312" r:id="rId13"/>
    <p:sldId id="313" r:id="rId14"/>
    <p:sldId id="314" r:id="rId15"/>
    <p:sldId id="315" r:id="rId16"/>
    <p:sldId id="316" r:id="rId17"/>
    <p:sldId id="317" r:id="rId18"/>
    <p:sldId id="319" r:id="rId19"/>
    <p:sldId id="318"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54">
          <p15:clr>
            <a:srgbClr val="A4A3A4"/>
          </p15:clr>
        </p15:guide>
        <p15:guide id="2" pos="285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0000"/>
    <a:srgbClr val="DAE28A"/>
    <a:srgbClr val="D2E08C"/>
    <a:srgbClr val="006600"/>
    <a:srgbClr val="660066"/>
    <a:srgbClr val="A50021"/>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176" y="78"/>
      </p:cViewPr>
      <p:guideLst>
        <p:guide orient="horz" pos="2154"/>
        <p:guide pos="285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75DF8D8-32EC-4E8C-AC63-541101E4F168}" type="datetimeFigureOut">
              <a:rPr lang="en-US"/>
              <a:pPr>
                <a:defRPr/>
              </a:pPr>
              <a:t>4/19/2025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9D25979-F9FD-4023-AD21-543B66CD05BF}" type="slidenum">
              <a:rPr lang="en-US"/>
              <a:pPr>
                <a:defRPr/>
              </a:pPr>
              <a:t>‹#›</a:t>
            </a:fld>
            <a:endParaRPr lang="en-US"/>
          </a:p>
        </p:txBody>
      </p:sp>
    </p:spTree>
    <p:extLst>
      <p:ext uri="{BB962C8B-B14F-4D97-AF65-F5344CB8AC3E}">
        <p14:creationId xmlns:p14="http://schemas.microsoft.com/office/powerpoint/2010/main" val="10281547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F374F3B-C54F-4A52-8EC4-50EB72E31A9B}" type="slidenum">
              <a:rPr lang="en-US" smtClean="0">
                <a:solidFill>
                  <a:prstClr val="black"/>
                </a:solidFill>
              </a:rPr>
              <a:pPr eaLnBrk="1" hangingPunct="1"/>
              <a:t>2</a:t>
            </a:fld>
            <a:endParaRPr lang="en-US">
              <a:solidFill>
                <a:prstClr val="black"/>
              </a:solidFill>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atin typeface="Calibri" pitchFamily="34" charset="0"/>
            </a:endParaRPr>
          </a:p>
        </p:txBody>
      </p:sp>
    </p:spTree>
    <p:extLst>
      <p:ext uri="{BB962C8B-B14F-4D97-AF65-F5344CB8AC3E}">
        <p14:creationId xmlns:p14="http://schemas.microsoft.com/office/powerpoint/2010/main" val="3655572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7C1700-0B61-4F0A-AC33-BA49A83BE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267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8F1EE6-4D7C-482B-8374-5304ECBA24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50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AF3034-5CD6-451C-A914-6AD6AAB55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415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CAE042-679D-47B8-9E60-1825B01129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729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457200" y="1600200"/>
            <a:ext cx="8229600" cy="4525963"/>
          </a:xfrm>
        </p:spPr>
        <p:txBody>
          <a:bodyPr/>
          <a:lstStyle/>
          <a:p>
            <a:pPr lvl="0"/>
            <a:endParaRPr lang="vi-VN"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BA37E-7641-453F-B5CE-BF8EA6D89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926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633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68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344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400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30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151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3D5B65-3A4C-4A9B-A869-B6B8772E12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074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558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438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247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903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49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D0A9C0-83E0-4906-B8D5-DBD8FB90FB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1561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F5F85F-4B31-4AC3-8C50-C81E83173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115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F70142-665C-4059-9CDE-11F19C19B4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1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F1EE7B-8705-4D65-B5F5-52B4FBC5CA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192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D372DB-6BB7-444B-ADEE-89D3B0A2B7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154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566F7B-03EF-4890-8B8E-7A478C06F2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498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715326-601E-4DCA-954F-3F6BA6C317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631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FF5C97C0-6245-4F16-88BF-8D7B18AA6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9566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E8AFF1FC-8BB6-4DBB-9940-F696B5579502}" type="datetimeFigureOut">
              <a:rPr lang="en-US" smtClean="0">
                <a:solidFill>
                  <a:prstClr val="black">
                    <a:tint val="75000"/>
                  </a:prstClr>
                </a:solidFill>
                <a:latin typeface="Calibri"/>
                <a:cs typeface="+mn-cs"/>
              </a:rPr>
              <a:pPr fontAlgn="auto">
                <a:spcBef>
                  <a:spcPts val="0"/>
                </a:spcBef>
                <a:spcAft>
                  <a:spcPts val="0"/>
                </a:spcAft>
              </a:pPr>
              <a:t>4/19/2025</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8416283F-E79A-4174-97F4-305C981B4A88}"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94375812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video" Target="file:///D:\GI&#193;O%20&#193;N%20-KHTN7-2023-2024-CTST%20d&#249;ng\KHTN%206;7;8;%209-B&#192;I%20GI&#7842;NG.2024\SO&#7840;N%20KHTN%206-%20SINH-%20CTST\&#272;&#7891;ng%20h&#7891;%20&#273;&#7871;m%20ng&#432;&#7907;c%203%20ph&#250;t%20-%203%20minutes%20timer.mp4" TargetMode="Externa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ỚI THIỆU VỀ MENĐEN VÀ QLD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528" y="1412776"/>
            <a:ext cx="8640960" cy="4587974"/>
          </a:xfrm>
          <a:prstGeom prst="rect">
            <a:avLst/>
          </a:prstGeom>
        </p:spPr>
      </p:pic>
      <p:sp>
        <p:nvSpPr>
          <p:cNvPr id="5" name="Rectangle 3"/>
          <p:cNvSpPr txBox="1">
            <a:spLocks noChangeArrowheads="1"/>
          </p:cNvSpPr>
          <p:nvPr/>
        </p:nvSpPr>
        <p:spPr bwMode="auto">
          <a:xfrm>
            <a:off x="3851920" y="157492"/>
            <a:ext cx="237626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KHỞI</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ĐỘNG</a:t>
            </a:r>
            <a:endParaRPr lang="en-US" sz="2800" b="1" kern="0" dirty="0">
              <a:solidFill>
                <a:srgbClr val="FF0000"/>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1691680" y="742851"/>
            <a:ext cx="864096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400" b="1" kern="0" dirty="0" err="1">
                <a:solidFill>
                  <a:srgbClr val="000099"/>
                </a:solidFill>
                <a:latin typeface="Times New Roman" pitchFamily="18" charset="0"/>
                <a:cs typeface="Times New Roman" pitchFamily="18" charset="0"/>
              </a:rPr>
              <a:t>Xem</a:t>
            </a:r>
            <a:r>
              <a:rPr lang="en-US" sz="2400" b="1" kern="0" dirty="0">
                <a:solidFill>
                  <a:srgbClr val="000099"/>
                </a:solidFill>
                <a:latin typeface="Times New Roman" pitchFamily="18" charset="0"/>
                <a:cs typeface="Times New Roman" pitchFamily="18" charset="0"/>
              </a:rPr>
              <a:t> video </a:t>
            </a:r>
            <a:r>
              <a:rPr lang="en-US" sz="2400" b="1" kern="0" dirty="0" err="1">
                <a:solidFill>
                  <a:srgbClr val="000099"/>
                </a:solidFill>
                <a:latin typeface="Times New Roman" pitchFamily="18" charset="0"/>
                <a:cs typeface="Times New Roman" pitchFamily="18" charset="0"/>
              </a:rPr>
              <a:t>và</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đoán</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nội</a:t>
            </a:r>
            <a:r>
              <a:rPr lang="en-US" sz="2400" b="1" kern="0" dirty="0">
                <a:solidFill>
                  <a:srgbClr val="000099"/>
                </a:solidFill>
                <a:latin typeface="Times New Roman" pitchFamily="18" charset="0"/>
                <a:cs typeface="Times New Roman" pitchFamily="18" charset="0"/>
              </a:rPr>
              <a:t> dung </a:t>
            </a:r>
            <a:r>
              <a:rPr lang="en-US" sz="2400" b="1" kern="0" dirty="0" err="1">
                <a:solidFill>
                  <a:srgbClr val="000099"/>
                </a:solidFill>
                <a:latin typeface="Times New Roman" pitchFamily="18" charset="0"/>
                <a:cs typeface="Times New Roman" pitchFamily="18" charset="0"/>
              </a:rPr>
              <a:t>bài</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học</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hôm</a:t>
            </a:r>
            <a:r>
              <a:rPr lang="en-US" sz="2400" b="1" kern="0" dirty="0">
                <a:solidFill>
                  <a:srgbClr val="000099"/>
                </a:solidFill>
                <a:latin typeface="Times New Roman" pitchFamily="18" charset="0"/>
                <a:cs typeface="Times New Roman" pitchFamily="18" charset="0"/>
              </a:rPr>
              <a:t> nay?</a:t>
            </a:r>
          </a:p>
        </p:txBody>
      </p:sp>
    </p:spTree>
    <p:extLst>
      <p:ext uri="{BB962C8B-B14F-4D97-AF65-F5344CB8AC3E}">
        <p14:creationId xmlns:p14="http://schemas.microsoft.com/office/powerpoint/2010/main" val="2766878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227862" y="1285875"/>
            <a:ext cx="8736625" cy="182444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2800" b="1" dirty="0">
                <a:solidFill>
                  <a:schemeClr val="tx1"/>
                </a:solidFill>
                <a:latin typeface="+mj-lt"/>
              </a:rPr>
              <a:t>Câu 4. Đậu Hà Lan có đặc điểm gì đặc biệt để được chọn làm đối tượng nghiên cứu trong thí nghiệm của Menđel? </a:t>
            </a:r>
            <a:endParaRPr lang="en-US" sz="2800" b="1" dirty="0">
              <a:solidFill>
                <a:schemeClr val="tx1"/>
              </a:solidFill>
              <a:latin typeface="+mj-lt"/>
            </a:endParaRPr>
          </a:p>
        </p:txBody>
      </p:sp>
      <p:sp>
        <p:nvSpPr>
          <p:cNvPr id="5" name="Rectangle 4"/>
          <p:cNvSpPr/>
          <p:nvPr/>
        </p:nvSpPr>
        <p:spPr>
          <a:xfrm>
            <a:off x="1652867" y="3733303"/>
            <a:ext cx="5966460" cy="243200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2400" b="1" dirty="0">
                <a:solidFill>
                  <a:srgbClr val="002060"/>
                </a:solidFill>
                <a:latin typeface="+mj-lt"/>
              </a:rPr>
              <a:t>Có nhiều biến dị, tự thụ phấn nghiêm ngặt, hoa lưỡng tính, thời gian sinh trưởng ngắn, số lượng cá thể đời con lớn, có nhiều tính trạng tương phản.</a:t>
            </a:r>
            <a:endParaRPr lang="en-US" sz="2400" b="1" dirty="0">
              <a:solidFill>
                <a:srgbClr val="002060"/>
              </a:solidFill>
              <a:latin typeface="+mj-lt"/>
            </a:endParaRPr>
          </a:p>
        </p:txBody>
      </p:sp>
      <p:sp>
        <p:nvSpPr>
          <p:cNvPr id="15" name="Rectangle 14"/>
          <p:cNvSpPr/>
          <p:nvPr/>
        </p:nvSpPr>
        <p:spPr>
          <a:xfrm>
            <a:off x="3349296" y="3117377"/>
            <a:ext cx="2445413" cy="623248"/>
          </a:xfrm>
          <a:prstGeom prst="rect">
            <a:avLst/>
          </a:prstGeom>
          <a:noFill/>
        </p:spPr>
        <p:txBody>
          <a:bodyPr wrap="none" lIns="68580" tIns="34290" rIns="68580" bIns="34290">
            <a:spAutoFit/>
          </a:bodyPr>
          <a:lstStyle/>
          <a:p>
            <a:pPr algn="ctr" fontAlgn="auto">
              <a:spcBef>
                <a:spcPts val="0"/>
              </a:spcBef>
              <a:spcAft>
                <a:spcPts val="0"/>
              </a:spcAft>
              <a:defRPr/>
            </a:pPr>
            <a:r>
              <a:rPr lang="vi-VN" sz="3600" b="1" dirty="0">
                <a:solidFill>
                  <a:srgbClr val="FF0000"/>
                </a:solidFill>
                <a:latin typeface="Calibri" panose="020F0502020204030204"/>
                <a:cs typeface="+mn-cs"/>
              </a:rPr>
              <a:t>Một cây bút</a:t>
            </a:r>
            <a:endParaRPr lang="en-US" sz="3600" b="1" dirty="0">
              <a:solidFill>
                <a:srgbClr val="FF0000"/>
              </a:solidFill>
              <a:latin typeface="Calibri" panose="020F0502020204030204"/>
              <a:cs typeface="+mn-cs"/>
            </a:endParaRPr>
          </a:p>
        </p:txBody>
      </p:sp>
    </p:spTree>
    <p:extLst>
      <p:ext uri="{BB962C8B-B14F-4D97-AF65-F5344CB8AC3E}">
        <p14:creationId xmlns:p14="http://schemas.microsoft.com/office/powerpoint/2010/main" val="292579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1120165" y="170395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2800" b="1" dirty="0">
                <a:solidFill>
                  <a:schemeClr val="tx1"/>
                </a:solidFill>
                <a:latin typeface="+mj-lt"/>
              </a:rPr>
              <a:t>Câu 5. Menđel đã sử dụng phương pháp nghiên cứu nào?</a:t>
            </a:r>
            <a:endParaRPr lang="en-US" sz="2800" b="1" dirty="0">
              <a:solidFill>
                <a:schemeClr val="tx1"/>
              </a:solidFill>
              <a:latin typeface="+mj-lt"/>
            </a:endParaRPr>
          </a:p>
        </p:txBody>
      </p:sp>
      <p:sp>
        <p:nvSpPr>
          <p:cNvPr id="5" name="Rectangle 4"/>
          <p:cNvSpPr/>
          <p:nvPr/>
        </p:nvSpPr>
        <p:spPr>
          <a:xfrm>
            <a:off x="1652867" y="3733303"/>
            <a:ext cx="5966460" cy="170279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2400" b="1" dirty="0">
                <a:solidFill>
                  <a:srgbClr val="002060"/>
                </a:solidFill>
              </a:rPr>
              <a:t>Lựa chọn đối tượng, tiếp cận thực nghiệm và định lượng, phương pháp lai và phân tích con lai, vận dụng toán xác xuất.</a:t>
            </a:r>
            <a:endParaRPr lang="en-US" sz="2400" b="1" dirty="0">
              <a:solidFill>
                <a:srgbClr val="002060"/>
              </a:solidFill>
            </a:endParaRPr>
          </a:p>
        </p:txBody>
      </p:sp>
      <p:sp>
        <p:nvSpPr>
          <p:cNvPr id="15" name="Rectangle 14"/>
          <p:cNvSpPr/>
          <p:nvPr/>
        </p:nvSpPr>
        <p:spPr>
          <a:xfrm>
            <a:off x="3313964" y="3117377"/>
            <a:ext cx="2516074" cy="623248"/>
          </a:xfrm>
          <a:prstGeom prst="rect">
            <a:avLst/>
          </a:prstGeom>
          <a:noFill/>
        </p:spPr>
        <p:txBody>
          <a:bodyPr wrap="none" lIns="68580" tIns="34290" rIns="68580" bIns="34290">
            <a:spAutoFit/>
          </a:bodyPr>
          <a:lstStyle/>
          <a:p>
            <a:pPr algn="ctr" fontAlgn="auto">
              <a:spcBef>
                <a:spcPts val="0"/>
              </a:spcBef>
              <a:spcAft>
                <a:spcPts val="0"/>
              </a:spcAft>
              <a:defRPr/>
            </a:pPr>
            <a:r>
              <a:rPr lang="vi-VN" sz="3600" b="1" dirty="0">
                <a:solidFill>
                  <a:srgbClr val="FF0000"/>
                </a:solidFill>
                <a:latin typeface="Calibri" panose="020F0502020204030204"/>
                <a:cs typeface="+mn-cs"/>
              </a:rPr>
              <a:t>Một quả táo</a:t>
            </a:r>
            <a:endParaRPr lang="en-US" sz="3600" b="1" dirty="0">
              <a:solidFill>
                <a:srgbClr val="FF0000"/>
              </a:solidFill>
              <a:latin typeface="Calibri" panose="020F0502020204030204"/>
              <a:cs typeface="+mn-cs"/>
            </a:endParaRPr>
          </a:p>
        </p:txBody>
      </p:sp>
    </p:spTree>
    <p:extLst>
      <p:ext uri="{BB962C8B-B14F-4D97-AF65-F5344CB8AC3E}">
        <p14:creationId xmlns:p14="http://schemas.microsoft.com/office/powerpoint/2010/main" val="16038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1120165" y="170395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2800" b="1" dirty="0">
                <a:solidFill>
                  <a:schemeClr val="tx1"/>
                </a:solidFill>
                <a:latin typeface="+mj-lt"/>
              </a:rPr>
              <a:t>Câu 6. Menđel sử dụng phương pháp nghiên cứu trên để giải thích điều gì?</a:t>
            </a:r>
            <a:endParaRPr lang="en-US" sz="2800" b="1" dirty="0">
              <a:solidFill>
                <a:schemeClr val="tx1"/>
              </a:solidFill>
              <a:latin typeface="+mj-lt"/>
            </a:endParaRPr>
          </a:p>
        </p:txBody>
      </p:sp>
      <p:sp>
        <p:nvSpPr>
          <p:cNvPr id="5" name="Rectangle 4"/>
          <p:cNvSpPr/>
          <p:nvPr/>
        </p:nvSpPr>
        <p:spPr>
          <a:xfrm>
            <a:off x="1652867" y="373330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2400" b="1" dirty="0">
                <a:solidFill>
                  <a:srgbClr val="002060"/>
                </a:solidFill>
              </a:rPr>
              <a:t>Giải thích sự phân li kiểu hình ở đời con</a:t>
            </a:r>
            <a:endParaRPr lang="en-US" sz="2400" b="1" dirty="0">
              <a:solidFill>
                <a:srgbClr val="002060"/>
              </a:solidFill>
            </a:endParaRPr>
          </a:p>
        </p:txBody>
      </p:sp>
      <p:sp>
        <p:nvSpPr>
          <p:cNvPr id="15" name="Rectangle 14"/>
          <p:cNvSpPr/>
          <p:nvPr/>
        </p:nvSpPr>
        <p:spPr>
          <a:xfrm>
            <a:off x="3156134" y="3117377"/>
            <a:ext cx="2831737" cy="623248"/>
          </a:xfrm>
          <a:prstGeom prst="rect">
            <a:avLst/>
          </a:prstGeom>
          <a:noFill/>
        </p:spPr>
        <p:txBody>
          <a:bodyPr wrap="none" lIns="68580" tIns="34290" rIns="68580" bIns="34290">
            <a:spAutoFit/>
          </a:bodyPr>
          <a:lstStyle/>
          <a:p>
            <a:pPr algn="ctr" fontAlgn="auto">
              <a:spcBef>
                <a:spcPts val="0"/>
              </a:spcBef>
              <a:spcAft>
                <a:spcPts val="0"/>
              </a:spcAft>
              <a:defRPr/>
            </a:pPr>
            <a:r>
              <a:rPr lang="vi-VN" sz="3600" b="1" dirty="0">
                <a:solidFill>
                  <a:srgbClr val="FF0000"/>
                </a:solidFill>
                <a:latin typeface="Calibri" panose="020F0502020204030204"/>
                <a:cs typeface="+mn-cs"/>
              </a:rPr>
              <a:t>Một chiếc kẹo</a:t>
            </a:r>
            <a:endParaRPr lang="en-US" sz="3600" b="1" dirty="0">
              <a:solidFill>
                <a:srgbClr val="FF0000"/>
              </a:solidFill>
              <a:latin typeface="Calibri" panose="020F0502020204030204"/>
              <a:cs typeface="+mn-cs"/>
            </a:endParaRPr>
          </a:p>
        </p:txBody>
      </p:sp>
    </p:spTree>
    <p:extLst>
      <p:ext uri="{BB962C8B-B14F-4D97-AF65-F5344CB8AC3E}">
        <p14:creationId xmlns:p14="http://schemas.microsoft.com/office/powerpoint/2010/main" val="20492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1120165" y="170395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2800" b="1" dirty="0">
                <a:solidFill>
                  <a:schemeClr val="tx1"/>
                </a:solidFill>
                <a:latin typeface="+mj-lt"/>
              </a:rPr>
              <a:t>Câu 7. Menđel đã giải thích sự phân li ở đời con như thế nào?</a:t>
            </a:r>
            <a:endParaRPr lang="en-US" sz="2800" b="1" dirty="0">
              <a:solidFill>
                <a:schemeClr val="tx1"/>
              </a:solidFill>
              <a:latin typeface="+mj-lt"/>
            </a:endParaRPr>
          </a:p>
        </p:txBody>
      </p:sp>
      <p:sp>
        <p:nvSpPr>
          <p:cNvPr id="5" name="Rectangle 4"/>
          <p:cNvSpPr/>
          <p:nvPr/>
        </p:nvSpPr>
        <p:spPr>
          <a:xfrm>
            <a:off x="1652867" y="3733303"/>
            <a:ext cx="5966460" cy="22569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2400" b="1" dirty="0">
                <a:solidFill>
                  <a:srgbClr val="002060"/>
                </a:solidFill>
              </a:rPr>
              <a:t>Bố mẹ truyền cho con những nhân tố riêng biệt gọi là nhân tố di truyền, các nhân tố này không bị mất đi mà giữ nguyên ở thế hệ sau.</a:t>
            </a:r>
            <a:endParaRPr lang="en-US" sz="2400" b="1" dirty="0">
              <a:solidFill>
                <a:srgbClr val="002060"/>
              </a:solidFill>
            </a:endParaRPr>
          </a:p>
        </p:txBody>
      </p:sp>
      <p:sp>
        <p:nvSpPr>
          <p:cNvPr id="15" name="Rectangle 14"/>
          <p:cNvSpPr/>
          <p:nvPr/>
        </p:nvSpPr>
        <p:spPr>
          <a:xfrm>
            <a:off x="2280827" y="3117377"/>
            <a:ext cx="4582345" cy="623248"/>
          </a:xfrm>
          <a:prstGeom prst="rect">
            <a:avLst/>
          </a:prstGeom>
          <a:noFill/>
        </p:spPr>
        <p:txBody>
          <a:bodyPr wrap="none" lIns="68580" tIns="34290" rIns="68580" bIns="34290">
            <a:spAutoFit/>
          </a:bodyPr>
          <a:lstStyle/>
          <a:p>
            <a:pPr algn="ctr" fontAlgn="auto">
              <a:spcBef>
                <a:spcPts val="0"/>
              </a:spcBef>
              <a:spcAft>
                <a:spcPts val="0"/>
              </a:spcAft>
              <a:defRPr/>
            </a:pPr>
            <a:r>
              <a:rPr lang="en-US" sz="3600" b="1">
                <a:solidFill>
                  <a:srgbClr val="FF0000"/>
                </a:solidFill>
                <a:latin typeface="Calibri" panose="020F0502020204030204"/>
                <a:cs typeface="+mn-cs"/>
              </a:rPr>
              <a:t>You are given 4 candies</a:t>
            </a:r>
          </a:p>
        </p:txBody>
      </p:sp>
    </p:spTree>
    <p:extLst>
      <p:ext uri="{BB962C8B-B14F-4D97-AF65-F5344CB8AC3E}">
        <p14:creationId xmlns:p14="http://schemas.microsoft.com/office/powerpoint/2010/main" val="409936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1120165" y="170395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2800" b="1" dirty="0">
                <a:solidFill>
                  <a:schemeClr val="tx1"/>
                </a:solidFill>
                <a:latin typeface="+mj-lt"/>
              </a:rPr>
              <a:t>Câu 8. Menđel đã đóng góp gì cho di truyền học hiện đại?</a:t>
            </a:r>
            <a:endParaRPr lang="en-US" sz="2800" b="1" dirty="0">
              <a:solidFill>
                <a:schemeClr val="tx1"/>
              </a:solidFill>
              <a:latin typeface="+mj-lt"/>
            </a:endParaRPr>
          </a:p>
        </p:txBody>
      </p:sp>
      <p:sp>
        <p:nvSpPr>
          <p:cNvPr id="5" name="Rectangle 4"/>
          <p:cNvSpPr/>
          <p:nvPr/>
        </p:nvSpPr>
        <p:spPr>
          <a:xfrm>
            <a:off x="1652867" y="373330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2400" b="1" dirty="0">
                <a:solidFill>
                  <a:srgbClr val="002060"/>
                </a:solidFill>
              </a:rPr>
              <a:t>Ông đã đưa ra ý tưởng về gene cho nghiên cứu di truyền học hiện đại.</a:t>
            </a:r>
            <a:endParaRPr lang="en-US" sz="2400" b="1" dirty="0">
              <a:solidFill>
                <a:srgbClr val="002060"/>
              </a:solidFill>
            </a:endParaRPr>
          </a:p>
        </p:txBody>
      </p:sp>
      <p:sp>
        <p:nvSpPr>
          <p:cNvPr id="15" name="Rectangle 14"/>
          <p:cNvSpPr/>
          <p:nvPr/>
        </p:nvSpPr>
        <p:spPr>
          <a:xfrm>
            <a:off x="3156134" y="3117377"/>
            <a:ext cx="2831737" cy="623248"/>
          </a:xfrm>
          <a:prstGeom prst="rect">
            <a:avLst/>
          </a:prstGeom>
          <a:noFill/>
        </p:spPr>
        <p:txBody>
          <a:bodyPr wrap="none" lIns="68580" tIns="34290" rIns="68580" bIns="34290">
            <a:spAutoFit/>
          </a:bodyPr>
          <a:lstStyle/>
          <a:p>
            <a:pPr algn="ctr" fontAlgn="auto">
              <a:spcBef>
                <a:spcPts val="0"/>
              </a:spcBef>
              <a:spcAft>
                <a:spcPts val="0"/>
              </a:spcAft>
              <a:defRPr/>
            </a:pPr>
            <a:r>
              <a:rPr lang="vi-VN" sz="3600" b="1" dirty="0">
                <a:solidFill>
                  <a:srgbClr val="FF0000"/>
                </a:solidFill>
                <a:latin typeface="Calibri" panose="020F0502020204030204"/>
                <a:cs typeface="+mn-cs"/>
              </a:rPr>
              <a:t>Một chiếc kẹo</a:t>
            </a:r>
            <a:endParaRPr lang="en-US" sz="3600" b="1" dirty="0">
              <a:solidFill>
                <a:srgbClr val="FF0000"/>
              </a:solidFill>
              <a:latin typeface="Calibri" panose="020F0502020204030204"/>
              <a:cs typeface="+mn-cs"/>
            </a:endParaRPr>
          </a:p>
        </p:txBody>
      </p:sp>
    </p:spTree>
    <p:extLst>
      <p:ext uri="{BB962C8B-B14F-4D97-AF65-F5344CB8AC3E}">
        <p14:creationId xmlns:p14="http://schemas.microsoft.com/office/powerpoint/2010/main" val="6951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55776" y="1124744"/>
            <a:ext cx="6588224" cy="5616624"/>
          </a:xfrm>
          <a:prstGeom prst="rect">
            <a:avLst/>
          </a:prstGeom>
        </p:spPr>
      </p:pic>
      <p:sp>
        <p:nvSpPr>
          <p:cNvPr id="3" name="Rectangle 2"/>
          <p:cNvSpPr/>
          <p:nvPr/>
        </p:nvSpPr>
        <p:spPr>
          <a:xfrm>
            <a:off x="260648" y="1844824"/>
            <a:ext cx="2295128" cy="3046988"/>
          </a:xfrm>
          <a:prstGeom prst="rect">
            <a:avLst/>
          </a:prstGeom>
        </p:spPr>
        <p:txBody>
          <a:bodyPr wrap="square">
            <a:spAutoFit/>
          </a:bodyPr>
          <a:lstStyle/>
          <a:p>
            <a:r>
              <a:rPr lang="en-US" dirty="0">
                <a:solidFill>
                  <a:srgbClr val="000000"/>
                </a:solidFill>
                <a:latin typeface="arial" panose="020B0604020202020204" pitchFamily="34" charset="0"/>
              </a:rPr>
              <a:t> </a:t>
            </a:r>
            <a:r>
              <a:rPr lang="en-US" sz="2400" dirty="0" err="1">
                <a:solidFill>
                  <a:srgbClr val="000099"/>
                </a:solidFill>
                <a:latin typeface="Times New Roman" panose="02020603050405020304" pitchFamily="18" charset="0"/>
                <a:cs typeface="Times New Roman" panose="02020603050405020304" pitchFamily="18" charset="0"/>
              </a:rPr>
              <a:t>Quan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sát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Bảng</a:t>
            </a:r>
            <a:r>
              <a:rPr lang="en-US" sz="2400" dirty="0">
                <a:solidFill>
                  <a:srgbClr val="000099"/>
                </a:solidFill>
                <a:latin typeface="Times New Roman" panose="02020603050405020304" pitchFamily="18" charset="0"/>
                <a:cs typeface="Times New Roman" panose="02020603050405020304" pitchFamily="18" charset="0"/>
              </a:rPr>
              <a:t> 36.1, </a:t>
            </a:r>
            <a:r>
              <a:rPr lang="en-US" sz="2400" dirty="0" err="1">
                <a:solidFill>
                  <a:srgbClr val="000099"/>
                </a:solidFill>
                <a:latin typeface="Times New Roman" panose="02020603050405020304" pitchFamily="18" charset="0"/>
                <a:cs typeface="Times New Roman" panose="02020603050405020304" pitchFamily="18" charset="0"/>
              </a:rPr>
              <a:t>hãy</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gọi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tên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cặp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tính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trạng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khác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nhau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mà</a:t>
            </a:r>
            <a:r>
              <a:rPr lang="en-US" sz="2400" dirty="0">
                <a:solidFill>
                  <a:srgbClr val="000099"/>
                </a:solidFill>
                <a:latin typeface="Times New Roman" panose="02020603050405020304" pitchFamily="18" charset="0"/>
                <a:cs typeface="Times New Roman" panose="02020603050405020304" pitchFamily="18" charset="0"/>
              </a:rPr>
              <a:t> Mendel </a:t>
            </a:r>
            <a:r>
              <a:rPr lang="en-US" sz="2400" dirty="0" err="1">
                <a:solidFill>
                  <a:srgbClr val="000099"/>
                </a:solidFill>
                <a:latin typeface="Times New Roman" panose="02020603050405020304" pitchFamily="18" charset="0"/>
                <a:cs typeface="Times New Roman" panose="02020603050405020304" pitchFamily="18" charset="0"/>
              </a:rPr>
              <a:t>thực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hiện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nghiệm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trên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cây</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đậu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lan</a:t>
            </a:r>
            <a:endParaRPr lang="en-US" sz="2400" dirty="0">
              <a:solidFill>
                <a:srgbClr val="000099"/>
              </a:solidFill>
              <a:latin typeface="Times New Roman" panose="02020603050405020304" pitchFamily="18" charset="0"/>
              <a:cs typeface="Times New Roman" panose="02020603050405020304" pitchFamily="18" charset="0"/>
            </a:endParaRPr>
          </a:p>
        </p:txBody>
      </p:sp>
      <p:sp>
        <p:nvSpPr>
          <p:cNvPr id="4" name="Rectangle 3"/>
          <p:cNvSpPr/>
          <p:nvPr/>
        </p:nvSpPr>
        <p:spPr>
          <a:xfrm>
            <a:off x="0" y="211198"/>
            <a:ext cx="2915816" cy="400110"/>
          </a:xfrm>
          <a:prstGeom prst="rect">
            <a:avLst/>
          </a:prstGeom>
        </p:spPr>
        <p:txBody>
          <a:bodyPr wrap="square">
            <a:spAutoFit/>
          </a:bodyPr>
          <a:lstStyle/>
          <a:p>
            <a:r>
              <a:rPr lang="en-US" sz="2000" b="1" dirty="0" err="1">
                <a:solidFill>
                  <a:srgbClr val="FF0000"/>
                </a:solidFill>
                <a:latin typeface="Times New Roman" panose="02020603050405020304" pitchFamily="18" charset="0"/>
                <a:cs typeface="Times New Roman" panose="02020603050405020304" pitchFamily="18" charset="0"/>
              </a:rPr>
              <a:t>HOẠT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NHÓM</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275856" y="43247"/>
            <a:ext cx="3924436" cy="830997"/>
          </a:xfrm>
          <a:prstGeom prst="rect">
            <a:avLst/>
          </a:prstGeom>
        </p:spPr>
        <p:txBody>
          <a:bodyPr wrap="square">
            <a:spAutoFit/>
          </a:bodyPr>
          <a:lstStyle/>
          <a:p>
            <a:r>
              <a:rPr lang="en-US" sz="2400" b="1" dirty="0" err="1">
                <a:solidFill>
                  <a:srgbClr val="000000"/>
                </a:solidFill>
                <a:latin typeface="Times New Roman" panose="02020603050405020304" pitchFamily="18" charset="0"/>
                <a:cs typeface="Times New Roman" panose="02020603050405020304" pitchFamily="18" charset="0"/>
              </a:rPr>
              <a:t>PHIẾU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HỌC</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TẬP</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1</a:t>
            </a:r>
          </a:p>
          <a:p>
            <a:r>
              <a:rPr lang="en-US" sz="2400" b="1" dirty="0" err="1">
                <a:solidFill>
                  <a:srgbClr val="000000"/>
                </a:solidFill>
                <a:latin typeface="Times New Roman" panose="02020603050405020304" pitchFamily="18" charset="0"/>
                <a:cs typeface="Times New Roman" panose="02020603050405020304" pitchFamily="18" charset="0"/>
              </a:rPr>
              <a:t>Nhóm</a:t>
            </a:r>
            <a:r>
              <a:rPr lang="en-US" sz="2400" b="1" dirty="0">
                <a:solidFill>
                  <a:srgbClr val="000000"/>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Đồng hồ đếm ngược 3 phút - 3 minutes timer.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7562767" y="43247"/>
            <a:ext cx="1484456" cy="84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06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786691"/>
            <a:ext cx="8568952" cy="6021288"/>
          </a:xfrm>
          <a:prstGeom prst="rect">
            <a:avLst/>
          </a:prstGeom>
        </p:spPr>
      </p:pic>
      <p:sp>
        <p:nvSpPr>
          <p:cNvPr id="7" name="Rectangle 6"/>
          <p:cNvSpPr/>
          <p:nvPr/>
        </p:nvSpPr>
        <p:spPr>
          <a:xfrm>
            <a:off x="3851920" y="213285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355976" y="1556792"/>
            <a:ext cx="129614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Tím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Oval 16"/>
          <p:cNvSpPr/>
          <p:nvPr/>
        </p:nvSpPr>
        <p:spPr>
          <a:xfrm>
            <a:off x="6660232" y="1556792"/>
            <a:ext cx="129614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Trắng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4355976" y="2178575"/>
            <a:ext cx="1440160" cy="386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Xanh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804248" y="2178575"/>
            <a:ext cx="1512168" cy="386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Vàng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4355976" y="2708920"/>
            <a:ext cx="1296144"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Tròn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6804248" y="2709811"/>
            <a:ext cx="1368152" cy="4583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Méo</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3897639" y="3284984"/>
            <a:ext cx="2258537" cy="5123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Xanh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6444208" y="3284984"/>
            <a:ext cx="2016224" cy="461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Vàng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3897639" y="3869343"/>
            <a:ext cx="2258537" cy="423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To</a:t>
            </a:r>
          </a:p>
        </p:txBody>
      </p:sp>
      <p:sp>
        <p:nvSpPr>
          <p:cNvPr id="25" name="Rounded Rectangle 24"/>
          <p:cNvSpPr/>
          <p:nvPr/>
        </p:nvSpPr>
        <p:spPr>
          <a:xfrm>
            <a:off x="6444208" y="3858348"/>
            <a:ext cx="2016224" cy="4347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Bé</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3995936" y="4454252"/>
            <a:ext cx="21602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Trên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cành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6660232" y="4437112"/>
            <a:ext cx="180020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Trên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ngọn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cành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3995936" y="5407496"/>
            <a:ext cx="2160240" cy="1117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Cao</a:t>
            </a:r>
          </a:p>
        </p:txBody>
      </p:sp>
      <p:sp>
        <p:nvSpPr>
          <p:cNvPr id="29" name="Rounded Rectangle 28"/>
          <p:cNvSpPr/>
          <p:nvPr/>
        </p:nvSpPr>
        <p:spPr>
          <a:xfrm>
            <a:off x="6804248" y="5407496"/>
            <a:ext cx="1656184" cy="1117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Thấp</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611560" y="43247"/>
            <a:ext cx="7848872" cy="461665"/>
          </a:xfrm>
          <a:prstGeom prst="rect">
            <a:avLst/>
          </a:prstGeom>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Hoàn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sẵn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vào</a:t>
            </a:r>
            <a:r>
              <a:rPr lang="en-US" sz="2400" b="1" dirty="0">
                <a:solidFill>
                  <a:srgbClr val="FF0000"/>
                </a:solidFill>
                <a:latin typeface="Times New Roman" panose="02020603050405020304" pitchFamily="18" charset="0"/>
                <a:cs typeface="Times New Roman" panose="02020603050405020304" pitchFamily="18" charset="0"/>
              </a:rPr>
              <a:t> ô </a:t>
            </a:r>
            <a:r>
              <a:rPr lang="en-US" sz="2400" b="1" dirty="0" err="1">
                <a:solidFill>
                  <a:srgbClr val="FF0000"/>
                </a:solidFill>
                <a:latin typeface="Times New Roman" panose="02020603050405020304" pitchFamily="18" charset="0"/>
                <a:cs typeface="Times New Roman" panose="02020603050405020304" pitchFamily="18" charset="0"/>
              </a:rPr>
              <a:t>tương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ứng</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06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inVertical)">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2771800" y="260648"/>
            <a:ext cx="5544616" cy="3240360"/>
          </a:xfrm>
          <a:prstGeom prst="cloud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luận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Menđel</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khin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nghìn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phép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827584" y="4509120"/>
            <a:ext cx="7776864"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FF00"/>
                </a:solidFill>
                <a:latin typeface="Times New Roman" panose="02020603050405020304" pitchFamily="18" charset="0"/>
                <a:cs typeface="Times New Roman" panose="02020603050405020304" pitchFamily="18" charset="0"/>
              </a:rPr>
              <a:t>Menđel</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đã</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đưa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ra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nhận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định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bố</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mẹ</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truyền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cho</a:t>
            </a:r>
            <a:r>
              <a:rPr lang="en-US" sz="2800" dirty="0">
                <a:solidFill>
                  <a:srgbClr val="FFFF00"/>
                </a:solidFill>
                <a:latin typeface="Times New Roman" panose="02020603050405020304" pitchFamily="18" charset="0"/>
                <a:cs typeface="Times New Roman" panose="02020603050405020304" pitchFamily="18" charset="0"/>
              </a:rPr>
              <a:t> con </a:t>
            </a:r>
            <a:r>
              <a:rPr lang="en-US" sz="2800" dirty="0" err="1">
                <a:solidFill>
                  <a:srgbClr val="FFFF00"/>
                </a:solidFill>
                <a:latin typeface="Times New Roman" panose="02020603050405020304" pitchFamily="18" charset="0"/>
                <a:cs typeface="Times New Roman" panose="02020603050405020304" pitchFamily="18" charset="0"/>
              </a:rPr>
              <a:t>những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nhân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tố</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riêng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biệt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được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gọi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nhân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tố</a:t>
            </a:r>
            <a:r>
              <a:rPr lang="en-US" sz="2800" dirty="0">
                <a:solidFill>
                  <a:srgbClr val="FFFF00"/>
                </a:solidFill>
                <a:latin typeface="Times New Roman" panose="02020603050405020304" pitchFamily="18" charset="0"/>
                <a:cs typeface="Times New Roman" panose="02020603050405020304" pitchFamily="18" charset="0"/>
              </a:rPr>
              <a:t> di </a:t>
            </a:r>
            <a:r>
              <a:rPr lang="en-US" sz="2800" dirty="0" err="1">
                <a:solidFill>
                  <a:srgbClr val="FFFF00"/>
                </a:solidFill>
                <a:latin typeface="Times New Roman" panose="02020603050405020304" pitchFamily="18" charset="0"/>
                <a:cs typeface="Times New Roman" panose="02020603050405020304" pitchFamily="18" charset="0"/>
              </a:rPr>
              <a:t>truyền</a:t>
            </a:r>
            <a:r>
              <a:rPr lang="en-US" sz="2800" dirty="0">
                <a:solidFill>
                  <a:srgbClr val="FFFF00"/>
                </a:solidFill>
                <a:latin typeface="Times New Roman" panose="02020603050405020304" pitchFamily="18" charset="0"/>
                <a:cs typeface="Times New Roman" panose="02020603050405020304" pitchFamily="18" charset="0"/>
              </a:rPr>
              <a:t> , </a:t>
            </a:r>
            <a:r>
              <a:rPr lang="en-US" sz="2800" dirty="0" err="1">
                <a:solidFill>
                  <a:srgbClr val="FFFF00"/>
                </a:solidFill>
                <a:latin typeface="Times New Roman" panose="02020603050405020304" pitchFamily="18" charset="0"/>
                <a:cs typeface="Times New Roman" panose="02020603050405020304" pitchFamily="18" charset="0"/>
              </a:rPr>
              <a:t>các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nhân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tố</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này</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không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bị</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mất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giữ</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nguyên</a:t>
            </a:r>
            <a:r>
              <a:rPr lang="en-US" sz="2800" dirty="0">
                <a:solidFill>
                  <a:srgbClr val="FFFF00"/>
                </a:solidFill>
                <a:latin typeface="Times New Roman" panose="02020603050405020304" pitchFamily="18" charset="0"/>
                <a:cs typeface="Times New Roman" panose="02020603050405020304" pitchFamily="18" charset="0"/>
              </a:rPr>
              <a:t> ở </a:t>
            </a:r>
            <a:r>
              <a:rPr lang="en-US" sz="2800" dirty="0" err="1">
                <a:solidFill>
                  <a:srgbClr val="FFFF00"/>
                </a:solidFill>
                <a:latin typeface="Times New Roman" panose="02020603050405020304" pitchFamily="18" charset="0"/>
                <a:cs typeface="Times New Roman" panose="02020603050405020304" pitchFamily="18" charset="0"/>
              </a:rPr>
              <a:t>thế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hệ</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sau</a:t>
            </a:r>
            <a:r>
              <a:rPr lang="en-US" sz="2800"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5971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4218" y="181891"/>
            <a:ext cx="89644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BÀI</a:t>
            </a:r>
            <a:r>
              <a:rPr lang="en-US" sz="2800" b="1" kern="0" dirty="0">
                <a:solidFill>
                  <a:srgbClr val="FF0000"/>
                </a:solidFill>
                <a:latin typeface="Times New Roman" panose="02020603050405020304" pitchFamily="18" charset="0"/>
                <a:cs typeface="Times New Roman" pitchFamily="18" charset="0"/>
              </a:rPr>
              <a:t> 36. </a:t>
            </a:r>
            <a:r>
              <a:rPr lang="en-US" sz="2800" b="1" kern="0" dirty="0" err="1">
                <a:solidFill>
                  <a:srgbClr val="FF0000"/>
                </a:solidFill>
                <a:latin typeface="Times New Roman" panose="02020603050405020304" pitchFamily="18" charset="0"/>
                <a:cs typeface="Times New Roman" pitchFamily="18" charset="0"/>
              </a:rPr>
              <a:t>CÁC</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QUY</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LUẬT</a:t>
            </a:r>
            <a:r>
              <a:rPr lang="en-US" sz="2800" b="1" kern="0" dirty="0">
                <a:solidFill>
                  <a:srgbClr val="FF0000"/>
                </a:solidFill>
                <a:latin typeface="Times New Roman" panose="02020603050405020304" pitchFamily="18" charset="0"/>
                <a:cs typeface="Times New Roman" pitchFamily="18" charset="0"/>
              </a:rPr>
              <a:t> DI </a:t>
            </a:r>
            <a:r>
              <a:rPr lang="en-US" sz="2800" b="1" kern="0" dirty="0" err="1">
                <a:solidFill>
                  <a:srgbClr val="FF0000"/>
                </a:solidFill>
                <a:latin typeface="Times New Roman" panose="02020603050405020304" pitchFamily="18" charset="0"/>
                <a:cs typeface="Times New Roman" pitchFamily="18" charset="0"/>
              </a:rPr>
              <a:t>TRUYỀN</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CỦA</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MENĐEL</a:t>
            </a:r>
            <a:endParaRPr lang="en-US" sz="2800" b="1" kern="0" dirty="0">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156388" y="851816"/>
            <a:ext cx="864096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400" b="1" kern="0" dirty="0">
                <a:solidFill>
                  <a:srgbClr val="000099"/>
                </a:solidFill>
                <a:latin typeface="Times New Roman" pitchFamily="18" charset="0"/>
                <a:cs typeface="Times New Roman" pitchFamily="18" charset="0"/>
              </a:rPr>
              <a:t>I - </a:t>
            </a:r>
            <a:r>
              <a:rPr lang="en-US" sz="2400" b="1" kern="0" dirty="0" err="1">
                <a:solidFill>
                  <a:srgbClr val="000099"/>
                </a:solidFill>
                <a:latin typeface="Times New Roman" pitchFamily="18" charset="0"/>
                <a:cs typeface="Times New Roman" pitchFamily="18" charset="0"/>
              </a:rPr>
              <a:t>MENĐEL</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VÀ</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THÍ</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NGHIỆM</a:t>
            </a:r>
            <a:r>
              <a:rPr lang="en-US" sz="2400" b="1" kern="0" dirty="0">
                <a:solidFill>
                  <a:srgbClr val="000099"/>
                </a:solidFill>
                <a:latin typeface="Times New Roman" pitchFamily="18" charset="0"/>
                <a:cs typeface="Times New Roman" pitchFamily="18" charset="0"/>
              </a:rPr>
              <a:t> LAI </a:t>
            </a:r>
            <a:r>
              <a:rPr lang="en-US" sz="2400" b="1" kern="0" dirty="0" err="1">
                <a:solidFill>
                  <a:srgbClr val="000099"/>
                </a:solidFill>
                <a:latin typeface="Times New Roman" pitchFamily="18" charset="0"/>
                <a:cs typeface="Times New Roman" pitchFamily="18" charset="0"/>
              </a:rPr>
              <a:t>MỘT</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CẶP</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TÍNH</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TRẠNG</a:t>
            </a:r>
            <a:endParaRPr lang="en-US" sz="2400" b="1" kern="0" dirty="0">
              <a:solidFill>
                <a:srgbClr val="000099"/>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0" y="1340768"/>
            <a:ext cx="943548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A50021"/>
                </a:solidFill>
                <a:latin typeface="Times New Roman" pitchFamily="18" charset="0"/>
                <a:cs typeface="Times New Roman" pitchFamily="18" charset="0"/>
              </a:rPr>
              <a:t>Nội</a:t>
            </a:r>
            <a:r>
              <a:rPr lang="en-US" sz="2800" b="1" kern="0" dirty="0">
                <a:solidFill>
                  <a:srgbClr val="A50021"/>
                </a:solidFill>
                <a:latin typeface="Times New Roman" pitchFamily="18" charset="0"/>
                <a:cs typeface="Times New Roman" pitchFamily="18" charset="0"/>
              </a:rPr>
              <a:t> dung 1: </a:t>
            </a:r>
            <a:r>
              <a:rPr lang="en-US" sz="2800" b="1" kern="0" dirty="0" err="1">
                <a:solidFill>
                  <a:srgbClr val="A50021"/>
                </a:solidFill>
                <a:latin typeface="Times New Roman" pitchFamily="18" charset="0"/>
                <a:cs typeface="Times New Roman" pitchFamily="18" charset="0"/>
              </a:rPr>
              <a:t>Tìm</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hiểu</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phương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pháp</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nghiên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cứu</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của</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Menđel</a:t>
            </a:r>
            <a:endParaRPr lang="en-US" sz="2800" b="1" kern="0" dirty="0">
              <a:solidFill>
                <a:srgbClr val="A50021"/>
              </a:solidFill>
              <a:latin typeface="Times New Roman" pitchFamily="18" charset="0"/>
              <a:cs typeface="Times New Roman" pitchFamily="18" charset="0"/>
            </a:endParaRPr>
          </a:p>
        </p:txBody>
      </p:sp>
      <p:sp>
        <p:nvSpPr>
          <p:cNvPr id="10" name="Rectangle 3"/>
          <p:cNvSpPr txBox="1">
            <a:spLocks noChangeArrowheads="1"/>
          </p:cNvSpPr>
          <p:nvPr/>
        </p:nvSpPr>
        <p:spPr bwMode="auto">
          <a:xfrm>
            <a:off x="105779" y="3985431"/>
            <a:ext cx="9038221"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Bằng</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cách</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lựa</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chọn</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đối</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tượng</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tiếp</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cận</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thực</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nghiệm</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và</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định</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lượng</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phương</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pháp</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lai</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và</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phân</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tích</a:t>
            </a:r>
            <a:r>
              <a:rPr lang="en-US" sz="2800" kern="0" dirty="0">
                <a:solidFill>
                  <a:srgbClr val="000099"/>
                </a:solidFill>
                <a:latin typeface="Times New Roman" pitchFamily="18" charset="0"/>
                <a:cs typeface="Times New Roman" pitchFamily="18" charset="0"/>
              </a:rPr>
              <a:t> con </a:t>
            </a:r>
            <a:r>
              <a:rPr lang="en-US" sz="2800" kern="0" dirty="0" err="1">
                <a:solidFill>
                  <a:srgbClr val="000099"/>
                </a:solidFill>
                <a:latin typeface="Times New Roman" pitchFamily="18" charset="0"/>
                <a:cs typeface="Times New Roman" pitchFamily="18" charset="0"/>
              </a:rPr>
              <a:t>lai</a:t>
            </a:r>
            <a:r>
              <a:rPr lang="en-US" sz="2800" kern="0" dirty="0">
                <a:solidFill>
                  <a:srgbClr val="000099"/>
                </a:solidFill>
                <a:latin typeface="Times New Roman" pitchFamily="18" charset="0"/>
                <a:cs typeface="Times New Roman" pitchFamily="18" charset="0"/>
              </a:rPr>
              <a:t>, ý </a:t>
            </a:r>
            <a:r>
              <a:rPr lang="en-US" sz="2800" kern="0" dirty="0" err="1">
                <a:solidFill>
                  <a:srgbClr val="000099"/>
                </a:solidFill>
                <a:latin typeface="Times New Roman" pitchFamily="18" charset="0"/>
                <a:cs typeface="Times New Roman" pitchFamily="18" charset="0"/>
              </a:rPr>
              <a:t>tưởng</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của</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Menđel</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là</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cơ</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sở</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cho</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những</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nghiên</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cứu</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về</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nhân</a:t>
            </a:r>
            <a:r>
              <a:rPr lang="en-US" sz="2800" kern="0" dirty="0">
                <a:solidFill>
                  <a:srgbClr val="000099"/>
                </a:solidFill>
                <a:latin typeface="Times New Roman" pitchFamily="18" charset="0"/>
                <a:cs typeface="Times New Roman" pitchFamily="18" charset="0"/>
              </a:rPr>
              <a:t> </a:t>
            </a:r>
            <a:r>
              <a:rPr lang="en-US" sz="2800" kern="0" dirty="0" err="1">
                <a:solidFill>
                  <a:srgbClr val="000099"/>
                </a:solidFill>
                <a:latin typeface="Times New Roman" pitchFamily="18" charset="0"/>
                <a:cs typeface="Times New Roman" pitchFamily="18" charset="0"/>
              </a:rPr>
              <a:t>tố</a:t>
            </a:r>
            <a:r>
              <a:rPr lang="en-US" sz="2800" kern="0" dirty="0">
                <a:solidFill>
                  <a:srgbClr val="000099"/>
                </a:solidFill>
                <a:latin typeface="Times New Roman" pitchFamily="18" charset="0"/>
                <a:cs typeface="Times New Roman" pitchFamily="18" charset="0"/>
              </a:rPr>
              <a:t> di </a:t>
            </a:r>
            <a:r>
              <a:rPr lang="en-US" sz="2800" kern="0" dirty="0" err="1">
                <a:solidFill>
                  <a:srgbClr val="000099"/>
                </a:solidFill>
                <a:latin typeface="Times New Roman" pitchFamily="18" charset="0"/>
                <a:cs typeface="Times New Roman" pitchFamily="18" charset="0"/>
              </a:rPr>
              <a:t>truyền</a:t>
            </a:r>
            <a:r>
              <a:rPr lang="en-US" sz="2800" kern="0" dirty="0">
                <a:solidFill>
                  <a:srgbClr val="000099"/>
                </a:solidFill>
                <a:latin typeface="Times New Roman" pitchFamily="18" charset="0"/>
                <a:cs typeface="Times New Roman" pitchFamily="18" charset="0"/>
              </a:rPr>
              <a:t> (gene).</a:t>
            </a:r>
          </a:p>
        </p:txBody>
      </p:sp>
      <p:sp>
        <p:nvSpPr>
          <p:cNvPr id="11" name="Rectangle 10"/>
          <p:cNvSpPr/>
          <p:nvPr/>
        </p:nvSpPr>
        <p:spPr>
          <a:xfrm>
            <a:off x="156388" y="2283789"/>
            <a:ext cx="8478688" cy="523220"/>
          </a:xfrm>
          <a:prstGeom prst="rect">
            <a:avLst/>
          </a:prstGeom>
        </p:spPr>
        <p:txBody>
          <a:bodyPr wrap="square">
            <a:spAutoFit/>
          </a:bodyPr>
          <a:lstStyle/>
          <a:p>
            <a:pPr marL="342900" indent="-342900">
              <a:buFontTx/>
              <a:buChar char="-"/>
            </a:pPr>
            <a:r>
              <a:rPr lang="en-US" sz="2800" dirty="0">
                <a:solidFill>
                  <a:srgbClr val="FF0000"/>
                </a:solidFill>
                <a:latin typeface="Times New Roman" panose="02020603050405020304" pitchFamily="18" charset="0"/>
                <a:cs typeface="Times New Roman" panose="02020603050405020304" pitchFamily="18" charset="0"/>
              </a:rPr>
              <a:t>Ý </a:t>
            </a:r>
            <a:r>
              <a:rPr lang="en-US" sz="2800" dirty="0" err="1">
                <a:solidFill>
                  <a:srgbClr val="FF0000"/>
                </a:solidFill>
                <a:latin typeface="Times New Roman" panose="02020603050405020304" pitchFamily="18" charset="0"/>
                <a:cs typeface="Times New Roman" panose="02020603050405020304" pitchFamily="18" charset="0"/>
              </a:rPr>
              <a:t>tưởng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Menđel</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di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2" name="Picture 10"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32588" y="3003905"/>
            <a:ext cx="6969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45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4191DA6-A8EC-45B5-B0EB-708391F520C7}" type="slidenum">
              <a:rPr lang="en-US" smtClean="0">
                <a:solidFill>
                  <a:srgbClr val="000000"/>
                </a:solidFill>
              </a:rPr>
              <a:pPr eaLnBrk="1" hangingPunct="1"/>
              <a:t>2</a:t>
            </a:fld>
            <a:endParaRPr lang="en-US">
              <a:solidFill>
                <a:srgbClr val="000000"/>
              </a:solidFill>
            </a:endParaRPr>
          </a:p>
        </p:txBody>
      </p:sp>
      <p:pic>
        <p:nvPicPr>
          <p:cNvPr id="4404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851816"/>
            <a:ext cx="8362950" cy="541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bwMode="auto">
          <a:xfrm>
            <a:off x="144218" y="181891"/>
            <a:ext cx="89644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BÀI</a:t>
            </a:r>
            <a:r>
              <a:rPr lang="en-US" sz="2800" b="1" kern="0" dirty="0">
                <a:solidFill>
                  <a:srgbClr val="FF0000"/>
                </a:solidFill>
                <a:latin typeface="Times New Roman" panose="02020603050405020304" pitchFamily="18" charset="0"/>
                <a:cs typeface="Times New Roman" pitchFamily="18" charset="0"/>
              </a:rPr>
              <a:t> 36. </a:t>
            </a:r>
            <a:r>
              <a:rPr lang="en-US" sz="2800" b="1" kern="0" dirty="0" err="1">
                <a:solidFill>
                  <a:srgbClr val="FF0000"/>
                </a:solidFill>
                <a:latin typeface="Times New Roman" panose="02020603050405020304" pitchFamily="18" charset="0"/>
                <a:cs typeface="Times New Roman" pitchFamily="18" charset="0"/>
              </a:rPr>
              <a:t>CÁC</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QUY</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LUẬT</a:t>
            </a:r>
            <a:r>
              <a:rPr lang="en-US" sz="2800" b="1" kern="0" dirty="0">
                <a:solidFill>
                  <a:srgbClr val="FF0000"/>
                </a:solidFill>
                <a:latin typeface="Times New Roman" panose="02020603050405020304" pitchFamily="18" charset="0"/>
                <a:cs typeface="Times New Roman" pitchFamily="18" charset="0"/>
              </a:rPr>
              <a:t> DI </a:t>
            </a:r>
            <a:r>
              <a:rPr lang="en-US" sz="2800" b="1" kern="0" dirty="0" err="1">
                <a:solidFill>
                  <a:srgbClr val="FF0000"/>
                </a:solidFill>
                <a:latin typeface="Times New Roman" panose="02020603050405020304" pitchFamily="18" charset="0"/>
                <a:cs typeface="Times New Roman" pitchFamily="18" charset="0"/>
              </a:rPr>
              <a:t>TRUYỀN</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CỦA</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MENĐEL</a:t>
            </a:r>
            <a:endParaRPr lang="en-US" sz="2800"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2029676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885" r="13973" b="2750"/>
          <a:stretch/>
        </p:blipFill>
        <p:spPr>
          <a:xfrm>
            <a:off x="323528" y="260648"/>
            <a:ext cx="8640960" cy="4729757"/>
          </a:xfrm>
          <a:prstGeom prst="rect">
            <a:avLst/>
          </a:prstGeom>
        </p:spPr>
      </p:pic>
      <p:sp>
        <p:nvSpPr>
          <p:cNvPr id="8" name="Rectangle 7"/>
          <p:cNvSpPr/>
          <p:nvPr/>
        </p:nvSpPr>
        <p:spPr>
          <a:xfrm>
            <a:off x="299187" y="5023874"/>
            <a:ext cx="8478688" cy="1569660"/>
          </a:xfrm>
          <a:prstGeom prst="rect">
            <a:avLst/>
          </a:prstGeom>
        </p:spPr>
        <p:txBody>
          <a:bodyPr wrap="square">
            <a:spAutoFit/>
          </a:bodyPr>
          <a:lstStyle/>
          <a:p>
            <a:pPr algn="ctr"/>
            <a:r>
              <a:rPr lang="vi-VN" sz="2400" b="1" dirty="0">
                <a:latin typeface="Times New Roman" panose="02020603050405020304" pitchFamily="18" charset="0"/>
                <a:cs typeface="Times New Roman" panose="02020603050405020304" pitchFamily="18" charset="0"/>
              </a:rPr>
              <a:t>Một cặp vợ chồng tóc xoăn sinh được hai người con, người con thứ nhất có kiểu tóc xoăn giống bố mẹ, người con thứ hai có kiểu tóc thẳng. Vậy đặc điểm về kiểu tóc của bố mẹ được truyền cho con cái như thế nào?</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195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942712"/>
            <a:ext cx="4824536"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HÌNH</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THÀNH</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KIẾN</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THỨC</a:t>
            </a:r>
            <a:endParaRPr lang="en-US" sz="2800" b="1" kern="0" dirty="0">
              <a:solidFill>
                <a:srgbClr val="FF0000"/>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144218" y="181891"/>
            <a:ext cx="89644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000099"/>
                </a:solidFill>
                <a:latin typeface="Times New Roman" panose="02020603050405020304" pitchFamily="18" charset="0"/>
                <a:cs typeface="Times New Roman" pitchFamily="18" charset="0"/>
              </a:rPr>
              <a:t>BÀI</a:t>
            </a:r>
            <a:r>
              <a:rPr lang="en-US" sz="2800" b="1" kern="0" dirty="0">
                <a:solidFill>
                  <a:srgbClr val="000099"/>
                </a:solidFill>
                <a:latin typeface="Times New Roman" panose="02020603050405020304" pitchFamily="18" charset="0"/>
                <a:cs typeface="Times New Roman" pitchFamily="18" charset="0"/>
              </a:rPr>
              <a:t> 36. </a:t>
            </a:r>
            <a:r>
              <a:rPr lang="en-US" sz="2800" b="1" kern="0" dirty="0" err="1">
                <a:solidFill>
                  <a:srgbClr val="000099"/>
                </a:solidFill>
                <a:latin typeface="Times New Roman" panose="02020603050405020304" pitchFamily="18" charset="0"/>
                <a:cs typeface="Times New Roman" pitchFamily="18" charset="0"/>
              </a:rPr>
              <a:t>CÁC</a:t>
            </a:r>
            <a:r>
              <a:rPr lang="en-US" sz="2800" b="1" kern="0" dirty="0">
                <a:solidFill>
                  <a:srgbClr val="000099"/>
                </a:solidFill>
                <a:latin typeface="Times New Roman" panose="02020603050405020304" pitchFamily="18" charset="0"/>
                <a:cs typeface="Times New Roman" pitchFamily="18" charset="0"/>
              </a:rPr>
              <a:t> </a:t>
            </a:r>
            <a:r>
              <a:rPr lang="en-US" sz="2800" b="1" kern="0" dirty="0" err="1">
                <a:solidFill>
                  <a:srgbClr val="000099"/>
                </a:solidFill>
                <a:latin typeface="Times New Roman" panose="02020603050405020304" pitchFamily="18" charset="0"/>
                <a:cs typeface="Times New Roman" pitchFamily="18" charset="0"/>
              </a:rPr>
              <a:t>QUY</a:t>
            </a:r>
            <a:r>
              <a:rPr lang="en-US" sz="2800" b="1" kern="0" dirty="0">
                <a:solidFill>
                  <a:srgbClr val="000099"/>
                </a:solidFill>
                <a:latin typeface="Times New Roman" panose="02020603050405020304" pitchFamily="18" charset="0"/>
                <a:cs typeface="Times New Roman" pitchFamily="18" charset="0"/>
              </a:rPr>
              <a:t> </a:t>
            </a:r>
            <a:r>
              <a:rPr lang="en-US" sz="2800" b="1" kern="0" dirty="0" err="1">
                <a:solidFill>
                  <a:srgbClr val="000099"/>
                </a:solidFill>
                <a:latin typeface="Times New Roman" panose="02020603050405020304" pitchFamily="18" charset="0"/>
                <a:cs typeface="Times New Roman" pitchFamily="18" charset="0"/>
              </a:rPr>
              <a:t>LUẬT</a:t>
            </a:r>
            <a:r>
              <a:rPr lang="en-US" sz="2800" b="1" kern="0" dirty="0">
                <a:solidFill>
                  <a:srgbClr val="000099"/>
                </a:solidFill>
                <a:latin typeface="Times New Roman" panose="02020603050405020304" pitchFamily="18" charset="0"/>
                <a:cs typeface="Times New Roman" pitchFamily="18" charset="0"/>
              </a:rPr>
              <a:t> DI </a:t>
            </a:r>
            <a:r>
              <a:rPr lang="en-US" sz="2800" b="1" kern="0" dirty="0" err="1">
                <a:solidFill>
                  <a:srgbClr val="000099"/>
                </a:solidFill>
                <a:latin typeface="Times New Roman" panose="02020603050405020304" pitchFamily="18" charset="0"/>
                <a:cs typeface="Times New Roman" pitchFamily="18" charset="0"/>
              </a:rPr>
              <a:t>TRUYỀN</a:t>
            </a:r>
            <a:r>
              <a:rPr lang="en-US" sz="2800" b="1" kern="0" dirty="0">
                <a:solidFill>
                  <a:srgbClr val="000099"/>
                </a:solidFill>
                <a:latin typeface="Times New Roman" panose="02020603050405020304" pitchFamily="18" charset="0"/>
                <a:cs typeface="Times New Roman" pitchFamily="18" charset="0"/>
              </a:rPr>
              <a:t> </a:t>
            </a:r>
            <a:r>
              <a:rPr lang="en-US" sz="2800" b="1" kern="0" dirty="0" err="1">
                <a:solidFill>
                  <a:srgbClr val="000099"/>
                </a:solidFill>
                <a:latin typeface="Times New Roman" panose="02020603050405020304" pitchFamily="18" charset="0"/>
                <a:cs typeface="Times New Roman" pitchFamily="18" charset="0"/>
              </a:rPr>
              <a:t>CỦA</a:t>
            </a:r>
            <a:r>
              <a:rPr lang="en-US" sz="2800" b="1" kern="0" dirty="0">
                <a:solidFill>
                  <a:srgbClr val="000099"/>
                </a:solidFill>
                <a:latin typeface="Times New Roman" panose="02020603050405020304" pitchFamily="18" charset="0"/>
                <a:cs typeface="Times New Roman" pitchFamily="18" charset="0"/>
              </a:rPr>
              <a:t> </a:t>
            </a:r>
            <a:r>
              <a:rPr lang="en-US" sz="2800" b="1" kern="0" dirty="0" err="1">
                <a:solidFill>
                  <a:srgbClr val="000099"/>
                </a:solidFill>
                <a:latin typeface="Times New Roman" panose="02020603050405020304" pitchFamily="18" charset="0"/>
                <a:cs typeface="Times New Roman" pitchFamily="18" charset="0"/>
              </a:rPr>
              <a:t>MENĐEL</a:t>
            </a:r>
            <a:endParaRPr lang="en-US" sz="2800" b="1" kern="0" dirty="0">
              <a:solidFill>
                <a:srgbClr val="000099"/>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3635896" y="2452035"/>
            <a:ext cx="403244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NỘI</a:t>
            </a:r>
            <a:r>
              <a:rPr lang="en-US" sz="2800" b="1" kern="0" dirty="0">
                <a:solidFill>
                  <a:srgbClr val="FF0000"/>
                </a:solidFill>
                <a:latin typeface="Times New Roman" panose="02020603050405020304" pitchFamily="18" charset="0"/>
                <a:cs typeface="Times New Roman" pitchFamily="18" charset="0"/>
              </a:rPr>
              <a:t> DUNG</a:t>
            </a:r>
          </a:p>
        </p:txBody>
      </p:sp>
      <p:sp>
        <p:nvSpPr>
          <p:cNvPr id="8" name="Rectangle 3"/>
          <p:cNvSpPr txBox="1">
            <a:spLocks noChangeArrowheads="1"/>
          </p:cNvSpPr>
          <p:nvPr/>
        </p:nvSpPr>
        <p:spPr bwMode="auto">
          <a:xfrm>
            <a:off x="169877" y="3231645"/>
            <a:ext cx="864096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400" b="1" kern="0" dirty="0">
                <a:solidFill>
                  <a:srgbClr val="000099"/>
                </a:solidFill>
                <a:latin typeface="Times New Roman" pitchFamily="18" charset="0"/>
                <a:cs typeface="Times New Roman" pitchFamily="18" charset="0"/>
              </a:rPr>
              <a:t>I - </a:t>
            </a:r>
            <a:r>
              <a:rPr lang="en-US" sz="2400" b="1" kern="0" dirty="0" err="1">
                <a:solidFill>
                  <a:srgbClr val="000099"/>
                </a:solidFill>
                <a:latin typeface="Times New Roman" pitchFamily="18" charset="0"/>
                <a:cs typeface="Times New Roman" pitchFamily="18" charset="0"/>
              </a:rPr>
              <a:t>MENĐEL</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VÀ</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THÍ</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NGHIỆM</a:t>
            </a:r>
            <a:r>
              <a:rPr lang="en-US" sz="2400" b="1" kern="0" dirty="0">
                <a:solidFill>
                  <a:srgbClr val="000099"/>
                </a:solidFill>
                <a:latin typeface="Times New Roman" pitchFamily="18" charset="0"/>
                <a:cs typeface="Times New Roman" pitchFamily="18" charset="0"/>
              </a:rPr>
              <a:t> LAI </a:t>
            </a:r>
            <a:r>
              <a:rPr lang="en-US" sz="2400" b="1" kern="0" dirty="0" err="1">
                <a:solidFill>
                  <a:srgbClr val="000099"/>
                </a:solidFill>
                <a:latin typeface="Times New Roman" pitchFamily="18" charset="0"/>
                <a:cs typeface="Times New Roman" pitchFamily="18" charset="0"/>
              </a:rPr>
              <a:t>MỘT</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CẶP</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TÍNH</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TRẠNG</a:t>
            </a:r>
            <a:endParaRPr lang="en-US" sz="2400" b="1" kern="0" dirty="0">
              <a:solidFill>
                <a:srgbClr val="000099"/>
              </a:solidFill>
              <a:latin typeface="Times New Roman" pitchFamily="18" charset="0"/>
              <a:cs typeface="Times New Roman" pitchFamily="18" charset="0"/>
            </a:endParaRPr>
          </a:p>
        </p:txBody>
      </p:sp>
      <p:sp>
        <p:nvSpPr>
          <p:cNvPr id="9" name="Rectangle 3"/>
          <p:cNvSpPr txBox="1">
            <a:spLocks noChangeArrowheads="1"/>
          </p:cNvSpPr>
          <p:nvPr/>
        </p:nvSpPr>
        <p:spPr bwMode="auto">
          <a:xfrm>
            <a:off x="172108" y="3992466"/>
            <a:ext cx="75723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400" b="1" kern="0" dirty="0">
                <a:solidFill>
                  <a:srgbClr val="000099"/>
                </a:solidFill>
                <a:latin typeface="Times New Roman" pitchFamily="18" charset="0"/>
                <a:cs typeface="Times New Roman" pitchFamily="18" charset="0"/>
              </a:rPr>
              <a:t>II – </a:t>
            </a:r>
            <a:r>
              <a:rPr lang="en-US" sz="2400" b="1" kern="0" dirty="0" err="1">
                <a:solidFill>
                  <a:srgbClr val="000099"/>
                </a:solidFill>
                <a:latin typeface="Times New Roman" pitchFamily="18" charset="0"/>
                <a:cs typeface="Times New Roman" pitchFamily="18" charset="0"/>
              </a:rPr>
              <a:t>THÍ</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NGHIỆM</a:t>
            </a:r>
            <a:r>
              <a:rPr lang="en-US" sz="2400" b="1" kern="0" dirty="0">
                <a:solidFill>
                  <a:srgbClr val="000099"/>
                </a:solidFill>
                <a:latin typeface="Times New Roman" pitchFamily="18" charset="0"/>
                <a:cs typeface="Times New Roman" pitchFamily="18" charset="0"/>
              </a:rPr>
              <a:t> LAI HAI </a:t>
            </a:r>
            <a:r>
              <a:rPr lang="en-US" sz="2400" b="1" kern="0" dirty="0" err="1">
                <a:solidFill>
                  <a:srgbClr val="000099"/>
                </a:solidFill>
                <a:latin typeface="Times New Roman" pitchFamily="18" charset="0"/>
                <a:cs typeface="Times New Roman" pitchFamily="18" charset="0"/>
              </a:rPr>
              <a:t>CẶP</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TÍNH</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TRẠNG</a:t>
            </a:r>
            <a:endParaRPr lang="en-US" sz="2400" b="1" kern="0"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102920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275856" y="188640"/>
            <a:ext cx="216024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MỤC</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TIÊU</a:t>
            </a:r>
            <a:endParaRPr lang="en-US" sz="2800" b="1" kern="0" dirty="0">
              <a:solidFill>
                <a:srgbClr val="FF0000"/>
              </a:solidFill>
              <a:latin typeface="Times New Roman" pitchFamily="18" charset="0"/>
              <a:cs typeface="Times New Roman" pitchFamily="18" charset="0"/>
            </a:endParaRPr>
          </a:p>
        </p:txBody>
      </p:sp>
      <p:sp>
        <p:nvSpPr>
          <p:cNvPr id="5" name="Rectangle 4"/>
          <p:cNvSpPr/>
          <p:nvPr/>
        </p:nvSpPr>
        <p:spPr>
          <a:xfrm>
            <a:off x="251520" y="840052"/>
            <a:ext cx="8478688" cy="830997"/>
          </a:xfrm>
          <a:prstGeom prst="rect">
            <a:avLst/>
          </a:prstGeom>
        </p:spPr>
        <p:txBody>
          <a:bodyPr wrap="square">
            <a:spAutoFit/>
          </a:bodyPr>
          <a:lstStyle/>
          <a:p>
            <a:pPr marL="342900" indent="-342900">
              <a:buFontTx/>
              <a:buChar char="-"/>
            </a:pPr>
            <a:r>
              <a:rPr lang="en-US" sz="2400" dirty="0" err="1">
                <a:solidFill>
                  <a:srgbClr val="000099"/>
                </a:solidFill>
                <a:latin typeface="Times New Roman" panose="02020603050405020304" pitchFamily="18" charset="0"/>
                <a:cs typeface="Times New Roman" panose="02020603050405020304" pitchFamily="18" charset="0"/>
              </a:rPr>
              <a:t>Nêu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được</a:t>
            </a:r>
            <a:r>
              <a:rPr lang="en-US" sz="2400" dirty="0">
                <a:solidFill>
                  <a:srgbClr val="000099"/>
                </a:solidFill>
                <a:latin typeface="Times New Roman" panose="02020603050405020304" pitchFamily="18" charset="0"/>
                <a:cs typeface="Times New Roman" panose="02020603050405020304" pitchFamily="18" charset="0"/>
              </a:rPr>
              <a:t> ý </a:t>
            </a:r>
            <a:r>
              <a:rPr lang="en-US" sz="2400" dirty="0" err="1">
                <a:solidFill>
                  <a:srgbClr val="000099"/>
                </a:solidFill>
                <a:latin typeface="Times New Roman" panose="02020603050405020304" pitchFamily="18" charset="0"/>
                <a:cs typeface="Times New Roman" panose="02020603050405020304" pitchFamily="18" charset="0"/>
              </a:rPr>
              <a:t>tưởng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của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Menđel</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cơ</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sở</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cho</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những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nghiên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cứu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về</a:t>
            </a:r>
            <a:r>
              <a:rPr lang="en-US" sz="2400" dirty="0">
                <a:solidFill>
                  <a:srgbClr val="000099"/>
                </a:solidFill>
                <a:latin typeface="Times New Roman" panose="02020603050405020304" pitchFamily="18" charset="0"/>
                <a:cs typeface="Times New Roman" panose="02020603050405020304" pitchFamily="18" charset="0"/>
              </a:rPr>
              <a:t> di </a:t>
            </a:r>
            <a:r>
              <a:rPr lang="en-US" sz="2400" dirty="0" err="1">
                <a:solidFill>
                  <a:srgbClr val="000099"/>
                </a:solidFill>
                <a:latin typeface="Times New Roman" panose="02020603050405020304" pitchFamily="18" charset="0"/>
                <a:cs typeface="Times New Roman" panose="02020603050405020304" pitchFamily="18" charset="0"/>
              </a:rPr>
              <a:t>truyền</a:t>
            </a:r>
            <a:r>
              <a:rPr lang="en-US" sz="2400" dirty="0">
                <a:solidFill>
                  <a:srgbClr val="000099"/>
                </a:solidFill>
                <a:latin typeface="Times New Roman" panose="02020603050405020304" pitchFamily="18" charset="0"/>
                <a:cs typeface="Times New Roman" panose="02020603050405020304" pitchFamily="18" charset="0"/>
              </a:rPr>
              <a:t> (gene).</a:t>
            </a:r>
          </a:p>
        </p:txBody>
      </p:sp>
      <p:sp>
        <p:nvSpPr>
          <p:cNvPr id="6" name="Rectangle 5"/>
          <p:cNvSpPr/>
          <p:nvPr/>
        </p:nvSpPr>
        <p:spPr>
          <a:xfrm>
            <a:off x="273630" y="1660704"/>
            <a:ext cx="8478688" cy="830997"/>
          </a:xfrm>
          <a:prstGeom prst="rect">
            <a:avLst/>
          </a:prstGeom>
        </p:spPr>
        <p:txBody>
          <a:bodyPr wrap="square">
            <a:spAutoFit/>
          </a:bodyPr>
          <a:lstStyle/>
          <a:p>
            <a:pPr marL="342900" indent="-342900">
              <a:buFontTx/>
              <a:buChar char="-"/>
            </a:pPr>
            <a:r>
              <a:rPr lang="en-US" sz="2400" dirty="0" err="1">
                <a:solidFill>
                  <a:srgbClr val="000099"/>
                </a:solidFill>
                <a:latin typeface="Times New Roman" panose="02020603050405020304" pitchFamily="18" charset="0"/>
                <a:cs typeface="Times New Roman" panose="02020603050405020304" pitchFamily="18" charset="0"/>
              </a:rPr>
              <a:t>Dựa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vào</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nghiệm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một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cặp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tính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trạng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nêu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được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thuật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ngữ</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trong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nghiên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cứu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các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quy</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luật</a:t>
            </a:r>
            <a:r>
              <a:rPr lang="en-US" sz="2400" dirty="0">
                <a:solidFill>
                  <a:srgbClr val="000099"/>
                </a:solidFill>
                <a:latin typeface="Times New Roman" panose="02020603050405020304" pitchFamily="18" charset="0"/>
                <a:cs typeface="Times New Roman" panose="02020603050405020304" pitchFamily="18" charset="0"/>
              </a:rPr>
              <a:t> di </a:t>
            </a:r>
            <a:r>
              <a:rPr lang="en-US" sz="2400" dirty="0" err="1">
                <a:solidFill>
                  <a:srgbClr val="000099"/>
                </a:solidFill>
                <a:latin typeface="Times New Roman" panose="02020603050405020304" pitchFamily="18" charset="0"/>
                <a:cs typeface="Times New Roman" panose="02020603050405020304" pitchFamily="18" charset="0"/>
              </a:rPr>
              <a:t>truyền</a:t>
            </a:r>
            <a:r>
              <a:rPr lang="en-US" sz="2400" dirty="0">
                <a:solidFill>
                  <a:srgbClr val="000099"/>
                </a:solidFill>
                <a:latin typeface="Times New Roman" panose="02020603050405020304" pitchFamily="18" charset="0"/>
                <a:cs typeface="Times New Roman" panose="02020603050405020304" pitchFamily="18" charset="0"/>
              </a:rPr>
              <a:t>.</a:t>
            </a:r>
          </a:p>
        </p:txBody>
      </p:sp>
      <p:sp>
        <p:nvSpPr>
          <p:cNvPr id="7" name="Rectangle 6"/>
          <p:cNvSpPr/>
          <p:nvPr/>
        </p:nvSpPr>
        <p:spPr>
          <a:xfrm>
            <a:off x="251520" y="2521518"/>
            <a:ext cx="8478688" cy="830997"/>
          </a:xfrm>
          <a:prstGeom prst="rect">
            <a:avLst/>
          </a:prstGeom>
        </p:spPr>
        <p:txBody>
          <a:bodyPr wrap="square">
            <a:spAutoFit/>
          </a:bodyPr>
          <a:lstStyle/>
          <a:p>
            <a:pPr marL="342900" indent="-342900">
              <a:buFontTx/>
              <a:buChar char="-"/>
            </a:pPr>
            <a:r>
              <a:rPr lang="en-US" sz="2400" dirty="0" err="1">
                <a:solidFill>
                  <a:srgbClr val="000099"/>
                </a:solidFill>
                <a:latin typeface="Times New Roman" panose="02020603050405020304" pitchFamily="18" charset="0"/>
                <a:cs typeface="Times New Roman" panose="02020603050405020304" pitchFamily="18" charset="0"/>
              </a:rPr>
              <a:t>Phân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biệt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dụng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được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một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số</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hiệu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trong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nghiên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cứu</a:t>
            </a:r>
            <a:r>
              <a:rPr lang="en-US" sz="2400" dirty="0">
                <a:solidFill>
                  <a:srgbClr val="000099"/>
                </a:solidFill>
                <a:latin typeface="Times New Roman" panose="02020603050405020304" pitchFamily="18" charset="0"/>
                <a:cs typeface="Times New Roman" panose="02020603050405020304" pitchFamily="18" charset="0"/>
              </a:rPr>
              <a:t> di </a:t>
            </a:r>
            <a:r>
              <a:rPr lang="en-US" sz="2400" dirty="0" err="1">
                <a:solidFill>
                  <a:srgbClr val="000099"/>
                </a:solidFill>
                <a:latin typeface="Times New Roman" panose="02020603050405020304" pitchFamily="18" charset="0"/>
                <a:cs typeface="Times New Roman" panose="02020603050405020304" pitchFamily="18" charset="0"/>
              </a:rPr>
              <a:t>truyền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học</a:t>
            </a:r>
            <a:r>
              <a:rPr lang="en-US" sz="2400" dirty="0">
                <a:solidFill>
                  <a:srgbClr val="000099"/>
                </a:solidFill>
                <a:latin typeface="Times New Roman" panose="02020603050405020304" pitchFamily="18" charset="0"/>
                <a:cs typeface="Times New Roman" panose="02020603050405020304" pitchFamily="18" charset="0"/>
              </a:rPr>
              <a:t> (P, F…..)</a:t>
            </a:r>
          </a:p>
        </p:txBody>
      </p:sp>
      <p:sp>
        <p:nvSpPr>
          <p:cNvPr id="8" name="Rectangle 7"/>
          <p:cNvSpPr/>
          <p:nvPr/>
        </p:nvSpPr>
        <p:spPr>
          <a:xfrm>
            <a:off x="235293" y="3382332"/>
            <a:ext cx="8478688" cy="1200329"/>
          </a:xfrm>
          <a:prstGeom prst="rect">
            <a:avLst/>
          </a:prstGeom>
        </p:spPr>
        <p:txBody>
          <a:bodyPr wrap="square">
            <a:spAutoFit/>
          </a:bodyPr>
          <a:lstStyle/>
          <a:p>
            <a:pPr marL="342900" indent="-342900">
              <a:buFontTx/>
              <a:buChar char="-"/>
            </a:pPr>
            <a:r>
              <a:rPr lang="en-US" sz="2400" dirty="0" err="1">
                <a:solidFill>
                  <a:srgbClr val="000099"/>
                </a:solidFill>
                <a:latin typeface="Times New Roman" panose="02020603050405020304" pitchFamily="18" charset="0"/>
                <a:cs typeface="Times New Roman" panose="02020603050405020304" pitchFamily="18" charset="0"/>
              </a:rPr>
              <a:t>Dựa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vào</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công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thức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một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cặp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tính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trạng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kết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quả</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trong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nghiệm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của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Menđel</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phát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biểu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được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quy</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luật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phân</a:t>
            </a:r>
            <a:r>
              <a:rPr lang="en-US" sz="2400" dirty="0">
                <a:solidFill>
                  <a:srgbClr val="000099"/>
                </a:solidFill>
                <a:latin typeface="Times New Roman" panose="02020603050405020304" pitchFamily="18" charset="0"/>
                <a:cs typeface="Times New Roman" panose="02020603050405020304" pitchFamily="18" charset="0"/>
              </a:rPr>
              <a:t> li; </a:t>
            </a:r>
            <a:r>
              <a:rPr lang="en-US" sz="2400" dirty="0" err="1">
                <a:solidFill>
                  <a:srgbClr val="000099"/>
                </a:solidFill>
                <a:latin typeface="Times New Roman" panose="02020603050405020304" pitchFamily="18" charset="0"/>
                <a:cs typeface="Times New Roman" panose="02020603050405020304" pitchFamily="18" charset="0"/>
              </a:rPr>
              <a:t>giải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thích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được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kết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quả</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nghiệm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theo</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Menđel</a:t>
            </a:r>
            <a:r>
              <a:rPr lang="en-US" sz="2400" dirty="0">
                <a:solidFill>
                  <a:srgbClr val="000099"/>
                </a:solidFill>
                <a:latin typeface="Times New Roman" panose="02020603050405020304" pitchFamily="18" charset="0"/>
                <a:cs typeface="Times New Roman" panose="02020603050405020304" pitchFamily="18" charset="0"/>
              </a:rPr>
              <a:t>.</a:t>
            </a:r>
          </a:p>
        </p:txBody>
      </p:sp>
      <p:sp>
        <p:nvSpPr>
          <p:cNvPr id="9" name="Rectangle 8"/>
          <p:cNvSpPr/>
          <p:nvPr/>
        </p:nvSpPr>
        <p:spPr>
          <a:xfrm>
            <a:off x="285394" y="4648299"/>
            <a:ext cx="8478688" cy="830997"/>
          </a:xfrm>
          <a:prstGeom prst="rect">
            <a:avLst/>
          </a:prstGeom>
        </p:spPr>
        <p:txBody>
          <a:bodyPr wrap="square">
            <a:spAutoFit/>
          </a:bodyPr>
          <a:lstStyle/>
          <a:p>
            <a:pPr marL="342900" indent="-342900">
              <a:buFontTx/>
              <a:buChar char="-"/>
            </a:pPr>
            <a:r>
              <a:rPr lang="en-US" sz="2400" dirty="0" err="1">
                <a:solidFill>
                  <a:srgbClr val="000099"/>
                </a:solidFill>
                <a:latin typeface="Times New Roman" panose="02020603050405020304" pitchFamily="18" charset="0"/>
                <a:cs typeface="Times New Roman" panose="02020603050405020304" pitchFamily="18" charset="0"/>
              </a:rPr>
              <a:t>Trình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bày</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được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nghiệm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phân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tích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Nêu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được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trò</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của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phép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phân</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tích</a:t>
            </a:r>
            <a:r>
              <a:rPr lang="en-US" sz="2400" dirty="0">
                <a:solidFill>
                  <a:srgbClr val="000099"/>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265109" y="5479296"/>
            <a:ext cx="8478688" cy="1200329"/>
          </a:xfrm>
          <a:prstGeom prst="rect">
            <a:avLst/>
          </a:prstGeom>
        </p:spPr>
        <p:txBody>
          <a:bodyPr wrap="square">
            <a:spAutoFit/>
          </a:bodyPr>
          <a:lstStyle/>
          <a:p>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Dựa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vào</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công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thức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cặp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tính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trạng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kết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quả</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lai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trong</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nghiệm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của</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Menđel</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phát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biểu</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được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quy</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luật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phân</a:t>
            </a:r>
            <a:r>
              <a:rPr lang="en-US" sz="2400" dirty="0">
                <a:solidFill>
                  <a:srgbClr val="000099"/>
                </a:solidFill>
                <a:latin typeface="Times New Roman" panose="02020603050405020304" pitchFamily="18" charset="0"/>
                <a:cs typeface="Times New Roman" panose="02020603050405020304" pitchFamily="18" charset="0"/>
              </a:rPr>
              <a:t> li </a:t>
            </a:r>
            <a:r>
              <a:rPr lang="en-US" sz="2400" dirty="0" err="1">
                <a:solidFill>
                  <a:srgbClr val="000099"/>
                </a:solidFill>
                <a:latin typeface="Times New Roman" panose="02020603050405020304" pitchFamily="18" charset="0"/>
                <a:cs typeface="Times New Roman" panose="02020603050405020304" pitchFamily="18" charset="0"/>
              </a:rPr>
              <a:t>độc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lập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và</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tổ</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hợp</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tự</a:t>
            </a:r>
            <a:r>
              <a:rPr lang="en-US" sz="2400" dirty="0">
                <a:solidFill>
                  <a:srgbClr val="000099"/>
                </a:solidFill>
                <a:latin typeface="Times New Roman" panose="02020603050405020304" pitchFamily="18" charset="0"/>
                <a:cs typeface="Times New Roman" panose="02020603050405020304" pitchFamily="18" charset="0"/>
              </a:rPr>
              <a:t> do. </a:t>
            </a:r>
            <a:r>
              <a:rPr lang="en-US" sz="2400" dirty="0" err="1">
                <a:solidFill>
                  <a:srgbClr val="000099"/>
                </a:solidFill>
                <a:latin typeface="Times New Roman" panose="02020603050405020304" pitchFamily="18" charset="0"/>
                <a:cs typeface="Times New Roman" panose="02020603050405020304" pitchFamily="18" charset="0"/>
              </a:rPr>
              <a:t>Giải</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thích</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được</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kết</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quả</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thí</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nghiệm</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theo</a:t>
            </a:r>
            <a:r>
              <a:rPr lang="en-US" sz="2400" dirty="0">
                <a:solidFill>
                  <a:srgbClr val="000099"/>
                </a:solidFill>
                <a:latin typeface="Times New Roman" panose="02020603050405020304" pitchFamily="18" charset="0"/>
                <a:cs typeface="Times New Roman" panose="02020603050405020304" pitchFamily="18" charset="0"/>
              </a:rPr>
              <a:t> </a:t>
            </a:r>
            <a:r>
              <a:rPr lang="en-US" sz="2400" dirty="0" err="1">
                <a:solidFill>
                  <a:srgbClr val="000099"/>
                </a:solidFill>
                <a:latin typeface="Times New Roman" panose="02020603050405020304" pitchFamily="18" charset="0"/>
                <a:cs typeface="Times New Roman" panose="02020603050405020304" pitchFamily="18" charset="0"/>
              </a:rPr>
              <a:t>Menđel</a:t>
            </a:r>
            <a:r>
              <a:rPr lang="en-US" sz="2400" dirty="0">
                <a:solidFill>
                  <a:srgbClr val="0000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225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4218" y="181891"/>
            <a:ext cx="89644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BÀI</a:t>
            </a:r>
            <a:r>
              <a:rPr lang="en-US" sz="2800" b="1" kern="0" dirty="0">
                <a:solidFill>
                  <a:srgbClr val="FF0000"/>
                </a:solidFill>
                <a:latin typeface="Times New Roman" panose="02020603050405020304" pitchFamily="18" charset="0"/>
                <a:cs typeface="Times New Roman" pitchFamily="18" charset="0"/>
              </a:rPr>
              <a:t> 36. </a:t>
            </a:r>
            <a:r>
              <a:rPr lang="en-US" sz="2800" b="1" kern="0" dirty="0" err="1">
                <a:solidFill>
                  <a:srgbClr val="FF0000"/>
                </a:solidFill>
                <a:latin typeface="Times New Roman" panose="02020603050405020304" pitchFamily="18" charset="0"/>
                <a:cs typeface="Times New Roman" pitchFamily="18" charset="0"/>
              </a:rPr>
              <a:t>CÁC</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QUY</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LUẬT</a:t>
            </a:r>
            <a:r>
              <a:rPr lang="en-US" sz="2800" b="1" kern="0" dirty="0">
                <a:solidFill>
                  <a:srgbClr val="FF0000"/>
                </a:solidFill>
                <a:latin typeface="Times New Roman" panose="02020603050405020304" pitchFamily="18" charset="0"/>
                <a:cs typeface="Times New Roman" pitchFamily="18" charset="0"/>
              </a:rPr>
              <a:t> DI </a:t>
            </a:r>
            <a:r>
              <a:rPr lang="en-US" sz="2800" b="1" kern="0" dirty="0" err="1">
                <a:solidFill>
                  <a:srgbClr val="FF0000"/>
                </a:solidFill>
                <a:latin typeface="Times New Roman" panose="02020603050405020304" pitchFamily="18" charset="0"/>
                <a:cs typeface="Times New Roman" pitchFamily="18" charset="0"/>
              </a:rPr>
              <a:t>TRUYỀN</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CỦA</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MENĐEL</a:t>
            </a:r>
            <a:endParaRPr lang="en-US" sz="2800" b="1" kern="0" dirty="0">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156388" y="851816"/>
            <a:ext cx="864096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400" b="1" kern="0" dirty="0">
                <a:solidFill>
                  <a:srgbClr val="000099"/>
                </a:solidFill>
                <a:latin typeface="Times New Roman" pitchFamily="18" charset="0"/>
                <a:cs typeface="Times New Roman" pitchFamily="18" charset="0"/>
              </a:rPr>
              <a:t>I - </a:t>
            </a:r>
            <a:r>
              <a:rPr lang="en-US" sz="2400" b="1" kern="0" dirty="0" err="1">
                <a:solidFill>
                  <a:srgbClr val="000099"/>
                </a:solidFill>
                <a:latin typeface="Times New Roman" pitchFamily="18" charset="0"/>
                <a:cs typeface="Times New Roman" pitchFamily="18" charset="0"/>
              </a:rPr>
              <a:t>MENĐEL</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VÀ</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THÍ</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NGHIỆM</a:t>
            </a:r>
            <a:r>
              <a:rPr lang="en-US" sz="2400" b="1" kern="0" dirty="0">
                <a:solidFill>
                  <a:srgbClr val="000099"/>
                </a:solidFill>
                <a:latin typeface="Times New Roman" pitchFamily="18" charset="0"/>
                <a:cs typeface="Times New Roman" pitchFamily="18" charset="0"/>
              </a:rPr>
              <a:t> LAI </a:t>
            </a:r>
            <a:r>
              <a:rPr lang="en-US" sz="2400" b="1" kern="0" dirty="0" err="1">
                <a:solidFill>
                  <a:srgbClr val="000099"/>
                </a:solidFill>
                <a:latin typeface="Times New Roman" pitchFamily="18" charset="0"/>
                <a:cs typeface="Times New Roman" pitchFamily="18" charset="0"/>
              </a:rPr>
              <a:t>MỘT</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CẶP</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TÍNH</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TRẠNG</a:t>
            </a:r>
            <a:endParaRPr lang="en-US" sz="2400" b="1" kern="0" dirty="0">
              <a:solidFill>
                <a:srgbClr val="000099"/>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0" y="1340768"/>
            <a:ext cx="943548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A50021"/>
                </a:solidFill>
                <a:latin typeface="Times New Roman" pitchFamily="18" charset="0"/>
                <a:cs typeface="Times New Roman" pitchFamily="18" charset="0"/>
              </a:rPr>
              <a:t>Nội</a:t>
            </a:r>
            <a:r>
              <a:rPr lang="en-US" sz="2800" b="1" kern="0" dirty="0">
                <a:solidFill>
                  <a:srgbClr val="A50021"/>
                </a:solidFill>
                <a:latin typeface="Times New Roman" pitchFamily="18" charset="0"/>
                <a:cs typeface="Times New Roman" pitchFamily="18" charset="0"/>
              </a:rPr>
              <a:t> dung 1: </a:t>
            </a:r>
            <a:r>
              <a:rPr lang="en-US" sz="2800" b="1" kern="0" dirty="0" err="1">
                <a:solidFill>
                  <a:srgbClr val="A50021"/>
                </a:solidFill>
                <a:latin typeface="Times New Roman" pitchFamily="18" charset="0"/>
                <a:cs typeface="Times New Roman" pitchFamily="18" charset="0"/>
              </a:rPr>
              <a:t>Tìm</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hiểu</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phương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pháp</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nghiên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cứu</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của</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Menđel</a:t>
            </a:r>
            <a:endParaRPr lang="en-US" sz="2800" b="1" kern="0" dirty="0">
              <a:solidFill>
                <a:srgbClr val="A50021"/>
              </a:solidFill>
              <a:latin typeface="Times New Roman" pitchFamily="18" charset="0"/>
              <a:cs typeface="Times New Roman" pitchFamily="18" charset="0"/>
            </a:endParaRPr>
          </a:p>
        </p:txBody>
      </p:sp>
      <p:sp>
        <p:nvSpPr>
          <p:cNvPr id="9" name="Rectangle 8"/>
          <p:cNvSpPr/>
          <p:nvPr/>
        </p:nvSpPr>
        <p:spPr>
          <a:xfrm>
            <a:off x="867104" y="3140968"/>
            <a:ext cx="7219540" cy="684803"/>
          </a:xfrm>
          <a:prstGeom prst="rect">
            <a:avLst/>
          </a:prstGeom>
          <a:noFill/>
        </p:spPr>
        <p:txBody>
          <a:bodyPr wrap="none" lIns="68580" tIns="34290" rIns="68580" bIns="34290">
            <a:spAutoFit/>
          </a:bodyPr>
          <a:lstStyle/>
          <a:p>
            <a:pPr algn="ctr" fontAlgn="auto">
              <a:spcBef>
                <a:spcPts val="0"/>
              </a:spcBef>
              <a:spcAft>
                <a:spcPts val="0"/>
              </a:spcAft>
            </a:pPr>
            <a:r>
              <a:rPr lang="en-US" sz="4000" b="1" dirty="0" err="1">
                <a:ln w="6600">
                  <a:solidFill>
                    <a:srgbClr val="ED7D31"/>
                  </a:solidFill>
                  <a:prstDash val="solid"/>
                </a:ln>
                <a:effectLst>
                  <a:outerShdw dist="38100" dir="2700000" algn="tl" rotWithShape="0">
                    <a:srgbClr val="ED7D31"/>
                  </a:outerShdw>
                </a:effectLst>
                <a:latin typeface="Times New Roman" panose="02020603050405020304" pitchFamily="18" charset="0"/>
                <a:cs typeface="Times New Roman" panose="02020603050405020304" pitchFamily="18" charset="0"/>
              </a:rPr>
              <a:t>TR</a:t>
            </a:r>
            <a:r>
              <a:rPr lang="vi-VN" sz="4000" b="1" dirty="0">
                <a:ln w="6600">
                  <a:solidFill>
                    <a:srgbClr val="ED7D31"/>
                  </a:solidFill>
                  <a:prstDash val="solid"/>
                </a:ln>
                <a:effectLst>
                  <a:outerShdw dist="38100" dir="2700000" algn="tl" rotWithShape="0">
                    <a:srgbClr val="ED7D31"/>
                  </a:outerShdw>
                </a:effectLst>
                <a:latin typeface="Times New Roman" panose="02020603050405020304" pitchFamily="18" charset="0"/>
                <a:cs typeface="Times New Roman" panose="02020603050405020304" pitchFamily="18" charset="0"/>
              </a:rPr>
              <a:t>Ò CHƠI HỘP QUÀ BÍ MẬT</a:t>
            </a:r>
            <a:endParaRPr lang="en-US" sz="4000" b="1" dirty="0">
              <a:ln w="6600">
                <a:solidFill>
                  <a:srgbClr val="ED7D31"/>
                </a:solidFill>
                <a:prstDash val="solid"/>
              </a:ln>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1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9"/>
                                        </p:tgtEl>
                                        <p:attrNameLst>
                                          <p:attrName>ppt_x</p:attrName>
                                          <p:attrName>ppt_y</p:attrName>
                                        </p:attrNameLst>
                                      </p:cBhvr>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227862" y="1703953"/>
            <a:ext cx="8664617"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vi-VN" sz="2800" b="1" dirty="0">
                <a:solidFill>
                  <a:schemeClr val="tx1"/>
                </a:solidFill>
                <a:latin typeface="Times New Roman" panose="02020603050405020304" pitchFamily="18" charset="0"/>
                <a:cs typeface="Times New Roman" panose="02020603050405020304" pitchFamily="18" charset="0"/>
              </a:rPr>
              <a:t>Câu 1. Ai là người đặt nền món cho di truyền học hiện đại? </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373330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vi-VN" sz="2800" b="1" dirty="0">
                <a:solidFill>
                  <a:srgbClr val="002060"/>
                </a:solidFill>
                <a:latin typeface="Times New Roman" panose="02020603050405020304" pitchFamily="18" charset="0"/>
                <a:cs typeface="Times New Roman" panose="02020603050405020304" pitchFamily="18" charset="0"/>
              </a:rPr>
              <a:t>Gregor Johann Menđel</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349296" y="3117377"/>
            <a:ext cx="2445413" cy="623248"/>
          </a:xfrm>
          <a:prstGeom prst="rect">
            <a:avLst/>
          </a:prstGeom>
          <a:noFill/>
        </p:spPr>
        <p:txBody>
          <a:bodyPr wrap="none" lIns="68580" tIns="34290" rIns="68580" bIns="34290">
            <a:spAutoFit/>
          </a:bodyPr>
          <a:lstStyle/>
          <a:p>
            <a:pPr algn="ctr" fontAlgn="auto">
              <a:spcBef>
                <a:spcPts val="0"/>
              </a:spcBef>
              <a:spcAft>
                <a:spcPts val="0"/>
              </a:spcAft>
            </a:pPr>
            <a:r>
              <a:rPr lang="vi-VN" sz="3600" b="1" dirty="0">
                <a:solidFill>
                  <a:srgbClr val="FF0000"/>
                </a:solidFill>
                <a:latin typeface="Calibri"/>
                <a:cs typeface="+mn-cs"/>
              </a:rPr>
              <a:t>Một cây bút</a:t>
            </a:r>
            <a:endParaRPr lang="en-US" sz="3600" b="1" dirty="0">
              <a:solidFill>
                <a:srgbClr val="FF0000"/>
              </a:solidFill>
              <a:latin typeface="Calibri"/>
              <a:cs typeface="+mn-cs"/>
            </a:endParaRPr>
          </a:p>
        </p:txBody>
      </p:sp>
    </p:spTree>
    <p:extLst>
      <p:ext uri="{BB962C8B-B14F-4D97-AF65-F5344CB8AC3E}">
        <p14:creationId xmlns:p14="http://schemas.microsoft.com/office/powerpoint/2010/main" val="126967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467544" y="1703953"/>
            <a:ext cx="8352927"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2800" b="1" dirty="0">
                <a:solidFill>
                  <a:schemeClr val="tx1"/>
                </a:solidFill>
                <a:latin typeface="Times New Roman" panose="02020603050405020304" pitchFamily="18" charset="0"/>
                <a:cs typeface="Times New Roman" panose="02020603050405020304" pitchFamily="18" charset="0"/>
              </a:rPr>
              <a:t>Câu 2. Menđel sinh  năm ra và mất năm nào? Quê hương của ông ở đâu? </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3733303"/>
            <a:ext cx="5966460" cy="120786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vi-VN" sz="2400" b="1" dirty="0">
                <a:solidFill>
                  <a:srgbClr val="002060"/>
                </a:solidFill>
                <a:latin typeface="Times New Roman" panose="02020603050405020304" pitchFamily="18" charset="0"/>
                <a:cs typeface="Times New Roman" panose="02020603050405020304" pitchFamily="18" charset="0"/>
              </a:rPr>
              <a:t>1822-1884</a:t>
            </a:r>
          </a:p>
          <a:p>
            <a:pPr algn="ctr" fontAlgn="auto">
              <a:spcBef>
                <a:spcPts val="0"/>
              </a:spcBef>
              <a:spcAft>
                <a:spcPts val="0"/>
              </a:spcAft>
            </a:pPr>
            <a:r>
              <a:rPr lang="vi-VN" sz="2400" b="1" dirty="0">
                <a:solidFill>
                  <a:srgbClr val="002060"/>
                </a:solidFill>
                <a:latin typeface="Times New Roman" panose="02020603050405020304" pitchFamily="18" charset="0"/>
                <a:cs typeface="Times New Roman" panose="02020603050405020304" pitchFamily="18" charset="0"/>
              </a:rPr>
              <a:t>Ông sinh ra tại Vương quốc Áo, nay thuộc cộng hòa Séc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156134" y="3117377"/>
            <a:ext cx="2831737" cy="623248"/>
          </a:xfrm>
          <a:prstGeom prst="rect">
            <a:avLst/>
          </a:prstGeom>
          <a:noFill/>
        </p:spPr>
        <p:txBody>
          <a:bodyPr wrap="none" lIns="68580" tIns="34290" rIns="68580" bIns="34290">
            <a:spAutoFit/>
          </a:bodyPr>
          <a:lstStyle/>
          <a:p>
            <a:pPr algn="ctr" fontAlgn="auto">
              <a:spcBef>
                <a:spcPts val="0"/>
              </a:spcBef>
              <a:spcAft>
                <a:spcPts val="0"/>
              </a:spcAft>
              <a:defRPr/>
            </a:pPr>
            <a:r>
              <a:rPr lang="vi-VN" sz="3600" b="1" dirty="0">
                <a:solidFill>
                  <a:srgbClr val="FF0000"/>
                </a:solidFill>
                <a:latin typeface="Calibri" panose="020F0502020204030204"/>
                <a:cs typeface="+mn-cs"/>
              </a:rPr>
              <a:t>Một chiếc kẹo</a:t>
            </a:r>
            <a:endParaRPr lang="en-US" sz="3600" b="1" dirty="0">
              <a:solidFill>
                <a:srgbClr val="FF0000"/>
              </a:solidFill>
              <a:latin typeface="Calibri" panose="020F0502020204030204"/>
              <a:cs typeface="+mn-cs"/>
            </a:endParaRPr>
          </a:p>
        </p:txBody>
      </p:sp>
    </p:spTree>
    <p:extLst>
      <p:ext uri="{BB962C8B-B14F-4D97-AF65-F5344CB8AC3E}">
        <p14:creationId xmlns:p14="http://schemas.microsoft.com/office/powerpoint/2010/main" val="196896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1120165" y="170395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2800" b="1" dirty="0">
                <a:solidFill>
                  <a:schemeClr val="tx1"/>
                </a:solidFill>
                <a:latin typeface="Times New Roman" panose="02020603050405020304" pitchFamily="18" charset="0"/>
                <a:cs typeface="Times New Roman" panose="02020603050405020304" pitchFamily="18" charset="0"/>
              </a:rPr>
              <a:t>Câu 3. Đối tượng nghiên cứu trong các thí nghiệm của Menđel là gì?</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373330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2400" b="1" dirty="0">
                <a:solidFill>
                  <a:srgbClr val="002060"/>
                </a:solidFill>
              </a:rPr>
              <a:t>Cây đậu hà lan</a:t>
            </a:r>
            <a:endParaRPr lang="en-US" sz="2400" b="1" dirty="0">
              <a:solidFill>
                <a:srgbClr val="002060"/>
              </a:solidFill>
            </a:endParaRPr>
          </a:p>
        </p:txBody>
      </p:sp>
      <p:sp>
        <p:nvSpPr>
          <p:cNvPr id="15" name="Rectangle 14"/>
          <p:cNvSpPr/>
          <p:nvPr/>
        </p:nvSpPr>
        <p:spPr>
          <a:xfrm>
            <a:off x="2652342" y="3117377"/>
            <a:ext cx="3839321" cy="623248"/>
          </a:xfrm>
          <a:prstGeom prst="rect">
            <a:avLst/>
          </a:prstGeom>
          <a:noFill/>
        </p:spPr>
        <p:txBody>
          <a:bodyPr wrap="none" lIns="68580" tIns="34290" rIns="68580" bIns="34290">
            <a:spAutoFit/>
          </a:bodyPr>
          <a:lstStyle/>
          <a:p>
            <a:pPr algn="ctr" fontAlgn="auto">
              <a:spcBef>
                <a:spcPts val="0"/>
              </a:spcBef>
              <a:spcAft>
                <a:spcPts val="0"/>
              </a:spcAft>
              <a:defRPr/>
            </a:pPr>
            <a:r>
              <a:rPr lang="vi-VN" sz="3600" b="1" dirty="0">
                <a:solidFill>
                  <a:srgbClr val="FF0000"/>
                </a:solidFill>
                <a:latin typeface="Calibri" panose="020F0502020204030204"/>
                <a:cs typeface="+mn-cs"/>
              </a:rPr>
              <a:t>Một tràng pháo tay</a:t>
            </a:r>
            <a:endParaRPr lang="en-US" sz="3600" b="1" dirty="0">
              <a:solidFill>
                <a:srgbClr val="FF0000"/>
              </a:solidFill>
              <a:latin typeface="Calibri" panose="020F0502020204030204"/>
              <a:cs typeface="+mn-cs"/>
            </a:endParaRPr>
          </a:p>
        </p:txBody>
      </p:sp>
    </p:spTree>
    <p:extLst>
      <p:ext uri="{BB962C8B-B14F-4D97-AF65-F5344CB8AC3E}">
        <p14:creationId xmlns:p14="http://schemas.microsoft.com/office/powerpoint/2010/main" val="101246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heme/theme1.xml><?xml version="1.0" encoding="utf-8"?>
<a:theme xmlns:a="http://schemas.openxmlformats.org/drawingml/2006/main" name="1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157255571</TotalTime>
  <Pages>0</Pages>
  <Words>851</Words>
  <Characters>0</Characters>
  <Application>Microsoft Office PowerPoint</Application>
  <DocSecurity>0</DocSecurity>
  <PresentationFormat>On-screen Show (4:3)</PresentationFormat>
  <Lines>0</Lines>
  <Paragraphs>73</Paragraphs>
  <Slides>18</Slides>
  <Notes>1</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Arial</vt:lpstr>
      <vt:lpstr>Calibri</vt:lpstr>
      <vt:lpstr>Calibri Light</vt:lpstr>
      <vt:lpstr>Times New Roman</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LAI MỘT CẶP TÍNH TRẠNG</dc:title>
  <dc:creator>Toshiba</dc:creator>
  <cp:lastModifiedBy>Administrator</cp:lastModifiedBy>
  <cp:revision>65</cp:revision>
  <cp:lastPrinted>1899-12-30T00:00:00Z</cp:lastPrinted>
  <dcterms:created xsi:type="dcterms:W3CDTF">2016-08-09T18:46:40Z</dcterms:created>
  <dcterms:modified xsi:type="dcterms:W3CDTF">2025-04-19T14:06:41Z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1033-8.1.0.3036</vt:lpwstr>
  </property>
</Properties>
</file>