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notesMasterIdLst>
    <p:notesMasterId r:id="rId45"/>
  </p:notesMasterIdLst>
  <p:sldIdLst>
    <p:sldId id="313" r:id="rId8"/>
    <p:sldId id="372" r:id="rId9"/>
    <p:sldId id="382" r:id="rId10"/>
    <p:sldId id="314" r:id="rId11"/>
    <p:sldId id="296" r:id="rId12"/>
    <p:sldId id="322" r:id="rId13"/>
    <p:sldId id="340" r:id="rId14"/>
    <p:sldId id="311" r:id="rId15"/>
    <p:sldId id="336" r:id="rId16"/>
    <p:sldId id="324" r:id="rId17"/>
    <p:sldId id="383" r:id="rId18"/>
    <p:sldId id="384" r:id="rId19"/>
    <p:sldId id="385" r:id="rId20"/>
    <p:sldId id="345" r:id="rId21"/>
    <p:sldId id="355" r:id="rId22"/>
    <p:sldId id="361" r:id="rId23"/>
    <p:sldId id="362" r:id="rId24"/>
    <p:sldId id="587" r:id="rId25"/>
    <p:sldId id="586" r:id="rId26"/>
    <p:sldId id="588" r:id="rId27"/>
    <p:sldId id="589" r:id="rId28"/>
    <p:sldId id="590" r:id="rId29"/>
    <p:sldId id="354" r:id="rId30"/>
    <p:sldId id="348" r:id="rId31"/>
    <p:sldId id="592" r:id="rId32"/>
    <p:sldId id="366" r:id="rId33"/>
    <p:sldId id="593" r:id="rId34"/>
    <p:sldId id="335" r:id="rId35"/>
    <p:sldId id="370" r:id="rId36"/>
    <p:sldId id="377" r:id="rId37"/>
    <p:sldId id="376" r:id="rId38"/>
    <p:sldId id="378" r:id="rId39"/>
    <p:sldId id="379" r:id="rId40"/>
    <p:sldId id="380" r:id="rId41"/>
    <p:sldId id="381" r:id="rId42"/>
    <p:sldId id="594" r:id="rId43"/>
    <p:sldId id="36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2" d="100"/>
          <a:sy n="82" d="100"/>
        </p:scale>
        <p:origin x="2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402CF-1852-438A-B99C-7DFF407EF725}"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106E1-449F-4C94-8F7F-444313E1BC2B}" type="slidenum">
              <a:rPr lang="en-US" smtClean="0"/>
              <a:t>‹#›</a:t>
            </a:fld>
            <a:endParaRPr lang="en-US"/>
          </a:p>
        </p:txBody>
      </p:sp>
    </p:spTree>
    <p:extLst>
      <p:ext uri="{BB962C8B-B14F-4D97-AF65-F5344CB8AC3E}">
        <p14:creationId xmlns:p14="http://schemas.microsoft.com/office/powerpoint/2010/main" val="384967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039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4/19/2025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4/19/2025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4/19/2025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0945C50-4970-C82A-E26A-E8CD8CDC1CDC}"/>
              </a:ext>
            </a:extLst>
          </p:cNvPr>
          <p:cNvGrpSpPr/>
          <p:nvPr/>
        </p:nvGrpSpPr>
        <p:grpSpPr>
          <a:xfrm>
            <a:off x="660088" y="94428"/>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Bài</a:t>
              </a:r>
              <a:r>
                <a:rPr lang="en-US" sz="3200" b="1" dirty="0">
                  <a:solidFill>
                    <a:schemeClr val="bg1"/>
                  </a:solidFill>
                </a:rPr>
                <a:t> 37</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1048871" y="1124742"/>
            <a:ext cx="10999694" cy="1938992"/>
          </a:xfrm>
          <a:prstGeom prst="rect">
            <a:avLst/>
          </a:prstGeom>
          <a:noFill/>
        </p:spPr>
        <p:txBody>
          <a:bodyPr wrap="square" rtlCol="0">
            <a:spAutoFit/>
          </a:bodyPr>
          <a:lstStyle/>
          <a:p>
            <a:pPr algn="ctr"/>
            <a:r>
              <a:rPr lang="en-US" sz="6000" b="1" dirty="0">
                <a:solidFill>
                  <a:schemeClr val="bg1"/>
                </a:solidFill>
              </a:rPr>
              <a:t>NUCLEIC ACID VÀ </a:t>
            </a:r>
          </a:p>
          <a:p>
            <a:pPr algn="ctr"/>
            <a:r>
              <a:rPr lang="en-US" sz="6000" b="1" dirty="0">
                <a:solidFill>
                  <a:schemeClr val="bg1"/>
                </a:solidFill>
              </a:rPr>
              <a:t>ỨNG DỤNG</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dirty="0" err="1">
                <a:solidFill>
                  <a:schemeClr val="tx1"/>
                </a:solidFill>
                <a:latin typeface="+mj-lt"/>
                <a:ea typeface="Tahoma" panose="020B0604030504040204" pitchFamily="34" charset="0"/>
                <a:cs typeface="Tahoma" panose="020B0604030504040204" pitchFamily="34" charset="0"/>
              </a:rPr>
              <a:t>Sự</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thật</a:t>
            </a:r>
            <a:r>
              <a:rPr lang="en-US" b="1" dirty="0">
                <a:solidFill>
                  <a:schemeClr val="tx1"/>
                </a:solidFill>
                <a:latin typeface="+mj-lt"/>
                <a:ea typeface="Tahoma" panose="020B0604030504040204" pitchFamily="34" charset="0"/>
                <a:cs typeface="Tahoma" panose="020B0604030504040204" pitchFamily="34" charset="0"/>
              </a:rPr>
              <a:t> </a:t>
            </a:r>
            <a:r>
              <a:rPr lang="en-US" b="1" dirty="0" err="1">
                <a:solidFill>
                  <a:schemeClr val="tx1"/>
                </a:solidFill>
                <a:latin typeface="+mj-lt"/>
                <a:ea typeface="Tahoma" panose="020B0604030504040204" pitchFamily="34" charset="0"/>
                <a:cs typeface="Tahoma" panose="020B0604030504040204" pitchFamily="34" charset="0"/>
              </a:rPr>
              <a:t>về</a:t>
            </a:r>
            <a:r>
              <a:rPr lang="en-US" b="1" dirty="0">
                <a:solidFill>
                  <a:schemeClr val="tx1"/>
                </a:solidFill>
                <a:latin typeface="+mj-lt"/>
                <a:ea typeface="Tahoma" panose="020B0604030504040204" pitchFamily="34" charset="0"/>
                <a:cs typeface="Tahoma" panose="020B0604030504040204" pitchFamily="34" charset="0"/>
              </a:rPr>
              <a:t>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dirty="0">
                <a:solidFill>
                  <a:schemeClr val="bg1"/>
                </a:solidFill>
                <a:latin typeface="+mj-lt"/>
                <a:ea typeface="Tahoma" panose="020B0604030504040204" pitchFamily="34" charset="0"/>
                <a:cs typeface="Tahoma" panose="020B0604030504040204" pitchFamily="34" charset="0"/>
              </a:rPr>
              <a:t>DNA </a:t>
            </a:r>
            <a:r>
              <a:rPr lang="en-US" sz="1200" i="1" dirty="0" err="1">
                <a:solidFill>
                  <a:schemeClr val="bg1"/>
                </a:solidFill>
                <a:latin typeface="+mj-lt"/>
                <a:ea typeface="Tahoma" panose="020B0604030504040204" pitchFamily="34" charset="0"/>
                <a:cs typeface="Tahoma" panose="020B0604030504040204" pitchFamily="34" charset="0"/>
              </a:rPr>
              <a:t>có</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thể</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kéo</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dài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từ</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trái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đất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tới</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mặt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trời</a:t>
            </a:r>
            <a:r>
              <a:rPr lang="en-US" sz="1200" i="1" dirty="0">
                <a:solidFill>
                  <a:schemeClr val="bg1"/>
                </a:solidFill>
                <a:latin typeface="+mj-lt"/>
                <a:ea typeface="Tahoma" panose="020B0604030504040204" pitchFamily="34" charset="0"/>
                <a:cs typeface="Tahoma" panose="020B0604030504040204" pitchFamily="34" charset="0"/>
              </a:rPr>
              <a:t> 600 </a:t>
            </a:r>
            <a:r>
              <a:rPr lang="en-US" sz="1200" i="1" dirty="0" err="1">
                <a:solidFill>
                  <a:schemeClr val="bg1"/>
                </a:solidFill>
                <a:latin typeface="+mj-lt"/>
                <a:ea typeface="Tahoma" panose="020B0604030504040204" pitchFamily="34" charset="0"/>
                <a:cs typeface="Tahoma" panose="020B0604030504040204" pitchFamily="34" charset="0"/>
              </a:rPr>
              <a:t>lần</a:t>
            </a:r>
            <a:endParaRPr lang="en-US" sz="1200" i="1" dirty="0">
              <a:solidFill>
                <a:schemeClr val="bg1"/>
              </a:solidFill>
              <a:latin typeface="+mj-lt"/>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dirty="0" err="1">
                <a:solidFill>
                  <a:schemeClr val="bg1"/>
                </a:solidFill>
                <a:latin typeface="+mj-lt"/>
                <a:ea typeface="Tahoma" panose="020B0604030504040204" pitchFamily="34" charset="0"/>
                <a:cs typeface="Tahoma" panose="020B0604030504040204" pitchFamily="34" charset="0"/>
              </a:rPr>
              <a:t>Tất</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cả</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chúng</a:t>
            </a:r>
            <a:r>
              <a:rPr lang="en-US" sz="1200" i="1" dirty="0">
                <a:solidFill>
                  <a:schemeClr val="bg1"/>
                </a:solidFill>
                <a:latin typeface="+mj-lt"/>
                <a:ea typeface="Tahoma" panose="020B0604030504040204" pitchFamily="34" charset="0"/>
                <a:cs typeface="Tahoma" panose="020B0604030504040204" pitchFamily="34" charset="0"/>
              </a:rPr>
              <a:t> ta </a:t>
            </a:r>
            <a:r>
              <a:rPr lang="en-US" sz="1200" i="1" dirty="0" err="1">
                <a:solidFill>
                  <a:schemeClr val="bg1"/>
                </a:solidFill>
                <a:latin typeface="+mj-lt"/>
                <a:ea typeface="Tahoma" panose="020B0604030504040204" pitchFamily="34" charset="0"/>
                <a:cs typeface="Tahoma" panose="020B0604030504040204" pitchFamily="34" charset="0"/>
              </a:rPr>
              <a:t>đều</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giống</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nhau</a:t>
            </a:r>
            <a:r>
              <a:rPr lang="en-US" sz="1200" i="1" dirty="0">
                <a:solidFill>
                  <a:schemeClr val="bg1"/>
                </a:solidFill>
                <a:latin typeface="+mj-lt"/>
                <a:ea typeface="Tahoma" panose="020B0604030504040204" pitchFamily="34" charset="0"/>
                <a:cs typeface="Tahoma" panose="020B0604030504040204" pitchFamily="34" charset="0"/>
              </a:rPr>
              <a:t> </a:t>
            </a:r>
            <a:r>
              <a:rPr lang="en-US" sz="1200" i="1" dirty="0" err="1">
                <a:solidFill>
                  <a:schemeClr val="bg1"/>
                </a:solidFill>
                <a:latin typeface="+mj-lt"/>
                <a:ea typeface="Tahoma" panose="020B0604030504040204" pitchFamily="34" charset="0"/>
                <a:cs typeface="Tahoma" panose="020B0604030504040204" pitchFamily="34" charset="0"/>
              </a:rPr>
              <a:t>đến</a:t>
            </a:r>
            <a:r>
              <a:rPr lang="en-US" sz="1200" i="1" dirty="0">
                <a:solidFill>
                  <a:schemeClr val="bg1"/>
                </a:solidFill>
                <a:latin typeface="+mj-lt"/>
                <a:ea typeface="Tahoma" panose="020B0604030504040204" pitchFamily="34" charset="0"/>
                <a:cs typeface="Tahoma" panose="020B0604030504040204" pitchFamily="34" charset="0"/>
              </a:rPr>
              <a:t>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180480"/>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2043252"/>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Quan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sát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hình</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bên</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kết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hợp</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thông</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tin SGK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hãy</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nêu</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những</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hiểu</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biết</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về</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phân</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tử</a:t>
              </a:r>
              <a:r>
                <a:rPr kumimoji="0" lang="en-US" sz="27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DNA? </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7746D-6C34-4602-3865-E3140D42E3F3}"/>
              </a:ext>
            </a:extLst>
          </p:cNvPr>
          <p:cNvPicPr>
            <a:picLocks noChangeAspect="1"/>
          </p:cNvPicPr>
          <p:nvPr/>
        </p:nvPicPr>
        <p:blipFill>
          <a:blip r:embed="rId2"/>
          <a:stretch>
            <a:fillRect/>
          </a:stretch>
        </p:blipFill>
        <p:spPr>
          <a:xfrm>
            <a:off x="228600" y="0"/>
            <a:ext cx="11963400" cy="6858000"/>
          </a:xfrm>
          <a:prstGeom prst="rect">
            <a:avLst/>
          </a:prstGeom>
        </p:spPr>
      </p:pic>
    </p:spTree>
    <p:extLst>
      <p:ext uri="{BB962C8B-B14F-4D97-AF65-F5344CB8AC3E}">
        <p14:creationId xmlns:p14="http://schemas.microsoft.com/office/powerpoint/2010/main" val="5633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6E39E9-8C43-09AF-005E-4B28B027E274}"/>
              </a:ext>
            </a:extLst>
          </p:cNvPr>
          <p:cNvSpPr txBox="1"/>
          <p:nvPr/>
        </p:nvSpPr>
        <p:spPr>
          <a:xfrm>
            <a:off x="0" y="124505"/>
            <a:ext cx="12191999" cy="6608989"/>
          </a:xfrm>
          <a:prstGeom prst="rect">
            <a:avLst/>
          </a:prstGeom>
          <a:solidFill>
            <a:schemeClr val="accent6">
              <a:lumMod val="40000"/>
              <a:lumOff val="60000"/>
            </a:schemeClr>
          </a:solidFill>
        </p:spPr>
        <p:txBody>
          <a:bodyPr wrap="square">
            <a:spAutoFit/>
          </a:bodyPr>
          <a:lstStyle/>
          <a:p>
            <a:pPr algn="ctr">
              <a:lnSpc>
                <a:spcPct val="107000"/>
              </a:lnSpc>
              <a:spcBef>
                <a:spcPts val="600"/>
              </a:spcBef>
              <a:spcAft>
                <a:spcPts val="600"/>
              </a:spcAft>
            </a:pPr>
            <a:r>
              <a:rPr lang="vi-VN"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1: Quan sát 37.1, hoàn thành nội dung mô tả cấu trúc DNA dưới đây: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DNA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nitrogenous base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Phân tử DNA gồm ...... mạch song song và ngược chiều nhau.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Trong mỗi mạch các mucleotid liên kết với nhau bằng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Times New Roman" panose="02020603050405020304" pitchFamily="18" charset="0"/>
              <a:buChar char="-"/>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Các nucleotide giữa hai mạch liên kết với nhau bằng ............................... theo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nguyên tắc bổ sung.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T liên kết với ................ bằng ................................. Nên số nucletide T = số nucleotide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G liên kết với ................ bằng ................................. Nên số nucletide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 số nucleotide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Times New Roman" panose="02020603050405020304" pitchFamily="18"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DNA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chu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nm;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thích vì sao có 4 loại nucleotide có thể tạo nên sự đa dạng của DNA?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3: Cho biết chức năng của DNA?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59257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F2C9647-12FD-D893-3C94-0D3FFE5E89DB}"/>
              </a:ext>
            </a:extLst>
          </p:cNvPr>
          <p:cNvSpPr>
            <a:spLocks noChangeArrowheads="1"/>
          </p:cNvSpPr>
          <p:nvPr/>
        </p:nvSpPr>
        <p:spPr bwMode="auto">
          <a:xfrm>
            <a:off x="35859" y="0"/>
            <a:ext cx="12120282" cy="6740307"/>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kumimoji="0" lang="en-US" altLang="en-US" sz="2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Quan s</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 37.1, ho</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th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nội dung mô tả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DNA dưới đây:</a:t>
            </a:r>
            <a:endPar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DNA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cấu</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Cytosine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Guanine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Adenin</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Thymine</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gồm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phosphate,</a:t>
            </a:r>
            <a:r>
              <a:rPr kumimoji="0" lang="en-US"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pentose</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nitrogenous base.</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nitrogenous base </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a:t>
            </a:r>
            <a:r>
              <a:rPr kumimoji="0" lang="en-US" altLang="en-US" sz="2400" b="0" i="1" u="none" strike="noStrike" cap="none" normalizeH="0" baseline="0" dirty="0" err="1">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1"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kumimoji="0" lang="en-US"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Phân tử DNA gồm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mạch song song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ngược chiều nhau.</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 mỗi mạch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mucleotid liên kết với nhau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phosphodiester</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nucleotide giữa hai mạch liên kết với nhau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theo </a:t>
            </a:r>
            <a:r>
              <a:rPr kumimoji="0" lang="vi-VN" altLang="en-US" sz="24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 tắc bổ sung.</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 liên kết với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hai 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nên số nucletide T = số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liên kết với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bằng </a:t>
            </a:r>
            <a:r>
              <a:rPr kumimoji="0" lang="vi-VN" altLang="en-US" sz="2400" b="0" i="1"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 liên kết hydrogen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nên số nucletide G = số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Char char="•"/>
              <a:tabLst/>
            </a:pP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DNA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xoắn, mỗi chu k</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ì</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xoắn gồm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cặp nucleotide, d</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34</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nm; đường k</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vòng xoắn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nm.</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DNA được cấu tr</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ú</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theo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 tắc đa phân</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từ bốn loại nucleotide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 kết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 chiều dọc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 xếp theo nhiều c</a:t>
            </a:r>
            <a:r>
              <a:rPr kumimoji="0" lang="vi-VN" altLang="en-US" sz="2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 kh</a:t>
            </a:r>
            <a:r>
              <a:rPr kumimoji="0" lang="vi-VN" altLang="en-US" sz="24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nhau </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 tạo ra vô số phân tử DNA kh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nhau về số lượng, th</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 phần v</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trật tự sắp xếp c</a:t>
            </a:r>
            <a:r>
              <a:rPr kumimoji="0" lang="vi-VN"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nucleotide.</a:t>
            </a:r>
            <a:endParaRPr kumimoji="0" lang="en-US" altLang="en-US" sz="2400" b="0" i="0" u="none" strike="noStrike" cap="none" normalizeH="0" baseline="0" dirty="0">
              <a:ln>
                <a:noFill/>
              </a:ln>
              <a:solidFill>
                <a:schemeClr val="tx1"/>
              </a:solidFill>
              <a:effectLst/>
            </a:endParaRPr>
          </a:p>
          <a:p>
            <a:pPr marL="0" marR="0" lvl="0" indent="20955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3:</a:t>
            </a:r>
            <a:r>
              <a:rPr kumimoji="0" lang="vi-VN"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DNA có chức năng lưu trữ, bảo quản và truyền đạt thông tin di truyền.</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362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dirty="0">
                <a:solidFill>
                  <a:srgbClr val="FF0000"/>
                </a:solidFill>
              </a:rPr>
              <a:t>- Đặc điểm giúp DNA thực hiện chức năng lưu giữ thông tin di truyền:</a:t>
            </a:r>
            <a:endParaRPr lang="en-US" b="1" dirty="0">
              <a:solidFill>
                <a:srgbClr val="FF0000"/>
              </a:solidFill>
            </a:endParaRPr>
          </a:p>
          <a:p>
            <a:r>
              <a:rPr lang="vi-VN" dirty="0"/>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603791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869818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dirty="0">
                <a:solidFill>
                  <a:srgbClr val="FF0000"/>
                </a:solidFill>
              </a:rPr>
              <a:t>- Đặc điểm giúp DNA thực hiện chức năng truyền đạt thông tin di truyền: </a:t>
            </a:r>
            <a:endParaRPr lang="en-US" dirty="0">
              <a:solidFill>
                <a:srgbClr val="FF0000"/>
              </a:solidFill>
            </a:endParaRPr>
          </a:p>
          <a:p>
            <a:r>
              <a:rPr lang="vi-VN" b="0" dirty="0"/>
              <a:t>Phân tử DNA có khả năng tự nhân đôi, nhờ đó thông tin có thể di truyền qua các thế hệ tế bào và cơ thể, đảm bảo cho đặc tính của loài được duy trì ổn định.</a:t>
            </a:r>
            <a:endParaRPr lang="en-US" b="0" dirty="0"/>
          </a:p>
        </p:txBody>
      </p:sp>
    </p:spTree>
    <p:extLst>
      <p:ext uri="{BB962C8B-B14F-4D97-AF65-F5344CB8AC3E}">
        <p14:creationId xmlns:p14="http://schemas.microsoft.com/office/powerpoint/2010/main" val="1112002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B287A-0816-BA6F-F530-38E645BB8D06}"/>
              </a:ext>
            </a:extLst>
          </p:cNvPr>
          <p:cNvSpPr txBox="1"/>
          <p:nvPr/>
        </p:nvSpPr>
        <p:spPr>
          <a:xfrm>
            <a:off x="67235" y="570653"/>
            <a:ext cx="12057529" cy="7267118"/>
          </a:xfrm>
          <a:prstGeom prst="rect">
            <a:avLst/>
          </a:prstGeom>
          <a:solidFill>
            <a:schemeClr val="accent6">
              <a:lumMod val="20000"/>
              <a:lumOff val="80000"/>
            </a:schemeClr>
          </a:solidFill>
        </p:spPr>
        <p:txBody>
          <a:bodyPr wrap="square">
            <a:spAutoFit/>
          </a:bodyPr>
          <a:lstStyle/>
          <a:p>
            <a:pPr marL="342900" lvl="0" indent="-342900" algn="just">
              <a:lnSpc>
                <a:spcPct val="107000"/>
              </a:lnSpc>
              <a:spcBef>
                <a:spcPts val="240"/>
              </a:spcBef>
              <a:spcAft>
                <a:spcPts val="360"/>
              </a:spcAft>
              <a:buFont typeface="Times New Roman" panose="02020603050405020304" pitchFamily="18" charset="0"/>
              <a:buChar char="-"/>
            </a:pP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T, G, 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pentose,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phosphate, nitrogenous base.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xoắn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kép</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song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song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xoắn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polynucleotide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hydrogen, G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hydrogen.</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240"/>
              </a:spcBef>
              <a:spcAft>
                <a:spcPts val="360"/>
              </a:spcAft>
              <a:buFont typeface="Times New Roman" panose="02020603050405020304" pitchFamily="18" charset="0"/>
              <a:buChar char="-"/>
            </a:pP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DNA.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solidFill>
                  <a:srgbClr val="0070C0"/>
                </a:solidFill>
                <a:effectLst/>
                <a:latin typeface="Times New Roman" panose="02020603050405020304" pitchFamily="18" charset="0"/>
                <a:ea typeface="Calibri" panose="020F0502020204030204" pitchFamily="34" charset="0"/>
              </a:rPr>
              <a:t>-  DNA </a:t>
            </a:r>
            <a:r>
              <a:rPr lang="en-US" sz="3200" dirty="0" err="1">
                <a:solidFill>
                  <a:srgbClr val="0070C0"/>
                </a:solidFill>
                <a:effectLst/>
                <a:latin typeface="Times New Roman" panose="02020603050405020304" pitchFamily="18" charset="0"/>
                <a:ea typeface="Calibri" panose="020F0502020204030204" pitchFamily="34" charset="0"/>
              </a:rPr>
              <a:t>có</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chức</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0070C0"/>
                </a:solidFill>
                <a:effectLst/>
                <a:latin typeface="Times New Roman" panose="02020603050405020304" pitchFamily="18" charset="0"/>
                <a:ea typeface="Calibri" panose="020F0502020204030204" pitchFamily="34" charset="0"/>
              </a:rPr>
              <a:t>năng</a:t>
            </a:r>
            <a:r>
              <a:rPr lang="en-US" sz="3200" dirty="0">
                <a:solidFill>
                  <a:srgbClr val="0070C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lưu</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trữ</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bảo</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quản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và</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truyền</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đạt</a:t>
            </a:r>
            <a:r>
              <a:rPr lang="en-US" sz="3200" dirty="0">
                <a:solidFill>
                  <a:srgbClr val="FF0000"/>
                </a:solidFill>
                <a:effectLst/>
                <a:latin typeface="Times New Roman" panose="02020603050405020304" pitchFamily="18" charset="0"/>
                <a:ea typeface="Calibri" panose="020F0502020204030204" pitchFamily="34" charset="0"/>
              </a:rPr>
              <a:t> </a:t>
            </a:r>
            <a:r>
              <a:rPr lang="en-US" sz="3200" dirty="0" err="1">
                <a:solidFill>
                  <a:srgbClr val="FF0000"/>
                </a:solidFill>
                <a:effectLst/>
                <a:latin typeface="Times New Roman" panose="02020603050405020304" pitchFamily="18" charset="0"/>
                <a:ea typeface="Calibri" panose="020F0502020204030204" pitchFamily="34" charset="0"/>
              </a:rPr>
              <a:t>thông</a:t>
            </a:r>
            <a:r>
              <a:rPr lang="en-US" sz="3200" dirty="0">
                <a:solidFill>
                  <a:srgbClr val="FF0000"/>
                </a:solidFill>
                <a:effectLst/>
                <a:latin typeface="Times New Roman" panose="02020603050405020304" pitchFamily="18" charset="0"/>
                <a:ea typeface="Calibri" panose="020F0502020204030204" pitchFamily="34" charset="0"/>
              </a:rPr>
              <a:t> tin di </a:t>
            </a:r>
            <a:r>
              <a:rPr lang="en-US" sz="3200" dirty="0" err="1">
                <a:solidFill>
                  <a:srgbClr val="FF0000"/>
                </a:solidFill>
                <a:effectLst/>
                <a:latin typeface="Times New Roman" panose="02020603050405020304" pitchFamily="18" charset="0"/>
                <a:ea typeface="Calibri" panose="020F0502020204030204" pitchFamily="34" charset="0"/>
              </a:rPr>
              <a:t>truyền</a:t>
            </a:r>
            <a:r>
              <a:rPr lang="en-US" sz="3200" dirty="0">
                <a:solidFill>
                  <a:srgbClr val="0070C0"/>
                </a:solidFill>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402989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6" name="Down Ribbon 5"/>
          <p:cNvSpPr/>
          <p:nvPr/>
        </p:nvSpPr>
        <p:spPr>
          <a:xfrm>
            <a:off x="2615747" y="266614"/>
            <a:ext cx="6473372" cy="97399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Arial"/>
                <a:cs typeface="Times New Roman" pitchFamily="18" charset="0"/>
                <a:sym typeface="Calibri"/>
              </a:rPr>
              <a:t>HOẠT ĐỘNG</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Arial"/>
              <a:cs typeface="Times New Roman" pitchFamily="18" charset="0"/>
              <a:sym typeface="Arial"/>
            </a:endParaRPr>
          </a:p>
        </p:txBody>
      </p:sp>
      <p:pic>
        <p:nvPicPr>
          <p:cNvPr id="7" name="Google Shape;112;p41">
            <a:extLst>
              <a:ext uri="{FF2B5EF4-FFF2-40B4-BE49-F238E27FC236}">
                <a16:creationId xmlns:a16="http://schemas.microsoft.com/office/drawing/2014/main" id="{F3C08338-12F5-4A9B-A0FD-CB6C5EC1A883}"/>
              </a:ext>
            </a:extLst>
          </p:cNvPr>
          <p:cNvPicPr preferRelativeResize="0"/>
          <p:nvPr/>
        </p:nvPicPr>
        <p:blipFill rotWithShape="1">
          <a:blip r:embed="rId3">
            <a:alphaModFix/>
          </a:blip>
          <a:srcRect/>
          <a:stretch/>
        </p:blipFill>
        <p:spPr>
          <a:xfrm>
            <a:off x="144232" y="108509"/>
            <a:ext cx="1428750" cy="1105535"/>
          </a:xfrm>
          <a:prstGeom prst="rect">
            <a:avLst/>
          </a:prstGeom>
          <a:noFill/>
          <a:ln>
            <a:noFill/>
          </a:ln>
        </p:spPr>
      </p:pic>
      <p:pic>
        <p:nvPicPr>
          <p:cNvPr id="1026" name="Picture 2" descr="Các trò chơi khởi động cho một buổi sinh hoạt tập thể - Sinh Viên Công Giáo  Trung C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90" y="2371640"/>
            <a:ext cx="3057525" cy="3057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141386-C112-7C26-8BA1-60CDBD2BD0F2}"/>
              </a:ext>
            </a:extLst>
          </p:cNvPr>
          <p:cNvSpPr txBox="1"/>
          <p:nvPr/>
        </p:nvSpPr>
        <p:spPr>
          <a:xfrm>
            <a:off x="4355647" y="2371640"/>
            <a:ext cx="7384596" cy="2554545"/>
          </a:xfrm>
          <a:prstGeom prst="rect">
            <a:avLst/>
          </a:prstGeom>
          <a:solidFill>
            <a:schemeClr val="accent2">
              <a:lumMod val="40000"/>
              <a:lumOff val="60000"/>
            </a:schemeClr>
          </a:solidFill>
        </p:spPr>
        <p:txBody>
          <a:bodyPr wrap="square">
            <a:spAutoFit/>
          </a:bodyPr>
          <a:lstStyle/>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Biết</a:t>
            </a:r>
            <a:r>
              <a:rPr lang="en-US" sz="3200" dirty="0">
                <a:effectLst/>
                <a:latin typeface="Times New Roman" panose="02020603050405020304" pitchFamily="18" charset="0"/>
                <a:ea typeface="Calibri" panose="020F0502020204030204" pitchFamily="34" charset="0"/>
              </a:rPr>
              <a:t> 1 </a:t>
            </a:r>
            <a:r>
              <a:rPr lang="en-US" sz="3200" dirty="0" err="1">
                <a:effectLst/>
                <a:latin typeface="Times New Roman" panose="02020603050405020304" pitchFamily="18" charset="0"/>
                <a:ea typeface="Calibri" panose="020F0502020204030204" pitchFamily="34" charset="0"/>
              </a:rPr>
              <a:t>mạch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DNA </a:t>
            </a:r>
            <a:r>
              <a:rPr lang="en-US" sz="3200" dirty="0" err="1">
                <a:effectLst/>
                <a:latin typeface="Times New Roman" panose="02020603050405020304" pitchFamily="18" charset="0"/>
                <a:ea typeface="Calibri" panose="020F0502020204030204" pitchFamily="34" charset="0"/>
              </a:rPr>
              <a:t>cần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lắp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tự</a:t>
            </a:r>
            <a:r>
              <a:rPr lang="en-US" sz="3200" dirty="0">
                <a:effectLst/>
                <a:latin typeface="Times New Roman" panose="02020603050405020304" pitchFamily="18" charset="0"/>
                <a:ea typeface="Calibri" panose="020F0502020204030204" pitchFamily="34" charset="0"/>
              </a:rPr>
              <a:t> nucleotide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a:t>
            </a:r>
          </a:p>
          <a:p>
            <a:r>
              <a:rPr lang="en-US" sz="3200" dirty="0">
                <a:effectLst/>
                <a:latin typeface="Times New Roman" panose="02020603050405020304" pitchFamily="18" charset="0"/>
                <a:ea typeface="Calibri" panose="020F0502020204030204" pitchFamily="34" charset="0"/>
              </a:rPr>
              <a:t> - A– C – C – A – A – A – C – C – G – A – </a:t>
            </a:r>
          </a:p>
          <a:p>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em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hãy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nucleotide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mạch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còn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lại</a:t>
            </a:r>
            <a:r>
              <a:rPr lang="en-US" sz="3200" dirty="0">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88682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dna and a blue ball&#10;&#10;Description automatically generated">
            <a:extLst>
              <a:ext uri="{FF2B5EF4-FFF2-40B4-BE49-F238E27FC236}">
                <a16:creationId xmlns:a16="http://schemas.microsoft.com/office/drawing/2014/main" id="{97E2C6BF-AF91-C28F-0D97-2F786B4B9982}"/>
              </a:ext>
            </a:extLst>
          </p:cNvPr>
          <p:cNvPicPr>
            <a:picLocks noChangeAspect="1"/>
          </p:cNvPicPr>
          <p:nvPr/>
        </p:nvPicPr>
        <p:blipFill rotWithShape="1">
          <a:blip r:embed="rId2"/>
          <a:srcRect b="5188"/>
          <a:stretch/>
        </p:blipFill>
        <p:spPr bwMode="auto">
          <a:xfrm>
            <a:off x="0" y="0"/>
            <a:ext cx="6562165" cy="68580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315A9A6-344C-3672-0155-4A17114F2402}"/>
              </a:ext>
            </a:extLst>
          </p:cNvPr>
          <p:cNvSpPr txBox="1"/>
          <p:nvPr/>
        </p:nvSpPr>
        <p:spPr>
          <a:xfrm>
            <a:off x="6355898" y="97509"/>
            <a:ext cx="5836102" cy="1412310"/>
          </a:xfrm>
          <a:prstGeom prst="rect">
            <a:avLst/>
          </a:prstGeom>
          <a:solidFill>
            <a:schemeClr val="accent3">
              <a:lumMod val="20000"/>
              <a:lumOff val="80000"/>
            </a:schemeClr>
          </a:solidFill>
        </p:spPr>
        <p:txBody>
          <a:bodyPr wrap="square">
            <a:spAutoFit/>
          </a:bodyPr>
          <a:lstStyle/>
          <a:p>
            <a:pPr algn="just">
              <a:lnSpc>
                <a:spcPct val="107000"/>
              </a:lnSpc>
              <a:spcBef>
                <a:spcPts val="600"/>
              </a:spcBef>
              <a:spcAft>
                <a:spcPts val="6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1. </a:t>
            </a: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Gene là gì? Hệ gene là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nb-NO" sz="2400" dirty="0">
                <a:effectLst/>
                <a:latin typeface="Times New Roman" panose="02020603050405020304" pitchFamily="18" charset="0"/>
                <a:ea typeface="Calibri" panose="020F0502020204030204" pitchFamily="34" charset="0"/>
                <a:cs typeface="Times New Roman" panose="02020603050405020304" pitchFamily="18" charset="0"/>
              </a:rPr>
              <a:t>2. Xác định trên tranh hình vị trí của gene trong tế 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CDC81-4F1C-A8CC-7CE8-472F8E52388B}"/>
              </a:ext>
            </a:extLst>
          </p:cNvPr>
          <p:cNvSpPr txBox="1"/>
          <p:nvPr/>
        </p:nvSpPr>
        <p:spPr>
          <a:xfrm>
            <a:off x="6355898" y="1807623"/>
            <a:ext cx="5728526" cy="3388172"/>
          </a:xfrm>
          <a:prstGeom prst="rect">
            <a:avLst/>
          </a:prstGeom>
          <a:solidFill>
            <a:schemeClr val="accent1">
              <a:lumMod val="40000"/>
              <a:lumOff val="60000"/>
            </a:schemeClr>
          </a:solidFill>
        </p:spPr>
        <p:txBody>
          <a:bodyPr wrap="square">
            <a:spAutoFit/>
          </a:bodyPr>
          <a:lstStyle/>
          <a:p>
            <a:pPr>
              <a:lnSpc>
                <a:spcPct val="107000"/>
              </a:lnSpc>
              <a:spcBef>
                <a:spcPts val="600"/>
              </a:spcBef>
              <a:spcAft>
                <a:spcPts val="6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Gene là một đoạn của phân tử DNA mang thông tin di truyền quy định một sản phẩm nhất định (phân tử RNA, chuỗi polypeptide thực hiện chức năng sống trong tế 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Hệ gene là tập hợp tất cả các thông tin di truyền của loài được mã hóa trong DNA (hoặc RNA ở virus).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302F848-2D60-452E-AE48-3917DDC91D70}"/>
              </a:ext>
            </a:extLst>
          </p:cNvPr>
          <p:cNvSpPr txBox="1"/>
          <p:nvPr/>
        </p:nvSpPr>
        <p:spPr>
          <a:xfrm>
            <a:off x="6355898" y="5493599"/>
            <a:ext cx="5457826" cy="863250"/>
          </a:xfrm>
          <a:prstGeom prst="rect">
            <a:avLst/>
          </a:prstGeom>
          <a:solidFill>
            <a:schemeClr val="accent1">
              <a:lumMod val="60000"/>
              <a:lumOff val="40000"/>
            </a:schemeClr>
          </a:solidFill>
        </p:spPr>
        <p:txBody>
          <a:bodyPr wrap="square">
            <a:spAutoFit/>
          </a:bodyPr>
          <a:lstStyle/>
          <a:p>
            <a:pPr>
              <a:lnSpc>
                <a:spcPct val="107000"/>
              </a:lnSpc>
              <a:spcBef>
                <a:spcPts val="600"/>
              </a:spcBef>
              <a:spcAft>
                <a:spcPts val="6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2. Gene nằm trong nhân tế bào, trên các nhiễm sắc thể, là 1 đoạn của phân tử DNA.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67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68A2-3ECC-0990-3C3E-170FD8BE878D}"/>
              </a:ext>
            </a:extLst>
          </p:cNvPr>
          <p:cNvSpPr>
            <a:spLocks noGrp="1"/>
          </p:cNvSpPr>
          <p:nvPr>
            <p:ph type="title"/>
          </p:nvPr>
        </p:nvSpPr>
        <p:spPr>
          <a:xfrm>
            <a:off x="0" y="0"/>
            <a:ext cx="11949953" cy="1183341"/>
          </a:xfrm>
          <a:solidFill>
            <a:schemeClr val="accent2">
              <a:lumMod val="40000"/>
              <a:lumOff val="60000"/>
            </a:schemeClr>
          </a:solidFill>
        </p:spPr>
        <p:txBody>
          <a:bodyPr>
            <a:noAutofit/>
          </a:bodyPr>
          <a:lstStyle/>
          <a:p>
            <a:br>
              <a:rPr lang="nb-NO"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nb-NO"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b-NO"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xác định danh tính tội phạm dựa trên dấu vết ở hiện trường vụ án bằng cách nào?</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E0924037-A8A1-AE0D-21A7-0366FD6DD586}"/>
              </a:ext>
            </a:extLst>
          </p:cNvPr>
          <p:cNvSpPr>
            <a:spLocks noGrp="1"/>
          </p:cNvSpPr>
          <p:nvPr>
            <p:ph idx="1"/>
          </p:nvPr>
        </p:nvSpPr>
        <p:spPr>
          <a:xfrm>
            <a:off x="7575176" y="1508965"/>
            <a:ext cx="4029635" cy="4790327"/>
          </a:xfrm>
          <a:solidFill>
            <a:schemeClr val="accent6">
              <a:lumMod val="40000"/>
              <a:lumOff val="60000"/>
            </a:schemeClr>
          </a:solidFill>
        </p:spPr>
        <p:txBody>
          <a:bodyPr>
            <a:noAutofit/>
          </a:bodyPr>
          <a:lstStyle/>
          <a:p>
            <a:r>
              <a:rPr lang="vi-VN" dirty="0">
                <a:effectLst/>
                <a:latin typeface="Times New Roman" panose="02020603050405020304" pitchFamily="18" charset="0"/>
                <a:ea typeface="Calibri" panose="020F0502020204030204" pitchFamily="34" charset="0"/>
                <a:cs typeface="Times New Roman" panose="02020603050405020304" pitchFamily="18" charset="0"/>
              </a:rPr>
              <a:t>Để xác định danh tính tội phạm dựa trên dấu vết của hiện trường vụ án người ta thường giám định DNA. DNA có trong mọi tế bào sống nên người ta thường thu thập tại hiện trường dấu vân tay, tóc, tinh dịch, nước bọt, móng tay, máu hoặc da chết của hung thủ...</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descr="Hướng dẫn lấy mẫu xét nghiệm ADN - Trung tâm xét nghiệm BMT">
            <a:extLst>
              <a:ext uri="{FF2B5EF4-FFF2-40B4-BE49-F238E27FC236}">
                <a16:creationId xmlns:a16="http://schemas.microsoft.com/office/drawing/2014/main" id="{DEA435C1-699F-CC2C-55D5-110B550726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46094"/>
            <a:ext cx="6669741" cy="5611906"/>
          </a:xfrm>
          <a:prstGeom prst="rect">
            <a:avLst/>
          </a:prstGeom>
          <a:noFill/>
          <a:ln>
            <a:noFill/>
          </a:ln>
        </p:spPr>
      </p:pic>
    </p:spTree>
    <p:extLst>
      <p:ext uri="{BB962C8B-B14F-4D97-AF65-F5344CB8AC3E}">
        <p14:creationId xmlns:p14="http://schemas.microsoft.com/office/powerpoint/2010/main" val="22643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circle(in)">
                                      <p:cBhvr>
                                        <p:cTn id="18" dur="2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ircle(in)">
                                      <p:cBhvr>
                                        <p:cTn id="2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1EA0-BEA8-40BB-2B0C-F60F297D1CFA}"/>
              </a:ext>
            </a:extLst>
          </p:cNvPr>
          <p:cNvSpPr>
            <a:spLocks noGrp="1"/>
          </p:cNvSpPr>
          <p:nvPr>
            <p:ph type="title"/>
          </p:nvPr>
        </p:nvSpPr>
        <p:spPr>
          <a:xfrm>
            <a:off x="1748117" y="0"/>
            <a:ext cx="8426824" cy="959223"/>
          </a:xfrm>
          <a:solidFill>
            <a:schemeClr val="accent1">
              <a:lumMod val="20000"/>
              <a:lumOff val="80000"/>
            </a:schemeClr>
          </a:solidFill>
        </p:spPr>
        <p:txBody>
          <a:bodyPr>
            <a:normAutofit fontScale="90000"/>
          </a:bodyPr>
          <a:lstStyle/>
          <a:p>
            <a:r>
              <a:rPr lang="nb-NO"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Nêu một số ứng dụng phân tích DNA trong đời sống.</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3" name="Content Placeholder 2">
            <a:extLst>
              <a:ext uri="{FF2B5EF4-FFF2-40B4-BE49-F238E27FC236}">
                <a16:creationId xmlns:a16="http://schemas.microsoft.com/office/drawing/2014/main" id="{3CA09447-AEEE-76F4-6DEC-C1310DABDB27}"/>
              </a:ext>
            </a:extLst>
          </p:cNvPr>
          <p:cNvSpPr>
            <a:spLocks noGrp="1"/>
          </p:cNvSpPr>
          <p:nvPr>
            <p:ph idx="1"/>
          </p:nvPr>
        </p:nvSpPr>
        <p:spPr>
          <a:xfrm>
            <a:off x="703729" y="959223"/>
            <a:ext cx="10515600" cy="959222"/>
          </a:xfrm>
        </p:spPr>
        <p:txBody>
          <a:bodyPr>
            <a:noAutofit/>
          </a:bodyPr>
          <a:lstStyle/>
          <a:p>
            <a:pPr marL="0" indent="0">
              <a:buNone/>
            </a:pPr>
            <a:r>
              <a:rPr lang="vi-VN" dirty="0">
                <a:effectLst/>
                <a:latin typeface="Times New Roman" panose="02020603050405020304" pitchFamily="18" charset="0"/>
                <a:ea typeface="Calibri" panose="020F0502020204030204" pitchFamily="34" charset="0"/>
                <a:cs typeface="Times New Roman" panose="02020603050405020304" pitchFamily="18" charset="0"/>
              </a:rPr>
              <a:t>Người ta còn phân tích DNA trong xác định quan hệ huyết thống.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67390112-B92C-0AAE-9F2C-484CDA518038}"/>
              </a:ext>
            </a:extLst>
          </p:cNvPr>
          <p:cNvPicPr>
            <a:picLocks noChangeAspect="1"/>
          </p:cNvPicPr>
          <p:nvPr/>
        </p:nvPicPr>
        <p:blipFill>
          <a:blip r:embed="rId2"/>
          <a:stretch>
            <a:fillRect/>
          </a:stretch>
        </p:blipFill>
        <p:spPr>
          <a:xfrm>
            <a:off x="0" y="1810871"/>
            <a:ext cx="6682628" cy="4867835"/>
          </a:xfrm>
          <a:prstGeom prst="rect">
            <a:avLst/>
          </a:prstGeom>
        </p:spPr>
      </p:pic>
      <p:pic>
        <p:nvPicPr>
          <p:cNvPr id="5122" name="Picture 2" descr="Tìm người thân, Tin tức, hình ảnh và video mới nhất về Tìm ...">
            <a:extLst>
              <a:ext uri="{FF2B5EF4-FFF2-40B4-BE49-F238E27FC236}">
                <a16:creationId xmlns:a16="http://schemas.microsoft.com/office/drawing/2014/main" id="{45D98C3C-3F39-4C9A-C3CE-A99AC57DB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628" y="1810871"/>
            <a:ext cx="5509372" cy="494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PHẦN 3</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014029048"/>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38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212713-6F18-6848-D8C7-AD58F4317C4B}"/>
              </a:ext>
            </a:extLst>
          </p:cNvPr>
          <p:cNvSpPr txBox="1"/>
          <p:nvPr/>
        </p:nvSpPr>
        <p:spPr>
          <a:xfrm>
            <a:off x="298152" y="892956"/>
            <a:ext cx="10825843" cy="2956900"/>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S</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DNA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RNA</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nucleotide.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phosphate,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nitrogenous base.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Tx/>
              <a:buChar char="-"/>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phosphodiester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de-DE"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b) Khác nhau: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D0779729-71AD-D753-F1FC-1D81FD150A84}"/>
              </a:ext>
            </a:extLst>
          </p:cNvPr>
          <p:cNvGraphicFramePr>
            <a:graphicFrameLocks noGrp="1"/>
          </p:cNvGraphicFramePr>
          <p:nvPr>
            <p:extLst>
              <p:ext uri="{D42A27DB-BD31-4B8C-83A1-F6EECF244321}">
                <p14:modId xmlns:p14="http://schemas.microsoft.com/office/powerpoint/2010/main" val="2232021282"/>
              </p:ext>
            </p:extLst>
          </p:nvPr>
        </p:nvGraphicFramePr>
        <p:xfrm>
          <a:off x="567092" y="3880747"/>
          <a:ext cx="9679566" cy="1694937"/>
        </p:xfrm>
        <a:graphic>
          <a:graphicData uri="http://schemas.openxmlformats.org/drawingml/2006/table">
            <a:tbl>
              <a:tblPr firstRow="1" firstCol="1" bandRow="1">
                <a:tableStyleId>{5C22544A-7EE6-4342-B048-85BDC9FD1C3A}</a:tableStyleId>
              </a:tblPr>
              <a:tblGrid>
                <a:gridCol w="4839783">
                  <a:extLst>
                    <a:ext uri="{9D8B030D-6E8A-4147-A177-3AD203B41FA5}">
                      <a16:colId xmlns:a16="http://schemas.microsoft.com/office/drawing/2014/main" val="2600203522"/>
                    </a:ext>
                  </a:extLst>
                </a:gridCol>
                <a:gridCol w="4839783">
                  <a:extLst>
                    <a:ext uri="{9D8B030D-6E8A-4147-A177-3AD203B41FA5}">
                      <a16:colId xmlns:a16="http://schemas.microsoft.com/office/drawing/2014/main" val="1353531843"/>
                    </a:ext>
                  </a:extLst>
                </a:gridCol>
              </a:tblGrid>
              <a:tr h="0">
                <a:tc>
                  <a:txBody>
                    <a:bodyPr/>
                    <a:lstStyle/>
                    <a:p>
                      <a:pPr algn="ctr">
                        <a:lnSpc>
                          <a:spcPct val="107000"/>
                        </a:lnSpc>
                        <a:spcAft>
                          <a:spcPts val="800"/>
                        </a:spcAft>
                      </a:pPr>
                      <a:r>
                        <a:rPr lang="de-DE" sz="2800" dirty="0">
                          <a:effectLst/>
                        </a:rPr>
                        <a:t>RNA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lnSpc>
                          <a:spcPct val="107000"/>
                        </a:lnSpc>
                        <a:spcAft>
                          <a:spcPts val="800"/>
                        </a:spcAft>
                      </a:pPr>
                      <a:r>
                        <a:rPr lang="de-DE" sz="2800" dirty="0">
                          <a:effectLst/>
                        </a:rPr>
                        <a:t>DNA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2085065590"/>
                  </a:ext>
                </a:extLst>
              </a:tr>
              <a:tr h="1261359">
                <a:tc>
                  <a:txBody>
                    <a:bodyPr/>
                    <a:lstStyle/>
                    <a:p>
                      <a:pPr algn="ctr">
                        <a:lnSpc>
                          <a:spcPct val="107000"/>
                        </a:lnSpc>
                        <a:spcAft>
                          <a:spcPts val="800"/>
                        </a:spcAft>
                        <a:tabLst>
                          <a:tab pos="1459865" algn="ctr"/>
                          <a:tab pos="2919730" algn="r"/>
                        </a:tabLst>
                      </a:pPr>
                      <a:r>
                        <a:rPr lang="vi-VN" sz="2800" dirty="0">
                          <a:solidFill>
                            <a:schemeClr val="tx1"/>
                          </a:solidFill>
                          <a:effectLst/>
                        </a:rPr>
                        <a:t>Có 4 loại Nu: A, </a:t>
                      </a:r>
                      <a:r>
                        <a:rPr lang="vi-VN" sz="2800" dirty="0">
                          <a:solidFill>
                            <a:srgbClr val="FF0000"/>
                          </a:solidFill>
                          <a:effectLst/>
                        </a:rPr>
                        <a:t>U</a:t>
                      </a:r>
                      <a:r>
                        <a:rPr lang="vi-VN" sz="2800" dirty="0">
                          <a:solidFill>
                            <a:schemeClr val="tx1"/>
                          </a:solidFill>
                          <a:effectLst/>
                        </a:rPr>
                        <a:t>, G,</a:t>
                      </a:r>
                      <a:r>
                        <a:rPr lang="nl-NL" sz="2800" dirty="0">
                          <a:solidFill>
                            <a:schemeClr val="tx1"/>
                          </a:solidFill>
                          <a:effectLst/>
                        </a:rPr>
                        <a:t>C</a:t>
                      </a:r>
                      <a:endParaRPr lang="en-US" sz="2800" dirty="0">
                        <a:solidFill>
                          <a:schemeClr val="tx1"/>
                        </a:solidFill>
                        <a:effectLst/>
                      </a:endParaRPr>
                    </a:p>
                    <a:p>
                      <a:pPr algn="ctr">
                        <a:lnSpc>
                          <a:spcPct val="107000"/>
                        </a:lnSpc>
                        <a:spcAft>
                          <a:spcPts val="800"/>
                        </a:spcAft>
                        <a:tabLst>
                          <a:tab pos="1459865" algn="ctr"/>
                          <a:tab pos="2919730" algn="r"/>
                        </a:tabLst>
                      </a:pPr>
                      <a:r>
                        <a:rPr lang="en-US" sz="2800" dirty="0">
                          <a:solidFill>
                            <a:schemeClr val="tx1"/>
                          </a:solidFill>
                          <a:effectLst/>
                        </a:rPr>
                        <a:t>C</a:t>
                      </a:r>
                      <a:r>
                        <a:rPr lang="vi-VN" sz="2800" dirty="0">
                          <a:solidFill>
                            <a:schemeClr val="tx1"/>
                          </a:solidFill>
                          <a:effectLst/>
                        </a:rPr>
                        <a:t>ấu tạo </a:t>
                      </a:r>
                      <a:r>
                        <a:rPr lang="vi-VN" sz="2800" dirty="0">
                          <a:solidFill>
                            <a:srgbClr val="FF0000"/>
                          </a:solidFill>
                          <a:effectLst/>
                        </a:rPr>
                        <a:t>1 mạch</a:t>
                      </a:r>
                      <a:r>
                        <a:rPr lang="en-US" sz="2800" dirty="0">
                          <a:solidFill>
                            <a:srgbClr val="FF0000"/>
                          </a:solidFill>
                          <a:effectLst/>
                        </a:rPr>
                        <a:t>, </a:t>
                      </a:r>
                      <a:r>
                        <a:rPr lang="vi-VN" sz="2800" b="1" dirty="0">
                          <a:solidFill>
                            <a:schemeClr val="tx1"/>
                          </a:solidFill>
                          <a:effectLst/>
                        </a:rPr>
                        <a:t>xoắn </a:t>
                      </a:r>
                      <a:r>
                        <a:rPr lang="en-US" sz="2800" b="1" dirty="0" err="1">
                          <a:solidFill>
                            <a:schemeClr val="tx1"/>
                          </a:solidFill>
                          <a:effectLst/>
                        </a:rPr>
                        <a:t>đơn</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algn="ctr">
                        <a:lnSpc>
                          <a:spcPct val="107000"/>
                        </a:lnSpc>
                        <a:spcAft>
                          <a:spcPts val="800"/>
                        </a:spcAft>
                      </a:pPr>
                      <a:r>
                        <a:rPr lang="vi-VN" sz="2800" b="1" dirty="0">
                          <a:effectLst/>
                        </a:rPr>
                        <a:t>Có 4 loại Nu: A, </a:t>
                      </a:r>
                      <a:r>
                        <a:rPr lang="vi-VN" sz="2800" b="1" dirty="0">
                          <a:solidFill>
                            <a:srgbClr val="FF0000"/>
                          </a:solidFill>
                          <a:effectLst/>
                        </a:rPr>
                        <a:t>T</a:t>
                      </a:r>
                      <a:r>
                        <a:rPr lang="vi-VN" sz="2800" b="1" dirty="0">
                          <a:solidFill>
                            <a:schemeClr val="tx1"/>
                          </a:solidFill>
                          <a:effectLst/>
                        </a:rPr>
                        <a:t>,</a:t>
                      </a:r>
                      <a:r>
                        <a:rPr lang="vi-VN" sz="2800" b="1" dirty="0">
                          <a:effectLst/>
                        </a:rPr>
                        <a:t> G, </a:t>
                      </a:r>
                      <a:r>
                        <a:rPr lang="nl-NL" sz="2800" b="1" dirty="0">
                          <a:effectLst/>
                        </a:rPr>
                        <a:t>C</a:t>
                      </a:r>
                      <a:endParaRPr lang="en-US" sz="2800" b="1" dirty="0">
                        <a:effectLst/>
                      </a:endParaRPr>
                    </a:p>
                    <a:p>
                      <a:pPr algn="ctr">
                        <a:lnSpc>
                          <a:spcPct val="107000"/>
                        </a:lnSpc>
                        <a:spcAft>
                          <a:spcPts val="800"/>
                        </a:spcAft>
                      </a:pPr>
                      <a:r>
                        <a:rPr lang="vi-VN" sz="2800" b="1" dirty="0">
                          <a:effectLst/>
                        </a:rPr>
                        <a:t>Cấu tạo </a:t>
                      </a:r>
                      <a:r>
                        <a:rPr lang="vi-VN" sz="2800" b="1" dirty="0">
                          <a:solidFill>
                            <a:srgbClr val="FF0000"/>
                          </a:solidFill>
                          <a:effectLst/>
                        </a:rPr>
                        <a:t>2 mạch</a:t>
                      </a:r>
                      <a:r>
                        <a:rPr lang="en-US" sz="2800" b="1" dirty="0">
                          <a:solidFill>
                            <a:srgbClr val="FF0000"/>
                          </a:solidFill>
                          <a:effectLst/>
                        </a:rPr>
                        <a:t>,</a:t>
                      </a:r>
                      <a:r>
                        <a:rPr lang="vi-VN" sz="2800" b="1" dirty="0">
                          <a:effectLst/>
                        </a:rPr>
                        <a:t> xoắn kép</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829959002"/>
                  </a:ext>
                </a:extLst>
              </a:tr>
            </a:tbl>
          </a:graphicData>
        </a:graphic>
      </p:graphicFrame>
    </p:spTree>
    <p:extLst>
      <p:ext uri="{BB962C8B-B14F-4D97-AF65-F5344CB8AC3E}">
        <p14:creationId xmlns:p14="http://schemas.microsoft.com/office/powerpoint/2010/main" val="1824259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8671262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2129C-6032-1BBF-067F-6DD62A44815E}"/>
              </a:ext>
            </a:extLst>
          </p:cNvPr>
          <p:cNvSpPr txBox="1"/>
          <p:nvPr/>
        </p:nvSpPr>
        <p:spPr>
          <a:xfrm>
            <a:off x="3587564" y="0"/>
            <a:ext cx="4597212" cy="593304"/>
          </a:xfrm>
          <a:prstGeom prst="rect">
            <a:avLst/>
          </a:prstGeom>
          <a:solidFill>
            <a:schemeClr val="bg2"/>
          </a:solidFill>
        </p:spPr>
        <p:txBody>
          <a:bodyPr wrap="square">
            <a:spAutoFit/>
          </a:bodyPr>
          <a:lstStyle/>
          <a:p>
            <a:pPr marL="342900" lvl="0" indent="-342900" algn="ctr">
              <a:lnSpc>
                <a:spcPct val="107000"/>
              </a:lnSpc>
              <a:spcBef>
                <a:spcPts val="600"/>
              </a:spcBef>
              <a:spcAft>
                <a:spcPts val="600"/>
              </a:spcAft>
              <a:buFont typeface="+mj-lt"/>
              <a:buAutoNum type="arabicPeriod" startAt="2"/>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Phân biệt các loại RNA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BA166E87-F36A-D0AA-735F-2318DA91937A}"/>
              </a:ext>
            </a:extLst>
          </p:cNvPr>
          <p:cNvGraphicFramePr>
            <a:graphicFrameLocks noGrp="1"/>
          </p:cNvGraphicFramePr>
          <p:nvPr>
            <p:extLst>
              <p:ext uri="{D42A27DB-BD31-4B8C-83A1-F6EECF244321}">
                <p14:modId xmlns:p14="http://schemas.microsoft.com/office/powerpoint/2010/main" val="2821399085"/>
              </p:ext>
            </p:extLst>
          </p:nvPr>
        </p:nvGraphicFramePr>
        <p:xfrm>
          <a:off x="0" y="744596"/>
          <a:ext cx="12084424" cy="5843397"/>
        </p:xfrm>
        <a:graphic>
          <a:graphicData uri="http://schemas.openxmlformats.org/drawingml/2006/table">
            <a:tbl>
              <a:tblPr firstRow="1" firstCol="1" bandRow="1">
                <a:tableStyleId>{5C22544A-7EE6-4342-B048-85BDC9FD1C3A}</a:tableStyleId>
              </a:tblPr>
              <a:tblGrid>
                <a:gridCol w="3018595">
                  <a:extLst>
                    <a:ext uri="{9D8B030D-6E8A-4147-A177-3AD203B41FA5}">
                      <a16:colId xmlns:a16="http://schemas.microsoft.com/office/drawing/2014/main" val="1610118358"/>
                    </a:ext>
                  </a:extLst>
                </a:gridCol>
                <a:gridCol w="5036851">
                  <a:extLst>
                    <a:ext uri="{9D8B030D-6E8A-4147-A177-3AD203B41FA5}">
                      <a16:colId xmlns:a16="http://schemas.microsoft.com/office/drawing/2014/main" val="377865884"/>
                    </a:ext>
                  </a:extLst>
                </a:gridCol>
                <a:gridCol w="4028978">
                  <a:extLst>
                    <a:ext uri="{9D8B030D-6E8A-4147-A177-3AD203B41FA5}">
                      <a16:colId xmlns:a16="http://schemas.microsoft.com/office/drawing/2014/main" val="1375853715"/>
                    </a:ext>
                  </a:extLst>
                </a:gridCol>
              </a:tblGrid>
              <a:tr h="0">
                <a:tc>
                  <a:txBody>
                    <a:bodyPr/>
                    <a:lstStyle/>
                    <a:p>
                      <a:pPr algn="ctr">
                        <a:lnSpc>
                          <a:spcPct val="107000"/>
                        </a:lnSpc>
                        <a:spcBef>
                          <a:spcPts val="600"/>
                        </a:spcBef>
                        <a:spcAft>
                          <a:spcPts val="600"/>
                        </a:spcAft>
                      </a:pPr>
                      <a:r>
                        <a:rPr lang="en-US" sz="2800">
                          <a:effectLst/>
                        </a:rPr>
                        <a:t>Các loại RNA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800">
                          <a:effectLst/>
                        </a:rPr>
                        <a:t>Cấu trúc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800">
                          <a:effectLst/>
                        </a:rPr>
                        <a:t>Chức năng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753035"/>
                  </a:ext>
                </a:extLst>
              </a:tr>
              <a:tr h="0">
                <a:tc>
                  <a:txBody>
                    <a:bodyPr/>
                    <a:lstStyle/>
                    <a:p>
                      <a:pPr algn="ctr">
                        <a:lnSpc>
                          <a:spcPct val="107000"/>
                        </a:lnSpc>
                        <a:spcBef>
                          <a:spcPts val="600"/>
                        </a:spcBef>
                        <a:spcAft>
                          <a:spcPts val="600"/>
                        </a:spcAft>
                      </a:pPr>
                      <a:r>
                        <a:rPr lang="en-US" sz="2800" dirty="0">
                          <a:effectLst/>
                        </a:rPr>
                        <a:t>mRNA</a:t>
                      </a:r>
                    </a:p>
                    <a:p>
                      <a:pPr algn="ctr">
                        <a:lnSpc>
                          <a:spcPct val="107000"/>
                        </a:lnSpc>
                        <a:spcBef>
                          <a:spcPts val="600"/>
                        </a:spcBef>
                        <a:spcAft>
                          <a:spcPts val="600"/>
                        </a:spcAft>
                      </a:pPr>
                      <a:r>
                        <a:rPr lang="en-US" sz="2800" dirty="0">
                          <a:effectLst/>
                        </a:rPr>
                        <a:t>(RNA </a:t>
                      </a:r>
                      <a:r>
                        <a:rPr lang="en-US" sz="2800" dirty="0" err="1">
                          <a:effectLst/>
                        </a:rPr>
                        <a:t>thông</a:t>
                      </a:r>
                      <a:r>
                        <a:rPr lang="en-US" sz="2800" dirty="0">
                          <a:effectLst/>
                        </a:rPr>
                        <a:t> tin)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US" sz="2800">
                          <a:effectLst/>
                        </a:rPr>
                        <a:t>Gồm 1 chuỗi polynucleotide dạng mạch thẳng.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600"/>
                        </a:spcAft>
                      </a:pPr>
                      <a:r>
                        <a:rPr lang="en-US" sz="2800">
                          <a:effectLst/>
                        </a:rPr>
                        <a:t>Mang thông tin quy định trình tự amino acid của chuỗi polypeptide.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607553"/>
                  </a:ext>
                </a:extLst>
              </a:tr>
              <a:tr h="0">
                <a:tc>
                  <a:txBody>
                    <a:bodyPr/>
                    <a:lstStyle/>
                    <a:p>
                      <a:pPr algn="ctr">
                        <a:lnSpc>
                          <a:spcPct val="107000"/>
                        </a:lnSpc>
                        <a:spcBef>
                          <a:spcPts val="600"/>
                        </a:spcBef>
                        <a:spcAft>
                          <a:spcPts val="600"/>
                        </a:spcAft>
                      </a:pPr>
                      <a:r>
                        <a:rPr lang="en-US" sz="2800">
                          <a:effectLst/>
                        </a:rPr>
                        <a:t>tRNA</a:t>
                      </a:r>
                    </a:p>
                    <a:p>
                      <a:pPr algn="ctr">
                        <a:lnSpc>
                          <a:spcPct val="107000"/>
                        </a:lnSpc>
                        <a:spcBef>
                          <a:spcPts val="600"/>
                        </a:spcBef>
                        <a:spcAft>
                          <a:spcPts val="600"/>
                        </a:spcAft>
                      </a:pPr>
                      <a:r>
                        <a:rPr lang="en-US" sz="2800">
                          <a:effectLst/>
                        </a:rPr>
                        <a:t>(RNA vận chuyển)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US" sz="2800">
                          <a:effectLst/>
                        </a:rPr>
                        <a:t>Gồm 1 mạch polynucleotide, nhưng có một số vị trí tự bắt cặp bổ sung với nhau bằng liên kết hydro, tạo nên cấu trúc không gian phức tạp với các thùy.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600"/>
                        </a:spcAft>
                      </a:pPr>
                      <a:r>
                        <a:rPr lang="en-US" sz="2800">
                          <a:effectLst/>
                        </a:rPr>
                        <a:t>Vận chuyển amino acid đến ribosome tổng hợp chuỗi polypeptide.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0502750"/>
                  </a:ext>
                </a:extLst>
              </a:tr>
              <a:tr h="0">
                <a:tc>
                  <a:txBody>
                    <a:bodyPr/>
                    <a:lstStyle/>
                    <a:p>
                      <a:pPr algn="ctr">
                        <a:lnSpc>
                          <a:spcPct val="107000"/>
                        </a:lnSpc>
                        <a:spcBef>
                          <a:spcPts val="600"/>
                        </a:spcBef>
                        <a:spcAft>
                          <a:spcPts val="600"/>
                        </a:spcAft>
                      </a:pPr>
                      <a:r>
                        <a:rPr lang="en-US" sz="2800">
                          <a:effectLst/>
                        </a:rPr>
                        <a:t>rRNA</a:t>
                      </a:r>
                    </a:p>
                    <a:p>
                      <a:pPr algn="ctr">
                        <a:lnSpc>
                          <a:spcPct val="107000"/>
                        </a:lnSpc>
                        <a:spcBef>
                          <a:spcPts val="600"/>
                        </a:spcBef>
                        <a:spcAft>
                          <a:spcPts val="600"/>
                        </a:spcAft>
                      </a:pPr>
                      <a:r>
                        <a:rPr lang="en-US" sz="2800">
                          <a:effectLst/>
                        </a:rPr>
                        <a:t>(RNA ribosome)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600"/>
                        </a:spcBef>
                        <a:spcAft>
                          <a:spcPts val="600"/>
                        </a:spcAft>
                      </a:pPr>
                      <a:r>
                        <a:rPr lang="en-US" sz="2800" dirty="0" err="1">
                          <a:effectLst/>
                        </a:rPr>
                        <a:t>Gồm</a:t>
                      </a:r>
                      <a:r>
                        <a:rPr lang="en-US" sz="2800" dirty="0">
                          <a:effectLst/>
                        </a:rPr>
                        <a:t> 1 </a:t>
                      </a:r>
                      <a:r>
                        <a:rPr lang="en-US" sz="2800" dirty="0" err="1">
                          <a:effectLst/>
                        </a:rPr>
                        <a:t>mạch</a:t>
                      </a:r>
                      <a:r>
                        <a:rPr lang="en-US" sz="2800" dirty="0">
                          <a:effectLst/>
                        </a:rPr>
                        <a:t> polynucleotide </a:t>
                      </a:r>
                      <a:r>
                        <a:rPr lang="en-US" sz="2800" dirty="0" err="1">
                          <a:effectLst/>
                        </a:rPr>
                        <a:t>lớn</a:t>
                      </a:r>
                      <a:r>
                        <a:rPr lang="en-US" sz="2800" dirty="0">
                          <a:effectLst/>
                        </a:rPr>
                        <a:t> </a:t>
                      </a:r>
                      <a:r>
                        <a:rPr lang="en-US" sz="2800" dirty="0" err="1">
                          <a:effectLst/>
                        </a:rPr>
                        <a:t>với</a:t>
                      </a:r>
                      <a:r>
                        <a:rPr lang="en-US" sz="2800" dirty="0">
                          <a:effectLst/>
                        </a:rPr>
                        <a:t> </a:t>
                      </a:r>
                      <a:r>
                        <a:rPr lang="en-US" sz="2800" dirty="0" err="1">
                          <a:effectLst/>
                        </a:rPr>
                        <a:t>nhiều</a:t>
                      </a:r>
                      <a:r>
                        <a:rPr lang="en-US" sz="2800" dirty="0">
                          <a:effectLst/>
                        </a:rPr>
                        <a:t> </a:t>
                      </a:r>
                      <a:r>
                        <a:rPr lang="en-US" sz="2800" dirty="0" err="1">
                          <a:effectLst/>
                        </a:rPr>
                        <a:t>vị</a:t>
                      </a:r>
                      <a:r>
                        <a:rPr lang="en-US" sz="2800" dirty="0">
                          <a:effectLst/>
                        </a:rPr>
                        <a:t> </a:t>
                      </a:r>
                      <a:r>
                        <a:rPr lang="en-US" sz="2800" dirty="0" err="1">
                          <a:effectLst/>
                        </a:rPr>
                        <a:t>trí</a:t>
                      </a:r>
                      <a:r>
                        <a:rPr lang="en-US" sz="2800" dirty="0">
                          <a:effectLst/>
                        </a:rPr>
                        <a:t> </a:t>
                      </a:r>
                      <a:r>
                        <a:rPr lang="en-US" sz="2800" dirty="0" err="1">
                          <a:effectLst/>
                        </a:rPr>
                        <a:t>bắt</a:t>
                      </a:r>
                      <a:r>
                        <a:rPr lang="en-US" sz="2800" dirty="0">
                          <a:effectLst/>
                        </a:rPr>
                        <a:t> </a:t>
                      </a:r>
                      <a:r>
                        <a:rPr lang="en-US" sz="2800" dirty="0" err="1">
                          <a:effectLst/>
                        </a:rPr>
                        <a:t>cặp</a:t>
                      </a:r>
                      <a:r>
                        <a:rPr lang="en-US" sz="2800" dirty="0">
                          <a:effectLst/>
                        </a:rPr>
                        <a:t> </a:t>
                      </a:r>
                      <a:r>
                        <a:rPr lang="en-US" sz="2800" dirty="0" err="1">
                          <a:effectLst/>
                        </a:rPr>
                        <a:t>bổ</a:t>
                      </a:r>
                      <a:r>
                        <a:rPr lang="en-US" sz="2800" dirty="0">
                          <a:effectLst/>
                        </a:rPr>
                        <a:t> sung </a:t>
                      </a:r>
                      <a:r>
                        <a:rPr lang="en-US" sz="2800" dirty="0" err="1">
                          <a:effectLst/>
                        </a:rPr>
                        <a:t>với</a:t>
                      </a:r>
                      <a:r>
                        <a:rPr lang="en-US" sz="2800" dirty="0">
                          <a:effectLst/>
                        </a:rPr>
                        <a:t> </a:t>
                      </a:r>
                      <a:r>
                        <a:rPr lang="en-US" sz="2800" dirty="0" err="1">
                          <a:effectLst/>
                        </a:rPr>
                        <a:t>nhau</a:t>
                      </a: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600"/>
                        </a:spcBef>
                        <a:spcAft>
                          <a:spcPts val="600"/>
                        </a:spcAft>
                      </a:pPr>
                      <a:r>
                        <a:rPr lang="en-US" sz="2800" dirty="0" err="1">
                          <a:effectLst/>
                        </a:rPr>
                        <a:t>Kết</a:t>
                      </a:r>
                      <a:r>
                        <a:rPr lang="en-US" sz="2800" dirty="0">
                          <a:effectLst/>
                        </a:rPr>
                        <a:t> </a:t>
                      </a:r>
                      <a:r>
                        <a:rPr lang="en-US" sz="2800" dirty="0" err="1">
                          <a:effectLst/>
                        </a:rPr>
                        <a:t>hợp</a:t>
                      </a:r>
                      <a:r>
                        <a:rPr lang="en-US" sz="2800" dirty="0">
                          <a:effectLst/>
                        </a:rPr>
                        <a:t> </a:t>
                      </a:r>
                      <a:r>
                        <a:rPr lang="en-US" sz="2800" dirty="0" err="1">
                          <a:effectLst/>
                        </a:rPr>
                        <a:t>với</a:t>
                      </a:r>
                      <a:r>
                        <a:rPr lang="en-US" sz="2800" dirty="0">
                          <a:effectLst/>
                        </a:rPr>
                        <a:t> protein </a:t>
                      </a:r>
                      <a:r>
                        <a:rPr lang="en-US" sz="2800" dirty="0" err="1">
                          <a:effectLst/>
                        </a:rPr>
                        <a:t>cấu</a:t>
                      </a:r>
                      <a:r>
                        <a:rPr lang="en-US" sz="2800" dirty="0">
                          <a:effectLst/>
                        </a:rPr>
                        <a:t> </a:t>
                      </a:r>
                      <a:r>
                        <a:rPr lang="en-US" sz="2800" dirty="0" err="1">
                          <a:effectLst/>
                        </a:rPr>
                        <a:t>thành</a:t>
                      </a:r>
                      <a:r>
                        <a:rPr lang="en-US" sz="2800" dirty="0">
                          <a:effectLst/>
                        </a:rPr>
                        <a:t> </a:t>
                      </a:r>
                      <a:r>
                        <a:rPr lang="en-US" sz="2800" dirty="0" err="1">
                          <a:effectLst/>
                        </a:rPr>
                        <a:t>nên</a:t>
                      </a:r>
                      <a:r>
                        <a:rPr lang="en-US" sz="2800" dirty="0">
                          <a:effectLst/>
                        </a:rPr>
                        <a:t> ribosome.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665378"/>
                  </a:ext>
                </a:extLst>
              </a:tr>
            </a:tbl>
          </a:graphicData>
        </a:graphic>
      </p:graphicFrame>
    </p:spTree>
    <p:extLst>
      <p:ext uri="{BB962C8B-B14F-4D97-AF65-F5344CB8AC3E}">
        <p14:creationId xmlns:p14="http://schemas.microsoft.com/office/powerpoint/2010/main" val="157600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ướng dẫn lấy mẫu xét nghiệm ADN - Trung tâm xét nghiệm BMT">
            <a:extLst>
              <a:ext uri="{FF2B5EF4-FFF2-40B4-BE49-F238E27FC236}">
                <a16:creationId xmlns:a16="http://schemas.microsoft.com/office/drawing/2014/main" id="{5ED8D494-5EAA-D792-2730-C9630C94F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8429" cy="6809013"/>
          </a:xfrm>
          <a:prstGeom prst="rect">
            <a:avLst/>
          </a:prstGeom>
          <a:noFill/>
          <a:ln>
            <a:noFill/>
          </a:ln>
        </p:spPr>
      </p:pic>
      <p:pic>
        <p:nvPicPr>
          <p:cNvPr id="3" name="Picture 2">
            <a:extLst>
              <a:ext uri="{FF2B5EF4-FFF2-40B4-BE49-F238E27FC236}">
                <a16:creationId xmlns:a16="http://schemas.microsoft.com/office/drawing/2014/main" id="{72042EC8-EF2C-9E5C-E3CC-FC659840A78D}"/>
              </a:ext>
            </a:extLst>
          </p:cNvPr>
          <p:cNvPicPr>
            <a:picLocks noChangeAspect="1"/>
          </p:cNvPicPr>
          <p:nvPr/>
        </p:nvPicPr>
        <p:blipFill rotWithShape="1">
          <a:blip r:embed="rId3">
            <a:extLst>
              <a:ext uri="{28A0092B-C50C-407E-A947-70E740481C1C}">
                <a14:useLocalDpi xmlns:a14="http://schemas.microsoft.com/office/drawing/2010/main" val="0"/>
              </a:ext>
            </a:extLst>
          </a:blip>
          <a:srcRect l="10476" t="11509" r="2540" b="2778"/>
          <a:stretch/>
        </p:blipFill>
        <p:spPr bwMode="auto">
          <a:xfrm>
            <a:off x="7176950" y="-48986"/>
            <a:ext cx="5015050" cy="6858000"/>
          </a:xfrm>
          <a:prstGeom prst="rect">
            <a:avLst/>
          </a:prstGeom>
          <a:noFill/>
          <a:ln>
            <a:noFill/>
          </a:ln>
          <a:extLst>
            <a:ext uri="{53640926-AAD7-44D8-BBD7-CCE9431645EC}">
              <a14:shadowObscured xmlns:a14="http://schemas.microsoft.com/office/drawing/2010/main"/>
            </a:ext>
          </a:extLst>
        </p:spPr>
      </p:pic>
      <p:sp>
        <p:nvSpPr>
          <p:cNvPr id="4" name="Arrow: Right 3">
            <a:extLst>
              <a:ext uri="{FF2B5EF4-FFF2-40B4-BE49-F238E27FC236}">
                <a16:creationId xmlns:a16="http://schemas.microsoft.com/office/drawing/2014/main" id="{AE19938C-E6D6-543A-9202-B4DC4B336C6E}"/>
              </a:ext>
            </a:extLst>
          </p:cNvPr>
          <p:cNvSpPr/>
          <p:nvPr/>
        </p:nvSpPr>
        <p:spPr>
          <a:xfrm>
            <a:off x="6096000" y="3086100"/>
            <a:ext cx="908957" cy="4735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dirty="0" err="1"/>
              <a:t>Câu</a:t>
            </a:r>
            <a:r>
              <a:rPr lang="en-US" dirty="0"/>
              <a:t> 11: </a:t>
            </a:r>
            <a:r>
              <a:rPr lang="vi-VN" dirty="0"/>
              <a:t>Bốn loại đơn phân cấu tạo DNA có kí hiệu là</a:t>
            </a:r>
            <a:endParaRPr lang="en-US" dirty="0"/>
          </a:p>
          <a:p>
            <a:endParaRPr lang="en-US" b="0" dirty="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12: </a:t>
            </a:r>
            <a:r>
              <a:rPr lang="vi-VN" sz="2400" dirty="0">
                <a:solidFill>
                  <a:schemeClr val="bg1"/>
                </a:solidFill>
              </a:rPr>
              <a:t>Đặc điểm cấu tạo RNA khác với DNA là</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A, U, G, C</a:t>
            </a:r>
          </a:p>
          <a:p>
            <a:pPr>
              <a:lnSpc>
                <a:spcPct val="150000"/>
              </a:lnSpc>
            </a:pPr>
            <a:r>
              <a:rPr lang="en-US" sz="2400" b="1"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A,T,G, C</a:t>
            </a:r>
          </a:p>
          <a:p>
            <a:pPr>
              <a:lnSpc>
                <a:spcPct val="150000"/>
              </a:lnSpc>
            </a:pPr>
            <a:r>
              <a:rPr lang="en-US" sz="2400" b="1" dirty="0">
                <a:latin typeface="Times New Roman" panose="02020603050405020304" pitchFamily="18" charset="0"/>
                <a:cs typeface="Times New Roman" panose="02020603050405020304" pitchFamily="18" charset="0"/>
              </a:rPr>
              <a:t>C. </a:t>
            </a:r>
            <a:r>
              <a:rPr lang="en-US" sz="2400" dirty="0">
                <a:latin typeface="Times New Roman" panose="02020603050405020304" pitchFamily="18" charset="0"/>
                <a:cs typeface="Times New Roman" panose="02020603050405020304" pitchFamily="18" charset="0"/>
              </a:rPr>
              <a:t>A, D, R , T</a:t>
            </a:r>
          </a:p>
          <a:p>
            <a:pPr>
              <a:lnSpc>
                <a:spcPct val="150000"/>
              </a:lnSpc>
            </a:pPr>
            <a:r>
              <a:rPr lang="en-US" sz="2400" b="1" dirty="0">
                <a:latin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cs typeface="Times New Roman" panose="02020603050405020304" pitchFamily="18" charset="0"/>
              </a:rPr>
              <a:t>U, R, D, A</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9249980" cy="2062103"/>
          </a:xfrm>
          <a:prstGeom prst="rect">
            <a:avLst/>
          </a:prstGeom>
          <a:noFill/>
        </p:spPr>
        <p:txBody>
          <a:bodyPr wrap="square">
            <a:spAutoFit/>
          </a:bodyPr>
          <a:lstStyle/>
          <a:p>
            <a:pPr lvl="0"/>
            <a:r>
              <a:rPr lang="en-US" sz="3200" b="1" dirty="0">
                <a:latin typeface="Times New Roman" panose="02020603050405020304" pitchFamily="18" charset="0"/>
                <a:cs typeface="Times New Roman" panose="02020603050405020304" pitchFamily="18" charset="0"/>
              </a:rPr>
              <a:t>A. </a:t>
            </a:r>
            <a:r>
              <a:rPr lang="en-US" sz="3200" dirty="0" err="1"/>
              <a:t>Đại</a:t>
            </a:r>
            <a:r>
              <a:rPr lang="en-US" sz="3200" dirty="0"/>
              <a:t> </a:t>
            </a:r>
            <a:r>
              <a:rPr lang="en-US" sz="3200" dirty="0" err="1"/>
              <a:t>phân</a:t>
            </a:r>
            <a:r>
              <a:rPr lang="en-US" sz="3200" dirty="0"/>
              <a:t> </a:t>
            </a:r>
            <a:r>
              <a:rPr lang="en-US" sz="3200" dirty="0" err="1"/>
              <a:t>tử</a:t>
            </a:r>
            <a:r>
              <a:rPr lang="en-US" sz="3200" dirty="0"/>
              <a:t>, </a:t>
            </a:r>
            <a:r>
              <a:rPr lang="en-US" sz="3200" dirty="0" err="1"/>
              <a:t>cấu</a:t>
            </a:r>
            <a:r>
              <a:rPr lang="en-US" sz="3200" dirty="0"/>
              <a:t> </a:t>
            </a:r>
            <a:r>
              <a:rPr lang="en-US" sz="3200" dirty="0" err="1"/>
              <a:t>tạo</a:t>
            </a:r>
            <a:r>
              <a:rPr lang="en-US" sz="3200" dirty="0"/>
              <a:t> </a:t>
            </a:r>
            <a:r>
              <a:rPr lang="en-US" sz="3200" dirty="0" err="1"/>
              <a:t>theo</a:t>
            </a:r>
            <a:r>
              <a:rPr lang="en-US" sz="3200" dirty="0"/>
              <a:t> </a:t>
            </a:r>
            <a:r>
              <a:rPr lang="en-US" sz="3200" dirty="0" err="1"/>
              <a:t>nguyên</a:t>
            </a:r>
            <a:r>
              <a:rPr lang="en-US" sz="3200" dirty="0"/>
              <a:t> </a:t>
            </a:r>
            <a:r>
              <a:rPr lang="en-US" sz="3200" dirty="0" err="1"/>
              <a:t>tắc</a:t>
            </a:r>
            <a:r>
              <a:rPr lang="en-US" sz="3200" dirty="0"/>
              <a:t> </a:t>
            </a:r>
            <a:r>
              <a:rPr lang="en-US" sz="3200" dirty="0" err="1"/>
              <a:t>đa</a:t>
            </a:r>
            <a:r>
              <a:rPr lang="en-US" sz="3200" dirty="0"/>
              <a:t> </a:t>
            </a:r>
            <a:r>
              <a:rPr lang="en-US" sz="3200" dirty="0" err="1"/>
              <a:t>phân</a:t>
            </a:r>
            <a:r>
              <a:rPr lang="en-US" sz="3200" dirty="0"/>
              <a:t>.</a:t>
            </a:r>
            <a:endParaRPr lang="en-US" sz="3200" b="1" dirty="0"/>
          </a:p>
          <a:p>
            <a:pPr lvl="0"/>
            <a:r>
              <a:rPr lang="en-US" sz="3200" dirty="0"/>
              <a:t>B. </a:t>
            </a:r>
            <a:r>
              <a:rPr lang="en-US" sz="3200" dirty="0" err="1"/>
              <a:t>Có</a:t>
            </a:r>
            <a:r>
              <a:rPr lang="en-US" sz="3200" dirty="0"/>
              <a:t> </a:t>
            </a:r>
            <a:r>
              <a:rPr lang="en-US" sz="3200" dirty="0" err="1"/>
              <a:t>liên</a:t>
            </a:r>
            <a:r>
              <a:rPr lang="en-US" sz="3200" dirty="0"/>
              <a:t> </a:t>
            </a:r>
            <a:r>
              <a:rPr lang="en-US" sz="3200" dirty="0" err="1"/>
              <a:t>kết</a:t>
            </a:r>
            <a:r>
              <a:rPr lang="en-US" sz="3200" dirty="0"/>
              <a:t> hydrogen </a:t>
            </a:r>
            <a:r>
              <a:rPr lang="en-US" sz="3200" dirty="0" err="1"/>
              <a:t>giữa</a:t>
            </a:r>
            <a:r>
              <a:rPr lang="en-US" sz="3200" dirty="0"/>
              <a:t> </a:t>
            </a:r>
            <a:r>
              <a:rPr lang="en-US" sz="3200" dirty="0" err="1"/>
              <a:t>các</a:t>
            </a:r>
            <a:r>
              <a:rPr lang="en-US" sz="3200" dirty="0"/>
              <a:t> nucleotide.</a:t>
            </a:r>
            <a:endParaRPr lang="en-US" sz="3200" b="1" dirty="0"/>
          </a:p>
          <a:p>
            <a:pPr lvl="0"/>
            <a:r>
              <a:rPr lang="en-US" sz="3200" dirty="0"/>
              <a:t>C. </a:t>
            </a:r>
            <a:r>
              <a:rPr lang="en-US" sz="3200" dirty="0" err="1"/>
              <a:t>Có</a:t>
            </a:r>
            <a:r>
              <a:rPr lang="en-US" sz="3200" dirty="0"/>
              <a:t> </a:t>
            </a:r>
            <a:r>
              <a:rPr lang="en-US" sz="3200" dirty="0" err="1"/>
              <a:t>cấu</a:t>
            </a:r>
            <a:r>
              <a:rPr lang="en-US" sz="3200" dirty="0"/>
              <a:t> </a:t>
            </a:r>
            <a:r>
              <a:rPr lang="en-US" sz="3200" dirty="0" err="1"/>
              <a:t>trúc</a:t>
            </a:r>
            <a:r>
              <a:rPr lang="en-US" sz="3200" dirty="0"/>
              <a:t> </a:t>
            </a:r>
            <a:r>
              <a:rPr lang="en-US" sz="3200" dirty="0" err="1"/>
              <a:t>một</a:t>
            </a:r>
            <a:r>
              <a:rPr lang="en-US" sz="3200" dirty="0"/>
              <a:t> </a:t>
            </a:r>
            <a:r>
              <a:rPr lang="en-US" sz="3200" dirty="0" err="1"/>
              <a:t>mạch</a:t>
            </a:r>
            <a:r>
              <a:rPr lang="en-US" sz="3200" dirty="0"/>
              <a:t>.</a:t>
            </a:r>
            <a:endParaRPr lang="en-US" sz="3200" b="1" dirty="0"/>
          </a:p>
          <a:p>
            <a:r>
              <a:rPr lang="en-US" sz="3200" dirty="0"/>
              <a:t>D. </a:t>
            </a:r>
            <a:r>
              <a:rPr lang="vi-VN" sz="3200" dirty="0"/>
              <a:t>Đơn phân gồm các nucleotide loại A, G, 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75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677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KHÁI NIỆM NUCLEIC ACID</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677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2062103"/>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 </a:t>
            </a:r>
            <a:r>
              <a:rPr lang="en-US" sz="3200" b="0" i="0" dirty="0">
                <a:effectLst/>
                <a:latin typeface="Arial" panose="020B0604020202020204" pitchFamily="34" charset="0"/>
                <a:cs typeface="Arial" panose="020B0604020202020204" pitchFamily="34" charset="0"/>
              </a:rPr>
              <a:t> </a:t>
            </a:r>
            <a:r>
              <a:rPr lang="vi-VN" sz="3200" dirty="0">
                <a:latin typeface="+mj-lt"/>
              </a:rPr>
              <a:t>Nucleic acd là một trong những đại phân tử sinh học chứa thông tin di truyền có trong tất cả sinh vật, cấu tạo theo nguyên tắc đa phân, đơn phân là nucleotide.</a:t>
            </a:r>
            <a:endParaRPr lang="en-US" sz="3200" dirty="0">
              <a:latin typeface="+mj-lt"/>
            </a:endParaRPr>
          </a:p>
          <a:p>
            <a:pPr lvl="0"/>
            <a:r>
              <a:rPr lang="en-US" sz="3200" dirty="0">
                <a:latin typeface="+mj-lt"/>
              </a:rPr>
              <a:t>- </a:t>
            </a:r>
            <a:r>
              <a:rPr lang="vi-VN" sz="3200" dirty="0">
                <a:latin typeface="+mj-lt"/>
              </a:rPr>
              <a:t>Có 2 loại nucleotide là DNA và RNA.</a:t>
            </a:r>
            <a:endParaRPr lang="en-US" sz="3200" dirty="0">
              <a:latin typeface="+mj-lt"/>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dirty="0">
                <a:solidFill>
                  <a:schemeClr val="tx1"/>
                </a:solidFill>
              </a:rPr>
              <a:t>DEOXYRIBONUCLEIC ACID (DNA)</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221724"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2272270" y="5728357"/>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1953, James Watson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Francis Crick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mô</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trúc</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0" i="1"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2400" b="0" i="1" dirty="0">
                <a:solidFill>
                  <a:schemeClr val="tx1">
                    <a:lumMod val="95000"/>
                    <a:lumOff val="5000"/>
                  </a:schemeClr>
                </a:solidFill>
                <a:latin typeface="Times New Roman" panose="02020603050405020304" pitchFamily="18" charset="0"/>
                <a:cs typeface="Times New Roman" panose="02020603050405020304" pitchFamily="18" charset="0"/>
              </a:rPr>
              <a:t> ADN.</a:t>
            </a:r>
          </a:p>
        </p:txBody>
      </p:sp>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1363</TotalTime>
  <Words>2858</Words>
  <Application>Microsoft Office PowerPoint</Application>
  <PresentationFormat>Widescreen</PresentationFormat>
  <Paragraphs>232</Paragraphs>
  <Slides>37</Slides>
  <Notes>1</Notes>
  <HiddenSlides>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 Người ta thường xác định danh tính tội phạm dựa trên dấu vết ở hiện trường vụ án bằng cách nào? </vt:lpstr>
      <vt:lpstr>4. Nêu một số ứng dụng phân tích DNA trong đời sống.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Administrator</cp:lastModifiedBy>
  <cp:revision>95</cp:revision>
  <dcterms:created xsi:type="dcterms:W3CDTF">2024-01-13T15:40:36Z</dcterms:created>
  <dcterms:modified xsi:type="dcterms:W3CDTF">2025-04-19T14:01:18Z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