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809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7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42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4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1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0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2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6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8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07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D310CD6-8D9C-4870-8C29-A815536D8B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EB46738-A05E-4FFC-B414-72F29E9997C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6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191959"/>
            <a:ext cx="7772400" cy="1463040"/>
          </a:xfrm>
        </p:spPr>
        <p:txBody>
          <a:bodyPr>
            <a:normAutofit fontScale="90000"/>
          </a:bodyPr>
          <a:lstStyle/>
          <a:p>
            <a:r>
              <a:rPr lang="vi-VN" b="1" dirty="0" smtClean="0">
                <a:solidFill>
                  <a:srgbClr val="00B0F0"/>
                </a:solidFill>
              </a:rPr>
              <a:t>Ôn tập chủ đề 10</a:t>
            </a:r>
            <a:br>
              <a:rPr lang="vi-VN" b="1" dirty="0" smtClean="0">
                <a:solidFill>
                  <a:srgbClr val="00B0F0"/>
                </a:solidFill>
              </a:rPr>
            </a:br>
            <a:r>
              <a:rPr lang="vi-VN" b="1" dirty="0" smtClean="0">
                <a:solidFill>
                  <a:srgbClr val="00B0F0"/>
                </a:solidFill>
              </a:rPr>
              <a:t>sinh sản ở sinh vật </a:t>
            </a:r>
            <a:br>
              <a:rPr lang="vi-VN" b="1" dirty="0" smtClean="0">
                <a:solidFill>
                  <a:srgbClr val="00B0F0"/>
                </a:solidFill>
              </a:rPr>
            </a:b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01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242344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điểu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điểu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khiển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vi-VN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788271"/>
            <a:ext cx="9720073" cy="4023360"/>
          </a:xfrm>
        </p:spPr>
        <p:txBody>
          <a:bodyPr/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 - </a:t>
            </a:r>
            <a:r>
              <a:rPr lang="vi-VN" dirty="0">
                <a:latin typeface="+mj-lt"/>
              </a:rPr>
              <a:t>Cơ sở khoa học: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vi-VN" dirty="0">
                <a:latin typeface="+mj-lt"/>
              </a:rPr>
              <a:t>+ </a:t>
            </a:r>
            <a:r>
              <a:rPr lang="vi-VN" dirty="0" smtClean="0">
                <a:latin typeface="+mj-lt"/>
              </a:rPr>
              <a:t>Hormone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điều </a:t>
            </a:r>
            <a:r>
              <a:rPr lang="vi-VN" dirty="0">
                <a:latin typeface="+mj-lt"/>
              </a:rPr>
              <a:t>hoà sinh sản ở sinh vật.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vi-VN" dirty="0">
                <a:latin typeface="+mj-lt"/>
              </a:rPr>
              <a:t>+ Các yếu tố môi trường: ảnh hưởng đến mùa sinh sản, số lẩn sinh sản, chu kì sinh sản.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vi-VN" dirty="0">
                <a:latin typeface="+mj-lt"/>
              </a:rPr>
              <a:t>-Trên cơ sở đó, con người đã tác động vào một số yếu tố để điều khiển sinh sản ở sinh vật.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vi-VN" dirty="0">
                <a:latin typeface="+mj-lt"/>
              </a:rPr>
              <a:t>-Ví dụ: Con người đã tác động vào giai đoạn thụ tinh </a:t>
            </a:r>
            <a:r>
              <a:rPr lang="vi-VN" dirty="0" smtClean="0">
                <a:latin typeface="+mj-lt"/>
              </a:rPr>
              <a:t>ở cá như tiêm hormone</a:t>
            </a:r>
            <a:r>
              <a:rPr lang="en-US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cho cá đực và cá cái nhằm nâng cao hiệu suất trứng được thụ tinh.</a:t>
            </a:r>
            <a:endParaRPr lang="en-US" dirty="0">
              <a:latin typeface="+mj-lt"/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1256135" y="6400800"/>
            <a:ext cx="798490" cy="2704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371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>
                <a:solidFill>
                  <a:srgbClr val="FF0000"/>
                </a:solidFill>
              </a:rPr>
              <a:t>AI NHANH HƠN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>
                <a:latin typeface="+mj-lt"/>
              </a:rPr>
              <a:t>Các tổ sẽ thực hiện phiếu học tập trong thời gian 3 phút </a:t>
            </a:r>
          </a:p>
          <a:p>
            <a:r>
              <a:rPr lang="vi-VN" dirty="0" smtClean="0">
                <a:latin typeface="+mj-lt"/>
              </a:rPr>
              <a:t>Thực hiện xong sẽ dán phiếu lên bảng.</a:t>
            </a:r>
          </a:p>
          <a:p>
            <a:r>
              <a:rPr lang="vi-VN" dirty="0" smtClean="0">
                <a:latin typeface="+mj-lt"/>
              </a:rPr>
              <a:t>Tổ nhanh nhất sẽ được 4 điểm cộng, lần lượt sẽ là 3,2,1 cho các nhóm còn lại.</a:t>
            </a:r>
          </a:p>
          <a:p>
            <a:r>
              <a:rPr lang="vi-VN" dirty="0" smtClean="0">
                <a:latin typeface="+mj-lt"/>
              </a:rPr>
              <a:t>Điểm phần này sẽ gồm nội dung cô chấm và sửa + điểm cộng ưu tiên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94108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25620" y="2739092"/>
            <a:ext cx="1221105" cy="1199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b="1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SINH SẢN Ở SINH VẬT</a:t>
            </a:r>
            <a:endParaRPr lang="en-US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27976" y="161170"/>
            <a:ext cx="1535686" cy="1062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b="1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KHÁI NIỆM</a:t>
            </a:r>
            <a:endParaRPr lang="en-US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327976" y="1627581"/>
            <a:ext cx="1535686" cy="1021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1600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PHÂN LOẠI CÁC HÌNH THỨC</a:t>
            </a:r>
            <a:endParaRPr lang="en-US" sz="1600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22488" y="3095775"/>
            <a:ext cx="1541174" cy="842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VAI TRÒ</a:t>
            </a:r>
            <a:endParaRPr lang="en-US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22486" y="4388142"/>
            <a:ext cx="1541175" cy="1070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YẾU TỐ ẢNH HƯỞNG</a:t>
            </a:r>
            <a:endParaRPr lang="en-US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322486" y="5908401"/>
            <a:ext cx="1541175" cy="761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b="1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ỨNG DỤNG</a:t>
            </a:r>
            <a:endParaRPr lang="en-US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39425" y="161170"/>
            <a:ext cx="5331854" cy="1062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mtClean="0"/>
              <a:t>LÀ QUÁ TRÌNH TẠO RA NHỮNG CÁ THỂ MỚI, ĐẢM BẢO SỰ PHÁT TRIỂN LIÊN TỤC CỦA LOÀI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739425" y="1648772"/>
            <a:ext cx="5331854" cy="10217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vi-VN" dirty="0" smtClean="0"/>
              <a:t>SINH SẢN VÔ TÍNH</a:t>
            </a:r>
          </a:p>
          <a:p>
            <a:pPr marL="285750" indent="-285750" algn="ctr">
              <a:buFontTx/>
              <a:buChar char="-"/>
            </a:pPr>
            <a:r>
              <a:rPr lang="vi-VN" dirty="0" smtClean="0"/>
              <a:t>SINH SẢN HỮU TÍNH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739425" y="3095775"/>
            <a:ext cx="5331854" cy="8428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ĐẢM BẢO SỰ TỒN TẠI VÀ PHÁT TRIỂN LIÊN TỤC CỦA LOÀI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39425" y="4385077"/>
            <a:ext cx="5331854" cy="10737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NHIỆT ĐỘ, ĐỘ ẨM, GIÓ, THỨC ĂN, HORMONE, CON NGƯỜI...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739425" y="5743977"/>
            <a:ext cx="5331854" cy="9262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vi-VN" sz="1600" dirty="0" smtClean="0"/>
              <a:t>GIÂM CÀNH, CHIẾT CÀNH, GHÉP CÀNH</a:t>
            </a:r>
          </a:p>
          <a:p>
            <a:pPr marL="285750" indent="-285750">
              <a:buFontTx/>
              <a:buChar char="-"/>
            </a:pPr>
            <a:r>
              <a:rPr lang="vi-VN" sz="1600" dirty="0" smtClean="0"/>
              <a:t>NUÔI CẤY MÔ TẾ BÀO</a:t>
            </a:r>
          </a:p>
          <a:p>
            <a:pPr marL="285750" indent="-285750">
              <a:buFontTx/>
              <a:buChar char="-"/>
            </a:pPr>
            <a:r>
              <a:rPr lang="vi-VN" sz="1600" dirty="0" smtClean="0"/>
              <a:t>THỤ TINH, THỤ PHẤN NHÂN TẠO</a:t>
            </a:r>
          </a:p>
        </p:txBody>
      </p:sp>
      <p:cxnSp>
        <p:nvCxnSpPr>
          <p:cNvPr id="34" name="Straight Arrow Connector 33"/>
          <p:cNvCxnSpPr>
            <a:stCxn id="20" idx="3"/>
            <a:endCxn id="22" idx="1"/>
          </p:cNvCxnSpPr>
          <p:nvPr/>
        </p:nvCxnSpPr>
        <p:spPr>
          <a:xfrm flipV="1">
            <a:off x="1446725" y="692332"/>
            <a:ext cx="881251" cy="264651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0" idx="3"/>
          </p:cNvCxnSpPr>
          <p:nvPr/>
        </p:nvCxnSpPr>
        <p:spPr>
          <a:xfrm flipV="1">
            <a:off x="1446725" y="2253803"/>
            <a:ext cx="875761" cy="1085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3"/>
            <a:endCxn id="25" idx="1"/>
          </p:cNvCxnSpPr>
          <p:nvPr/>
        </p:nvCxnSpPr>
        <p:spPr>
          <a:xfrm>
            <a:off x="1446725" y="3338850"/>
            <a:ext cx="875763" cy="178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0" idx="3"/>
            <a:endCxn id="26" idx="1"/>
          </p:cNvCxnSpPr>
          <p:nvPr/>
        </p:nvCxnSpPr>
        <p:spPr>
          <a:xfrm>
            <a:off x="1446725" y="3338850"/>
            <a:ext cx="875761" cy="1584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0" idx="3"/>
            <a:endCxn id="27" idx="1"/>
          </p:cNvCxnSpPr>
          <p:nvPr/>
        </p:nvCxnSpPr>
        <p:spPr>
          <a:xfrm>
            <a:off x="1446725" y="3338850"/>
            <a:ext cx="875761" cy="2950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10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>
                <a:solidFill>
                  <a:srgbClr val="FF0000"/>
                </a:solidFill>
              </a:rPr>
              <a:t>CUỘC THI VẼ SƠ ĐỒ TƯ DUY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47511"/>
            <a:ext cx="10515600" cy="4486275"/>
          </a:xfrm>
        </p:spPr>
        <p:txBody>
          <a:bodyPr>
            <a:normAutofit/>
          </a:bodyPr>
          <a:lstStyle/>
          <a:p>
            <a:r>
              <a:rPr lang="vi-VN" dirty="0" smtClean="0"/>
              <a:t>CÁC NHÓM SẼ THỰC HIỆN VẼ SƠ ĐỒ TƯ DUY VỀ HÌNH THỨC SINH SẢN HỮU TÍNH (NHÓM CHẴN) VÀ SINH SẢN VÔ TÍNH (NHÓM LẺ)</a:t>
            </a:r>
          </a:p>
          <a:p>
            <a:r>
              <a:rPr lang="vi-VN" dirty="0"/>
              <a:t> </a:t>
            </a:r>
            <a:r>
              <a:rPr lang="vi-VN" dirty="0" smtClean="0"/>
              <a:t>THỜI GIAN: 10 PHÚT</a:t>
            </a:r>
          </a:p>
          <a:p>
            <a:r>
              <a:rPr lang="vi-VN" dirty="0" smtClean="0"/>
              <a:t>YÊU CẦU: </a:t>
            </a:r>
          </a:p>
          <a:p>
            <a:pPr lvl="1"/>
            <a:r>
              <a:rPr lang="vi-VN" dirty="0" smtClean="0"/>
              <a:t>NỘI DUNG: ĐÚNG, ĐỦ VỀ KHÁI NIỆM, PHÂN LOẠI VÀ ỨNG DỤNG</a:t>
            </a:r>
          </a:p>
          <a:p>
            <a:pPr lvl="1"/>
            <a:r>
              <a:rPr lang="vi-VN" dirty="0" smtClean="0"/>
              <a:t>HÌNH THỨC: ĐẸP, SÁNG TẠO </a:t>
            </a:r>
          </a:p>
          <a:p>
            <a:pPr lvl="1"/>
            <a:r>
              <a:rPr lang="vi-VN" dirty="0" smtClean="0"/>
              <a:t>TRÌNH BÀY: 1 HS TRONG NHÓM SẼ ĐƯỢC GV GỌI NGẪU NHIÊN ĐỂ THUYẾT TRÌNH SƠ ĐỒ CỦA MÌNH</a:t>
            </a:r>
          </a:p>
          <a:p>
            <a:pPr lvl="1"/>
            <a:r>
              <a:rPr lang="vi-VN" dirty="0" smtClean="0"/>
              <a:t>CHẤM ĐIỂM: CÁC THÀNH VIÊN TRONG 2 NHÓM CÒN LẠI KO CÙNG CHỦ ĐỀ SẼ LỰA CHỌN BẰNG HÌNH THỨC GIƠ TAY</a:t>
            </a:r>
          </a:p>
        </p:txBody>
      </p:sp>
    </p:spTree>
    <p:extLst>
      <p:ext uri="{BB962C8B-B14F-4D97-AF65-F5344CB8AC3E}">
        <p14:creationId xmlns:p14="http://schemas.microsoft.com/office/powerpoint/2010/main" val="74055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>
                <a:solidFill>
                  <a:srgbClr val="FF0000"/>
                </a:solidFill>
              </a:rPr>
              <a:t>VẬN DỤNG KIẾN THỨC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0173"/>
            <a:ext cx="10515600" cy="1600155"/>
          </a:xfrm>
        </p:spPr>
        <p:txBody>
          <a:bodyPr/>
          <a:lstStyle/>
          <a:p>
            <a:r>
              <a:rPr lang="vi-VN" dirty="0" smtClean="0"/>
              <a:t>ĐẠI DIỆN CÁC NHÓM BỐC THĂM CÂU HỎI CỦA MÌNH.</a:t>
            </a:r>
          </a:p>
          <a:p>
            <a:r>
              <a:rPr lang="vi-VN" dirty="0" smtClean="0"/>
              <a:t>THỜI GIAN CHUẨN BỊ LÀ 2 PHÚT, GV GỌI NGẪU NHIÊN 1 SỐ HS TRẢ LỜI.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4333738"/>
            <a:ext cx="1339403" cy="1365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linkClick r:id="rId2" action="ppaction://hlinksldjump"/>
              </a:rPr>
              <a:t>1</a:t>
            </a:r>
            <a:endParaRPr 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86825" y="4333739"/>
            <a:ext cx="1339403" cy="1365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linkClick r:id="rId3" action="ppaction://hlinksldjump"/>
              </a:rPr>
              <a:t>2</a:t>
            </a:r>
            <a:endParaRPr 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06803" y="4333739"/>
            <a:ext cx="1339403" cy="1365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linkClick r:id="rId4" action="ppaction://hlinksldjump"/>
              </a:rPr>
              <a:t>4</a:t>
            </a:r>
            <a:endParaRPr 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8155" y="4333739"/>
            <a:ext cx="1339403" cy="1365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linkClick r:id="rId5" action="ppaction://hlinksldjump"/>
              </a:rPr>
              <a:t>5</a:t>
            </a:r>
            <a:endParaRPr 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35451" y="4333739"/>
            <a:ext cx="1339403" cy="1365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linkClick r:id="rId6" action="ppaction://hlinksldjump"/>
              </a:rPr>
              <a:t>3</a:t>
            </a:r>
            <a:endParaRPr 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6601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927466" cy="1499616"/>
          </a:xfrm>
        </p:spPr>
        <p:txBody>
          <a:bodyPr>
            <a:noAutofit/>
          </a:bodyPr>
          <a:lstStyle/>
          <a:p>
            <a:pPr algn="ctr"/>
            <a:r>
              <a:rPr lang="vi-VN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hân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vi-VN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vi-VN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338887"/>
              </p:ext>
            </p:extLst>
          </p:nvPr>
        </p:nvGraphicFramePr>
        <p:xfrm>
          <a:off x="838198" y="2720998"/>
          <a:ext cx="10515601" cy="34479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4093"/>
                <a:gridCol w="2621875"/>
                <a:gridCol w="2625540"/>
                <a:gridCol w="2634093"/>
              </a:tblGrid>
              <a:tr h="1376455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Đặc điểm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Sinh sản sinh dưỡng từ rễ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Sinh sản sinh dưỡng từthân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Sinh sản sinh dưỡng từ lá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1236908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Vị trí hình thành cây con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CHỒI MẦM Ở</a:t>
                      </a:r>
                      <a:r>
                        <a:rPr lang="vi-VN" sz="2000" baseline="0" dirty="0" smtClean="0">
                          <a:effectLst/>
                        </a:rPr>
                        <a:t> RỄ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CHỒI</a:t>
                      </a:r>
                      <a:r>
                        <a:rPr lang="vi-VN" sz="2000" baseline="0" dirty="0" smtClean="0">
                          <a:effectLst/>
                        </a:rPr>
                        <a:t> MẦ</a:t>
                      </a:r>
                      <a:r>
                        <a:rPr lang="vi-VN" sz="2000" dirty="0" smtClean="0">
                          <a:effectLst/>
                        </a:rPr>
                        <a:t>M Ở</a:t>
                      </a:r>
                      <a:r>
                        <a:rPr lang="vi-VN" sz="2000" baseline="0" dirty="0" smtClean="0">
                          <a:effectLst/>
                        </a:rPr>
                        <a:t> THÂN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CHỒI MẦM Ở</a:t>
                      </a:r>
                      <a:r>
                        <a:rPr lang="vi-VN" sz="2000" baseline="0" dirty="0" smtClean="0">
                          <a:effectLst/>
                        </a:rPr>
                        <a:t> LÁ</a:t>
                      </a:r>
                      <a:r>
                        <a:rPr lang="vi-VN" sz="2000" dirty="0" smtClean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834618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Ví dụ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CÂY KHOAI LANG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CÂY NGHỆ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effectLst/>
                        </a:rPr>
                        <a:t>CÂY THUỐC BỎNG.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</a:tbl>
          </a:graphicData>
        </a:graphic>
      </p:graphicFrame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11256135" y="6400800"/>
            <a:ext cx="798490" cy="2704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9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888830" cy="1499616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giâm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cành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chiết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cành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ghép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cành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vi-VN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vi-VN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793647"/>
              </p:ext>
            </p:extLst>
          </p:nvPr>
        </p:nvGraphicFramePr>
        <p:xfrm>
          <a:off x="838200" y="1918952"/>
          <a:ext cx="10649754" cy="4780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0486"/>
                <a:gridCol w="2900378"/>
                <a:gridCol w="2888512"/>
                <a:gridCol w="2900378"/>
              </a:tblGrid>
              <a:tr h="488768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Đặc điểm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Giâm cành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Chiết cành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Ghép cành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968385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Cách lựa chọn đoạn cành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Đoạn cành </a:t>
                      </a:r>
                      <a:r>
                        <a:rPr lang="vi-VN" sz="2000" dirty="0" smtClean="0">
                          <a:effectLst/>
                        </a:rPr>
                        <a:t>cần </a:t>
                      </a:r>
                      <a:r>
                        <a:rPr lang="vi-VN" sz="2000" dirty="0">
                          <a:effectLst/>
                        </a:rPr>
                        <a:t>giâm chứa </a:t>
                      </a:r>
                      <a:r>
                        <a:rPr lang="vi-VN" sz="2000" dirty="0" smtClean="0">
                          <a:effectLst/>
                        </a:rPr>
                        <a:t>chồi mầm</a:t>
                      </a:r>
                      <a:r>
                        <a:rPr lang="vi-VN" sz="20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Đoạn cành </a:t>
                      </a:r>
                      <a:r>
                        <a:rPr lang="vi-VN" sz="2000" dirty="0" smtClean="0">
                          <a:effectLst/>
                        </a:rPr>
                        <a:t>cần </a:t>
                      </a:r>
                      <a:r>
                        <a:rPr lang="vi-VN" sz="2000" dirty="0">
                          <a:effectLst/>
                        </a:rPr>
                        <a:t>chiết đang phát triển tốt.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Đoạn cành </a:t>
                      </a:r>
                      <a:r>
                        <a:rPr lang="vi-VN" sz="2000" dirty="0" smtClean="0">
                          <a:effectLst/>
                        </a:rPr>
                        <a:t>cần </a:t>
                      </a:r>
                      <a:r>
                        <a:rPr lang="vi-VN" sz="2000" dirty="0">
                          <a:effectLst/>
                        </a:rPr>
                        <a:t>ghép có chứa </a:t>
                      </a:r>
                      <a:r>
                        <a:rPr lang="vi-VN" sz="2000" dirty="0" smtClean="0">
                          <a:effectLst/>
                        </a:rPr>
                        <a:t>chồi mầm </a:t>
                      </a:r>
                      <a:r>
                        <a:rPr lang="vi-VN" sz="2000" dirty="0">
                          <a:effectLst/>
                        </a:rPr>
                        <a:t>hoặc mắt ghép.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2337151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Tiến hành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17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Đoạn cành sau khi cắt ra từ cây mẹ được giâm xuống </a:t>
                      </a:r>
                      <a:r>
                        <a:rPr lang="vi-VN" sz="2000" dirty="0" smtClean="0">
                          <a:effectLst/>
                        </a:rPr>
                        <a:t>đất </a:t>
                      </a:r>
                      <a:r>
                        <a:rPr lang="vi-VN" sz="2000" dirty="0">
                          <a:effectLst/>
                        </a:rPr>
                        <a:t>để chăm sóc ra </a:t>
                      </a:r>
                      <a:r>
                        <a:rPr lang="vi-VN" sz="2000" dirty="0" smtClean="0">
                          <a:effectLst/>
                        </a:rPr>
                        <a:t>rễ.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19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Đoạn cành sau khi lựa chọn để chiết từ cây mẹ được bọc </a:t>
                      </a:r>
                      <a:r>
                        <a:rPr lang="vi-VN" sz="2000" dirty="0" smtClean="0">
                          <a:effectLst/>
                        </a:rPr>
                        <a:t>đất </a:t>
                      </a:r>
                      <a:r>
                        <a:rPr lang="vi-VN" sz="2000" dirty="0">
                          <a:effectLst/>
                        </a:rPr>
                        <a:t>và chăm sóc cho đến khi ra </a:t>
                      </a:r>
                      <a:r>
                        <a:rPr lang="vi-VN" sz="2000" dirty="0" smtClean="0">
                          <a:effectLst/>
                        </a:rPr>
                        <a:t>rễ. </a:t>
                      </a:r>
                      <a:r>
                        <a:rPr lang="vi-VN" sz="2000" dirty="0">
                          <a:effectLst/>
                        </a:rPr>
                        <a:t>Sau đó chiết </a:t>
                      </a:r>
                      <a:r>
                        <a:rPr lang="vi-VN" sz="2000" dirty="0" smtClean="0">
                          <a:effectLst/>
                        </a:rPr>
                        <a:t>xuống </a:t>
                      </a:r>
                      <a:r>
                        <a:rPr lang="vi-VN" sz="2000" dirty="0">
                          <a:effectLst/>
                        </a:rPr>
                        <a:t>đất để </a:t>
                      </a:r>
                      <a:r>
                        <a:rPr lang="vi-VN" sz="2000" dirty="0" smtClean="0">
                          <a:effectLst/>
                        </a:rPr>
                        <a:t>trồng </a:t>
                      </a:r>
                      <a:r>
                        <a:rPr lang="vi-VN" sz="2000" dirty="0">
                          <a:effectLst/>
                        </a:rPr>
                        <a:t>độc lập.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19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vi-VN" sz="2000" dirty="0" smtClean="0">
                          <a:effectLst/>
                        </a:rPr>
                        <a:t>Đoạn </a:t>
                      </a:r>
                      <a:r>
                        <a:rPr lang="vi-VN" sz="2000" dirty="0">
                          <a:effectLst/>
                        </a:rPr>
                        <a:t>cành sau khi lựa chọn để ghép được ghép vào </a:t>
                      </a:r>
                      <a:r>
                        <a:rPr lang="vi-VN" sz="2000" dirty="0" smtClean="0">
                          <a:effectLst/>
                        </a:rPr>
                        <a:t>gốc </a:t>
                      </a:r>
                      <a:r>
                        <a:rPr lang="vi-VN" sz="2000" dirty="0">
                          <a:effectLst/>
                        </a:rPr>
                        <a:t>cây khác đang phát </a:t>
                      </a:r>
                      <a:r>
                        <a:rPr lang="vi-VN" sz="2000" dirty="0" smtClean="0">
                          <a:effectLst/>
                        </a:rPr>
                        <a:t>triển.</a:t>
                      </a:r>
                      <a:endParaRPr lang="vi-VN" sz="1600" dirty="0" smtClean="0">
                        <a:effectLst/>
                      </a:endParaRPr>
                    </a:p>
                    <a:p>
                      <a:pPr marL="342900" indent="-342900" algn="l">
                        <a:lnSpc>
                          <a:spcPct val="119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vi-VN" sz="2000" dirty="0" smtClean="0">
                          <a:effectLst/>
                        </a:rPr>
                        <a:t>Chăm </a:t>
                      </a:r>
                      <a:r>
                        <a:rPr lang="vi-VN" sz="2000" dirty="0">
                          <a:effectLst/>
                        </a:rPr>
                        <a:t>sóc đoạn cành đã ghép để được cây mong muốn.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700424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Ví dụ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Cây khoai lang, cây dâu </a:t>
                      </a:r>
                      <a:r>
                        <a:rPr lang="vi-VN" sz="2000" dirty="0" smtClean="0">
                          <a:effectLst/>
                        </a:rPr>
                        <a:t>tây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Cây cam, cây bưởi,...</a:t>
                      </a:r>
                      <a:endParaRPr lang="en-US" sz="16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Cây hoa đào,...</a:t>
                      </a:r>
                      <a:endParaRPr lang="en-US" sz="16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</a:tbl>
          </a:graphicData>
        </a:graphic>
      </p:graphicFrame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11256135" y="6400800"/>
            <a:ext cx="798490" cy="2704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579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1167872" cy="149961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lưỡng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vi-VN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vi-VN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232450"/>
              </p:ext>
            </p:extLst>
          </p:nvPr>
        </p:nvGraphicFramePr>
        <p:xfrm>
          <a:off x="978794" y="1815921"/>
          <a:ext cx="10375006" cy="4571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0724"/>
                <a:gridCol w="3925185"/>
                <a:gridCol w="3929097"/>
              </a:tblGrid>
              <a:tr h="1380810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Đặc điểm phân biệt</a:t>
                      </a:r>
                      <a:endParaRPr lang="en-US" sz="24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Hoa đơn tính</a:t>
                      </a:r>
                      <a:endParaRPr lang="en-US" sz="24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</a:rPr>
                        <a:t>Hoa lưỡng tính</a:t>
                      </a:r>
                      <a:endParaRPr lang="en-US" sz="24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902006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</a:rPr>
                        <a:t>Nhị</a:t>
                      </a:r>
                      <a:endParaRPr lang="en-US" sz="24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</a:rPr>
                        <a:t>Nằm trên hoa đực.</a:t>
                      </a:r>
                      <a:endParaRPr lang="en-US" sz="24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 rowSpan="2"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 smtClean="0">
                          <a:effectLst/>
                        </a:rPr>
                        <a:t>Nhị và nhuỵ cùng </a:t>
                      </a:r>
                      <a:r>
                        <a:rPr lang="vi-VN" sz="3200" dirty="0">
                          <a:effectLst/>
                        </a:rPr>
                        <a:t>nằm trên một hoa.</a:t>
                      </a:r>
                      <a:endParaRPr lang="en-US" sz="24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ctr"/>
                </a:tc>
              </a:tr>
              <a:tr h="908373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</a:rPr>
                        <a:t>Nhuỵ</a:t>
                      </a:r>
                      <a:endParaRPr lang="en-US" sz="24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</a:rPr>
                        <a:t>Nằm trên hoa cái.</a:t>
                      </a:r>
                      <a:endParaRPr lang="en-US" sz="24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80810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</a:rPr>
                        <a:t>Ví dụ</a:t>
                      </a:r>
                      <a:endParaRPr lang="en-US" sz="24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Hoa </a:t>
                      </a:r>
                      <a:r>
                        <a:rPr lang="vi-VN" sz="3200" dirty="0" smtClean="0">
                          <a:effectLst/>
                        </a:rPr>
                        <a:t>bầu</a:t>
                      </a:r>
                      <a:r>
                        <a:rPr lang="vi-VN" sz="3200" dirty="0">
                          <a:effectLst/>
                        </a:rPr>
                        <a:t>, hoa dưa chuột, hoa bí,...</a:t>
                      </a:r>
                      <a:endParaRPr lang="en-US" sz="24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Hoa cải, hoa bưởi, hoa cam,...</a:t>
                      </a:r>
                      <a:endParaRPr lang="en-US" sz="24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</a:tbl>
          </a:graphicData>
        </a:graphic>
      </p:graphicFrame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11256135" y="6400800"/>
            <a:ext cx="798490" cy="2704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4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hữu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mèo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vi-VN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534171"/>
              </p:ext>
            </p:extLst>
          </p:nvPr>
        </p:nvGraphicFramePr>
        <p:xfrm>
          <a:off x="746974" y="3285469"/>
          <a:ext cx="9787943" cy="2999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1173"/>
                <a:gridCol w="3253429"/>
                <a:gridCol w="3273341"/>
              </a:tblGrid>
              <a:tr h="859041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</a:rPr>
                        <a:t>Đặc điểm</a:t>
                      </a:r>
                      <a:endParaRPr lang="en-US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</a:rPr>
                        <a:t>Sinh sản ở gà</a:t>
                      </a:r>
                      <a:endParaRPr lang="en-US" sz="20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</a:rPr>
                        <a:t>Sinh sản ở mèo</a:t>
                      </a:r>
                      <a:endParaRPr lang="en-US" sz="20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1273104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</a:rPr>
                        <a:t>Phát triển phôi</a:t>
                      </a:r>
                      <a:endParaRPr lang="en-US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</a:rPr>
                        <a:t>Phôi phát triển trong trứng.</a:t>
                      </a:r>
                      <a:endParaRPr lang="en-US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</a:rPr>
                        <a:t>Phôi phát triển trong cơ thể mẹ.</a:t>
                      </a:r>
                      <a:endParaRPr lang="en-US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  <a:tr h="866869"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</a:rPr>
                        <a:t>Hình thức đẻ</a:t>
                      </a:r>
                      <a:endParaRPr lang="en-US" sz="20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</a:rPr>
                        <a:t>Đẻ trứng.</a:t>
                      </a:r>
                      <a:endParaRPr lang="en-US" sz="20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</a:rPr>
                        <a:t>Đẻ con.</a:t>
                      </a:r>
                      <a:endParaRPr lang="en-US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 marL="6350" marR="635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2419" y="1837369"/>
            <a:ext cx="12393372" cy="12003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4000"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479425" algn="l"/>
              </a:tabLst>
            </a:pPr>
            <a:r>
              <a:rPr kumimoji="0" lang="vi-V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Giống nhau: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79425" algn="l"/>
              </a:tabLst>
            </a:pPr>
            <a:r>
              <a:rPr kumimoji="0" lang="vi-V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Đều là sự sinh sản có sự tham gia của cơ thể đực và cái.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79425" algn="l"/>
              </a:tabLst>
            </a:pPr>
            <a:r>
              <a:rPr kumimoji="0" lang="vi-V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Con sinh ra giống bố và mẹ.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479425" algn="l"/>
              </a:tabLst>
            </a:pPr>
            <a:r>
              <a:rPr kumimoji="0" lang="vi-V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Khác nhau: 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11256135" y="6400800"/>
            <a:ext cx="798490" cy="2704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193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174</TotalTime>
  <Words>799</Words>
  <Application>Microsoft Office PowerPoint</Application>
  <PresentationFormat>Widescreen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Segoe UI</vt:lpstr>
      <vt:lpstr>Tahoma</vt:lpstr>
      <vt:lpstr>Times New Roman</vt:lpstr>
      <vt:lpstr>Tw Cen MT</vt:lpstr>
      <vt:lpstr>Tw Cen MT Condensed</vt:lpstr>
      <vt:lpstr>Wingdings</vt:lpstr>
      <vt:lpstr>Wingdings 3</vt:lpstr>
      <vt:lpstr>Integral</vt:lpstr>
      <vt:lpstr>Ôn tập chủ đề 10 sinh sản ở sinh vật  </vt:lpstr>
      <vt:lpstr>AI NHANH HƠN </vt:lpstr>
      <vt:lpstr>PowerPoint Presentation</vt:lpstr>
      <vt:lpstr>CUỘC THI VẼ SƠ ĐỒ TƯ DUY</vt:lpstr>
      <vt:lpstr>VẬN DỤNG KIẾN THỨC</vt:lpstr>
      <vt:lpstr>Phân biệt các hình thức sinh sản sinh dưỡng ở thực vật.  Lấy ví dụ minh hoạ. </vt:lpstr>
      <vt:lpstr>Phân biệt các hình thức giâm cành, chiết cành, ghép cành ở thực vật.  Lấy ví dụ minh hoạ. </vt:lpstr>
      <vt:lpstr>Phân biệt hoa đơn tính và hoa lưỡng tính.  Lấy ví dụ minh hoạ. </vt:lpstr>
      <vt:lpstr>So sánh hình thức sinh sản hữu tính ở gà và ở mèo. </vt:lpstr>
      <vt:lpstr>Con người đã dựa trên những hiểu biết nào để điểu hoà, điểu khiển sinh sản ở sinh vật.  Lấy ví dụ minh hoạ.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chủ đề 10</dc:title>
  <dc:creator>Thao</dc:creator>
  <cp:lastModifiedBy>Thao</cp:lastModifiedBy>
  <cp:revision>10</cp:revision>
  <dcterms:created xsi:type="dcterms:W3CDTF">2022-07-19T16:08:11Z</dcterms:created>
  <dcterms:modified xsi:type="dcterms:W3CDTF">2022-07-19T19:02:25Z</dcterms:modified>
</cp:coreProperties>
</file>