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2.wav" ContentType="audio/wav"/>
  <Override PartName="/ppt/media/audio3.wav" ContentType="audio/wav"/>
  <Override PartName="/ppt/media/audio4.wav" ContentType="audio/wav"/>
  <Override PartName="/ppt/media/audio6.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75" r:id="rId2"/>
    <p:sldId id="257" r:id="rId3"/>
    <p:sldId id="259" r:id="rId4"/>
    <p:sldId id="467" r:id="rId5"/>
    <p:sldId id="476" r:id="rId6"/>
    <p:sldId id="480" r:id="rId7"/>
    <p:sldId id="471" r:id="rId8"/>
    <p:sldId id="479" r:id="rId9"/>
    <p:sldId id="481" r:id="rId10"/>
    <p:sldId id="482" r:id="rId11"/>
    <p:sldId id="483" r:id="rId12"/>
    <p:sldId id="473" r:id="rId13"/>
    <p:sldId id="472" r:id="rId14"/>
    <p:sldId id="464" r:id="rId15"/>
    <p:sldId id="465" r:id="rId16"/>
    <p:sldId id="466" r:id="rId17"/>
    <p:sldId id="277" r:id="rId18"/>
    <p:sldId id="279" r:id="rId19"/>
    <p:sldId id="484" r:id="rId20"/>
    <p:sldId id="486" r:id="rId21"/>
    <p:sldId id="485"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66FF"/>
    <a:srgbClr val="9900CC"/>
    <a:srgbClr val="FF66FF"/>
    <a:srgbClr val="CC00CC"/>
    <a:srgbClr val="00FFFF"/>
    <a:srgbClr val="CC6600"/>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20"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54B166-B042-44D6-9908-6B2B7863F4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AEB052F-4380-48AF-A81A-013DE31C32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AFDA4AB-5A3A-4EEB-AED2-1C538A4265AE}"/>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5" name="Footer Placeholder 4">
            <a:extLst>
              <a:ext uri="{FF2B5EF4-FFF2-40B4-BE49-F238E27FC236}">
                <a16:creationId xmlns:a16="http://schemas.microsoft.com/office/drawing/2014/main" xmlns="" id="{810C9CFC-CFAA-4627-BF36-183856DBF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7DBBBC-C4FC-4B92-A748-F10FD4CD9C2B}"/>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39664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863AA1-3F4A-4309-9CBF-F02A661AFE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4F55BE4-26CF-45EB-B57D-EEF85D8395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728D25-22DD-4DAC-B6C4-9E01ABDBA4D9}"/>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5" name="Footer Placeholder 4">
            <a:extLst>
              <a:ext uri="{FF2B5EF4-FFF2-40B4-BE49-F238E27FC236}">
                <a16:creationId xmlns:a16="http://schemas.microsoft.com/office/drawing/2014/main" xmlns="" id="{18F0606F-3A78-4C83-830C-087E5AC9A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D98B51E-6045-4ADA-8540-D722DF748B92}"/>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79887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2C282BC-A160-4EB7-B3F5-B3994EE279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2D01454-F81D-4469-9B18-4527961E81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2BB9C2B-8D89-4423-94C1-0B1D459735AE}"/>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5" name="Footer Placeholder 4">
            <a:extLst>
              <a:ext uri="{FF2B5EF4-FFF2-40B4-BE49-F238E27FC236}">
                <a16:creationId xmlns:a16="http://schemas.microsoft.com/office/drawing/2014/main" xmlns="" id="{745C43BB-BF72-44A7-B789-E6B634E15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0FC14CD-E693-4F61-919F-8A7F3948548D}"/>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330046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C3FA8-9B65-457E-895E-F18138145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F99F37E-3D7B-4B88-B8A8-0DC489B4A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3BFBC8-B4F5-454F-889C-BAACB75BA181}"/>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5" name="Footer Placeholder 4">
            <a:extLst>
              <a:ext uri="{FF2B5EF4-FFF2-40B4-BE49-F238E27FC236}">
                <a16:creationId xmlns:a16="http://schemas.microsoft.com/office/drawing/2014/main" xmlns="" id="{DEFA3549-C440-45B4-AE63-E40288685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9396195-2E57-44F3-858B-41987BF8D5B7}"/>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44432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4BAED-91F3-40EA-AD26-621654EC4B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B5C2995-27EF-40DA-8610-B9FE2551A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28A81E3-4D9F-4AC1-87E5-2AC83196A99E}"/>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5" name="Footer Placeholder 4">
            <a:extLst>
              <a:ext uri="{FF2B5EF4-FFF2-40B4-BE49-F238E27FC236}">
                <a16:creationId xmlns:a16="http://schemas.microsoft.com/office/drawing/2014/main" xmlns="" id="{AB8C64B9-151C-446D-AC3A-1B1556915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05D994-D135-448C-A856-AEE4ACD71A7F}"/>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25077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367A7D-EC1D-47ED-9BFE-2163E7DDBE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F1732A8-728D-4607-A113-EC9842D378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5471615-3A8F-45B6-8C90-B91005718C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8E2F894-1D68-4CF6-971B-F97AE328DA0B}"/>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6" name="Footer Placeholder 5">
            <a:extLst>
              <a:ext uri="{FF2B5EF4-FFF2-40B4-BE49-F238E27FC236}">
                <a16:creationId xmlns:a16="http://schemas.microsoft.com/office/drawing/2014/main" xmlns="" id="{D5678977-CD24-4CB6-A13F-1D24F7ABC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06D6EB9-B846-4BD5-B822-2969CF30BD3C}"/>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55635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90375-E951-40A6-ADB5-FF73B48A39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FCEBA12-C7DD-46B6-9C27-E81E64A79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C8AAF4C-2BAC-404F-A859-B7738DD9DD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D60BFA2-D059-4080-B881-5BAC6F8563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D28691D-6A93-4A7B-9E36-14B8E5BD55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A663C96-045D-4067-A377-1DA49F6D6274}"/>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8" name="Footer Placeholder 7">
            <a:extLst>
              <a:ext uri="{FF2B5EF4-FFF2-40B4-BE49-F238E27FC236}">
                <a16:creationId xmlns:a16="http://schemas.microsoft.com/office/drawing/2014/main" xmlns="" id="{DC384C23-5796-48CF-9C60-A02F0C4E12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3494489-F660-4AD0-8848-EDDE49E43522}"/>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78228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B26EA-D7FA-44AB-AF8C-7306C7330D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8FA2011-2BDD-4E1E-B91B-ED25D17F8FE8}"/>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4" name="Footer Placeholder 3">
            <a:extLst>
              <a:ext uri="{FF2B5EF4-FFF2-40B4-BE49-F238E27FC236}">
                <a16:creationId xmlns:a16="http://schemas.microsoft.com/office/drawing/2014/main" xmlns="" id="{4BA43E6A-F122-419F-9816-595C419BB0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2449614-E730-4685-B46D-CF7F06E22B49}"/>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03454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83B99EE-74D0-4AA6-A641-76F133D9FAD5}"/>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3" name="Footer Placeholder 2">
            <a:extLst>
              <a:ext uri="{FF2B5EF4-FFF2-40B4-BE49-F238E27FC236}">
                <a16:creationId xmlns:a16="http://schemas.microsoft.com/office/drawing/2014/main" xmlns="" id="{55D14B81-7CB5-415E-9429-90672EE44B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F9A067E-EDE4-4C58-9171-E4EE3DBDDE95}"/>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09964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E1E83-FA5A-461F-ACFB-DDBDB3CEB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FB66C21-9565-4EDA-97B7-91B49B3879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BFA71AF-2EB9-4065-8923-C36489FEC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2F6C0E3-7A2B-40F4-B7D3-CEDA1A1B32D8}"/>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6" name="Footer Placeholder 5">
            <a:extLst>
              <a:ext uri="{FF2B5EF4-FFF2-40B4-BE49-F238E27FC236}">
                <a16:creationId xmlns:a16="http://schemas.microsoft.com/office/drawing/2014/main" xmlns="" id="{FA65F2A8-4073-4E31-BFB8-8850E4EFA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B8B4DD-D2BD-4C10-8D78-3B5809C3C778}"/>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407134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FD34B4-E093-47BB-AC06-872463C381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669F35C-7070-4226-AA7D-DEF99BBCA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37F11AE-D676-4118-811E-70A2ED9D9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844404A-2C1A-47D8-86D8-DABF1154E68E}"/>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6" name="Footer Placeholder 5">
            <a:extLst>
              <a:ext uri="{FF2B5EF4-FFF2-40B4-BE49-F238E27FC236}">
                <a16:creationId xmlns:a16="http://schemas.microsoft.com/office/drawing/2014/main" xmlns="" id="{FB6B29F5-53DA-4747-937D-558465FC1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F71814-6C09-4AAA-AA46-A0A0F6231EB8}"/>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400188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8789D9E-C530-4AB8-8B7A-66CB1C9122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29E6C7F-8534-4382-9F09-A5021B673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A09C28-9090-48B5-BF86-4BBB4425EB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406C2-CDAE-48D6-A372-035999F5F9CA}" type="datetimeFigureOut">
              <a:rPr lang="en-US" smtClean="0"/>
              <a:t>7/12/2022</a:t>
            </a:fld>
            <a:endParaRPr lang="en-US"/>
          </a:p>
        </p:txBody>
      </p:sp>
      <p:sp>
        <p:nvSpPr>
          <p:cNvPr id="5" name="Footer Placeholder 4">
            <a:extLst>
              <a:ext uri="{FF2B5EF4-FFF2-40B4-BE49-F238E27FC236}">
                <a16:creationId xmlns:a16="http://schemas.microsoft.com/office/drawing/2014/main" xmlns="" id="{3E6F62B5-DC6A-4690-9427-82B707732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5444B86-1025-48F7-9074-FF899044CB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F7C69-E913-4812-BEE3-F6B536525A5E}" type="slidenum">
              <a:rPr lang="en-US" smtClean="0"/>
              <a:t>‹#›</a:t>
            </a:fld>
            <a:endParaRPr lang="en-US"/>
          </a:p>
        </p:txBody>
      </p:sp>
    </p:spTree>
    <p:extLst>
      <p:ext uri="{BB962C8B-B14F-4D97-AF65-F5344CB8AC3E}">
        <p14:creationId xmlns:p14="http://schemas.microsoft.com/office/powerpoint/2010/main" val="415272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audio" Target="../media/audio5.wav"/></Relationships>
</file>

<file path=ppt/slides/_rels/slide1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
            </a:r>
            <a:br>
              <a:rPr lang="en-US"/>
            </a:br>
            <a:endParaRPr lang="en-US"/>
          </a:p>
        </p:txBody>
      </p:sp>
      <p:sp>
        <p:nvSpPr>
          <p:cNvPr id="3" name="Content Placeholder 2"/>
          <p:cNvSpPr>
            <a:spLocks noGrp="1"/>
          </p:cNvSpPr>
          <p:nvPr>
            <p:ph idx="1"/>
          </p:nvPr>
        </p:nvSpPr>
        <p:spPr/>
        <p:txBody>
          <a:bodyPr/>
          <a:lstStyle/>
          <a:p>
            <a:endParaRPr lang="en-US" dirty="0"/>
          </a:p>
          <a:p>
            <a:endParaRPr lang="en-US" dirty="0"/>
          </a:p>
        </p:txBody>
      </p:sp>
      <p:pic>
        <p:nvPicPr>
          <p:cNvPr id="4"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80077"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50272Barres_divers__30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87523" y="6019801"/>
            <a:ext cx="2384323" cy="6117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50272Barres_divers__30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73835" y="6019802"/>
            <a:ext cx="2384323" cy="6117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50272Barres_divers__30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25383" y="6019799"/>
            <a:ext cx="2384323" cy="611767"/>
          </a:xfrm>
          <a:prstGeom prst="rect">
            <a:avLst/>
          </a:prstGeom>
          <a:noFill/>
          <a:extLst>
            <a:ext uri="{909E8E84-426E-40DD-AFC4-6F175D3DCCD1}">
              <a14:hiddenFill xmlns:a14="http://schemas.microsoft.com/office/drawing/2010/main">
                <a:solidFill>
                  <a:srgbClr val="FFFFFF"/>
                </a:solidFill>
              </a14:hiddenFill>
            </a:ext>
          </a:extLst>
        </p:spPr>
      </p:pic>
      <p:sp>
        <p:nvSpPr>
          <p:cNvPr id="28" name="WordArt 21"/>
          <p:cNvSpPr>
            <a:spLocks noChangeArrowheads="1" noChangeShapeType="1" noTextEdit="1"/>
          </p:cNvSpPr>
          <p:nvPr/>
        </p:nvSpPr>
        <p:spPr bwMode="auto">
          <a:xfrm>
            <a:off x="151821" y="873067"/>
            <a:ext cx="2616200" cy="1676400"/>
          </a:xfrm>
          <a:prstGeom prst="rect">
            <a:avLst/>
          </a:prstGeom>
        </p:spPr>
        <p:txBody>
          <a:bodyPr spcFirstLastPara="1" wrap="none" lIns="121917" tIns="60958" rIns="121917" bIns="60958" fromWordArt="1">
            <a:prstTxWarp prst="textArchUp">
              <a:avLst>
                <a:gd name="adj" fmla="val 9467292"/>
              </a:avLst>
            </a:prstTxWarp>
          </a:bodyPr>
          <a:lstStyle/>
          <a:p>
            <a:pPr algn="ctr"/>
            <a:r>
              <a:rPr lang="vi-VN" b="1" kern="10" dirty="0">
                <a:ln w="9525">
                  <a:solidFill>
                    <a:srgbClr val="0000FF"/>
                  </a:solidFill>
                  <a:miter lim="800000"/>
                  <a:headEnd/>
                  <a:tailEnd/>
                </a:ln>
                <a:solidFill>
                  <a:srgbClr val="800000"/>
                </a:solidFill>
                <a:latin typeface="Arial" panose="020B0604020202020204" pitchFamily="34" charset="0"/>
                <a:cs typeface="Arial" panose="020B0604020202020204" pitchFamily="34" charset="0"/>
              </a:rPr>
              <a:t>TRƯỜNG THCS </a:t>
            </a:r>
            <a:r>
              <a:rPr lang="vi-VN" b="1" kern="10">
                <a:ln w="9525">
                  <a:solidFill>
                    <a:srgbClr val="0000FF"/>
                  </a:solidFill>
                  <a:miter lim="800000"/>
                  <a:headEnd/>
                  <a:tailEnd/>
                </a:ln>
                <a:solidFill>
                  <a:srgbClr val="800000"/>
                </a:solidFill>
                <a:latin typeface="Arial" panose="020B0604020202020204" pitchFamily="34" charset="0"/>
                <a:cs typeface="Arial" panose="020B0604020202020204" pitchFamily="34" charset="0"/>
              </a:rPr>
              <a:t>NGUYỄN </a:t>
            </a:r>
            <a:r>
              <a:rPr lang="en-US" b="1" kern="10" smtClean="0">
                <a:ln w="9525">
                  <a:solidFill>
                    <a:srgbClr val="0000FF"/>
                  </a:solidFill>
                  <a:miter lim="800000"/>
                  <a:headEnd/>
                  <a:tailEnd/>
                </a:ln>
                <a:solidFill>
                  <a:srgbClr val="800000"/>
                </a:solidFill>
                <a:latin typeface="Arial" panose="020B0604020202020204" pitchFamily="34" charset="0"/>
                <a:cs typeface="Arial" panose="020B0604020202020204" pitchFamily="34" charset="0"/>
              </a:rPr>
              <a:t>SINH SẮC</a:t>
            </a:r>
            <a:endParaRPr lang="en-US" b="1" kern="10" dirty="0">
              <a:ln w="9525">
                <a:solidFill>
                  <a:srgbClr val="0000FF"/>
                </a:solidFill>
                <a:miter lim="800000"/>
                <a:headEnd/>
                <a:tailEnd/>
              </a:ln>
              <a:solidFill>
                <a:srgbClr val="800000"/>
              </a:solidFill>
              <a:latin typeface="Arial" panose="020B0604020202020204" pitchFamily="34" charset="0"/>
              <a:cs typeface="Arial" panose="020B0604020202020204" pitchFamily="34" charset="0"/>
            </a:endParaRPr>
          </a:p>
        </p:txBody>
      </p:sp>
      <p:pic>
        <p:nvPicPr>
          <p:cNvPr id="29" name="Picture 22" descr="bs0055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946" y="1032725"/>
            <a:ext cx="190245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15"/>
          <p:cNvGrpSpPr>
            <a:grpSpLocks/>
          </p:cNvGrpSpPr>
          <p:nvPr/>
        </p:nvGrpSpPr>
        <p:grpSpPr bwMode="auto">
          <a:xfrm rot="5400000">
            <a:off x="317500" y="4584700"/>
            <a:ext cx="1905000" cy="2336800"/>
            <a:chOff x="4464" y="3072"/>
            <a:chExt cx="1200" cy="1104"/>
          </a:xfrm>
        </p:grpSpPr>
        <p:sp>
          <p:nvSpPr>
            <p:cNvPr id="31"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 name="Group 9"/>
          <p:cNvGrpSpPr>
            <a:grpSpLocks/>
          </p:cNvGrpSpPr>
          <p:nvPr/>
        </p:nvGrpSpPr>
        <p:grpSpPr bwMode="auto">
          <a:xfrm>
            <a:off x="9448800" y="4876800"/>
            <a:ext cx="2540000" cy="1752600"/>
            <a:chOff x="4464" y="3072"/>
            <a:chExt cx="1200" cy="1104"/>
          </a:xfrm>
        </p:grpSpPr>
        <p:sp>
          <p:nvSpPr>
            <p:cNvPr id="36"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0"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2800" y="5486400"/>
            <a:ext cx="101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WordArt 23"/>
          <p:cNvSpPr>
            <a:spLocks noChangeArrowheads="1" noChangeShapeType="1" noTextEdit="1"/>
          </p:cNvSpPr>
          <p:nvPr/>
        </p:nvSpPr>
        <p:spPr bwMode="auto">
          <a:xfrm>
            <a:off x="1438137" y="1964723"/>
            <a:ext cx="9676020" cy="3249419"/>
          </a:xfrm>
          <a:prstGeom prst="rect">
            <a:avLst/>
          </a:prstGeom>
        </p:spPr>
        <p:txBody>
          <a:bodyPr wrap="none" lIns="121917" tIns="60958" rIns="121917" bIns="60958" fromWordArt="1">
            <a:prstTxWarp prst="textDeflate">
              <a:avLst>
                <a:gd name="adj" fmla="val 23491"/>
              </a:avLst>
            </a:prstTxWarp>
          </a:bodyPr>
          <a:lstStyle/>
          <a:p>
            <a:pPr algn="ctr"/>
            <a:r>
              <a:rPr lang="en-US" b="1" kern="10" dirty="0" smtClean="0">
                <a:ln w="9525">
                  <a:solidFill>
                    <a:srgbClr val="FFFF00"/>
                  </a:solidFill>
                  <a:round/>
                  <a:headEnd/>
                  <a:tailEnd/>
                </a:ln>
                <a:solidFill>
                  <a:srgbClr val="FF0000"/>
                </a:solidFill>
                <a:cs typeface="Times New Roman" panose="02020603050405020304" pitchFamily="18" charset="0"/>
              </a:rPr>
              <a:t>CHÀO </a:t>
            </a:r>
            <a:r>
              <a:rPr lang="en-US" b="1" kern="10" dirty="0">
                <a:ln w="9525">
                  <a:solidFill>
                    <a:srgbClr val="FFFF00"/>
                  </a:solidFill>
                  <a:round/>
                  <a:headEnd/>
                  <a:tailEnd/>
                </a:ln>
                <a:solidFill>
                  <a:srgbClr val="FF0000"/>
                </a:solidFill>
                <a:cs typeface="Times New Roman" panose="02020603050405020304" pitchFamily="18" charset="0"/>
              </a:rPr>
              <a:t>MỪNG </a:t>
            </a:r>
            <a:r>
              <a:rPr lang="en-US" b="1" kern="10" dirty="0" smtClean="0">
                <a:ln w="9525">
                  <a:solidFill>
                    <a:srgbClr val="FFFF00"/>
                  </a:solidFill>
                  <a:round/>
                  <a:headEnd/>
                  <a:tailEnd/>
                </a:ln>
                <a:solidFill>
                  <a:srgbClr val="FF0000"/>
                </a:solidFill>
                <a:cs typeface="Times New Roman" panose="02020603050405020304" pitchFamily="18" charset="0"/>
              </a:rPr>
              <a:t>CÁC EM ĐẾN VỚI BUỔI HỌC TRỰC TUYẾN</a:t>
            </a:r>
            <a:endParaRPr lang="en-US" b="1" kern="10" dirty="0">
              <a:ln w="9525">
                <a:solidFill>
                  <a:srgbClr val="FFFF00"/>
                </a:solidFill>
                <a:round/>
                <a:headEnd/>
                <a:tailEnd/>
              </a:ln>
              <a:solidFill>
                <a:srgbClr val="FF0000"/>
              </a:solidFill>
              <a:cs typeface="Times New Roman" panose="02020603050405020304" pitchFamily="18" charset="0"/>
            </a:endParaRPr>
          </a:p>
          <a:p>
            <a:pPr algn="ctr"/>
            <a:endParaRPr lang="en-US" b="1" kern="10" dirty="0">
              <a:ln w="9525">
                <a:solidFill>
                  <a:srgbClr val="FFFF00"/>
                </a:solidFill>
                <a:round/>
                <a:headEnd/>
                <a:tailEnd/>
              </a:ln>
              <a:solidFill>
                <a:srgbClr val="FF0000"/>
              </a:solidFill>
              <a:cs typeface="Times New Roman" panose="02020603050405020304" pitchFamily="18" charset="0"/>
            </a:endParaRPr>
          </a:p>
        </p:txBody>
      </p:sp>
      <p:sp>
        <p:nvSpPr>
          <p:cNvPr id="45" name="WordArt 25"/>
          <p:cNvSpPr>
            <a:spLocks noChangeArrowheads="1" noChangeShapeType="1" noTextEdit="1"/>
          </p:cNvSpPr>
          <p:nvPr/>
        </p:nvSpPr>
        <p:spPr bwMode="auto">
          <a:xfrm>
            <a:off x="3059788" y="3833206"/>
            <a:ext cx="6212417" cy="827087"/>
          </a:xfrm>
          <a:prstGeom prst="rect">
            <a:avLst/>
          </a:prstGeom>
        </p:spPr>
        <p:txBody>
          <a:bodyPr wrap="none" lIns="121917" tIns="60958" rIns="121917" bIns="60958" fromWordArt="1">
            <a:prstTxWarp prst="textPlain">
              <a:avLst>
                <a:gd name="adj" fmla="val 50000"/>
              </a:avLst>
            </a:prstTxWarp>
          </a:bodyPr>
          <a:lstStyle/>
          <a:p>
            <a:pPr algn="ctr"/>
            <a:r>
              <a:rPr lang="en-US" kern="10" smtClean="0">
                <a:ln w="9525">
                  <a:solidFill>
                    <a:srgbClr val="FFFF00"/>
                  </a:solidFill>
                  <a:round/>
                  <a:headEnd/>
                  <a:tailEnd/>
                </a:ln>
                <a:solidFill>
                  <a:srgbClr val="000080"/>
                </a:solidFill>
                <a:effectLst>
                  <a:outerShdw dist="107763" dir="18900000" algn="ctr" rotWithShape="0">
                    <a:srgbClr val="868686">
                      <a:alpha val="50000"/>
                    </a:srgbClr>
                  </a:outerShdw>
                </a:effectLst>
                <a:latin typeface="Times" pitchFamily="18" charset="0"/>
                <a:cs typeface="Times" pitchFamily="18" charset="0"/>
              </a:rPr>
              <a:t>KHOA HỌC TỰ NHIÊN - KHỐI 7</a:t>
            </a:r>
            <a:endParaRPr lang="en-US" kern="10" dirty="0">
              <a:ln w="9525">
                <a:solidFill>
                  <a:srgbClr val="FFFF00"/>
                </a:solidFill>
                <a:round/>
                <a:headEnd/>
                <a:tailEnd/>
              </a:ln>
              <a:solidFill>
                <a:srgbClr val="000080"/>
              </a:solidFill>
              <a:effectLst>
                <a:outerShdw dist="107763" dir="18900000" algn="ctr" rotWithShape="0">
                  <a:srgbClr val="868686">
                    <a:alpha val="50000"/>
                  </a:srgbClr>
                </a:outerShdw>
              </a:effectLst>
              <a:latin typeface="Times" pitchFamily="18" charset="0"/>
              <a:cs typeface="Times" pitchFamily="18" charset="0"/>
            </a:endParaRPr>
          </a:p>
        </p:txBody>
      </p:sp>
      <p:pic>
        <p:nvPicPr>
          <p:cNvPr id="43" name="Picture 42" descr="ag00218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518479">
            <a:off x="10484908" y="5500688"/>
            <a:ext cx="975784"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WordArt 25"/>
          <p:cNvSpPr>
            <a:spLocks noChangeArrowheads="1" noChangeShapeType="1" noTextEdit="1"/>
          </p:cNvSpPr>
          <p:nvPr/>
        </p:nvSpPr>
        <p:spPr bwMode="auto">
          <a:xfrm>
            <a:off x="2002972" y="4746166"/>
            <a:ext cx="8969828" cy="1229858"/>
          </a:xfrm>
          <a:prstGeom prst="rect">
            <a:avLst/>
          </a:prstGeom>
        </p:spPr>
        <p:txBody>
          <a:bodyPr wrap="none" lIns="121917" tIns="60958" rIns="121917" bIns="60958" fromWordArt="1">
            <a:prstTxWarp prst="textPlain">
              <a:avLst>
                <a:gd name="adj" fmla="val 50000"/>
              </a:avLst>
            </a:prstTxWarp>
          </a:bodyPr>
          <a:lstStyle/>
          <a:p>
            <a:pPr algn="ctr"/>
            <a:r>
              <a:rPr lang="en-US" b="1" kern="1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CHỦ ĐỀ 7: TRAO ĐỔI CHẤT VÀ CHUYỂN HÓA NĂNG LƯỢNG</a:t>
            </a:r>
          </a:p>
          <a:p>
            <a:pPr algn="ctr"/>
            <a:r>
              <a:rPr lang="en-US" b="1" kern="1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Ở SINH VẬT</a:t>
            </a:r>
            <a:endParaRPr lang="en-US"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20229744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1000" fill="hold"/>
                                        <p:tgtEl>
                                          <p:spTgt spid="45"/>
                                        </p:tgtEl>
                                        <p:attrNameLst>
                                          <p:attrName>ppt_x</p:attrName>
                                        </p:attrNameLst>
                                      </p:cBhvr>
                                      <p:tavLst>
                                        <p:tav tm="0">
                                          <p:val>
                                            <p:strVal val="#ppt_x-.2"/>
                                          </p:val>
                                        </p:tav>
                                        <p:tav tm="100000">
                                          <p:val>
                                            <p:strVal val="#ppt_x"/>
                                          </p:val>
                                        </p:tav>
                                      </p:tavLst>
                                    </p:anim>
                                    <p:anim calcmode="lin" valueType="num">
                                      <p:cBhvr>
                                        <p:cTn id="13"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5"/>
                                        </p:tgtEl>
                                      </p:cBhvr>
                                    </p:animEffect>
                                  </p:childTnLst>
                                </p:cTn>
                              </p:par>
                              <p:par>
                                <p:cTn id="15" presetID="2" presetClass="entr" presetSubtype="4"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1000" fill="hold"/>
                                        <p:tgtEl>
                                          <p:spTgt spid="41"/>
                                        </p:tgtEl>
                                        <p:attrNameLst>
                                          <p:attrName>ppt_x</p:attrName>
                                        </p:attrNameLst>
                                      </p:cBhvr>
                                      <p:tavLst>
                                        <p:tav tm="0">
                                          <p:val>
                                            <p:strVal val="#ppt_x-.2"/>
                                          </p:val>
                                        </p:tav>
                                        <p:tav tm="100000">
                                          <p:val>
                                            <p:strVal val="#ppt_x"/>
                                          </p:val>
                                        </p:tav>
                                      </p:tavLst>
                                    </p:anim>
                                    <p:anim calcmode="lin" valueType="num">
                                      <p:cBhvr>
                                        <p:cTn id="24"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B/ </a:t>
            </a:r>
            <a:r>
              <a:rPr lang="en-US" sz="3200" b="1" smtClean="0">
                <a:solidFill>
                  <a:srgbClr val="FF0000"/>
                </a:solidFill>
                <a:latin typeface="Times New Roman" pitchFamily="18" charset="0"/>
                <a:cs typeface="Times New Roman" pitchFamily="18" charset="0"/>
              </a:rPr>
              <a:t>HÌNH THÀNH KIẾN THỨC</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1/ Khái niệm trao đổi chất và chuyển hóa năng lượng ở cơ thể sinh vật</a:t>
            </a:r>
            <a:endParaRPr lang="en-US" sz="3200" b="1">
              <a:solidFill>
                <a:srgbClr val="FF0000"/>
              </a:solidFill>
              <a:latin typeface="Times New Roman" pitchFamily="18" charset="0"/>
              <a:cs typeface="Times New Roman" pitchFamily="18" charset="0"/>
            </a:endParaRPr>
          </a:p>
        </p:txBody>
      </p:sp>
      <p:sp>
        <p:nvSpPr>
          <p:cNvPr id="9" name="TextBox 8"/>
          <p:cNvSpPr txBox="1"/>
          <p:nvPr/>
        </p:nvSpPr>
        <p:spPr>
          <a:xfrm>
            <a:off x="709684" y="1706793"/>
            <a:ext cx="8202988" cy="584775"/>
          </a:xfrm>
          <a:prstGeom prst="rect">
            <a:avLst/>
          </a:prstGeom>
          <a:noFill/>
        </p:spPr>
        <p:txBody>
          <a:bodyPr wrap="square" rtlCol="0">
            <a:spAutoFit/>
          </a:bodyPr>
          <a:lstStyle/>
          <a:p>
            <a:r>
              <a:rPr lang="en-US" sz="3200" b="1" smtClean="0">
                <a:solidFill>
                  <a:srgbClr val="006600"/>
                </a:solidFill>
                <a:latin typeface="Times New Roman" pitchFamily="18" charset="0"/>
                <a:cs typeface="Times New Roman" pitchFamily="18" charset="0"/>
              </a:rPr>
              <a:t>* Khái niệm chuyển hóa năng lượng:</a:t>
            </a:r>
            <a:endParaRPr lang="en-US" sz="3200" b="1">
              <a:solidFill>
                <a:srgbClr val="006600"/>
              </a:solidFill>
              <a:latin typeface="Times New Roman" pitchFamily="18" charset="0"/>
              <a:cs typeface="Times New Roman" pitchFamily="18" charset="0"/>
            </a:endParaRPr>
          </a:p>
        </p:txBody>
      </p:sp>
      <p:sp>
        <p:nvSpPr>
          <p:cNvPr id="13" name="TextBox 12"/>
          <p:cNvSpPr txBox="1"/>
          <p:nvPr/>
        </p:nvSpPr>
        <p:spPr>
          <a:xfrm>
            <a:off x="4389120" y="2558860"/>
            <a:ext cx="7666892" cy="3662541"/>
          </a:xfrm>
          <a:prstGeom prst="rect">
            <a:avLst/>
          </a:prstGeom>
          <a:noFill/>
        </p:spPr>
        <p:txBody>
          <a:bodyPr wrap="square" rtlCol="0">
            <a:spAutoFit/>
          </a:bodyPr>
          <a:lstStyle/>
          <a:p>
            <a:pPr>
              <a:spcBef>
                <a:spcPts val="600"/>
              </a:spcBef>
              <a:spcAft>
                <a:spcPts val="600"/>
              </a:spcAft>
            </a:pPr>
            <a:r>
              <a:rPr lang="en-US" sz="3200">
                <a:latin typeface="Times New Roman" pitchFamily="18" charset="0"/>
                <a:cs typeface="Times New Roman" pitchFamily="18" charset="0"/>
              </a:rPr>
              <a:t>4/ Chuyển hoá năng lượng là sự biến đổi năng lượng từ dạng này sang dạng khác.</a:t>
            </a:r>
          </a:p>
          <a:p>
            <a:pPr>
              <a:spcBef>
                <a:spcPts val="600"/>
              </a:spcBef>
              <a:spcAft>
                <a:spcPts val="600"/>
              </a:spcAft>
            </a:pPr>
            <a:r>
              <a:rPr lang="en-US" sz="3200">
                <a:latin typeface="Times New Roman" pitchFamily="18" charset="0"/>
                <a:cs typeface="Times New Roman" pitchFamily="18" charset="0"/>
              </a:rPr>
              <a:t>5/ a/ Quang năng -&gt; Hoá năng: (trong cơ thể).</a:t>
            </a:r>
          </a:p>
          <a:p>
            <a:pPr>
              <a:spcBef>
                <a:spcPts val="600"/>
              </a:spcBef>
              <a:spcAft>
                <a:spcPts val="600"/>
              </a:spcAft>
            </a:pPr>
            <a:r>
              <a:rPr lang="en-US" sz="3200">
                <a:latin typeface="Times New Roman" pitchFamily="18" charset="0"/>
                <a:cs typeface="Times New Roman" pitchFamily="18" charset="0"/>
              </a:rPr>
              <a:t>    b/ Điện năng -&gt; Nhiệt năng: (ngoài cơ thể).</a:t>
            </a:r>
          </a:p>
          <a:p>
            <a:pPr>
              <a:spcBef>
                <a:spcPts val="600"/>
              </a:spcBef>
              <a:spcAft>
                <a:spcPts val="600"/>
              </a:spcAft>
            </a:pPr>
            <a:r>
              <a:rPr lang="en-US" sz="3200">
                <a:latin typeface="Times New Roman" pitchFamily="18" charset="0"/>
                <a:cs typeface="Times New Roman" pitchFamily="18" charset="0"/>
              </a:rPr>
              <a:t>    c/ Hoá năng -&gt; Nhiệt năng: (trong cơ thể).</a:t>
            </a:r>
          </a:p>
          <a:p>
            <a:pPr>
              <a:spcBef>
                <a:spcPts val="600"/>
              </a:spcBef>
              <a:spcAft>
                <a:spcPts val="600"/>
              </a:spcAft>
            </a:pPr>
            <a:r>
              <a:rPr lang="en-US" sz="3200">
                <a:latin typeface="Times New Roman" pitchFamily="18" charset="0"/>
                <a:cs typeface="Times New Roman" pitchFamily="18" charset="0"/>
              </a:rPr>
              <a:t>    d/ Điện năng -&gt; Cơ năng: (ngoài cơ thể).</a:t>
            </a:r>
          </a:p>
        </p:txBody>
      </p:sp>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79" y="2302361"/>
            <a:ext cx="4062500" cy="207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91320" y="3000182"/>
            <a:ext cx="7259437" cy="2215991"/>
          </a:xfrm>
          <a:prstGeom prst="rect">
            <a:avLst/>
          </a:prstGeom>
        </p:spPr>
        <p:txBody>
          <a:bodyPr wrap="square">
            <a:spAutoFit/>
          </a:bodyPr>
          <a:lstStyle/>
          <a:p>
            <a:pPr>
              <a:spcBef>
                <a:spcPts val="600"/>
              </a:spcBef>
              <a:spcAft>
                <a:spcPts val="600"/>
              </a:spcAft>
            </a:pPr>
            <a:r>
              <a:rPr lang="en-US" sz="3200" b="1">
                <a:latin typeface="Times New Roman" pitchFamily="18" charset="0"/>
                <a:cs typeface="Times New Roman" pitchFamily="18" charset="0"/>
              </a:rPr>
              <a:t>+ </a:t>
            </a:r>
            <a:r>
              <a:rPr lang="en-US" sz="3200">
                <a:latin typeface="Times New Roman" pitchFamily="18" charset="0"/>
                <a:cs typeface="Times New Roman" pitchFamily="18" charset="0"/>
              </a:rPr>
              <a:t>Chuyển hoá năng lượng là sự biến đổi năng lượng từ dạng này sang dạng khác.</a:t>
            </a:r>
          </a:p>
          <a:p>
            <a:pPr>
              <a:spcBef>
                <a:spcPts val="600"/>
              </a:spcBef>
              <a:spcAft>
                <a:spcPts val="600"/>
              </a:spcAft>
            </a:pPr>
            <a:r>
              <a:rPr lang="en-US" sz="3200">
                <a:latin typeface="Times New Roman" pitchFamily="18" charset="0"/>
                <a:cs typeface="Times New Roman" pitchFamily="18" charset="0"/>
              </a:rPr>
              <a:t>+ Quá trình trao đổi chất luôn đi kèm với chuyển hóa năng lượng.</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2423" y="2254987"/>
            <a:ext cx="822297" cy="7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078" y="4488604"/>
            <a:ext cx="442912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065578"/>
      </p:ext>
    </p:extLst>
  </p:cSld>
  <p:clrMapOvr>
    <a:masterClrMapping/>
  </p:clrMapOvr>
  <p:transition spd="slow">
    <p:pull/>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p:cTn id="28"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 calcmode="lin" valueType="num">
                                      <p:cBhvr>
                                        <p:cTn id="35"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0" nodeType="clickEffect">
                                  <p:stCondLst>
                                    <p:cond delay="0"/>
                                  </p:stCondLst>
                                  <p:childTnLst>
                                    <p:anim calcmode="lin" valueType="num">
                                      <p:cBhvr additive="base">
                                        <p:cTn id="47" dur="500"/>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8" dur="500"/>
                                        <p:tgtEl>
                                          <p:spTgt spid="13">
                                            <p:txEl>
                                              <p:pRg st="0" end="0"/>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13">
                                            <p:txEl>
                                              <p:pRg st="0" end="0"/>
                                            </p:txEl>
                                          </p:spTgt>
                                        </p:tgtEl>
                                        <p:attrNameLst>
                                          <p:attrName>style.visibility</p:attrName>
                                        </p:attrNameLst>
                                      </p:cBhvr>
                                      <p:to>
                                        <p:strVal val="hidden"/>
                                      </p:to>
                                    </p:set>
                                  </p:childTnLst>
                                </p:cTn>
                              </p:par>
                              <p:par>
                                <p:cTn id="50" presetID="2" presetClass="exit" presetSubtype="4" fill="hold" grpId="0" nodeType="withEffect">
                                  <p:stCondLst>
                                    <p:cond delay="0"/>
                                  </p:stCondLst>
                                  <p:childTnLst>
                                    <p:anim calcmode="lin" valueType="num">
                                      <p:cBhvr additive="base">
                                        <p:cTn id="51" dur="500"/>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2" dur="500"/>
                                        <p:tgtEl>
                                          <p:spTgt spid="13">
                                            <p:txEl>
                                              <p:pRg st="1" end="1"/>
                                            </p:txEl>
                                          </p:spTgt>
                                        </p:tgtEl>
                                        <p:attrNameLst>
                                          <p:attrName>ppt_y</p:attrName>
                                        </p:attrNameLst>
                                      </p:cBhvr>
                                      <p:tavLst>
                                        <p:tav tm="0">
                                          <p:val>
                                            <p:strVal val="ppt_y"/>
                                          </p:val>
                                        </p:tav>
                                        <p:tav tm="100000">
                                          <p:val>
                                            <p:strVal val="1+ppt_h/2"/>
                                          </p:val>
                                        </p:tav>
                                      </p:tavLst>
                                    </p:anim>
                                    <p:set>
                                      <p:cBhvr>
                                        <p:cTn id="53" dur="1" fill="hold">
                                          <p:stCondLst>
                                            <p:cond delay="499"/>
                                          </p:stCondLst>
                                        </p:cTn>
                                        <p:tgtEl>
                                          <p:spTgt spid="13">
                                            <p:txEl>
                                              <p:pRg st="1" end="1"/>
                                            </p:txEl>
                                          </p:spTgt>
                                        </p:tgtEl>
                                        <p:attrNameLst>
                                          <p:attrName>style.visibility</p:attrName>
                                        </p:attrNameLst>
                                      </p:cBhvr>
                                      <p:to>
                                        <p:strVal val="hidden"/>
                                      </p:to>
                                    </p:set>
                                  </p:childTnLst>
                                </p:cTn>
                              </p:par>
                              <p:par>
                                <p:cTn id="54" presetID="2" presetClass="exit" presetSubtype="4" fill="hold" grpId="0" nodeType="withEffect">
                                  <p:stCondLst>
                                    <p:cond delay="0"/>
                                  </p:stCondLst>
                                  <p:childTnLst>
                                    <p:anim calcmode="lin" valueType="num">
                                      <p:cBhvr additive="base">
                                        <p:cTn id="55" dur="500"/>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56" dur="500"/>
                                        <p:tgtEl>
                                          <p:spTgt spid="13">
                                            <p:txEl>
                                              <p:pRg st="2" end="2"/>
                                            </p:txEl>
                                          </p:spTgt>
                                        </p:tgtEl>
                                        <p:attrNameLst>
                                          <p:attrName>ppt_y</p:attrName>
                                        </p:attrNameLst>
                                      </p:cBhvr>
                                      <p:tavLst>
                                        <p:tav tm="0">
                                          <p:val>
                                            <p:strVal val="ppt_y"/>
                                          </p:val>
                                        </p:tav>
                                        <p:tav tm="100000">
                                          <p:val>
                                            <p:strVal val="1+ppt_h/2"/>
                                          </p:val>
                                        </p:tav>
                                      </p:tavLst>
                                    </p:anim>
                                    <p:set>
                                      <p:cBhvr>
                                        <p:cTn id="57" dur="1" fill="hold">
                                          <p:stCondLst>
                                            <p:cond delay="499"/>
                                          </p:stCondLst>
                                        </p:cTn>
                                        <p:tgtEl>
                                          <p:spTgt spid="13">
                                            <p:txEl>
                                              <p:pRg st="2" end="2"/>
                                            </p:txEl>
                                          </p:spTgt>
                                        </p:tgtEl>
                                        <p:attrNameLst>
                                          <p:attrName>style.visibility</p:attrName>
                                        </p:attrNameLst>
                                      </p:cBhvr>
                                      <p:to>
                                        <p:strVal val="hidden"/>
                                      </p:to>
                                    </p:set>
                                  </p:childTnLst>
                                </p:cTn>
                              </p:par>
                              <p:par>
                                <p:cTn id="58" presetID="2" presetClass="exit" presetSubtype="4" fill="hold" grpId="0" nodeType="withEffect">
                                  <p:stCondLst>
                                    <p:cond delay="0"/>
                                  </p:stCondLst>
                                  <p:childTnLst>
                                    <p:anim calcmode="lin" valueType="num">
                                      <p:cBhvr additive="base">
                                        <p:cTn id="59" dur="500"/>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60" dur="500"/>
                                        <p:tgtEl>
                                          <p:spTgt spid="13">
                                            <p:txEl>
                                              <p:pRg st="3" end="3"/>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13">
                                            <p:txEl>
                                              <p:pRg st="3" end="3"/>
                                            </p:txEl>
                                          </p:spTgt>
                                        </p:tgtEl>
                                        <p:attrNameLst>
                                          <p:attrName>style.visibility</p:attrName>
                                        </p:attrNameLst>
                                      </p:cBhvr>
                                      <p:to>
                                        <p:strVal val="hidden"/>
                                      </p:to>
                                    </p:set>
                                  </p:childTnLst>
                                </p:cTn>
                              </p:par>
                              <p:par>
                                <p:cTn id="62" presetID="2" presetClass="exit" presetSubtype="4" fill="hold" grpId="0" nodeType="withEffect">
                                  <p:stCondLst>
                                    <p:cond delay="0"/>
                                  </p:stCondLst>
                                  <p:childTnLst>
                                    <p:anim calcmode="lin" valueType="num">
                                      <p:cBhvr additive="base">
                                        <p:cTn id="63" dur="500"/>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64" dur="500"/>
                                        <p:tgtEl>
                                          <p:spTgt spid="13">
                                            <p:txEl>
                                              <p:pRg st="4" end="4"/>
                                            </p:txEl>
                                          </p:spTgt>
                                        </p:tgtEl>
                                        <p:attrNameLst>
                                          <p:attrName>ppt_y</p:attrName>
                                        </p:attrNameLst>
                                      </p:cBhvr>
                                      <p:tavLst>
                                        <p:tav tm="0">
                                          <p:val>
                                            <p:strVal val="ppt_y"/>
                                          </p:val>
                                        </p:tav>
                                        <p:tav tm="100000">
                                          <p:val>
                                            <p:strVal val="1+ppt_h/2"/>
                                          </p:val>
                                        </p:tav>
                                      </p:tavLst>
                                    </p:anim>
                                    <p:set>
                                      <p:cBhvr>
                                        <p:cTn id="65" dur="1" fill="hold">
                                          <p:stCondLst>
                                            <p:cond delay="499"/>
                                          </p:stCondLst>
                                        </p:cTn>
                                        <p:tgtEl>
                                          <p:spTgt spid="13">
                                            <p:txEl>
                                              <p:pRg st="4" end="4"/>
                                            </p:txEl>
                                          </p:spTgt>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ppt_x"/>
                                          </p:val>
                                        </p:tav>
                                        <p:tav tm="100000">
                                          <p:val>
                                            <p:strVal val="#ppt_x"/>
                                          </p:val>
                                        </p:tav>
                                      </p:tavLst>
                                    </p:anim>
                                    <p:anim calcmode="lin" valueType="num">
                                      <p:cBhvr additive="base">
                                        <p:cTn id="7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additive="base">
                                        <p:cTn id="76" dur="500" fill="hold"/>
                                        <p:tgtEl>
                                          <p:spTgt spid="3"/>
                                        </p:tgtEl>
                                        <p:attrNameLst>
                                          <p:attrName>ppt_x</p:attrName>
                                        </p:attrNameLst>
                                      </p:cBhvr>
                                      <p:tavLst>
                                        <p:tav tm="0">
                                          <p:val>
                                            <p:strVal val="#ppt_x"/>
                                          </p:val>
                                        </p:tav>
                                        <p:tav tm="100000">
                                          <p:val>
                                            <p:strVal val="#ppt_x"/>
                                          </p:val>
                                        </p:tav>
                                      </p:tavLst>
                                    </p:anim>
                                    <p:anim calcmode="lin" valueType="num">
                                      <p:cBhvr additive="base">
                                        <p:cTn id="7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B/ </a:t>
            </a:r>
            <a:r>
              <a:rPr lang="en-US" sz="3200" b="1" smtClean="0">
                <a:solidFill>
                  <a:srgbClr val="FF0000"/>
                </a:solidFill>
                <a:latin typeface="Times New Roman" pitchFamily="18" charset="0"/>
                <a:cs typeface="Times New Roman" pitchFamily="18" charset="0"/>
              </a:rPr>
              <a:t>HÌNH THÀNH KIẾN THỨC</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002060"/>
                </a:solidFill>
                <a:latin typeface="Times New Roman" pitchFamily="18" charset="0"/>
                <a:cs typeface="Times New Roman" pitchFamily="18" charset="0"/>
              </a:rPr>
              <a:t>2/ Vai trò của trao đổi chất và chuyển hóa năng lượng ở cơ thể sinh vật</a:t>
            </a:r>
            <a:endParaRPr lang="en-US" sz="3200" b="1">
              <a:solidFill>
                <a:srgbClr val="002060"/>
              </a:solidFill>
              <a:latin typeface="Times New Roman" pitchFamily="18" charset="0"/>
              <a:cs typeface="Times New Roman" pitchFamily="18" charset="0"/>
            </a:endParaRPr>
          </a:p>
        </p:txBody>
      </p:sp>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43" y="4093302"/>
            <a:ext cx="5068229" cy="259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459" y="4093302"/>
            <a:ext cx="5092123" cy="248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p:nvPicPr>
        <p:blipFill>
          <a:blip r:embed="rId5"/>
          <a:stretch>
            <a:fillRect/>
          </a:stretch>
        </p:blipFill>
        <p:spPr>
          <a:xfrm>
            <a:off x="695343" y="1796215"/>
            <a:ext cx="5068229" cy="2303780"/>
          </a:xfrm>
          <a:prstGeom prst="rect">
            <a:avLst/>
          </a:prstGeom>
        </p:spPr>
      </p:pic>
      <p:sp>
        <p:nvSpPr>
          <p:cNvPr id="3" name="Rectangle 2"/>
          <p:cNvSpPr/>
          <p:nvPr/>
        </p:nvSpPr>
        <p:spPr>
          <a:xfrm>
            <a:off x="6127459" y="1768426"/>
            <a:ext cx="5243926" cy="2062103"/>
          </a:xfrm>
          <a:prstGeom prst="rect">
            <a:avLst/>
          </a:prstGeom>
          <a:solidFill>
            <a:srgbClr val="00B0F0"/>
          </a:solidFill>
        </p:spPr>
        <p:txBody>
          <a:bodyPr wrap="square">
            <a:spAutoFit/>
          </a:bodyPr>
          <a:lstStyle/>
          <a:p>
            <a:r>
              <a:rPr lang="en-US" sz="3200">
                <a:latin typeface="Times New Roman" pitchFamily="18" charset="0"/>
                <a:cs typeface="Times New Roman" pitchFamily="18" charset="0"/>
              </a:rPr>
              <a:t> H6/ Quá trình trao đổi chất và chuyển hoá năng lượng có vai trò gì đối với cơ thể sinh vật? Cho ví dụ.</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275464850"/>
      </p:ext>
    </p:extLst>
  </p:cSld>
  <p:clrMapOvr>
    <a:masterClrMapping/>
  </p:clrMapOvr>
  <mc:AlternateContent xmlns:mc="http://schemas.openxmlformats.org/markup-compatibility/2006">
    <mc:Choice xmlns:p14="http://schemas.microsoft.com/office/powerpoint/2010/main" Requires="p14">
      <p:transition spd="slow" p14:dur="1600">
        <p14:prism isInverted="1"/>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34" y="253313"/>
            <a:ext cx="5514746" cy="296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371" y="253312"/>
            <a:ext cx="5584329" cy="296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01858" y="4107765"/>
            <a:ext cx="2053884" cy="2062103"/>
          </a:xfrm>
          <a:prstGeom prst="rect">
            <a:avLst/>
          </a:prstGeom>
          <a:noFill/>
          <a:ln w="22225">
            <a:solidFill>
              <a:schemeClr val="tx1"/>
            </a:solidFill>
          </a:ln>
        </p:spPr>
        <p:txBody>
          <a:bodyPr wrap="square" rtlCol="0">
            <a:spAutoFit/>
          </a:bodyPr>
          <a:lstStyle/>
          <a:p>
            <a:pPr algn="ctr"/>
            <a:r>
              <a:rPr lang="en-US" sz="3200" b="1" smtClean="0">
                <a:latin typeface="Times New Roman" pitchFamily="18" charset="0"/>
                <a:cs typeface="Times New Roman" pitchFamily="18" charset="0"/>
              </a:rPr>
              <a:t>Mệt mỏi</a:t>
            </a:r>
          </a:p>
          <a:p>
            <a:pPr algn="ctr"/>
            <a:r>
              <a:rPr lang="en-US" sz="3200" smtClean="0">
                <a:latin typeface="Times New Roman" pitchFamily="18" charset="0"/>
                <a:cs typeface="Times New Roman" pitchFamily="18" charset="0"/>
              </a:rPr>
              <a:t>Thiếu </a:t>
            </a:r>
          </a:p>
          <a:p>
            <a:pPr algn="ctr"/>
            <a:r>
              <a:rPr lang="en-US" sz="3200" smtClean="0">
                <a:latin typeface="Times New Roman" pitchFamily="18" charset="0"/>
                <a:cs typeface="Times New Roman" pitchFamily="18" charset="0"/>
              </a:rPr>
              <a:t>năng </a:t>
            </a:r>
          </a:p>
          <a:p>
            <a:pPr algn="ctr"/>
            <a:r>
              <a:rPr lang="en-US" sz="3200" smtClean="0">
                <a:latin typeface="Times New Roman" pitchFamily="18" charset="0"/>
                <a:cs typeface="Times New Roman" pitchFamily="18" charset="0"/>
              </a:rPr>
              <a:t>lượng</a:t>
            </a:r>
            <a:endParaRPr lang="en-US" sz="3200">
              <a:latin typeface="Times New Roman" pitchFamily="18" charset="0"/>
              <a:cs typeface="Times New Roman" pitchFamily="18" charset="0"/>
            </a:endParaRPr>
          </a:p>
        </p:txBody>
      </p:sp>
      <p:sp>
        <p:nvSpPr>
          <p:cNvPr id="13" name="TextBox 12"/>
          <p:cNvSpPr txBox="1"/>
          <p:nvPr/>
        </p:nvSpPr>
        <p:spPr>
          <a:xfrm>
            <a:off x="3545057" y="4107765"/>
            <a:ext cx="2264899" cy="2062103"/>
          </a:xfrm>
          <a:prstGeom prst="rect">
            <a:avLst/>
          </a:prstGeom>
          <a:noFill/>
          <a:ln w="22225">
            <a:solidFill>
              <a:schemeClr val="tx1"/>
            </a:solidFill>
          </a:ln>
        </p:spPr>
        <p:txBody>
          <a:bodyPr wrap="square" rtlCol="0">
            <a:spAutoFit/>
          </a:bodyPr>
          <a:lstStyle/>
          <a:p>
            <a:pPr algn="ctr"/>
            <a:r>
              <a:rPr lang="en-US" sz="3200" b="1" smtClean="0">
                <a:latin typeface="Times New Roman" pitchFamily="18" charset="0"/>
                <a:cs typeface="Times New Roman" pitchFamily="18" charset="0"/>
              </a:rPr>
              <a:t>Mạnh khỏe</a:t>
            </a:r>
          </a:p>
          <a:p>
            <a:pPr algn="ctr"/>
            <a:r>
              <a:rPr lang="en-US" sz="3200" smtClean="0">
                <a:latin typeface="Times New Roman" pitchFamily="18" charset="0"/>
                <a:cs typeface="Times New Roman" pitchFamily="18" charset="0"/>
              </a:rPr>
              <a:t>Tràn đầy</a:t>
            </a:r>
          </a:p>
          <a:p>
            <a:pPr algn="ctr"/>
            <a:r>
              <a:rPr lang="en-US" sz="3200" smtClean="0">
                <a:latin typeface="Times New Roman" pitchFamily="18" charset="0"/>
                <a:cs typeface="Times New Roman" pitchFamily="18" charset="0"/>
              </a:rPr>
              <a:t>năng </a:t>
            </a:r>
          </a:p>
          <a:p>
            <a:pPr algn="ctr"/>
            <a:r>
              <a:rPr lang="en-US" sz="3200" smtClean="0">
                <a:latin typeface="Times New Roman" pitchFamily="18" charset="0"/>
                <a:cs typeface="Times New Roman" pitchFamily="18" charset="0"/>
              </a:rPr>
              <a:t>lượng</a:t>
            </a:r>
            <a:endParaRPr lang="en-US" sz="3200">
              <a:latin typeface="Times New Roman" pitchFamily="18" charset="0"/>
              <a:cs typeface="Times New Roman" pitchFamily="18" charset="0"/>
            </a:endParaRPr>
          </a:p>
        </p:txBody>
      </p:sp>
      <p:sp>
        <p:nvSpPr>
          <p:cNvPr id="3" name="Down Arrow 2"/>
          <p:cNvSpPr/>
          <p:nvPr/>
        </p:nvSpPr>
        <p:spPr>
          <a:xfrm>
            <a:off x="1659988" y="3221500"/>
            <a:ext cx="365760" cy="886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389120" y="3221499"/>
            <a:ext cx="365760" cy="886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235878"/>
      </p:ext>
    </p:extLst>
  </p:cSld>
  <p:clrMapOvr>
    <a:masterClrMapping/>
  </p:clrMapOvr>
  <mc:AlternateContent xmlns:mc="http://schemas.openxmlformats.org/markup-compatibility/2006">
    <mc:Choice xmlns:p14="http://schemas.microsoft.com/office/powerpoint/2010/main" Requires="p14">
      <p:transition spd="slow" p14:dur="1400">
        <p14:doors dir="vert"/>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149"/>
                                        </p:tgtEl>
                                        <p:attrNameLst>
                                          <p:attrName>style.visibility</p:attrName>
                                        </p:attrNameLst>
                                      </p:cBhvr>
                                      <p:to>
                                        <p:strVal val="visible"/>
                                      </p:to>
                                    </p:set>
                                    <p:anim calcmode="lin" valueType="num">
                                      <p:cBhvr additive="base">
                                        <p:cTn id="33" dur="500" fill="hold"/>
                                        <p:tgtEl>
                                          <p:spTgt spid="6149"/>
                                        </p:tgtEl>
                                        <p:attrNameLst>
                                          <p:attrName>ppt_x</p:attrName>
                                        </p:attrNameLst>
                                      </p:cBhvr>
                                      <p:tavLst>
                                        <p:tav tm="0">
                                          <p:val>
                                            <p:strVal val="#ppt_x"/>
                                          </p:val>
                                        </p:tav>
                                        <p:tav tm="100000">
                                          <p:val>
                                            <p:strVal val="#ppt_x"/>
                                          </p:val>
                                        </p:tav>
                                      </p:tavLst>
                                    </p:anim>
                                    <p:anim calcmode="lin" valueType="num">
                                      <p:cBhvr additive="base">
                                        <p:cTn id="34"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1789723"/>
            <a:ext cx="8301940" cy="16990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C/ HOẠT ĐỘNG LUYỆN TẬP</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48235878"/>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xmlns=""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1</a:t>
            </a:r>
          </a:p>
        </p:txBody>
      </p:sp>
      <p:sp>
        <p:nvSpPr>
          <p:cNvPr id="4" name="Rectangle: Rounded Corners 3">
            <a:extLst>
              <a:ext uri="{FF2B5EF4-FFF2-40B4-BE49-F238E27FC236}">
                <a16:creationId xmlns:a16="http://schemas.microsoft.com/office/drawing/2014/main" xmlns="" id="{7009C060-2509-4A10-BEDD-3B370FED05B4}"/>
              </a:ext>
            </a:extLst>
          </p:cNvPr>
          <p:cNvSpPr/>
          <p:nvPr/>
        </p:nvSpPr>
        <p:spPr>
          <a:xfrm>
            <a:off x="443490" y="1169347"/>
            <a:ext cx="11636828" cy="97227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 </a:t>
            </a:r>
            <a:r>
              <a:rPr lang="en-US" sz="3200">
                <a:solidFill>
                  <a:schemeClr val="tx1"/>
                </a:solidFill>
                <a:latin typeface="Times New Roman" pitchFamily="18" charset="0"/>
                <a:cs typeface="Times New Roman" pitchFamily="18" charset="0"/>
              </a:rPr>
              <a:t>Chất nào sau đây là sản phẩm của quá trình trao đổi chất được động vật thải ra môi trường?</a:t>
            </a:r>
          </a:p>
        </p:txBody>
      </p:sp>
      <p:sp>
        <p:nvSpPr>
          <p:cNvPr id="7" name="Rectangle: Rounded Corners 6">
            <a:extLst>
              <a:ext uri="{FF2B5EF4-FFF2-40B4-BE49-F238E27FC236}">
                <a16:creationId xmlns:a16="http://schemas.microsoft.com/office/drawing/2014/main" xmlns="" id="{5AD51CBC-8032-413B-B84B-A294A6B0D406}"/>
              </a:ext>
            </a:extLst>
          </p:cNvPr>
          <p:cNvSpPr/>
          <p:nvPr/>
        </p:nvSpPr>
        <p:spPr>
          <a:xfrm>
            <a:off x="1504712" y="3389916"/>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Oxygen</a:t>
            </a:r>
            <a:r>
              <a:rPr lang="en-US" sz="2800" smtClean="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xmlns="" id="{9A99713D-0EBB-4966-8D2A-BF25BFE8E2F8}"/>
              </a:ext>
            </a:extLst>
          </p:cNvPr>
          <p:cNvSpPr/>
          <p:nvPr/>
        </p:nvSpPr>
        <p:spPr>
          <a:xfrm>
            <a:off x="1504711" y="2346747"/>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A</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Carbon dioxide</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xmlns="" id="{32FDCBC5-7093-46FE-905A-756FE5AABBF6}"/>
              </a:ext>
            </a:extLst>
          </p:cNvPr>
          <p:cNvSpPr/>
          <p:nvPr/>
        </p:nvSpPr>
        <p:spPr>
          <a:xfrm>
            <a:off x="1504712" y="5610485"/>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Vitamin</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xmlns="" id="{6A41975A-95CE-4C7C-9B1F-750912695B0C}"/>
              </a:ext>
            </a:extLst>
          </p:cNvPr>
          <p:cNvSpPr/>
          <p:nvPr/>
        </p:nvSpPr>
        <p:spPr>
          <a:xfrm>
            <a:off x="1504713" y="4503980"/>
            <a:ext cx="8530542"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Chất dinh dưỡng</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xmlns="" id="{35E65B2D-A4A5-4EEC-BEBA-6B0A22A566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045122"/>
      </p:ext>
    </p:extLst>
  </p:cSld>
  <p:clrMapOvr>
    <a:masterClrMapping/>
  </p:clrMapOvr>
  <mc:AlternateContent xmlns:mc="http://schemas.openxmlformats.org/markup-compatibility/2006">
    <mc:Choice xmlns:p14="http://schemas.microsoft.com/office/powerpoint/2010/main" Requires="p14">
      <p:transition spd="slow" p14:dur="1100">
        <p14:switch dir="r"/>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Tieng vo tay.wav"/>
                                        </p:tgtEl>
                                      </p:cMediaNode>
                                    </p:audio>
                                  </p:sub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xmlns=""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2</a:t>
            </a:r>
          </a:p>
        </p:txBody>
      </p:sp>
      <p:sp>
        <p:nvSpPr>
          <p:cNvPr id="4" name="Rectangle: Rounded Corners 3">
            <a:extLst>
              <a:ext uri="{FF2B5EF4-FFF2-40B4-BE49-F238E27FC236}">
                <a16:creationId xmlns:a16="http://schemas.microsoft.com/office/drawing/2014/main" xmlns="" id="{7009C060-2509-4A10-BEDD-3B370FED05B4}"/>
              </a:ext>
            </a:extLst>
          </p:cNvPr>
          <p:cNvSpPr/>
          <p:nvPr/>
        </p:nvSpPr>
        <p:spPr>
          <a:xfrm>
            <a:off x="562708" y="1153551"/>
            <a:ext cx="11429387" cy="1396727"/>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Trong quá trình quang hợp, cây xanh chuyển hóa năng lượng ánh sáng mặt trời thành dạng năng lượng nào sau đây?</a:t>
            </a:r>
            <a:endParaRPr lang="en-US" sz="3200" dirty="0">
              <a:solidFill>
                <a:schemeClr val="tx1"/>
              </a:solidFill>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xmlns="" id="{5AD51CBC-8032-413B-B84B-A294A6B0D406}"/>
              </a:ext>
            </a:extLst>
          </p:cNvPr>
          <p:cNvSpPr/>
          <p:nvPr/>
        </p:nvSpPr>
        <p:spPr>
          <a:xfrm>
            <a:off x="6655445" y="3113332"/>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latin typeface="Times New Roman" pitchFamily="18" charset="0"/>
              <a:cs typeface="Times New Roman" pitchFamily="18" charset="0"/>
            </a:endParaRPr>
          </a:p>
          <a:p>
            <a:pPr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Hóa năng.</a:t>
            </a:r>
            <a:endParaRPr lang="en-US" sz="3200" dirty="0">
              <a:solidFill>
                <a:schemeClr val="tx1"/>
              </a:solidFill>
              <a:latin typeface="Times New Roman" pitchFamily="18" charset="0"/>
              <a:ea typeface="Calibri" panose="020F0502020204030204" pitchFamily="34" charset="0"/>
              <a:cs typeface="Times New Roman" pitchFamily="18" charset="0"/>
            </a:endParaRPr>
          </a:p>
          <a:p>
            <a:endParaRPr lang="en-US" sz="3200" dirty="0">
              <a:solidFill>
                <a:schemeClr val="tx1"/>
              </a:solidFill>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xmlns="" id="{9A99713D-0EBB-4966-8D2A-BF25BFE8E2F8}"/>
              </a:ext>
            </a:extLst>
          </p:cNvPr>
          <p:cNvSpPr/>
          <p:nvPr/>
        </p:nvSpPr>
        <p:spPr>
          <a:xfrm>
            <a:off x="1458410" y="3134670"/>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smtClean="0">
                <a:solidFill>
                  <a:schemeClr val="tx1"/>
                </a:solidFill>
                <a:latin typeface="Times New Roman" pitchFamily="18" charset="0"/>
                <a:cs typeface="Times New Roman" pitchFamily="18" charset="0"/>
              </a:rPr>
              <a:t>A.</a:t>
            </a:r>
            <a:r>
              <a:rPr lang="en-US" sz="3200" smtClean="0">
                <a:solidFill>
                  <a:schemeClr val="tx1"/>
                </a:solidFill>
                <a:latin typeface="Times New Roman" pitchFamily="18" charset="0"/>
                <a:cs typeface="Times New Roman" pitchFamily="18" charset="0"/>
              </a:rPr>
              <a:t>Cơ năng.</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xmlns="" id="{32FDCBC5-7093-46FE-905A-756FE5AABBF6}"/>
              </a:ext>
            </a:extLst>
          </p:cNvPr>
          <p:cNvSpPr/>
          <p:nvPr/>
        </p:nvSpPr>
        <p:spPr>
          <a:xfrm>
            <a:off x="6655445" y="4772785"/>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Nhiệt năng</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xmlns="" id="{6A41975A-95CE-4C7C-9B1F-750912695B0C}"/>
              </a:ext>
            </a:extLst>
          </p:cNvPr>
          <p:cNvSpPr/>
          <p:nvPr/>
        </p:nvSpPr>
        <p:spPr>
          <a:xfrm>
            <a:off x="1516285" y="4772785"/>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latin typeface="Times New Roman" pitchFamily="18" charset="0"/>
              <a:cs typeface="Times New Roman" pitchFamily="18" charset="0"/>
            </a:endParaRPr>
          </a:p>
          <a:p>
            <a:pPr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Quang năng.</a:t>
            </a:r>
            <a:endParaRPr lang="en-US" sz="3200" dirty="0">
              <a:solidFill>
                <a:schemeClr val="tx1"/>
              </a:solidFill>
              <a:latin typeface="Times New Roman" pitchFamily="18" charset="0"/>
              <a:ea typeface="Calibri" panose="020F0502020204030204" pitchFamily="34" charset="0"/>
              <a:cs typeface="Times New Roman" pitchFamily="18" charset="0"/>
            </a:endParaRPr>
          </a:p>
          <a:p>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xmlns="" id="{F6EB15D0-DC00-4329-832C-2CFA5629EF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748334"/>
      </p:ext>
    </p:extLst>
  </p:cSld>
  <p:clrMapOvr>
    <a:masterClrMapping/>
  </p:clrMapOvr>
  <mc:AlternateContent xmlns:mc="http://schemas.openxmlformats.org/markup-compatibility/2006">
    <mc:Choice xmlns:p14="http://schemas.microsoft.com/office/powerpoint/2010/main" Requires="p14">
      <p:transition spd="slow">
        <p14:prism/>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Tieng vo tay.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xmlns=""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3</a:t>
            </a:r>
          </a:p>
        </p:txBody>
      </p:sp>
      <p:sp>
        <p:nvSpPr>
          <p:cNvPr id="4" name="Rectangle: Rounded Corners 3">
            <a:extLst>
              <a:ext uri="{FF2B5EF4-FFF2-40B4-BE49-F238E27FC236}">
                <a16:creationId xmlns:a16="http://schemas.microsoft.com/office/drawing/2014/main" xmlns="" id="{7009C060-2509-4A10-BEDD-3B370FED05B4}"/>
              </a:ext>
            </a:extLst>
          </p:cNvPr>
          <p:cNvSpPr/>
          <p:nvPr/>
        </p:nvSpPr>
        <p:spPr>
          <a:xfrm>
            <a:off x="960302" y="1252025"/>
            <a:ext cx="10271396" cy="1245259"/>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itchFamily="18" charset="0"/>
                <a:cs typeface="Times New Roman" pitchFamily="18" charset="0"/>
              </a:rPr>
              <a:t>Nguồn năng lượng cơ thể sinh vật giải phóng ra ngoài môi trường dưới dạng nào là chủ </a:t>
            </a:r>
            <a:r>
              <a:rPr lang="en-US" sz="3200">
                <a:solidFill>
                  <a:schemeClr val="tx1"/>
                </a:solidFill>
                <a:latin typeface="Times New Roman" pitchFamily="18" charset="0"/>
                <a:cs typeface="Times New Roman" pitchFamily="18" charset="0"/>
              </a:rPr>
              <a:t>yếu</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xmlns="" id="{5AD51CBC-8032-413B-B84B-A294A6B0D406}"/>
              </a:ext>
            </a:extLst>
          </p:cNvPr>
          <p:cNvSpPr/>
          <p:nvPr/>
        </p:nvSpPr>
        <p:spPr>
          <a:xfrm>
            <a:off x="6301209" y="2986007"/>
            <a:ext cx="478661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Quang năng.</a:t>
            </a:r>
            <a:endParaRPr lang="en-US" sz="3200" dirty="0">
              <a:solidFill>
                <a:schemeClr val="tx1"/>
              </a:solidFill>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xmlns="" id="{9A99713D-0EBB-4966-8D2A-BF25BFE8E2F8}"/>
              </a:ext>
            </a:extLst>
          </p:cNvPr>
          <p:cNvSpPr/>
          <p:nvPr/>
        </p:nvSpPr>
        <p:spPr>
          <a:xfrm>
            <a:off x="1104175" y="3007345"/>
            <a:ext cx="478661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A</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Cơ năng.</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xmlns="" id="{32FDCBC5-7093-46FE-905A-756FE5AABBF6}"/>
              </a:ext>
            </a:extLst>
          </p:cNvPr>
          <p:cNvSpPr/>
          <p:nvPr/>
        </p:nvSpPr>
        <p:spPr>
          <a:xfrm>
            <a:off x="6301210" y="4536804"/>
            <a:ext cx="4786614"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sz="3200" dirty="0">
              <a:solidFill>
                <a:schemeClr val="tx1"/>
              </a:solidFill>
              <a:latin typeface="Times New Roman" pitchFamily="18" charset="0"/>
              <a:cs typeface="Times New Roman" pitchFamily="18" charset="0"/>
            </a:endParaRPr>
          </a:p>
          <a:p>
            <a:pPr lvl="0"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Hóa năng</a:t>
            </a:r>
            <a:endParaRPr lang="en-US" sz="3200" dirty="0">
              <a:solidFill>
                <a:schemeClr val="tx1"/>
              </a:solidFill>
              <a:latin typeface="Times New Roman" pitchFamily="18" charset="0"/>
              <a:cs typeface="Times New Roman" pitchFamily="18" charset="0"/>
            </a:endParaRPr>
          </a:p>
          <a:p>
            <a:pPr algn="just"/>
            <a:r>
              <a:rPr lang="en-US" sz="3200" b="1" dirty="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xmlns="" id="{6A41975A-95CE-4C7C-9B1F-750912695B0C}"/>
              </a:ext>
            </a:extLst>
          </p:cNvPr>
          <p:cNvSpPr/>
          <p:nvPr/>
        </p:nvSpPr>
        <p:spPr>
          <a:xfrm>
            <a:off x="1104175" y="4564011"/>
            <a:ext cx="4826507"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Nhiệt năng.</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xmlns="" id="{939A6115-C997-4627-B9C9-7472909D2C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984750"/>
      </p:ext>
    </p:extLst>
  </p:cSld>
  <p:clrMapOvr>
    <a:masterClrMapping/>
  </p:clrMapOvr>
  <mc:AlternateContent xmlns:mc="http://schemas.openxmlformats.org/markup-compatibility/2006">
    <mc:Choice xmlns:p14="http://schemas.microsoft.com/office/powerpoint/2010/main" Requires="p14">
      <p:transition spd="slow" p14:dur="1400">
        <p14:ripple/>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7"/>
                                        </p:tgtEl>
                                        <p:attrNameLst>
                                          <p:attrName>ppt_w</p:attrName>
                                        </p:attrNameLst>
                                      </p:cBhvr>
                                      <p:tavLst>
                                        <p:tav tm="0">
                                          <p:val>
                                            <p:strVal val="ppt_w"/>
                                          </p:val>
                                        </p:tav>
                                        <p:tav tm="100000">
                                          <p:val>
                                            <p:fltVal val="0"/>
                                          </p:val>
                                        </p:tav>
                                      </p:tavLst>
                                    </p:anim>
                                    <p:anim calcmode="lin" valueType="num">
                                      <p:cBhvr>
                                        <p:cTn id="15" dur="500"/>
                                        <p:tgtEl>
                                          <p:spTgt spid="7"/>
                                        </p:tgtEl>
                                        <p:attrNameLst>
                                          <p:attrName>ppt_h</p:attrName>
                                        </p:attrNameLst>
                                      </p:cBhvr>
                                      <p:tavLst>
                                        <p:tav tm="0">
                                          <p:val>
                                            <p:strVal val="ppt_h"/>
                                          </p:val>
                                        </p:tav>
                                        <p:tav tm="100000">
                                          <p:val>
                                            <p:fltVal val="0"/>
                                          </p:val>
                                        </p:tav>
                                      </p:tavLst>
                                    </p:anim>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10"/>
                                        </p:tgtEl>
                                      </p:cBhvr>
                                    </p:animEffect>
                                    <p:animScale>
                                      <p:cBhvr>
                                        <p:cTn id="23" dur="250" autoRev="1" fill="hold"/>
                                        <p:tgtEl>
                                          <p:spTgt spid="10"/>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4" name="Tieng vo tay.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xmlns=""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4</a:t>
            </a:r>
          </a:p>
        </p:txBody>
      </p:sp>
      <p:sp>
        <p:nvSpPr>
          <p:cNvPr id="4" name="Rectangle: Rounded Corners 3">
            <a:extLst>
              <a:ext uri="{FF2B5EF4-FFF2-40B4-BE49-F238E27FC236}">
                <a16:creationId xmlns:a16="http://schemas.microsoft.com/office/drawing/2014/main" xmlns="" id="{7009C060-2509-4A10-BEDD-3B370FED05B4}"/>
              </a:ext>
            </a:extLst>
          </p:cNvPr>
          <p:cNvSpPr/>
          <p:nvPr/>
        </p:nvSpPr>
        <p:spPr>
          <a:xfrm>
            <a:off x="872197" y="1073576"/>
            <a:ext cx="10725736" cy="86800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Hoàn thành chú thích trong hình bên về quá trình trao đổi chất ở thực vật?</a:t>
            </a:r>
          </a:p>
        </p:txBody>
      </p:sp>
      <p:sp>
        <p:nvSpPr>
          <p:cNvPr id="7" name="Rectangle: Rounded Corners 6">
            <a:extLst>
              <a:ext uri="{FF2B5EF4-FFF2-40B4-BE49-F238E27FC236}">
                <a16:creationId xmlns:a16="http://schemas.microsoft.com/office/drawing/2014/main" xmlns="" id="{5AD51CBC-8032-413B-B84B-A294A6B0D406}"/>
              </a:ext>
            </a:extLst>
          </p:cNvPr>
          <p:cNvSpPr/>
          <p:nvPr/>
        </p:nvSpPr>
        <p:spPr>
          <a:xfrm>
            <a:off x="6261903" y="3264658"/>
            <a:ext cx="481975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2</a:t>
            </a:r>
            <a:r>
              <a:rPr lang="vi-VN" sz="3200" smtClean="0">
                <a:solidFill>
                  <a:schemeClr val="tx1"/>
                </a:solidFill>
                <a:latin typeface="Times New Roman" pitchFamily="18" charset="0"/>
                <a:cs typeface="Times New Roman" pitchFamily="18" charset="0"/>
              </a:rPr>
              <a:t>.</a:t>
            </a:r>
            <a:r>
              <a:rPr lang="vi-VN" sz="280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xmlns="" id="{9A99713D-0EBB-4966-8D2A-BF25BFE8E2F8}"/>
              </a:ext>
            </a:extLst>
          </p:cNvPr>
          <p:cNvSpPr/>
          <p:nvPr/>
        </p:nvSpPr>
        <p:spPr>
          <a:xfrm>
            <a:off x="6235065" y="2070820"/>
            <a:ext cx="485984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1</a:t>
            </a:r>
            <a:r>
              <a:rPr lang="vi-VN" sz="3200" smtClean="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xmlns="" id="{32FDCBC5-7093-46FE-905A-756FE5AABBF6}"/>
              </a:ext>
            </a:extLst>
          </p:cNvPr>
          <p:cNvSpPr/>
          <p:nvPr/>
        </p:nvSpPr>
        <p:spPr>
          <a:xfrm>
            <a:off x="6261904" y="5551347"/>
            <a:ext cx="4850368"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4</a:t>
            </a:r>
            <a:r>
              <a:rPr lang="en-US" sz="280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xmlns="" id="{6A41975A-95CE-4C7C-9B1F-750912695B0C}"/>
              </a:ext>
            </a:extLst>
          </p:cNvPr>
          <p:cNvSpPr/>
          <p:nvPr/>
        </p:nvSpPr>
        <p:spPr>
          <a:xfrm>
            <a:off x="6261903" y="4424423"/>
            <a:ext cx="478165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3</a:t>
            </a:r>
            <a:r>
              <a:rPr lang="vi-VN"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xmlns="" id="{B5F29B45-381A-4013-9BFA-9231C25072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4911"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872196" y="2347763"/>
            <a:ext cx="4417255" cy="3966665"/>
          </a:xfrm>
          <a:prstGeom prst="rect">
            <a:avLst/>
          </a:prstGeom>
          <a:noFill/>
          <a:ln>
            <a:noFill/>
          </a:ln>
        </p:spPr>
      </p:pic>
      <p:sp>
        <p:nvSpPr>
          <p:cNvPr id="5" name="TextBox 4"/>
          <p:cNvSpPr txBox="1"/>
          <p:nvPr/>
        </p:nvSpPr>
        <p:spPr>
          <a:xfrm>
            <a:off x="6718514" y="2264569"/>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Carbon </a:t>
            </a:r>
            <a:r>
              <a:rPr lang="en-US" sz="3200">
                <a:latin typeface="Times New Roman" pitchFamily="18" charset="0"/>
                <a:cs typeface="Times New Roman" pitchFamily="18" charset="0"/>
              </a:rPr>
              <a:t>dioxide</a:t>
            </a:r>
            <a:endParaRPr lang="en-US" sz="3200">
              <a:latin typeface="Times New Roman" pitchFamily="18" charset="0"/>
              <a:cs typeface="Times New Roman" pitchFamily="18" charset="0"/>
            </a:endParaRPr>
          </a:p>
        </p:txBody>
      </p:sp>
      <p:sp>
        <p:nvSpPr>
          <p:cNvPr id="13" name="TextBox 12"/>
          <p:cNvSpPr txBox="1"/>
          <p:nvPr/>
        </p:nvSpPr>
        <p:spPr>
          <a:xfrm>
            <a:off x="6718514" y="3458407"/>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Oxygen, nước</a:t>
            </a:r>
            <a:endParaRPr lang="en-US" sz="3200">
              <a:latin typeface="Times New Roman" pitchFamily="18" charset="0"/>
              <a:cs typeface="Times New Roman" pitchFamily="18" charset="0"/>
            </a:endParaRPr>
          </a:p>
        </p:txBody>
      </p:sp>
      <p:sp>
        <p:nvSpPr>
          <p:cNvPr id="14" name="TextBox 13"/>
          <p:cNvSpPr txBox="1"/>
          <p:nvPr/>
        </p:nvSpPr>
        <p:spPr>
          <a:xfrm>
            <a:off x="6765703" y="4618172"/>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Chuyển hóa</a:t>
            </a:r>
            <a:endParaRPr lang="en-US" sz="3200">
              <a:latin typeface="Times New Roman" pitchFamily="18" charset="0"/>
              <a:cs typeface="Times New Roman" pitchFamily="18" charset="0"/>
            </a:endParaRPr>
          </a:p>
        </p:txBody>
      </p:sp>
      <p:sp>
        <p:nvSpPr>
          <p:cNvPr id="15" name="TextBox 14"/>
          <p:cNvSpPr txBox="1"/>
          <p:nvPr/>
        </p:nvSpPr>
        <p:spPr>
          <a:xfrm>
            <a:off x="6765703" y="5745096"/>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Nước và muối khoáng</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653475339"/>
      </p:ext>
    </p:extLst>
  </p:cSld>
  <p:clrMapOvr>
    <a:masterClrMapping/>
  </p:clrMapOvr>
  <mc:AlternateContent xmlns:mc="http://schemas.openxmlformats.org/markup-compatibility/2006">
    <mc:Choice xmlns:p14="http://schemas.microsoft.com/office/powerpoint/2010/main" Requires="p14">
      <p:transition spd="slow" p14:dur="1500">
        <p14:window dir="vert"/>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xmlns="" id="{DA53E782-B91A-4675-BE22-7D79B6F75635}"/>
              </a:ext>
            </a:extLst>
          </p:cNvPr>
          <p:cNvSpPr/>
          <p:nvPr/>
        </p:nvSpPr>
        <p:spPr>
          <a:xfrm>
            <a:off x="1978530" y="106849"/>
            <a:ext cx="8415536"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xmlns="" id="{652A4962-2A37-42BE-A54C-87B21A39BC3D}"/>
              </a:ext>
            </a:extLst>
          </p:cNvPr>
          <p:cNvSpPr txBox="1"/>
          <p:nvPr/>
        </p:nvSpPr>
        <p:spPr>
          <a:xfrm>
            <a:off x="4055473" y="161547"/>
            <a:ext cx="4150978" cy="584775"/>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CÂU HỎI 5</a:t>
            </a:r>
          </a:p>
        </p:txBody>
      </p:sp>
      <p:sp>
        <p:nvSpPr>
          <p:cNvPr id="4" name="Rectangle: Rounded Corners 3">
            <a:extLst>
              <a:ext uri="{FF2B5EF4-FFF2-40B4-BE49-F238E27FC236}">
                <a16:creationId xmlns:a16="http://schemas.microsoft.com/office/drawing/2014/main" xmlns="" id="{7009C060-2509-4A10-BEDD-3B370FED05B4}"/>
              </a:ext>
            </a:extLst>
          </p:cNvPr>
          <p:cNvSpPr/>
          <p:nvPr/>
        </p:nvSpPr>
        <p:spPr>
          <a:xfrm>
            <a:off x="492370" y="1008556"/>
            <a:ext cx="11151400" cy="1523629"/>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Hãy nối vai trò của quá trình trao đổi chất và chuyển hóa năng lượng đối với cơ thể sinh vật ở cột A và ví dụ ở cột B sao cho phù hợp và ghi kết quả cột C</a:t>
            </a:r>
          </a:p>
        </p:txBody>
      </p:sp>
      <p:pic>
        <p:nvPicPr>
          <p:cNvPr id="11" name="Picture 6" descr="POINSET3">
            <a:hlinkClick r:id="" action="ppaction://noaction"/>
            <a:extLst>
              <a:ext uri="{FF2B5EF4-FFF2-40B4-BE49-F238E27FC236}">
                <a16:creationId xmlns:a16="http://schemas.microsoft.com/office/drawing/2014/main" xmlns="" id="{B046D58D-8E55-4D7A-AA2A-A21719613B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7644" y="5853724"/>
            <a:ext cx="1024452"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539409116"/>
              </p:ext>
            </p:extLst>
          </p:nvPr>
        </p:nvGraphicFramePr>
        <p:xfrm>
          <a:off x="182880" y="2692354"/>
          <a:ext cx="11296991" cy="4064828"/>
        </p:xfrm>
        <a:graphic>
          <a:graphicData uri="http://schemas.openxmlformats.org/drawingml/2006/table">
            <a:tbl>
              <a:tblPr firstRow="1" firstCol="1" bandRow="1">
                <a:tableStyleId>{5C22544A-7EE6-4342-B048-85BDC9FD1C3A}</a:tableStyleId>
              </a:tblPr>
              <a:tblGrid>
                <a:gridCol w="3474720"/>
                <a:gridCol w="6316394"/>
                <a:gridCol w="1505877"/>
              </a:tblGrid>
              <a:tr h="465746">
                <a:tc>
                  <a:txBody>
                    <a:bodyPr/>
                    <a:lstStyle/>
                    <a:p>
                      <a:pPr algn="ctr">
                        <a:lnSpc>
                          <a:spcPct val="115000"/>
                        </a:lnSpc>
                        <a:spcAft>
                          <a:spcPts val="0"/>
                        </a:spcAft>
                        <a:tabLst>
                          <a:tab pos="540385" algn="l"/>
                          <a:tab pos="630555" algn="l"/>
                        </a:tabLst>
                      </a:pPr>
                      <a:r>
                        <a:rPr lang="en-US" sz="3200">
                          <a:effectLst/>
                          <a:latin typeface="Times New Roman" pitchFamily="18" charset="0"/>
                          <a:cs typeface="Times New Roman" pitchFamily="18" charset="0"/>
                        </a:rPr>
                        <a:t>Cột A</a:t>
                      </a:r>
                      <a:endParaRPr lang="en-US" sz="32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 pos="630555" algn="l"/>
                        </a:tabLst>
                      </a:pPr>
                      <a:r>
                        <a:rPr lang="en-US" sz="3200">
                          <a:effectLst/>
                          <a:latin typeface="Times New Roman" pitchFamily="18" charset="0"/>
                          <a:cs typeface="Times New Roman" pitchFamily="18" charset="0"/>
                        </a:rPr>
                        <a:t>Cột B</a:t>
                      </a:r>
                      <a:endParaRPr lang="en-US" sz="32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 pos="630555" algn="l"/>
                        </a:tabLst>
                      </a:pPr>
                      <a:r>
                        <a:rPr lang="en-US" sz="3200">
                          <a:effectLst/>
                          <a:latin typeface="Times New Roman" pitchFamily="18" charset="0"/>
                          <a:cs typeface="Times New Roman" pitchFamily="18" charset="0"/>
                        </a:rPr>
                        <a:t>Cột C</a:t>
                      </a:r>
                      <a:endParaRPr lang="en-US" sz="3200">
                        <a:effectLst/>
                        <a:latin typeface="Times New Roman" pitchFamily="18" charset="0"/>
                        <a:ea typeface="Calibri"/>
                        <a:cs typeface="Times New Roman" pitchFamily="18" charset="0"/>
                      </a:endParaRPr>
                    </a:p>
                  </a:txBody>
                  <a:tcPr marL="68580" marR="68580" marT="0" marB="0"/>
                </a:tc>
              </a:tr>
              <a:tr h="699836">
                <a:tc rowSpan="2">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1</a:t>
                      </a:r>
                      <a:r>
                        <a:rPr lang="en-US" sz="3200">
                          <a:effectLst/>
                          <a:latin typeface="Times New Roman" pitchFamily="18" charset="0"/>
                          <a:cs typeface="Times New Roman" pitchFamily="18" charset="0"/>
                        </a:rPr>
                        <a:t>/ </a:t>
                      </a:r>
                      <a:r>
                        <a:rPr lang="en-US" sz="3200" smtClean="0">
                          <a:effectLst/>
                          <a:latin typeface="Times New Roman" pitchFamily="18" charset="0"/>
                          <a:cs typeface="Times New Roman" pitchFamily="18" charset="0"/>
                        </a:rPr>
                        <a:t>Cung cấp</a:t>
                      </a:r>
                      <a:r>
                        <a:rPr lang="en-US" sz="3200" baseline="0" smtClean="0">
                          <a:effectLst/>
                          <a:latin typeface="Times New Roman" pitchFamily="18" charset="0"/>
                          <a:cs typeface="Times New Roman" pitchFamily="18" charset="0"/>
                        </a:rPr>
                        <a:t> </a:t>
                      </a:r>
                      <a:r>
                        <a:rPr lang="en-US" sz="3200" smtClean="0">
                          <a:effectLst/>
                          <a:latin typeface="Times New Roman" pitchFamily="18" charset="0"/>
                          <a:cs typeface="Times New Roman" pitchFamily="18" charset="0"/>
                        </a:rPr>
                        <a:t>nguyên liệu</a:t>
                      </a:r>
                      <a:endParaRPr lang="en-US" sz="3200" smtClean="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A/ Quá trình tổng hợp protêin</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1/ </a:t>
                      </a:r>
                      <a:endParaRPr lang="en-US" sz="3200">
                        <a:effectLst/>
                        <a:latin typeface="Times New Roman" pitchFamily="18" charset="0"/>
                        <a:ea typeface="Calibri"/>
                        <a:cs typeface="Times New Roman" pitchFamily="18" charset="0"/>
                      </a:endParaRPr>
                    </a:p>
                  </a:txBody>
                  <a:tcPr marL="68580" marR="68580" marT="0" marB="0"/>
                </a:tc>
              </a:tr>
              <a:tr h="465746">
                <a:tc vMerge="1">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endParaRPr lang="en-US" sz="3200" smtClean="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B/ Quá trình phân giải lipid</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 </a:t>
                      </a:r>
                      <a:endParaRPr lang="en-US" sz="3200">
                        <a:effectLst/>
                        <a:latin typeface="Times New Roman" pitchFamily="18" charset="0"/>
                        <a:ea typeface="Calibri"/>
                        <a:cs typeface="Times New Roman" pitchFamily="18" charset="0"/>
                      </a:endParaRPr>
                    </a:p>
                  </a:txBody>
                  <a:tcPr marL="68580" marR="68580" marT="0" marB="0"/>
                </a:tc>
              </a:tr>
              <a:tr h="972544">
                <a:tc rowSpan="2">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r>
                        <a:rPr lang="en-US" sz="3200">
                          <a:effectLst/>
                          <a:latin typeface="Times New Roman" pitchFamily="18" charset="0"/>
                          <a:cs typeface="Times New Roman" pitchFamily="18" charset="0"/>
                        </a:rPr>
                        <a:t>2/ </a:t>
                      </a:r>
                      <a:r>
                        <a:rPr lang="en-US" sz="3200">
                          <a:effectLst/>
                          <a:latin typeface="Times New Roman" pitchFamily="18" charset="0"/>
                          <a:cs typeface="Times New Roman" pitchFamily="18" charset="0"/>
                        </a:rPr>
                        <a:t>Cung </a:t>
                      </a:r>
                      <a:r>
                        <a:rPr lang="en-US" sz="3200" smtClean="0">
                          <a:effectLst/>
                          <a:latin typeface="Times New Roman" pitchFamily="18" charset="0"/>
                          <a:cs typeface="Times New Roman" pitchFamily="18" charset="0"/>
                        </a:rPr>
                        <a:t>cấp </a:t>
                      </a:r>
                      <a:r>
                        <a:rPr lang="en-US" sz="3200" smtClean="0">
                          <a:effectLst/>
                          <a:latin typeface="Times New Roman" pitchFamily="18" charset="0"/>
                          <a:cs typeface="Times New Roman" pitchFamily="18" charset="0"/>
                        </a:rPr>
                        <a:t>năng lượng</a:t>
                      </a:r>
                      <a:endParaRPr lang="en-US" sz="3200" smtClean="0">
                        <a:effectLst/>
                        <a:latin typeface="Times New Roman" pitchFamily="18" charset="0"/>
                        <a:ea typeface="Calibri"/>
                        <a:cs typeface="Times New Roman" pitchFamily="18" charset="0"/>
                      </a:endParaRPr>
                    </a:p>
                    <a:p>
                      <a:pPr algn="just">
                        <a:lnSpc>
                          <a:spcPct val="115000"/>
                        </a:lnSpc>
                        <a:spcAft>
                          <a:spcPts val="0"/>
                        </a:spcAft>
                        <a:tabLst>
                          <a:tab pos="540385" algn="l"/>
                          <a:tab pos="630555" algn="l"/>
                        </a:tabLst>
                      </a:pPr>
                      <a:endParaRPr lang="en-US" sz="3200">
                        <a:effectLst/>
                        <a:latin typeface="Times New Roman" pitchFamily="18" charset="0"/>
                        <a:ea typeface="Calibri"/>
                        <a:cs typeface="Times New Roman" pitchFamily="18" charset="0"/>
                      </a:endParaRPr>
                    </a:p>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r>
                        <a:rPr lang="en-US" sz="3200">
                          <a:effectLst/>
                          <a:latin typeface="Times New Roman" pitchFamily="18" charset="0"/>
                          <a:cs typeface="Times New Roman" pitchFamily="18" charset="0"/>
                        </a:rPr>
                        <a:t> </a:t>
                      </a:r>
                      <a:endParaRPr lang="en-US" sz="3200" smtClean="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C/ Quang năng được chuyển thành hóa năng trong quang hợp</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2/ </a:t>
                      </a:r>
                      <a:endParaRPr lang="en-US" sz="3200">
                        <a:effectLst/>
                        <a:latin typeface="Times New Roman" pitchFamily="18" charset="0"/>
                        <a:ea typeface="Calibri"/>
                        <a:cs typeface="Times New Roman" pitchFamily="18" charset="0"/>
                      </a:endParaRPr>
                    </a:p>
                  </a:txBody>
                  <a:tcPr marL="68580" marR="68580" marT="0" marB="0"/>
                </a:tc>
              </a:tr>
              <a:tr h="972544">
                <a:tc vMerge="1">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endParaRPr lang="en-US" sz="3200" smtClean="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D/ Hóa năng được chuyển thành nhiệt năng trong hô hấp tế bào</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 </a:t>
                      </a:r>
                      <a:endParaRPr lang="en-US" sz="3200">
                        <a:effectLst/>
                        <a:latin typeface="Times New Roman" pitchFamily="18" charset="0"/>
                        <a:ea typeface="Calibri"/>
                        <a:cs typeface="Times New Roman" pitchFamily="18" charset="0"/>
                      </a:endParaRPr>
                    </a:p>
                  </a:txBody>
                  <a:tcPr marL="68580" marR="68580" marT="0" marB="0"/>
                </a:tc>
              </a:tr>
            </a:tbl>
          </a:graphicData>
        </a:graphic>
      </p:graphicFrame>
      <p:sp>
        <p:nvSpPr>
          <p:cNvPr id="12" name="TextBox 11"/>
          <p:cNvSpPr txBox="1"/>
          <p:nvPr/>
        </p:nvSpPr>
        <p:spPr>
          <a:xfrm>
            <a:off x="10383406" y="3257559"/>
            <a:ext cx="1168476" cy="584775"/>
          </a:xfrm>
          <a:prstGeom prst="rect">
            <a:avLst/>
          </a:prstGeom>
          <a:noFill/>
        </p:spPr>
        <p:txBody>
          <a:bodyPr wrap="square" rtlCol="0">
            <a:spAutoFit/>
          </a:bodyPr>
          <a:lstStyle/>
          <a:p>
            <a:r>
              <a:rPr lang="en-US" sz="3200" smtClean="0">
                <a:latin typeface="Times New Roman" pitchFamily="18" charset="0"/>
                <a:cs typeface="Times New Roman" pitchFamily="18" charset="0"/>
              </a:rPr>
              <a:t>A, D</a:t>
            </a:r>
            <a:endParaRPr lang="en-US" sz="3200">
              <a:latin typeface="Times New Roman" pitchFamily="18" charset="0"/>
              <a:cs typeface="Times New Roman" pitchFamily="18" charset="0"/>
            </a:endParaRPr>
          </a:p>
        </p:txBody>
      </p:sp>
      <p:sp>
        <p:nvSpPr>
          <p:cNvPr id="13" name="TextBox 12"/>
          <p:cNvSpPr txBox="1"/>
          <p:nvPr/>
        </p:nvSpPr>
        <p:spPr>
          <a:xfrm>
            <a:off x="10383406" y="4664328"/>
            <a:ext cx="1168476" cy="584775"/>
          </a:xfrm>
          <a:prstGeom prst="rect">
            <a:avLst/>
          </a:prstGeom>
          <a:noFill/>
        </p:spPr>
        <p:txBody>
          <a:bodyPr wrap="square" rtlCol="0">
            <a:spAutoFit/>
          </a:bodyPr>
          <a:lstStyle/>
          <a:p>
            <a:r>
              <a:rPr lang="en-US" sz="3200" smtClean="0">
                <a:latin typeface="Times New Roman" pitchFamily="18" charset="0"/>
                <a:cs typeface="Times New Roman" pitchFamily="18" charset="0"/>
              </a:rPr>
              <a:t>B, C</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3108386236"/>
      </p:ext>
    </p:extLst>
  </p:cSld>
  <p:clrMapOvr>
    <a:masterClrMapping/>
  </p:clrMapOvr>
  <mc:AlternateContent xmlns:mc="http://schemas.openxmlformats.org/markup-compatibility/2006">
    <mc:Choice xmlns:p14="http://schemas.microsoft.com/office/powerpoint/2010/main" Requires="p14">
      <p:transition spd="slow" p14:dur="1500">
        <p14:glitter pattern="hexagon"/>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90660"/>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D</a:t>
            </a:r>
            <a:r>
              <a:rPr lang="en-US" sz="3200" b="1" smtClean="0">
                <a:solidFill>
                  <a:srgbClr val="FF0000"/>
                </a:solidFill>
                <a:latin typeface="Times New Roman" pitchFamily="18" charset="0"/>
                <a:cs typeface="Times New Roman" pitchFamily="18" charset="0"/>
              </a:rPr>
              <a:t>/ HOẠT ĐỘNG VẬN DỤNG</a:t>
            </a:r>
            <a:endParaRPr lang="en-US" sz="3200" b="1">
              <a:solidFill>
                <a:srgbClr val="FF0000"/>
              </a:solidFill>
              <a:latin typeface="Times New Roman" pitchFamily="18" charset="0"/>
              <a:cs typeface="Times New Roman" pitchFamily="18" charset="0"/>
            </a:endParaRPr>
          </a:p>
        </p:txBody>
      </p:sp>
      <p:sp>
        <p:nvSpPr>
          <p:cNvPr id="2" name="Rectangle 1"/>
          <p:cNvSpPr/>
          <p:nvPr/>
        </p:nvSpPr>
        <p:spPr>
          <a:xfrm>
            <a:off x="617522" y="1346367"/>
            <a:ext cx="11157135" cy="1569660"/>
          </a:xfrm>
          <a:prstGeom prst="rect">
            <a:avLst/>
          </a:prstGeom>
        </p:spPr>
        <p:txBody>
          <a:bodyPr wrap="square">
            <a:spAutoFit/>
          </a:bodyPr>
          <a:lstStyle/>
          <a:p>
            <a:pPr algn="just">
              <a:spcBef>
                <a:spcPts val="600"/>
              </a:spcBef>
              <a:spcAft>
                <a:spcPts val="600"/>
              </a:spcAft>
            </a:pPr>
            <a:r>
              <a:rPr lang="en-US" sz="3200" smtClean="0">
                <a:latin typeface="Times New Roman" pitchFamily="18" charset="0"/>
                <a:cs typeface="Times New Roman" pitchFamily="18" charset="0"/>
              </a:rPr>
              <a:t>1/ </a:t>
            </a:r>
            <a:r>
              <a:rPr lang="en-US" sz="3200">
                <a:latin typeface="Times New Roman" pitchFamily="18" charset="0"/>
                <a:cs typeface="Times New Roman" pitchFamily="18" charset="0"/>
              </a:rPr>
              <a:t>Hiểu biết của học sinh áp dụng vào cuộc sống rèn luyện cơ thể: </a:t>
            </a:r>
            <a:r>
              <a:rPr lang="en-US" sz="3200" i="1">
                <a:latin typeface="Times New Roman" pitchFamily="18" charset="0"/>
                <a:cs typeface="Times New Roman" pitchFamily="18" charset="0"/>
              </a:rPr>
              <a:t>Tại sao một chế độ ăn kiêng nghiêm ngặt sẽ làm giảm quá trình trao đổi chất của cơ </a:t>
            </a:r>
            <a:r>
              <a:rPr lang="en-US" sz="3200" i="1">
                <a:latin typeface="Times New Roman" pitchFamily="18" charset="0"/>
                <a:cs typeface="Times New Roman" pitchFamily="18" charset="0"/>
              </a:rPr>
              <a:t>thể</a:t>
            </a:r>
            <a:r>
              <a:rPr lang="en-US" sz="3200" i="1"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3" name="Rectangle 2"/>
          <p:cNvSpPr/>
          <p:nvPr/>
        </p:nvSpPr>
        <p:spPr>
          <a:xfrm>
            <a:off x="695622" y="3388028"/>
            <a:ext cx="11157135" cy="2062103"/>
          </a:xfrm>
          <a:prstGeom prst="rect">
            <a:avLst/>
          </a:prstGeom>
        </p:spPr>
        <p:txBody>
          <a:bodyPr wrap="square">
            <a:spAutoFit/>
          </a:bodyPr>
          <a:lstStyle/>
          <a:p>
            <a:pPr lvl="0" algn="just">
              <a:spcBef>
                <a:spcPts val="600"/>
              </a:spcBef>
              <a:spcAft>
                <a:spcPts val="600"/>
              </a:spcAft>
            </a:pPr>
            <a:r>
              <a:rPr lang="en-US" sz="3200">
                <a:solidFill>
                  <a:prstClr val="black"/>
                </a:solidFill>
                <a:latin typeface="Times New Roman" pitchFamily="18" charset="0"/>
                <a:cs typeface="Times New Roman" pitchFamily="18" charset="0"/>
              </a:rPr>
              <a:t>2/ Em hãy dự đoán quá trình chuyển hóa năng lượng nào diễn ra khi một con báo đang chạy, biết trong tế bào tồn tại nhiều dạng năng lượng khác nhau như cơ năng, nhiệt năng, hóa năng. Giải thích?</a:t>
            </a:r>
            <a:endParaRPr lang="en-US" sz="320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908031945"/>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2" name="chimes.wav"/>
          </p:stSnd>
        </p:sndAc>
      </p:transition>
    </mc:Choice>
    <mc:Fallback>
      <p:transition spd="slow">
        <p:split orient="vert"/>
        <p:sndAc>
          <p:stSnd>
            <p:snd r:embed="rId2"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272ADAB8-3FDB-49F5-981D-F7443F411CA7}"/>
              </a:ext>
            </a:extLst>
          </p:cNvPr>
          <p:cNvSpPr txBox="1"/>
          <p:nvPr/>
        </p:nvSpPr>
        <p:spPr>
          <a:xfrm>
            <a:off x="6734172" y="725508"/>
            <a:ext cx="4382514" cy="1569660"/>
          </a:xfrm>
          <a:prstGeom prst="rect">
            <a:avLst/>
          </a:prstGeom>
          <a:noFill/>
        </p:spPr>
        <p:txBody>
          <a:bodyPr wrap="square" rtlCol="0">
            <a:spAutoFit/>
          </a:bodyPr>
          <a:lstStyle/>
          <a:p>
            <a:pPr algn="just"/>
            <a:r>
              <a:rPr lang="en-US" sz="3200" dirty="0" err="1">
                <a:solidFill>
                  <a:schemeClr val="bg1"/>
                </a:solidFill>
              </a:rPr>
              <a:t>Việc</a:t>
            </a:r>
            <a:r>
              <a:rPr lang="en-US" sz="3200" dirty="0">
                <a:solidFill>
                  <a:schemeClr val="bg1"/>
                </a:solidFill>
              </a:rPr>
              <a:t> </a:t>
            </a:r>
            <a:r>
              <a:rPr lang="en-US" sz="3200" dirty="0" err="1">
                <a:solidFill>
                  <a:schemeClr val="bg1"/>
                </a:solidFill>
              </a:rPr>
              <a:t>nghiên</a:t>
            </a:r>
            <a:r>
              <a:rPr lang="en-US" sz="3200" dirty="0">
                <a:solidFill>
                  <a:schemeClr val="bg1"/>
                </a:solidFill>
              </a:rPr>
              <a:t> </a:t>
            </a:r>
            <a:r>
              <a:rPr lang="en-US" sz="3200" dirty="0" err="1">
                <a:solidFill>
                  <a:schemeClr val="bg1"/>
                </a:solidFill>
              </a:rPr>
              <a:t>cứu</a:t>
            </a:r>
            <a:r>
              <a:rPr lang="en-US" sz="3200" dirty="0">
                <a:solidFill>
                  <a:schemeClr val="bg1"/>
                </a:solidFill>
              </a:rPr>
              <a:t> di </a:t>
            </a:r>
            <a:r>
              <a:rPr lang="en-US" sz="3200" dirty="0" err="1">
                <a:solidFill>
                  <a:schemeClr val="bg1"/>
                </a:solidFill>
              </a:rPr>
              <a:t>truyền</a:t>
            </a:r>
            <a:r>
              <a:rPr lang="en-US" sz="3200" dirty="0">
                <a:solidFill>
                  <a:schemeClr val="bg1"/>
                </a:solidFill>
              </a:rPr>
              <a:t> ở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gặp</a:t>
            </a:r>
            <a:r>
              <a:rPr lang="en-US" sz="3200" dirty="0">
                <a:solidFill>
                  <a:schemeClr val="bg1"/>
                </a:solidFill>
              </a:rPr>
              <a:t> </a:t>
            </a:r>
            <a:r>
              <a:rPr lang="en-US" sz="3200" dirty="0" err="1">
                <a:solidFill>
                  <a:schemeClr val="bg1"/>
                </a:solidFill>
              </a:rPr>
              <a:t>những</a:t>
            </a:r>
            <a:r>
              <a:rPr lang="en-US" sz="3200" dirty="0">
                <a:solidFill>
                  <a:schemeClr val="bg1"/>
                </a:solidFill>
              </a:rPr>
              <a:t> </a:t>
            </a:r>
            <a:r>
              <a:rPr lang="en-US" sz="3200" dirty="0" err="1">
                <a:solidFill>
                  <a:schemeClr val="bg1"/>
                </a:solidFill>
              </a:rPr>
              <a:t>khó</a:t>
            </a:r>
            <a:r>
              <a:rPr lang="en-US" sz="3200" dirty="0">
                <a:solidFill>
                  <a:schemeClr val="bg1"/>
                </a:solidFill>
              </a:rPr>
              <a:t> </a:t>
            </a:r>
            <a:r>
              <a:rPr lang="en-US" sz="3200" dirty="0" err="1">
                <a:solidFill>
                  <a:schemeClr val="bg1"/>
                </a:solidFill>
              </a:rPr>
              <a:t>khăn</a:t>
            </a:r>
            <a:r>
              <a:rPr lang="en-US" sz="3200" dirty="0">
                <a:solidFill>
                  <a:schemeClr val="bg1"/>
                </a:solidFill>
              </a:rPr>
              <a:t> </a:t>
            </a:r>
            <a:r>
              <a:rPr lang="en-US" sz="3200" dirty="0" err="1">
                <a:solidFill>
                  <a:schemeClr val="bg1"/>
                </a:solidFill>
              </a:rPr>
              <a:t>gì</a:t>
            </a:r>
            <a:r>
              <a:rPr lang="en-US" sz="3200" dirty="0">
                <a:solidFill>
                  <a:schemeClr val="bg1"/>
                </a:solidFill>
              </a:rPr>
              <a:t>?</a:t>
            </a:r>
          </a:p>
        </p:txBody>
      </p:sp>
      <p:sp>
        <p:nvSpPr>
          <p:cNvPr id="11" name="TextBox 10">
            <a:extLst>
              <a:ext uri="{FF2B5EF4-FFF2-40B4-BE49-F238E27FC236}">
                <a16:creationId xmlns:a16="http://schemas.microsoft.com/office/drawing/2014/main" xmlns=""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12" name="TextBox 11">
            <a:extLst>
              <a:ext uri="{FF2B5EF4-FFF2-40B4-BE49-F238E27FC236}">
                <a16:creationId xmlns:a16="http://schemas.microsoft.com/office/drawing/2014/main" xmlns="" id="{0B431BE2-811F-4D94-9442-1A44BA584DFE}"/>
              </a:ext>
            </a:extLst>
          </p:cNvPr>
          <p:cNvSpPr txBox="1"/>
          <p:nvPr/>
        </p:nvSpPr>
        <p:spPr>
          <a:xfrm>
            <a:off x="884915" y="1146932"/>
            <a:ext cx="4410078"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p>
        </p:txBody>
      </p:sp>
      <p:sp>
        <p:nvSpPr>
          <p:cNvPr id="2" name="Rounded Rectangle 1"/>
          <p:cNvSpPr/>
          <p:nvPr/>
        </p:nvSpPr>
        <p:spPr>
          <a:xfrm>
            <a:off x="2815771" y="72574"/>
            <a:ext cx="6357258" cy="7257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A/ HOẠT </a:t>
            </a:r>
            <a:r>
              <a:rPr lang="en-US" sz="3200" b="1" smtClean="0">
                <a:solidFill>
                  <a:srgbClr val="FF0000"/>
                </a:solidFill>
                <a:latin typeface="Times New Roman" pitchFamily="18" charset="0"/>
                <a:cs typeface="Times New Roman" pitchFamily="18" charset="0"/>
              </a:rPr>
              <a:t>ĐỘNG KHỞI ĐỘNG</a:t>
            </a:r>
            <a:endParaRPr lang="en-US" sz="3200" b="1">
              <a:solidFill>
                <a:srgbClr val="FF000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16" y="878202"/>
            <a:ext cx="5719084" cy="3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528" y="869148"/>
            <a:ext cx="4058157" cy="345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6743" y="4359489"/>
            <a:ext cx="8840863" cy="2554545"/>
          </a:xfrm>
          <a:prstGeom prst="rect">
            <a:avLst/>
          </a:prstGeom>
        </p:spPr>
        <p:txBody>
          <a:bodyPr wrap="square">
            <a:spAutoFit/>
          </a:bodyPr>
          <a:lstStyle/>
          <a:p>
            <a:r>
              <a:rPr lang="en-US" sz="3200">
                <a:latin typeface="Times New Roman" pitchFamily="18" charset="0"/>
                <a:cs typeface="Times New Roman" pitchFamily="18" charset="0"/>
              </a:rPr>
              <a:t>Thực đơn của thầy:</a:t>
            </a:r>
          </a:p>
          <a:p>
            <a:r>
              <a:rPr lang="en-US" sz="3200">
                <a:latin typeface="Times New Roman" pitchFamily="18" charset="0"/>
                <a:cs typeface="Times New Roman" pitchFamily="18" charset="0"/>
              </a:rPr>
              <a:t>Sáng: 1 tô hủ tiếu ; 1 hộp sữa</a:t>
            </a:r>
          </a:p>
          <a:p>
            <a:r>
              <a:rPr lang="en-US" sz="3200">
                <a:latin typeface="Times New Roman" pitchFamily="18" charset="0"/>
                <a:cs typeface="Times New Roman" pitchFamily="18" charset="0"/>
              </a:rPr>
              <a:t>Trưa: 2 chén cơm; 100g thịt; 300g rau; 100g trứng</a:t>
            </a:r>
          </a:p>
          <a:p>
            <a:r>
              <a:rPr lang="en-US" sz="3200">
                <a:latin typeface="Times New Roman" pitchFamily="18" charset="0"/>
                <a:cs typeface="Times New Roman" pitchFamily="18" charset="0"/>
              </a:rPr>
              <a:t>Tối: 1 chén cơm; 400g rau, hoa quả.</a:t>
            </a:r>
          </a:p>
          <a:p>
            <a:r>
              <a:rPr lang="en-US" sz="3200">
                <a:latin typeface="Times New Roman" pitchFamily="18" charset="0"/>
                <a:cs typeface="Times New Roman" pitchFamily="18" charset="0"/>
              </a:rPr>
              <a:t>Nước &gt; 2lít/ngày</a:t>
            </a:r>
          </a:p>
        </p:txBody>
      </p:sp>
      <p:sp>
        <p:nvSpPr>
          <p:cNvPr id="4" name="TextBox 3"/>
          <p:cNvSpPr txBox="1"/>
          <p:nvPr/>
        </p:nvSpPr>
        <p:spPr>
          <a:xfrm>
            <a:off x="3947886" y="4296238"/>
            <a:ext cx="7953827" cy="2554545"/>
          </a:xfrm>
          <a:prstGeom prst="rect">
            <a:avLst/>
          </a:prstGeom>
          <a:noFill/>
        </p:spPr>
        <p:txBody>
          <a:bodyPr wrap="square" rtlCol="0">
            <a:spAutoFit/>
          </a:bodyPr>
          <a:lstStyle/>
          <a:p>
            <a:r>
              <a:rPr lang="en-US" sz="3200" smtClean="0">
                <a:latin typeface="Times New Roman" pitchFamily="18" charset="0"/>
                <a:cs typeface="Times New Roman" pitchFamily="18" charset="0"/>
              </a:rPr>
              <a:t>Hàng ngày phải bổ sung các chất -&gt; cung cấp năng lượng cho cơ thể. Quá trình đó là trao đổi chất và chuyển hóa năng lượng.</a:t>
            </a:r>
          </a:p>
          <a:p>
            <a:r>
              <a:rPr lang="en-US" sz="3200" b="1" smtClean="0">
                <a:solidFill>
                  <a:srgbClr val="FF0000"/>
                </a:solidFill>
                <a:latin typeface="Times New Roman" pitchFamily="18" charset="0"/>
                <a:cs typeface="Times New Roman" pitchFamily="18" charset="0"/>
              </a:rPr>
              <a:t>Vậy trao đổi chất và chuyển hóa năng lượng có vai trò gì?</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37271"/>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2" name="Tieng vo tay.wav"/>
          </p:stSnd>
        </p:sndAc>
      </p:transition>
    </mc:Choice>
    <mc:Fallback>
      <p:transition spd="slow">
        <p:split orient="vert"/>
        <p:sndAc>
          <p:stSnd>
            <p:snd r:embed="rId2" name="Tieng vo ta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3"/>
                                        </p:tgtEl>
                                        <p:attrNameLst>
                                          <p:attrName>ppt_x</p:attrName>
                                        </p:attrNameLst>
                                      </p:cBhvr>
                                      <p:tavLst>
                                        <p:tav tm="0">
                                          <p:val>
                                            <p:strVal val="ppt_x"/>
                                          </p:val>
                                        </p:tav>
                                        <p:tav tm="100000">
                                          <p:val>
                                            <p:strVal val="ppt_x"/>
                                          </p:val>
                                        </p:tav>
                                      </p:tavLst>
                                    </p:anim>
                                    <p:anim calcmode="lin" valueType="num">
                                      <p:cBhvr additive="base">
                                        <p:cTn id="25" dur="500"/>
                                        <p:tgtEl>
                                          <p:spTgt spid="3"/>
                                        </p:tgtEl>
                                        <p:attrNameLst>
                                          <p:attrName>ppt_y</p:attrName>
                                        </p:attrNameLst>
                                      </p:cBhvr>
                                      <p:tavLst>
                                        <p:tav tm="0">
                                          <p:val>
                                            <p:strVal val="ppt_y"/>
                                          </p:val>
                                        </p:tav>
                                        <p:tav tm="100000">
                                          <p:val>
                                            <p:strVal val="1+ppt_h/2"/>
                                          </p:val>
                                        </p:tav>
                                      </p:tavLst>
                                    </p:anim>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389988"/>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D</a:t>
            </a:r>
            <a:r>
              <a:rPr lang="en-US" sz="3200" b="1" smtClean="0">
                <a:solidFill>
                  <a:srgbClr val="FF0000"/>
                </a:solidFill>
                <a:latin typeface="Times New Roman" pitchFamily="18" charset="0"/>
                <a:cs typeface="Times New Roman" pitchFamily="18" charset="0"/>
              </a:rPr>
              <a:t>/ HOẠT ĐỘNG VẬN DỤNG</a:t>
            </a:r>
            <a:endParaRPr lang="en-US" sz="3200" b="1">
              <a:solidFill>
                <a:srgbClr val="FF0000"/>
              </a:solidFill>
              <a:latin typeface="Times New Roman" pitchFamily="18" charset="0"/>
              <a:cs typeface="Times New Roman" pitchFamily="18" charset="0"/>
            </a:endParaRPr>
          </a:p>
        </p:txBody>
      </p:sp>
      <p:sp>
        <p:nvSpPr>
          <p:cNvPr id="2" name="Rectangle 1"/>
          <p:cNvSpPr/>
          <p:nvPr/>
        </p:nvSpPr>
        <p:spPr>
          <a:xfrm>
            <a:off x="695622" y="1768397"/>
            <a:ext cx="11157135" cy="1569660"/>
          </a:xfrm>
          <a:prstGeom prst="rect">
            <a:avLst/>
          </a:prstGeom>
        </p:spPr>
        <p:txBody>
          <a:bodyPr wrap="square">
            <a:spAutoFit/>
          </a:bodyPr>
          <a:lstStyle/>
          <a:p>
            <a:pPr algn="just">
              <a:spcBef>
                <a:spcPts val="600"/>
              </a:spcBef>
              <a:spcAft>
                <a:spcPts val="600"/>
              </a:spcAft>
            </a:pPr>
            <a:r>
              <a:rPr lang="en-US" sz="3200" smtClean="0">
                <a:latin typeface="Times New Roman" pitchFamily="18" charset="0"/>
                <a:cs typeface="Times New Roman" pitchFamily="18" charset="0"/>
              </a:rPr>
              <a:t>1/ </a:t>
            </a:r>
            <a:r>
              <a:rPr lang="en-US" sz="3200">
                <a:latin typeface="Times New Roman" pitchFamily="18" charset="0"/>
                <a:cs typeface="Times New Roman" pitchFamily="18" charset="0"/>
              </a:rPr>
              <a:t>Hiểu biết của học sinh áp dụng vào cuộc sống rèn luyện cơ thể: </a:t>
            </a:r>
            <a:r>
              <a:rPr lang="en-US" sz="3200" i="1">
                <a:latin typeface="Times New Roman" pitchFamily="18" charset="0"/>
                <a:cs typeface="Times New Roman" pitchFamily="18" charset="0"/>
              </a:rPr>
              <a:t>Tại sao một chế độ ăn kiêng nghiêm ngặt sẽ làm giảm quá trình trao đổi chất của cơ </a:t>
            </a:r>
            <a:r>
              <a:rPr lang="en-US" sz="3200" i="1">
                <a:latin typeface="Times New Roman" pitchFamily="18" charset="0"/>
                <a:cs typeface="Times New Roman" pitchFamily="18" charset="0"/>
              </a:rPr>
              <a:t>thể</a:t>
            </a:r>
            <a:r>
              <a:rPr lang="en-US" sz="3200" i="1"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4" name="Rectangle 3"/>
          <p:cNvSpPr/>
          <p:nvPr/>
        </p:nvSpPr>
        <p:spPr>
          <a:xfrm>
            <a:off x="773723" y="3774821"/>
            <a:ext cx="11000934" cy="1569660"/>
          </a:xfrm>
          <a:prstGeom prst="rect">
            <a:avLst/>
          </a:prstGeom>
        </p:spPr>
        <p:txBody>
          <a:bodyPr wrap="square">
            <a:spAutoFit/>
          </a:bodyPr>
          <a:lstStyle/>
          <a:p>
            <a:r>
              <a:rPr lang="en-US" sz="3200" smtClean="0">
                <a:solidFill>
                  <a:srgbClr val="FF0000"/>
                </a:solidFill>
                <a:latin typeface="Times New Roman" pitchFamily="18" charset="0"/>
                <a:cs typeface="Times New Roman" pitchFamily="18" charset="0"/>
              </a:rPr>
              <a:t>=&gt; </a:t>
            </a:r>
            <a:r>
              <a:rPr lang="en-US" sz="3200">
                <a:solidFill>
                  <a:srgbClr val="FF0000"/>
                </a:solidFill>
                <a:latin typeface="Times New Roman" pitchFamily="18" charset="0"/>
                <a:cs typeface="Times New Roman" pitchFamily="18" charset="0"/>
              </a:rPr>
              <a:t>Việc ăn kiêng sẽ làm giảm hàm lượng các chất dinh dưỡng cung cấp cho cơ thể </a:t>
            </a:r>
            <a:r>
              <a:rPr lang="en-US" sz="3200">
                <a:solidFill>
                  <a:srgbClr val="FF0000"/>
                </a:solidFill>
                <a:latin typeface="Times New Roman" pitchFamily="18" charset="0"/>
                <a:cs typeface="Times New Roman" pitchFamily="18" charset="0"/>
              </a:rPr>
              <a:t>-&gt; </a:t>
            </a:r>
            <a:r>
              <a:rPr lang="en-US" sz="3200" smtClean="0">
                <a:solidFill>
                  <a:srgbClr val="FF0000"/>
                </a:solidFill>
                <a:latin typeface="Times New Roman" pitchFamily="18" charset="0"/>
                <a:cs typeface="Times New Roman" pitchFamily="18" charset="0"/>
              </a:rPr>
              <a:t>Thiếu </a:t>
            </a:r>
            <a:r>
              <a:rPr lang="en-US" sz="3200">
                <a:solidFill>
                  <a:srgbClr val="FF0000"/>
                </a:solidFill>
                <a:latin typeface="Times New Roman" pitchFamily="18" charset="0"/>
                <a:cs typeface="Times New Roman" pitchFamily="18" charset="0"/>
              </a:rPr>
              <a:t>nguyên liệu cho quá trình chuyển hóa các chất -&gt; giảm tốc độ quá trình trao đổi chất.</a:t>
            </a:r>
          </a:p>
        </p:txBody>
      </p:sp>
    </p:spTree>
    <p:extLst>
      <p:ext uri="{BB962C8B-B14F-4D97-AF65-F5344CB8AC3E}">
        <p14:creationId xmlns:p14="http://schemas.microsoft.com/office/powerpoint/2010/main" val="284692544"/>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2" name="applause.wav"/>
          </p:stSnd>
        </p:sndAc>
      </p:transition>
    </mc:Choice>
    <mc:Fallback>
      <p:transition spd="slow">
        <p:circle/>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404055"/>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D</a:t>
            </a:r>
            <a:r>
              <a:rPr lang="en-US" sz="3200" b="1" smtClean="0">
                <a:solidFill>
                  <a:srgbClr val="FF0000"/>
                </a:solidFill>
                <a:latin typeface="Times New Roman" pitchFamily="18" charset="0"/>
                <a:cs typeface="Times New Roman" pitchFamily="18" charset="0"/>
              </a:rPr>
              <a:t>/ HOẠT ĐỘNG VẬN DỤNG</a:t>
            </a:r>
            <a:endParaRPr lang="en-US" sz="3200" b="1">
              <a:solidFill>
                <a:srgbClr val="FF0000"/>
              </a:solidFill>
              <a:latin typeface="Times New Roman" pitchFamily="18" charset="0"/>
              <a:cs typeface="Times New Roman" pitchFamily="18" charset="0"/>
            </a:endParaRPr>
          </a:p>
        </p:txBody>
      </p:sp>
      <p:sp>
        <p:nvSpPr>
          <p:cNvPr id="3" name="Rectangle 2"/>
          <p:cNvSpPr/>
          <p:nvPr/>
        </p:nvSpPr>
        <p:spPr>
          <a:xfrm>
            <a:off x="504981" y="1311858"/>
            <a:ext cx="11157135" cy="2062103"/>
          </a:xfrm>
          <a:prstGeom prst="rect">
            <a:avLst/>
          </a:prstGeom>
        </p:spPr>
        <p:txBody>
          <a:bodyPr wrap="square">
            <a:spAutoFit/>
          </a:bodyPr>
          <a:lstStyle/>
          <a:p>
            <a:pPr lvl="0" algn="just">
              <a:spcBef>
                <a:spcPts val="600"/>
              </a:spcBef>
              <a:spcAft>
                <a:spcPts val="600"/>
              </a:spcAft>
            </a:pPr>
            <a:r>
              <a:rPr lang="en-US" sz="3200">
                <a:solidFill>
                  <a:prstClr val="black"/>
                </a:solidFill>
                <a:latin typeface="Times New Roman" pitchFamily="18" charset="0"/>
                <a:cs typeface="Times New Roman" pitchFamily="18" charset="0"/>
              </a:rPr>
              <a:t>2/ Em hãy dự đoán quá trình chuyển hóa năng lượng nào diễn ra khi một con báo đang chạy, biết trong tế bào tồn tại nhiều dạng năng lượng khác nhau như cơ năng, nhiệt năng, hóa năng. Giải thích?</a:t>
            </a:r>
            <a:endParaRPr lang="en-US" sz="3200">
              <a:solidFill>
                <a:prstClr val="black"/>
              </a:solidFill>
              <a:latin typeface="Times New Roman" pitchFamily="18" charset="0"/>
              <a:cs typeface="Times New Roman" pitchFamily="18" charset="0"/>
            </a:endParaRPr>
          </a:p>
        </p:txBody>
      </p:sp>
      <p:sp>
        <p:nvSpPr>
          <p:cNvPr id="5" name="Rectangle 4"/>
          <p:cNvSpPr/>
          <p:nvPr/>
        </p:nvSpPr>
        <p:spPr>
          <a:xfrm>
            <a:off x="646385" y="3373961"/>
            <a:ext cx="11255610" cy="2215991"/>
          </a:xfrm>
          <a:prstGeom prst="rect">
            <a:avLst/>
          </a:prstGeom>
        </p:spPr>
        <p:txBody>
          <a:bodyPr wrap="square">
            <a:spAutoFit/>
          </a:bodyPr>
          <a:lstStyle/>
          <a:p>
            <a:pPr algn="just">
              <a:spcBef>
                <a:spcPts val="600"/>
              </a:spcBef>
              <a:spcAft>
                <a:spcPts val="600"/>
              </a:spcAft>
            </a:pPr>
            <a:r>
              <a:rPr lang="en-US" sz="3200" smtClean="0">
                <a:solidFill>
                  <a:srgbClr val="FF0000"/>
                </a:solidFill>
                <a:latin typeface="Times New Roman" pitchFamily="18" charset="0"/>
                <a:cs typeface="Times New Roman" pitchFamily="18" charset="0"/>
              </a:rPr>
              <a:t>=&gt; </a:t>
            </a:r>
            <a:r>
              <a:rPr lang="en-US" sz="3200">
                <a:solidFill>
                  <a:srgbClr val="FF0000"/>
                </a:solidFill>
                <a:latin typeface="Times New Roman" pitchFamily="18" charset="0"/>
                <a:cs typeface="Times New Roman" pitchFamily="18" charset="0"/>
              </a:rPr>
              <a:t>Hóa năng -&gt; cơ năng: do quá trình phân giải chất hữu cơ để cung cấp năng lượng cho sự co dãn của các cơ trong cơ thể báo.</a:t>
            </a:r>
          </a:p>
          <a:p>
            <a:pPr algn="just">
              <a:spcBef>
                <a:spcPts val="600"/>
              </a:spcBef>
              <a:spcAft>
                <a:spcPts val="600"/>
              </a:spcAft>
            </a:pPr>
            <a:r>
              <a:rPr lang="en-US" sz="3200" smtClean="0">
                <a:solidFill>
                  <a:srgbClr val="FF0000"/>
                </a:solidFill>
                <a:latin typeface="Times New Roman" pitchFamily="18" charset="0"/>
                <a:cs typeface="Times New Roman" pitchFamily="18" charset="0"/>
              </a:rPr>
              <a:t>=&gt; </a:t>
            </a:r>
            <a:r>
              <a:rPr lang="en-US" sz="3200">
                <a:solidFill>
                  <a:srgbClr val="FF0000"/>
                </a:solidFill>
                <a:latin typeface="Times New Roman" pitchFamily="18" charset="0"/>
                <a:cs typeface="Times New Roman" pitchFamily="18" charset="0"/>
              </a:rPr>
              <a:t>Hóa năng -&gt; Nhiệt năng: quá trình trao đổi chất tăng làm lượng nhiệt giải phóng ra môi trường tăng.</a:t>
            </a:r>
            <a:endParaRPr lang="en-US" sz="3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28004966"/>
      </p:ext>
    </p:extLst>
  </p:cSld>
  <p:clrMapOvr>
    <a:masterClrMapping/>
  </p:clrMapOvr>
  <p:transition spd="slow">
    <p:pull/>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bbon: Tilted Up 3">
            <a:extLst>
              <a:ext uri="{FF2B5EF4-FFF2-40B4-BE49-F238E27FC236}">
                <a16:creationId xmlns:a16="http://schemas.microsoft.com/office/drawing/2014/main" xmlns="" id="{B2EFE4B1-A5DF-4ECF-8043-F10AA30E4E27}"/>
              </a:ext>
            </a:extLst>
          </p:cNvPr>
          <p:cNvSpPr/>
          <p:nvPr/>
        </p:nvSpPr>
        <p:spPr>
          <a:xfrm>
            <a:off x="2166344" y="54979"/>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8FD82B5A-5ECE-4C29-8FE7-BB2C8FF9C407}"/>
              </a:ext>
            </a:extLst>
          </p:cNvPr>
          <p:cNvSpPr txBox="1"/>
          <p:nvPr/>
        </p:nvSpPr>
        <p:spPr>
          <a:xfrm>
            <a:off x="4260310" y="57430"/>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H</a:t>
            </a:r>
            <a:r>
              <a:rPr lang="vi-VN" sz="3200" b="1" dirty="0">
                <a:solidFill>
                  <a:schemeClr val="bg1"/>
                </a:solidFill>
                <a:latin typeface="Times New Roman" pitchFamily="18" charset="0"/>
                <a:cs typeface="Times New Roman" pitchFamily="18" charset="0"/>
              </a:rPr>
              <a:t>ư</a:t>
            </a:r>
            <a:r>
              <a:rPr lang="en-US" sz="3200" b="1" dirty="0" err="1">
                <a:solidFill>
                  <a:schemeClr val="bg1"/>
                </a:solidFill>
                <a:latin typeface="Times New Roman" pitchFamily="18" charset="0"/>
                <a:cs typeface="Times New Roman" pitchFamily="18" charset="0"/>
              </a:rPr>
              <a:t>ớng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dẫn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về</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nhà</a:t>
            </a:r>
            <a:endParaRPr lang="en-US" sz="3200" b="1" dirty="0">
              <a:solidFill>
                <a:schemeClr val="bg1"/>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6137F118-06AB-46F5-AB18-27B487FC034E}"/>
              </a:ext>
            </a:extLst>
          </p:cNvPr>
          <p:cNvSpPr txBox="1"/>
          <p:nvPr/>
        </p:nvSpPr>
        <p:spPr>
          <a:xfrm>
            <a:off x="590843" y="1216296"/>
            <a:ext cx="11183814" cy="5016758"/>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SGK. </a:t>
            </a:r>
          </a:p>
          <a:p>
            <a:pPr algn="just"/>
            <a:r>
              <a:rPr lang="pt-BR" sz="3200" dirty="0">
                <a:latin typeface="Times New Roman" pitchFamily="18" charset="0"/>
                <a:cs typeface="Times New Roman" pitchFamily="18" charset="0"/>
              </a:rPr>
              <a:t>- Đọc mục “Em có biết”.</a:t>
            </a:r>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mới</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bài</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23: Quang hợp ở thực vật</a:t>
            </a:r>
          </a:p>
          <a:p>
            <a:pPr algn="just"/>
            <a:r>
              <a:rPr lang="en-US" sz="3200" smtClean="0">
                <a:latin typeface="Times New Roman" pitchFamily="18" charset="0"/>
                <a:cs typeface="Times New Roman" pitchFamily="18" charset="0"/>
              </a:rPr>
              <a:t>+ </a:t>
            </a:r>
            <a:r>
              <a:rPr lang="vi-VN" sz="3200">
                <a:latin typeface="Times New Roman" pitchFamily="18" charset="0"/>
                <a:cs typeface="Times New Roman" pitchFamily="18" charset="0"/>
              </a:rPr>
              <a:t>Mô tả được một cách tổng quát </a:t>
            </a:r>
            <a:r>
              <a:rPr lang="vi-VN" sz="3200">
                <a:latin typeface="Times New Roman" pitchFamily="18" charset="0"/>
                <a:cs typeface="Times New Roman" pitchFamily="18" charset="0"/>
              </a:rPr>
              <a:t>quá </a:t>
            </a:r>
            <a:r>
              <a:rPr lang="vi-VN" sz="3200" smtClean="0">
                <a:latin typeface="Times New Roman" pitchFamily="18" charset="0"/>
                <a:cs typeface="Times New Roman" pitchFamily="18" charset="0"/>
              </a:rPr>
              <a:t>tr</a:t>
            </a:r>
            <a:r>
              <a:rPr lang="en-US" sz="3200">
                <a:latin typeface="Times New Roman" pitchFamily="18" charset="0"/>
                <a:cs typeface="Times New Roman" pitchFamily="18" charset="0"/>
              </a:rPr>
              <a:t>ì</a:t>
            </a:r>
            <a:r>
              <a:rPr lang="vi-VN" sz="3200" smtClean="0">
                <a:latin typeface="Times New Roman" pitchFamily="18" charset="0"/>
                <a:cs typeface="Times New Roman" pitchFamily="18" charset="0"/>
              </a:rPr>
              <a:t>nh </a:t>
            </a:r>
            <a:r>
              <a:rPr lang="vi-VN" sz="3200">
                <a:latin typeface="Times New Roman" pitchFamily="18" charset="0"/>
                <a:cs typeface="Times New Roman" pitchFamily="18" charset="0"/>
              </a:rPr>
              <a:t>quang hợp ở tế bào lá cây:</a:t>
            </a:r>
          </a:p>
          <a:p>
            <a:r>
              <a:rPr lang="vi-VN" sz="3200">
                <a:latin typeface="Times New Roman" pitchFamily="18" charset="0"/>
                <a:cs typeface="Times New Roman" pitchFamily="18" charset="0"/>
              </a:rPr>
              <a:t>+ Nêu được </a:t>
            </a:r>
            <a:r>
              <a:rPr lang="vi-VN" sz="3200">
                <a:latin typeface="Times New Roman" pitchFamily="18" charset="0"/>
                <a:cs typeface="Times New Roman" pitchFamily="18" charset="0"/>
              </a:rPr>
              <a:t>vai </a:t>
            </a:r>
            <a:r>
              <a:rPr lang="vi-VN" sz="3200" smtClean="0">
                <a:latin typeface="Times New Roman" pitchFamily="18" charset="0"/>
                <a:cs typeface="Times New Roman" pitchFamily="18" charset="0"/>
              </a:rPr>
              <a:t>tr</a:t>
            </a:r>
            <a:r>
              <a:rPr lang="en-US" sz="3200">
                <a:latin typeface="Times New Roman" pitchFamily="18" charset="0"/>
                <a:cs typeface="Times New Roman" pitchFamily="18" charset="0"/>
              </a:rPr>
              <a:t>ò</a:t>
            </a:r>
            <a:r>
              <a:rPr lang="vi-VN" sz="3200" smtClean="0">
                <a:latin typeface="Times New Roman" pitchFamily="18" charset="0"/>
                <a:cs typeface="Times New Roman" pitchFamily="18" charset="0"/>
              </a:rPr>
              <a:t> </a:t>
            </a:r>
            <a:r>
              <a:rPr lang="vi-VN" sz="3200">
                <a:latin typeface="Times New Roman" pitchFamily="18" charset="0"/>
                <a:cs typeface="Times New Roman" pitchFamily="18" charset="0"/>
              </a:rPr>
              <a:t>của lá cây với chức năng quang hợp.</a:t>
            </a:r>
          </a:p>
          <a:p>
            <a:r>
              <a:rPr lang="vi-VN" sz="3200">
                <a:latin typeface="Times New Roman" pitchFamily="18" charset="0"/>
                <a:cs typeface="Times New Roman" pitchFamily="18" charset="0"/>
              </a:rPr>
              <a:t>+ Nêu được khái niệm, nguyên liệu, sản phẩm của quang hợp. </a:t>
            </a:r>
            <a:r>
              <a:rPr lang="vi-VN" sz="3200">
                <a:latin typeface="Times New Roman" pitchFamily="18" charset="0"/>
                <a:cs typeface="Times New Roman" pitchFamily="18" charset="0"/>
              </a:rPr>
              <a:t>Viết </a:t>
            </a:r>
            <a:r>
              <a:rPr lang="vi-VN" sz="3200" smtClean="0">
                <a:latin typeface="Times New Roman" pitchFamily="18" charset="0"/>
                <a:cs typeface="Times New Roman" pitchFamily="18" charset="0"/>
              </a:rPr>
              <a:t>được</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phương tr</a:t>
            </a:r>
            <a:r>
              <a:rPr lang="en-US" sz="3200">
                <a:latin typeface="Times New Roman" pitchFamily="18" charset="0"/>
                <a:cs typeface="Times New Roman" pitchFamily="18" charset="0"/>
              </a:rPr>
              <a:t>ì</a:t>
            </a:r>
            <a:r>
              <a:rPr lang="vi-VN" sz="3200" smtClean="0">
                <a:latin typeface="Times New Roman" pitchFamily="18" charset="0"/>
                <a:cs typeface="Times New Roman" pitchFamily="18" charset="0"/>
              </a:rPr>
              <a:t>nh </a:t>
            </a:r>
            <a:r>
              <a:rPr lang="vi-VN" sz="3200">
                <a:latin typeface="Times New Roman" pitchFamily="18" charset="0"/>
                <a:cs typeface="Times New Roman" pitchFamily="18" charset="0"/>
              </a:rPr>
              <a:t>quang hợp (dạng chữ).</a:t>
            </a:r>
          </a:p>
          <a:p>
            <a:r>
              <a:rPr lang="vi-VN" sz="3200">
                <a:latin typeface="Times New Roman" pitchFamily="18" charset="0"/>
                <a:cs typeface="Times New Roman" pitchFamily="18" charset="0"/>
              </a:rPr>
              <a:t>+ Vẽ được sơ đồ diễn tả quang hợp diễn ra ở lá cây, qua đó nêu được </a:t>
            </a:r>
            <a:r>
              <a:rPr lang="vi-VN" sz="3200">
                <a:latin typeface="Times New Roman" pitchFamily="18" charset="0"/>
                <a:cs typeface="Times New Roman" pitchFamily="18" charset="0"/>
              </a:rPr>
              <a:t>quan </a:t>
            </a:r>
            <a:r>
              <a:rPr lang="vi-VN" sz="3200" smtClean="0">
                <a:latin typeface="Times New Roman" pitchFamily="18" charset="0"/>
                <a:cs typeface="Times New Roman" pitchFamily="18" charset="0"/>
              </a:rPr>
              <a:t>hệ</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giữa </a:t>
            </a:r>
            <a:r>
              <a:rPr lang="vi-VN" sz="3200">
                <a:latin typeface="Times New Roman" pitchFamily="18" charset="0"/>
                <a:cs typeface="Times New Roman" pitchFamily="18" charset="0"/>
              </a:rPr>
              <a:t>trao đổi chất và chuyển hoá năng </a:t>
            </a:r>
            <a:r>
              <a:rPr lang="vi-VN" sz="3200">
                <a:latin typeface="Times New Roman" pitchFamily="18" charset="0"/>
                <a:cs typeface="Times New Roman" pitchFamily="18" charset="0"/>
              </a:rPr>
              <a:t>lượng</a:t>
            </a:r>
            <a:r>
              <a:rPr lang="vi-VN" sz="3200" smtClean="0">
                <a:latin typeface="Times New Roman" pitchFamily="18" charset="0"/>
                <a:cs typeface="Times New Roman" pitchFamily="18" charset="0"/>
              </a:rPr>
              <a:t>.</a:t>
            </a:r>
            <a:endParaRPr lang="vi-VN" sz="3200">
              <a:latin typeface="Times New Roman" pitchFamily="18" charset="0"/>
              <a:cs typeface="Times New Roman" pitchFamily="18" charset="0"/>
            </a:endParaRPr>
          </a:p>
        </p:txBody>
      </p:sp>
    </p:spTree>
    <p:extLst>
      <p:ext uri="{BB962C8B-B14F-4D97-AF65-F5344CB8AC3E}">
        <p14:creationId xmlns:p14="http://schemas.microsoft.com/office/powerpoint/2010/main" val="2674106454"/>
      </p:ext>
    </p:extLst>
  </p:cSld>
  <p:clrMapOvr>
    <a:masterClrMapping/>
  </p:clrMapOvr>
  <mc:AlternateContent xmlns:mc="http://schemas.openxmlformats.org/markup-compatibility/2006">
    <mc:Choice xmlns:p14="http://schemas.microsoft.com/office/powerpoint/2010/main" Requires="p14">
      <p:transition spd="slow" p14:dur="800">
        <p14:flythrough/>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2DE734E-3910-42A5-BC93-0770CC5DC6AB}"/>
              </a:ext>
            </a:extLst>
          </p:cNvPr>
          <p:cNvPicPr>
            <a:picLocks noChangeAspect="1"/>
          </p:cNvPicPr>
          <p:nvPr/>
        </p:nvPicPr>
        <p:blipFill>
          <a:blip r:embed="rId3"/>
          <a:stretch>
            <a:fillRect/>
          </a:stretch>
        </p:blipFill>
        <p:spPr>
          <a:xfrm>
            <a:off x="0" y="0"/>
            <a:ext cx="12356665" cy="6858000"/>
          </a:xfrm>
          <a:prstGeom prst="rect">
            <a:avLst/>
          </a:prstGeom>
        </p:spPr>
      </p:pic>
      <p:sp>
        <p:nvSpPr>
          <p:cNvPr id="3" name="Rectangle 22">
            <a:extLst>
              <a:ext uri="{FF2B5EF4-FFF2-40B4-BE49-F238E27FC236}">
                <a16:creationId xmlns:a16="http://schemas.microsoft.com/office/drawing/2014/main" xmlns="" id="{77B87CC6-A48D-4C3E-B4D7-AD07A96EA6DB}"/>
              </a:ext>
            </a:extLst>
          </p:cNvPr>
          <p:cNvSpPr>
            <a:spLocks noChangeArrowheads="1"/>
          </p:cNvSpPr>
          <p:nvPr/>
        </p:nvSpPr>
        <p:spPr bwMode="auto">
          <a:xfrm>
            <a:off x="2206868" y="308882"/>
            <a:ext cx="70918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b="1" smtClean="0">
                <a:solidFill>
                  <a:srgbClr val="FF0000"/>
                </a:solidFill>
                <a:latin typeface="Times New Roman" pitchFamily="18" charset="0"/>
                <a:cs typeface="Times New Roman" pitchFamily="18" charset="0"/>
              </a:rPr>
              <a:t>Tuần 22 - Tiết 82,83 </a:t>
            </a:r>
            <a:r>
              <a:rPr lang="en-US" altLang="en-US" sz="5400" b="1" smtClean="0">
                <a:solidFill>
                  <a:srgbClr val="FF0000"/>
                </a:solidFill>
                <a:latin typeface="Arial" panose="020B0604020202020204" pitchFamily="34" charset="0"/>
              </a:rPr>
              <a:t> </a:t>
            </a:r>
            <a:endParaRPr lang="en-US" altLang="en-US" sz="5400" b="1" dirty="0">
              <a:solidFill>
                <a:srgbClr val="FF0000"/>
              </a:solidFill>
              <a:latin typeface="Arial" panose="020B0604020202020204" pitchFamily="34" charset="0"/>
            </a:endParaRPr>
          </a:p>
        </p:txBody>
      </p:sp>
      <p:sp>
        <p:nvSpPr>
          <p:cNvPr id="4" name="TextBox 3">
            <a:extLst>
              <a:ext uri="{FF2B5EF4-FFF2-40B4-BE49-F238E27FC236}">
                <a16:creationId xmlns:a16="http://schemas.microsoft.com/office/drawing/2014/main" xmlns="" id="{B8E0BE28-145F-4D07-B2DF-4C6D7EB8355B}"/>
              </a:ext>
            </a:extLst>
          </p:cNvPr>
          <p:cNvSpPr txBox="1"/>
          <p:nvPr/>
        </p:nvSpPr>
        <p:spPr>
          <a:xfrm>
            <a:off x="0" y="1450598"/>
            <a:ext cx="8142805" cy="4247317"/>
          </a:xfrm>
          <a:prstGeom prst="rect">
            <a:avLst/>
          </a:prstGeom>
          <a:noFill/>
        </p:spPr>
        <p:txBody>
          <a:bodyPr wrap="square">
            <a:spAutoFit/>
          </a:bodyPr>
          <a:lstStyle/>
          <a:p>
            <a:pPr algn="ctr" eaLnBrk="1" fontAlgn="auto" hangingPunct="1">
              <a:spcBef>
                <a:spcPts val="0"/>
              </a:spcBef>
              <a:spcAft>
                <a:spcPts val="0"/>
              </a:spcAft>
              <a:defRPr/>
            </a:pPr>
            <a:r>
              <a:rPr lang="en-US" sz="5400" b="1" kern="10" smtClean="0">
                <a:ln w="12700">
                  <a:solidFill>
                    <a:srgbClr val="EAEAEA"/>
                  </a:solidFill>
                  <a:round/>
                  <a:headEnd/>
                  <a:tailEnd/>
                </a:ln>
                <a:solidFill>
                  <a:srgbClr val="0000FF"/>
                </a:solidFill>
                <a:latin typeface="Times New Roman" pitchFamily="18" charset="0"/>
                <a:cs typeface="Times New Roman" pitchFamily="18" charset="0"/>
              </a:rPr>
              <a:t>Bài 22:</a:t>
            </a:r>
          </a:p>
          <a:p>
            <a:pPr algn="ctr" eaLnBrk="1" fontAlgn="auto" hangingPunct="1">
              <a:spcBef>
                <a:spcPts val="0"/>
              </a:spcBef>
              <a:spcAft>
                <a:spcPts val="0"/>
              </a:spcAft>
              <a:defRPr/>
            </a:pPr>
            <a:r>
              <a:rPr lang="en-US" sz="5400" b="1" kern="10" smtClean="0">
                <a:ln w="12700">
                  <a:solidFill>
                    <a:srgbClr val="EAEAEA"/>
                  </a:solidFill>
                  <a:round/>
                  <a:headEnd/>
                  <a:tailEnd/>
                </a:ln>
                <a:solidFill>
                  <a:srgbClr val="FF0000"/>
                </a:solidFill>
                <a:latin typeface="Times New Roman" pitchFamily="18" charset="0"/>
                <a:cs typeface="Times New Roman" pitchFamily="18" charset="0"/>
              </a:rPr>
              <a:t>VAI TRÒ CỦA TRAO ĐỔI CHẤT VÀ CHUYỂN HÓA NĂNG LƯỢNG Ở SINH VẬT</a:t>
            </a:r>
            <a:endParaRPr lang="en-US" sz="5400" b="1" kern="10" dirty="0">
              <a:ln w="12700">
                <a:solidFill>
                  <a:srgbClr val="EAEAEA"/>
                </a:solidFill>
                <a:round/>
                <a:headEnd/>
                <a:tailEnd/>
              </a:ln>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2806" y="1966914"/>
            <a:ext cx="4049194" cy="315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374741"/>
      </p:ext>
    </p:extLst>
  </p:cSld>
  <p:clrMapOvr>
    <a:masterClrMapping/>
  </p:clrMapOvr>
  <p:transition spd="slow">
    <p:randomBar dir="vert"/>
    <p:sndAc>
      <p:stSnd>
        <p:snd r:embed="rId2" name="Tieng vo tay.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12" name="TextBox 11">
            <a:extLst>
              <a:ext uri="{FF2B5EF4-FFF2-40B4-BE49-F238E27FC236}">
                <a16:creationId xmlns:a16="http://schemas.microsoft.com/office/drawing/2014/main" xmlns="" id="{0B431BE2-811F-4D94-9442-1A44BA584DFE}"/>
              </a:ext>
            </a:extLst>
          </p:cNvPr>
          <p:cNvSpPr txBox="1"/>
          <p:nvPr/>
        </p:nvSpPr>
        <p:spPr>
          <a:xfrm>
            <a:off x="6734172" y="3867775"/>
            <a:ext cx="4410078"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350" y="3616104"/>
            <a:ext cx="6322984" cy="253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462" y="3411383"/>
            <a:ext cx="4106555" cy="251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B/ </a:t>
            </a:r>
            <a:r>
              <a:rPr lang="en-US" sz="3200" b="1" smtClean="0">
                <a:solidFill>
                  <a:srgbClr val="FF0000"/>
                </a:solidFill>
                <a:latin typeface="Times New Roman" pitchFamily="18" charset="0"/>
                <a:cs typeface="Times New Roman" pitchFamily="18" charset="0"/>
              </a:rPr>
              <a:t>HÌNH THÀNH KIẾN THỨC</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409432" y="718997"/>
            <a:ext cx="11368585" cy="1077218"/>
          </a:xfrm>
          <a:prstGeom prst="rect">
            <a:avLst/>
          </a:prstGeom>
          <a:noFill/>
        </p:spPr>
        <p:txBody>
          <a:bodyPr wrap="square" rtlCol="0">
            <a:spAutoFit/>
          </a:bodyPr>
          <a:lstStyle/>
          <a:p>
            <a:r>
              <a:rPr lang="en-US" sz="3200" b="1" smtClean="0">
                <a:solidFill>
                  <a:srgbClr val="002060"/>
                </a:solidFill>
                <a:latin typeface="Times New Roman" pitchFamily="18" charset="0"/>
                <a:cs typeface="Times New Roman" pitchFamily="18" charset="0"/>
              </a:rPr>
              <a:t>1/ Khái niệm trao đổi chất và chuyển hóa năng lượng ở cơ thể sinh vật</a:t>
            </a:r>
            <a:endParaRPr lang="en-US" sz="3200" b="1">
              <a:solidFill>
                <a:srgbClr val="002060"/>
              </a:solidFill>
              <a:latin typeface="Times New Roman" pitchFamily="18" charset="0"/>
              <a:cs typeface="Times New Roman" pitchFamily="18" charset="0"/>
            </a:endParaRP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smtClean="0">
                <a:solidFill>
                  <a:srgbClr val="006600"/>
                </a:solidFill>
                <a:latin typeface="Times New Roman" pitchFamily="18" charset="0"/>
                <a:cs typeface="Times New Roman" pitchFamily="18" charset="0"/>
              </a:rPr>
              <a:t>* Khái niệm trao đổi chất:</a:t>
            </a:r>
            <a:endParaRPr lang="en-US" sz="3200" b="1">
              <a:solidFill>
                <a:srgbClr val="006600"/>
              </a:solidFill>
              <a:latin typeface="Times New Roman" pitchFamily="18" charset="0"/>
              <a:cs typeface="Times New Roman" pitchFamily="18" charset="0"/>
            </a:endParaRPr>
          </a:p>
        </p:txBody>
      </p:sp>
      <p:sp>
        <p:nvSpPr>
          <p:cNvPr id="10" name="TextBox 9"/>
          <p:cNvSpPr txBox="1"/>
          <p:nvPr/>
        </p:nvSpPr>
        <p:spPr>
          <a:xfrm>
            <a:off x="955343" y="2320518"/>
            <a:ext cx="10822675" cy="1077218"/>
          </a:xfrm>
          <a:prstGeom prst="rect">
            <a:avLst/>
          </a:prstGeom>
          <a:noFill/>
        </p:spPr>
        <p:txBody>
          <a:bodyPr wrap="square" rtlCol="0">
            <a:spAutoFit/>
          </a:bodyPr>
          <a:lstStyle/>
          <a:p>
            <a:r>
              <a:rPr lang="en-US" sz="3200" b="1" smtClean="0">
                <a:latin typeface="Times New Roman" pitchFamily="18" charset="0"/>
                <a:cs typeface="Times New Roman" pitchFamily="18" charset="0"/>
              </a:rPr>
              <a:t>- Y/c hs quan sát hình, thảo luận nhóm 5-6 hs và thực hiện phiếu học tập số 1</a:t>
            </a:r>
            <a:endParaRPr lang="en-US" sz="3200" b="1">
              <a:latin typeface="Times New Roman" pitchFamily="18" charset="0"/>
              <a:cs typeface="Times New Roman" pitchFamily="18" charset="0"/>
            </a:endParaRPr>
          </a:p>
        </p:txBody>
      </p:sp>
      <p:sp>
        <p:nvSpPr>
          <p:cNvPr id="3" name="TextBox 2"/>
          <p:cNvSpPr txBox="1"/>
          <p:nvPr/>
        </p:nvSpPr>
        <p:spPr>
          <a:xfrm>
            <a:off x="3493828" y="6332561"/>
            <a:ext cx="146031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Hình 1</a:t>
            </a:r>
            <a:endParaRPr lang="en-US" sz="2800">
              <a:latin typeface="Times New Roman" pitchFamily="18" charset="0"/>
              <a:cs typeface="Times New Roman" pitchFamily="18" charset="0"/>
            </a:endParaRPr>
          </a:p>
        </p:txBody>
      </p:sp>
      <p:sp>
        <p:nvSpPr>
          <p:cNvPr id="13" name="TextBox 12"/>
          <p:cNvSpPr txBox="1"/>
          <p:nvPr/>
        </p:nvSpPr>
        <p:spPr>
          <a:xfrm>
            <a:off x="8802807" y="6155140"/>
            <a:ext cx="146031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Hình 2</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94823587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12" name="TextBox 11">
            <a:extLst>
              <a:ext uri="{FF2B5EF4-FFF2-40B4-BE49-F238E27FC236}">
                <a16:creationId xmlns:a16="http://schemas.microsoft.com/office/drawing/2014/main" xmlns="" id="{0B431BE2-811F-4D94-9442-1A44BA584DFE}"/>
              </a:ext>
            </a:extLst>
          </p:cNvPr>
          <p:cNvSpPr txBox="1"/>
          <p:nvPr/>
        </p:nvSpPr>
        <p:spPr>
          <a:xfrm>
            <a:off x="6734172" y="3867775"/>
            <a:ext cx="4410078"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B/ </a:t>
            </a:r>
            <a:r>
              <a:rPr lang="en-US" sz="3200" b="1" smtClean="0">
                <a:solidFill>
                  <a:srgbClr val="FF0000"/>
                </a:solidFill>
                <a:latin typeface="Times New Roman" pitchFamily="18" charset="0"/>
                <a:cs typeface="Times New Roman" pitchFamily="18" charset="0"/>
              </a:rPr>
              <a:t>HÌNH THÀNH KIẾN THỨC</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1/ Khái niệm trao đổi chất và chuyển hóa năng lượng ở cơ thể sinh vật</a:t>
            </a:r>
            <a:endParaRPr lang="en-US" sz="3200" b="1">
              <a:solidFill>
                <a:srgbClr val="FF0000"/>
              </a:solidFill>
              <a:latin typeface="Times New Roman" pitchFamily="18" charset="0"/>
              <a:cs typeface="Times New Roman" pitchFamily="18" charset="0"/>
            </a:endParaRP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smtClean="0">
                <a:solidFill>
                  <a:srgbClr val="006600"/>
                </a:solidFill>
                <a:latin typeface="Times New Roman" pitchFamily="18" charset="0"/>
                <a:cs typeface="Times New Roman" pitchFamily="18" charset="0"/>
              </a:rPr>
              <a:t>* Khái niệm trao đổi chất:</a:t>
            </a:r>
            <a:endParaRPr lang="en-US" sz="3200" b="1">
              <a:solidFill>
                <a:srgbClr val="006600"/>
              </a:solidFill>
              <a:latin typeface="Times New Roman" pitchFamily="18" charset="0"/>
              <a:cs typeface="Times New Roman" pitchFamily="18" charset="0"/>
            </a:endParaRPr>
          </a:p>
        </p:txBody>
      </p:sp>
      <p:sp>
        <p:nvSpPr>
          <p:cNvPr id="10" name="TextBox 9"/>
          <p:cNvSpPr txBox="1"/>
          <p:nvPr/>
        </p:nvSpPr>
        <p:spPr>
          <a:xfrm>
            <a:off x="955343" y="2320518"/>
            <a:ext cx="10822675" cy="1077218"/>
          </a:xfrm>
          <a:prstGeom prst="rect">
            <a:avLst/>
          </a:prstGeom>
          <a:noFill/>
        </p:spPr>
        <p:txBody>
          <a:bodyPr wrap="square" rtlCol="0">
            <a:spAutoFit/>
          </a:bodyPr>
          <a:lstStyle/>
          <a:p>
            <a:r>
              <a:rPr lang="en-US" sz="3200" b="1" smtClean="0">
                <a:latin typeface="Times New Roman" pitchFamily="18" charset="0"/>
                <a:cs typeface="Times New Roman" pitchFamily="18" charset="0"/>
              </a:rPr>
              <a:t>- Y/c hs quan sát hình, thảo luận nhóm 5-6 hs và thực hiện phiếu học tập số 1</a:t>
            </a:r>
            <a:endParaRPr lang="en-US" sz="3200" b="1">
              <a:latin typeface="Times New Roman" pitchFamily="18" charset="0"/>
              <a:cs typeface="Times New Roman" pitchFamily="18" charset="0"/>
            </a:endParaRPr>
          </a:p>
        </p:txBody>
      </p:sp>
      <p:sp>
        <p:nvSpPr>
          <p:cNvPr id="3" name="TextBox 2"/>
          <p:cNvSpPr txBox="1"/>
          <p:nvPr/>
        </p:nvSpPr>
        <p:spPr>
          <a:xfrm>
            <a:off x="2815771" y="6332561"/>
            <a:ext cx="146031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Hình 3</a:t>
            </a:r>
            <a:endParaRPr lang="en-US" sz="2800">
              <a:latin typeface="Times New Roman" pitchFamily="18" charset="0"/>
              <a:cs typeface="Times New Roman" pitchFamily="18" charset="0"/>
            </a:endParaRPr>
          </a:p>
        </p:txBody>
      </p:sp>
      <p:sp>
        <p:nvSpPr>
          <p:cNvPr id="13" name="TextBox 12"/>
          <p:cNvSpPr txBox="1"/>
          <p:nvPr/>
        </p:nvSpPr>
        <p:spPr>
          <a:xfrm>
            <a:off x="5636529" y="3136125"/>
            <a:ext cx="6291617" cy="3539430"/>
          </a:xfrm>
          <a:prstGeom prst="rect">
            <a:avLst/>
          </a:prstGeom>
          <a:noFill/>
        </p:spPr>
        <p:txBody>
          <a:bodyPr wrap="square" rtlCol="0">
            <a:spAutoFit/>
          </a:bodyPr>
          <a:lstStyle/>
          <a:p>
            <a:pPr lvl="0"/>
            <a:r>
              <a:rPr lang="en-US" sz="2800" smtClean="0">
                <a:latin typeface="Times New Roman" pitchFamily="18" charset="0"/>
                <a:cs typeface="Times New Roman" pitchFamily="18" charset="0"/>
              </a:rPr>
              <a:t>- Cơ </a:t>
            </a:r>
            <a:r>
              <a:rPr lang="en-US" sz="2800">
                <a:latin typeface="Times New Roman" pitchFamily="18" charset="0"/>
                <a:cs typeface="Times New Roman" pitchFamily="18" charset="0"/>
              </a:rPr>
              <a:t>thể người lấy những chất gì từ môi trường và thải những chất gì ra khỏi cơ thể?</a:t>
            </a:r>
          </a:p>
          <a:p>
            <a:pPr lvl="0"/>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 Các </a:t>
            </a:r>
            <a:r>
              <a:rPr lang="en-US" sz="2800">
                <a:latin typeface="Times New Roman" pitchFamily="18" charset="0"/>
                <a:cs typeface="Times New Roman" pitchFamily="18" charset="0"/>
              </a:rPr>
              <a:t>chất được lấy từ môi trường được sử dụng để làm gì?</a:t>
            </a:r>
          </a:p>
          <a:p>
            <a:pPr lvl="0"/>
            <a:r>
              <a:rPr lang="en-US" sz="2800" smtClean="0">
                <a:latin typeface="Times New Roman" pitchFamily="18" charset="0"/>
                <a:cs typeface="Times New Roman" pitchFamily="18" charset="0"/>
              </a:rPr>
              <a:t>- Trao </a:t>
            </a:r>
            <a:r>
              <a:rPr lang="en-US" sz="2800">
                <a:latin typeface="Times New Roman" pitchFamily="18" charset="0"/>
                <a:cs typeface="Times New Roman" pitchFamily="18" charset="0"/>
              </a:rPr>
              <a:t>đổi chất ở sinh vật gồm những quá trình nào?</a:t>
            </a:r>
          </a:p>
          <a:p>
            <a:pPr lvl="0"/>
            <a:r>
              <a:rPr lang="en-US" sz="2800" smtClean="0">
                <a:latin typeface="Times New Roman" pitchFamily="18" charset="0"/>
                <a:cs typeface="Times New Roman" pitchFamily="18" charset="0"/>
              </a:rPr>
              <a:t>- Thế </a:t>
            </a:r>
            <a:r>
              <a:rPr lang="en-US" sz="2800">
                <a:latin typeface="Times New Roman" pitchFamily="18" charset="0"/>
                <a:cs typeface="Times New Roman" pitchFamily="18" charset="0"/>
              </a:rPr>
              <a:t>nào là trao đổi chất?</a:t>
            </a:r>
          </a:p>
        </p:txBody>
      </p:sp>
      <p:pic>
        <p:nvPicPr>
          <p:cNvPr id="14" name="Picture 13"/>
          <p:cNvPicPr/>
          <p:nvPr/>
        </p:nvPicPr>
        <p:blipFill>
          <a:blip r:embed="rId3"/>
          <a:stretch>
            <a:fillRect/>
          </a:stretch>
        </p:blipFill>
        <p:spPr>
          <a:xfrm>
            <a:off x="955343" y="3429000"/>
            <a:ext cx="4531058" cy="2726140"/>
          </a:xfrm>
          <a:prstGeom prst="rect">
            <a:avLst/>
          </a:prstGeom>
        </p:spPr>
      </p:pic>
    </p:spTree>
    <p:extLst>
      <p:ext uri="{BB962C8B-B14F-4D97-AF65-F5344CB8AC3E}">
        <p14:creationId xmlns:p14="http://schemas.microsoft.com/office/powerpoint/2010/main" val="863341422"/>
      </p:ext>
    </p:extLst>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272ADAB8-3FDB-49F5-981D-F7443F411CA7}"/>
              </a:ext>
            </a:extLst>
          </p:cNvPr>
          <p:cNvSpPr txBox="1"/>
          <p:nvPr/>
        </p:nvSpPr>
        <p:spPr>
          <a:xfrm>
            <a:off x="6734172" y="725508"/>
            <a:ext cx="4382514" cy="1569660"/>
          </a:xfrm>
          <a:prstGeom prst="rect">
            <a:avLst/>
          </a:prstGeom>
          <a:noFill/>
        </p:spPr>
        <p:txBody>
          <a:bodyPr wrap="square" rtlCol="0">
            <a:spAutoFit/>
          </a:bodyPr>
          <a:lstStyle/>
          <a:p>
            <a:pPr algn="just"/>
            <a:r>
              <a:rPr lang="en-US" sz="3200" smtClean="0">
                <a:solidFill>
                  <a:schemeClr val="bg1"/>
                </a:solidFill>
              </a:rPr>
              <a:t>Việc nghiên cứu di truyền ở ng</a:t>
            </a:r>
            <a:r>
              <a:rPr lang="vi-VN" sz="3200" smtClean="0">
                <a:solidFill>
                  <a:schemeClr val="bg1"/>
                </a:solidFill>
              </a:rPr>
              <a:t>ư</a:t>
            </a:r>
            <a:r>
              <a:rPr lang="en-US" sz="3200" smtClean="0">
                <a:solidFill>
                  <a:schemeClr val="bg1"/>
                </a:solidFill>
              </a:rPr>
              <a:t>ời gặp những khó khăn gì?</a:t>
            </a:r>
            <a:endParaRPr lang="en-US" sz="3200" dirty="0">
              <a:solidFill>
                <a:schemeClr val="bg1"/>
              </a:solidFill>
            </a:endParaRPr>
          </a:p>
        </p:txBody>
      </p:sp>
      <p:pic>
        <p:nvPicPr>
          <p:cNvPr id="9" name="Picture 8"/>
          <p:cNvPicPr/>
          <p:nvPr/>
        </p:nvPicPr>
        <p:blipFill>
          <a:blip r:embed="rId3"/>
          <a:stretch>
            <a:fillRect/>
          </a:stretch>
        </p:blipFill>
        <p:spPr>
          <a:xfrm>
            <a:off x="272955" y="1141635"/>
            <a:ext cx="4531058" cy="3594138"/>
          </a:xfrm>
          <a:prstGeom prst="rect">
            <a:avLst/>
          </a:prstGeom>
        </p:spPr>
      </p:pic>
      <p:sp>
        <p:nvSpPr>
          <p:cNvPr id="2" name="Rectangle 1"/>
          <p:cNvSpPr/>
          <p:nvPr/>
        </p:nvSpPr>
        <p:spPr>
          <a:xfrm>
            <a:off x="5336280" y="183974"/>
            <a:ext cx="6127839" cy="1569660"/>
          </a:xfrm>
          <a:prstGeom prst="rect">
            <a:avLst/>
          </a:prstGeom>
        </p:spPr>
        <p:txBody>
          <a:bodyPr wrap="square">
            <a:spAutoFit/>
          </a:bodyPr>
          <a:lstStyle/>
          <a:p>
            <a:pPr lvl="0"/>
            <a:r>
              <a:rPr lang="en-US" sz="3200" smtClean="0">
                <a:latin typeface="Times New Roman" pitchFamily="18" charset="0"/>
                <a:cs typeface="Times New Roman" pitchFamily="18" charset="0"/>
              </a:rPr>
              <a:t>1/ </a:t>
            </a:r>
            <a:r>
              <a:rPr lang="en-US" sz="3200">
                <a:latin typeface="Times New Roman" pitchFamily="18" charset="0"/>
                <a:cs typeface="Times New Roman" pitchFamily="18" charset="0"/>
              </a:rPr>
              <a:t>Cơ thể người lấy những chất gì từ môi trường và thải những chất gì ra khỏi cơ thể?</a:t>
            </a:r>
            <a:endParaRPr lang="en-US" sz="3200">
              <a:latin typeface="Times New Roman" pitchFamily="18" charset="0"/>
              <a:cs typeface="Times New Roman" pitchFamily="18" charset="0"/>
            </a:endParaRPr>
          </a:p>
        </p:txBody>
      </p:sp>
      <p:sp>
        <p:nvSpPr>
          <p:cNvPr id="5" name="Rounded Rectangle 4"/>
          <p:cNvSpPr/>
          <p:nvPr/>
        </p:nvSpPr>
        <p:spPr>
          <a:xfrm>
            <a:off x="272955" y="968991"/>
            <a:ext cx="1733266" cy="37667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3207224" y="968991"/>
            <a:ext cx="1733266" cy="37667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ular Callout 6"/>
          <p:cNvSpPr/>
          <p:nvPr/>
        </p:nvSpPr>
        <p:spPr>
          <a:xfrm>
            <a:off x="272955" y="27295"/>
            <a:ext cx="2006221" cy="777922"/>
          </a:xfrm>
          <a:prstGeom prst="wedgeRoundRectCallout">
            <a:avLst>
              <a:gd name="adj1" fmla="val -1786"/>
              <a:gd name="adj2" fmla="val 712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Lấy </a:t>
            </a:r>
            <a:r>
              <a:rPr lang="en-US" sz="3200" b="1" smtClean="0">
                <a:solidFill>
                  <a:srgbClr val="FFFF00"/>
                </a:solidFill>
                <a:latin typeface="Times New Roman" pitchFamily="18" charset="0"/>
                <a:cs typeface="Times New Roman" pitchFamily="18" charset="0"/>
              </a:rPr>
              <a:t>vào</a:t>
            </a:r>
            <a:endParaRPr lang="en-US" sz="3200" b="1">
              <a:solidFill>
                <a:srgbClr val="FFFF00"/>
              </a:solidFill>
              <a:latin typeface="Times New Roman" pitchFamily="18" charset="0"/>
              <a:cs typeface="Times New Roman" pitchFamily="18" charset="0"/>
            </a:endParaRPr>
          </a:p>
        </p:txBody>
      </p:sp>
      <p:sp>
        <p:nvSpPr>
          <p:cNvPr id="17" name="Rounded Rectangular Callout 16"/>
          <p:cNvSpPr/>
          <p:nvPr/>
        </p:nvSpPr>
        <p:spPr>
          <a:xfrm>
            <a:off x="2968389" y="40942"/>
            <a:ext cx="2006221" cy="777922"/>
          </a:xfrm>
          <a:prstGeom prst="wedgeRoundRectCallout">
            <a:avLst>
              <a:gd name="adj1" fmla="val -1786"/>
              <a:gd name="adj2" fmla="val 712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itchFamily="18" charset="0"/>
                <a:cs typeface="Times New Roman" pitchFamily="18" charset="0"/>
              </a:rPr>
              <a:t>Thải ra</a:t>
            </a:r>
            <a:endParaRPr lang="en-US" sz="3200" b="1">
              <a:solidFill>
                <a:srgbClr val="FFFF00"/>
              </a:solidFill>
              <a:latin typeface="Times New Roman" pitchFamily="18" charset="0"/>
              <a:cs typeface="Times New Roman" pitchFamily="18" charset="0"/>
            </a:endParaRPr>
          </a:p>
        </p:txBody>
      </p:sp>
      <p:sp>
        <p:nvSpPr>
          <p:cNvPr id="14" name="Rectangle 13"/>
          <p:cNvSpPr/>
          <p:nvPr/>
        </p:nvSpPr>
        <p:spPr>
          <a:xfrm>
            <a:off x="5383050" y="1858999"/>
            <a:ext cx="6162958" cy="1077218"/>
          </a:xfrm>
          <a:prstGeom prst="rect">
            <a:avLst/>
          </a:prstGeom>
        </p:spPr>
        <p:txBody>
          <a:bodyPr wrap="square">
            <a:spAutoFit/>
          </a:bodyPr>
          <a:lstStyle/>
          <a:p>
            <a:r>
              <a:rPr lang="en-US" sz="3200" smtClean="0">
                <a:latin typeface="Times New Roman" pitchFamily="18" charset="0"/>
                <a:cs typeface="Times New Roman" pitchFamily="18" charset="0"/>
              </a:rPr>
              <a:t>2/ Các </a:t>
            </a:r>
            <a:r>
              <a:rPr lang="en-US" sz="3200">
                <a:latin typeface="Times New Roman" pitchFamily="18" charset="0"/>
                <a:cs typeface="Times New Roman" pitchFamily="18" charset="0"/>
              </a:rPr>
              <a:t>chất được lấy từ môi trường được sử dụng để làm gì?</a:t>
            </a:r>
            <a:endParaRPr lang="en-US" sz="3200">
              <a:latin typeface="Times New Roman" pitchFamily="18" charset="0"/>
              <a:cs typeface="Times New Roman" pitchFamily="18" charset="0"/>
            </a:endParaRPr>
          </a:p>
        </p:txBody>
      </p:sp>
      <p:sp>
        <p:nvSpPr>
          <p:cNvPr id="20" name="Rounded Rectangular Callout 19"/>
          <p:cNvSpPr/>
          <p:nvPr/>
        </p:nvSpPr>
        <p:spPr>
          <a:xfrm>
            <a:off x="425355" y="5024649"/>
            <a:ext cx="2006221" cy="980365"/>
          </a:xfrm>
          <a:prstGeom prst="wedgeRoundRectCallout">
            <a:avLst>
              <a:gd name="adj1" fmla="val -3147"/>
              <a:gd name="adj2" fmla="val -936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itchFamily="18" charset="0"/>
                <a:cs typeface="Times New Roman" pitchFamily="18" charset="0"/>
              </a:rPr>
              <a:t>Nguyên liệu</a:t>
            </a:r>
            <a:endParaRPr lang="en-US" sz="3200" b="1">
              <a:solidFill>
                <a:srgbClr val="FFFF00"/>
              </a:solidFill>
              <a:latin typeface="Times New Roman" pitchFamily="18" charset="0"/>
              <a:cs typeface="Times New Roman" pitchFamily="18" charset="0"/>
            </a:endParaRPr>
          </a:p>
        </p:txBody>
      </p:sp>
      <p:sp>
        <p:nvSpPr>
          <p:cNvPr id="16" name="Rectangle 15"/>
          <p:cNvSpPr/>
          <p:nvPr/>
        </p:nvSpPr>
        <p:spPr>
          <a:xfrm>
            <a:off x="5219114" y="397670"/>
            <a:ext cx="6660102" cy="4031873"/>
          </a:xfrm>
          <a:prstGeom prst="rect">
            <a:avLst/>
          </a:prstGeom>
        </p:spPr>
        <p:txBody>
          <a:bodyPr wrap="square">
            <a:spAutoFit/>
          </a:bodyPr>
          <a:lstStyle/>
          <a:p>
            <a:r>
              <a:rPr lang="en-US" sz="3200" b="1" smtClean="0">
                <a:latin typeface="Times New Roman" pitchFamily="18" charset="0"/>
                <a:cs typeface="Times New Roman" pitchFamily="18" charset="0"/>
              </a:rPr>
              <a:t>Bài tập: Quá </a:t>
            </a:r>
            <a:r>
              <a:rPr lang="en-US" sz="3200" b="1">
                <a:latin typeface="Times New Roman" pitchFamily="18" charset="0"/>
                <a:cs typeface="Times New Roman" pitchFamily="18" charset="0"/>
              </a:rPr>
              <a:t>trình nào sau đây thuộc trao đổi chất ở sinh vật?</a:t>
            </a:r>
            <a:endParaRPr lang="en-US" sz="3200">
              <a:latin typeface="Times New Roman" pitchFamily="18" charset="0"/>
              <a:cs typeface="Times New Roman" pitchFamily="18" charset="0"/>
            </a:endParaRPr>
          </a:p>
          <a:p>
            <a:pPr lvl="0"/>
            <a:r>
              <a:rPr lang="en-US" sz="3200" smtClean="0">
                <a:latin typeface="Times New Roman" pitchFamily="18" charset="0"/>
                <a:cs typeface="Times New Roman" pitchFamily="18" charset="0"/>
              </a:rPr>
              <a:t>a/ Phân </a:t>
            </a:r>
            <a:r>
              <a:rPr lang="en-US" sz="3200">
                <a:latin typeface="Times New Roman" pitchFamily="18" charset="0"/>
                <a:cs typeface="Times New Roman" pitchFamily="18" charset="0"/>
              </a:rPr>
              <a:t>giải protein trong tế bào.</a:t>
            </a:r>
          </a:p>
          <a:p>
            <a:pPr lvl="0"/>
            <a:r>
              <a:rPr lang="en-US" sz="3200" smtClean="0">
                <a:latin typeface="Times New Roman" pitchFamily="18" charset="0"/>
                <a:cs typeface="Times New Roman" pitchFamily="18" charset="0"/>
              </a:rPr>
              <a:t>b/ Bài </a:t>
            </a:r>
            <a:r>
              <a:rPr lang="en-US" sz="3200">
                <a:latin typeface="Times New Roman" pitchFamily="18" charset="0"/>
                <a:cs typeface="Times New Roman" pitchFamily="18" charset="0"/>
              </a:rPr>
              <a:t>tiết mồ hôi.</a:t>
            </a:r>
          </a:p>
          <a:p>
            <a:pPr lvl="0"/>
            <a:r>
              <a:rPr lang="en-US" sz="3200" smtClean="0">
                <a:latin typeface="Times New Roman" pitchFamily="18" charset="0"/>
                <a:cs typeface="Times New Roman" pitchFamily="18" charset="0"/>
              </a:rPr>
              <a:t>c/ Vận </a:t>
            </a:r>
            <a:r>
              <a:rPr lang="en-US" sz="3200">
                <a:latin typeface="Times New Roman" pitchFamily="18" charset="0"/>
                <a:cs typeface="Times New Roman" pitchFamily="18" charset="0"/>
              </a:rPr>
              <a:t>chuyển thức ăn từ miệng xuống dạ dày.</a:t>
            </a:r>
          </a:p>
          <a:p>
            <a:pPr lvl="0"/>
            <a:r>
              <a:rPr lang="en-US" sz="3200" smtClean="0">
                <a:latin typeface="Times New Roman" pitchFamily="18" charset="0"/>
                <a:cs typeface="Times New Roman" pitchFamily="18" charset="0"/>
              </a:rPr>
              <a:t>d/ Lấy </a:t>
            </a:r>
            <a:r>
              <a:rPr lang="en-US" sz="3200">
                <a:latin typeface="Times New Roman" pitchFamily="18" charset="0"/>
                <a:cs typeface="Times New Roman" pitchFamily="18" charset="0"/>
              </a:rPr>
              <a:t>carbon dioxide và thải oxygen ở thực vật.</a:t>
            </a:r>
          </a:p>
        </p:txBody>
      </p:sp>
      <p:sp>
        <p:nvSpPr>
          <p:cNvPr id="18" name="Rectangle 17"/>
          <p:cNvSpPr/>
          <p:nvPr/>
        </p:nvSpPr>
        <p:spPr>
          <a:xfrm>
            <a:off x="5501165" y="4483779"/>
            <a:ext cx="6096000" cy="2062103"/>
          </a:xfrm>
          <a:prstGeom prst="rect">
            <a:avLst/>
          </a:prstGeom>
          <a:solidFill>
            <a:srgbClr val="FFFF00"/>
          </a:solidFill>
          <a:ln>
            <a:gradFill>
              <a:gsLst>
                <a:gs pos="0">
                  <a:srgbClr val="03D4A8"/>
                </a:gs>
                <a:gs pos="25000">
                  <a:srgbClr val="21D6E0"/>
                </a:gs>
                <a:gs pos="75000">
                  <a:srgbClr val="0087E6"/>
                </a:gs>
                <a:gs pos="100000">
                  <a:srgbClr val="005CBF"/>
                </a:gs>
              </a:gsLst>
              <a:lin ang="5400000" scaled="0"/>
            </a:gradFill>
          </a:ln>
        </p:spPr>
        <p:txBody>
          <a:bodyPr>
            <a:spAutoFit/>
          </a:bodyPr>
          <a:lstStyle/>
          <a:p>
            <a:r>
              <a:rPr lang="en-US" sz="3200">
                <a:latin typeface="Times New Roman" pitchFamily="18" charset="0"/>
                <a:cs typeface="Times New Roman" pitchFamily="18" charset="0"/>
              </a:rPr>
              <a:t>a/ trao đổi chất.</a:t>
            </a:r>
          </a:p>
          <a:p>
            <a:r>
              <a:rPr lang="en-US" sz="3200">
                <a:latin typeface="Times New Roman" pitchFamily="18" charset="0"/>
                <a:cs typeface="Times New Roman" pitchFamily="18" charset="0"/>
              </a:rPr>
              <a:t>b/ trao đổi chất.</a:t>
            </a:r>
          </a:p>
          <a:p>
            <a:r>
              <a:rPr lang="en-US" sz="3200">
                <a:latin typeface="Times New Roman" pitchFamily="18" charset="0"/>
                <a:cs typeface="Times New Roman" pitchFamily="18" charset="0"/>
              </a:rPr>
              <a:t>c/ không thuộc trao đổi chất.</a:t>
            </a:r>
          </a:p>
          <a:p>
            <a:r>
              <a:rPr lang="en-US" sz="3200">
                <a:latin typeface="Times New Roman" pitchFamily="18" charset="0"/>
                <a:cs typeface="Times New Roman" pitchFamily="18" charset="0"/>
              </a:rPr>
              <a:t>d/ trao đổi chất.</a:t>
            </a:r>
          </a:p>
        </p:txBody>
      </p:sp>
      <p:sp>
        <p:nvSpPr>
          <p:cNvPr id="19" name="Striped Right Arrow 18"/>
          <p:cNvSpPr/>
          <p:nvPr/>
        </p:nvSpPr>
        <p:spPr>
          <a:xfrm>
            <a:off x="4206240" y="5199253"/>
            <a:ext cx="1212551" cy="6311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83050" y="3087526"/>
            <a:ext cx="6623646" cy="1077218"/>
          </a:xfrm>
          <a:prstGeom prst="rect">
            <a:avLst/>
          </a:prstGeom>
        </p:spPr>
        <p:txBody>
          <a:bodyPr wrap="square">
            <a:spAutoFit/>
          </a:bodyPr>
          <a:lstStyle/>
          <a:p>
            <a:pPr lvl="0"/>
            <a:r>
              <a:rPr lang="en-US" sz="3200" smtClean="0">
                <a:latin typeface="Times New Roman" pitchFamily="18" charset="0"/>
                <a:cs typeface="Times New Roman" pitchFamily="18" charset="0"/>
              </a:rPr>
              <a:t>3/ Trao </a:t>
            </a:r>
            <a:r>
              <a:rPr lang="en-US" sz="3200">
                <a:latin typeface="Times New Roman" pitchFamily="18" charset="0"/>
                <a:cs typeface="Times New Roman" pitchFamily="18" charset="0"/>
              </a:rPr>
              <a:t>đổi chất ở sinh vật gồm những quá trình nào?</a:t>
            </a:r>
          </a:p>
        </p:txBody>
      </p:sp>
      <p:cxnSp>
        <p:nvCxnSpPr>
          <p:cNvPr id="24" name="Straight Arrow Connector 23"/>
          <p:cNvCxnSpPr/>
          <p:nvPr/>
        </p:nvCxnSpPr>
        <p:spPr>
          <a:xfrm flipH="1" flipV="1">
            <a:off x="2771336" y="3087526"/>
            <a:ext cx="435888" cy="1077218"/>
          </a:xfrm>
          <a:prstGeom prst="straightConnector1">
            <a:avLst/>
          </a:prstGeom>
          <a:ln w="133350">
            <a:tailEnd type="arrow"/>
          </a:ln>
        </p:spPr>
        <p:style>
          <a:lnRef idx="3">
            <a:schemeClr val="accent2"/>
          </a:lnRef>
          <a:fillRef idx="0">
            <a:schemeClr val="accent2"/>
          </a:fillRef>
          <a:effectRef idx="2">
            <a:schemeClr val="accent2"/>
          </a:effectRef>
          <a:fontRef idx="minor">
            <a:schemeClr val="tx1"/>
          </a:fontRef>
        </p:style>
      </p:cxnSp>
      <p:sp>
        <p:nvSpPr>
          <p:cNvPr id="26" name="Rectangle 25"/>
          <p:cNvSpPr/>
          <p:nvPr/>
        </p:nvSpPr>
        <p:spPr>
          <a:xfrm>
            <a:off x="5641251" y="5036826"/>
            <a:ext cx="4701655" cy="584775"/>
          </a:xfrm>
          <a:prstGeom prst="rect">
            <a:avLst/>
          </a:prstGeom>
        </p:spPr>
        <p:txBody>
          <a:bodyPr wrap="square">
            <a:spAutoFit/>
          </a:bodyPr>
          <a:lstStyle/>
          <a:p>
            <a:pPr lvl="0"/>
            <a:r>
              <a:rPr lang="en-US" sz="3200" b="1">
                <a:solidFill>
                  <a:srgbClr val="FF0000"/>
                </a:solidFill>
                <a:latin typeface="Times New Roman" pitchFamily="18" charset="0"/>
                <a:cs typeface="Times New Roman" pitchFamily="18" charset="0"/>
              </a:rPr>
              <a:t>Thế nào là trao đổi chất?</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14891502"/>
      </p:ext>
    </p:extLst>
  </p:cSld>
  <p:clrMapOvr>
    <a:masterClrMapping/>
  </p:clrMapOvr>
  <p:transition spd="slow">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repeatCount="4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repeatCount="300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ppt_x"/>
                                          </p:val>
                                        </p:tav>
                                        <p:tav tm="100000">
                                          <p:val>
                                            <p:strVal val="#ppt_x"/>
                                          </p:val>
                                        </p:tav>
                                      </p:tavLst>
                                    </p:anim>
                                    <p:anim calcmode="lin" valueType="num">
                                      <p:cBhvr additive="base">
                                        <p:cTn id="6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repeatCount="400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1" nodeType="clickEffect">
                                  <p:stCondLst>
                                    <p:cond delay="0"/>
                                  </p:stCondLst>
                                  <p:childTnLst>
                                    <p:anim calcmode="lin" valueType="num">
                                      <p:cBhvr additive="base">
                                        <p:cTn id="71" dur="500"/>
                                        <p:tgtEl>
                                          <p:spTgt spid="2"/>
                                        </p:tgtEl>
                                        <p:attrNameLst>
                                          <p:attrName>ppt_x</p:attrName>
                                        </p:attrNameLst>
                                      </p:cBhvr>
                                      <p:tavLst>
                                        <p:tav tm="0">
                                          <p:val>
                                            <p:strVal val="ppt_x"/>
                                          </p:val>
                                        </p:tav>
                                        <p:tav tm="100000">
                                          <p:val>
                                            <p:strVal val="ppt_x"/>
                                          </p:val>
                                        </p:tav>
                                      </p:tavLst>
                                    </p:anim>
                                    <p:anim calcmode="lin" valueType="num">
                                      <p:cBhvr additive="base">
                                        <p:cTn id="72" dur="500"/>
                                        <p:tgtEl>
                                          <p:spTgt spid="2"/>
                                        </p:tgtEl>
                                        <p:attrNameLst>
                                          <p:attrName>ppt_y</p:attrName>
                                        </p:attrNameLst>
                                      </p:cBhvr>
                                      <p:tavLst>
                                        <p:tav tm="0">
                                          <p:val>
                                            <p:strVal val="ppt_y"/>
                                          </p:val>
                                        </p:tav>
                                        <p:tav tm="100000">
                                          <p:val>
                                            <p:strVal val="1+ppt_h/2"/>
                                          </p:val>
                                        </p:tav>
                                      </p:tavLst>
                                    </p:anim>
                                    <p:set>
                                      <p:cBhvr>
                                        <p:cTn id="73" dur="1" fill="hold">
                                          <p:stCondLst>
                                            <p:cond delay="499"/>
                                          </p:stCondLst>
                                        </p:cTn>
                                        <p:tgtEl>
                                          <p:spTgt spid="2"/>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additive="base">
                                        <p:cTn id="75" dur="500"/>
                                        <p:tgtEl>
                                          <p:spTgt spid="14"/>
                                        </p:tgtEl>
                                        <p:attrNameLst>
                                          <p:attrName>ppt_x</p:attrName>
                                        </p:attrNameLst>
                                      </p:cBhvr>
                                      <p:tavLst>
                                        <p:tav tm="0">
                                          <p:val>
                                            <p:strVal val="ppt_x"/>
                                          </p:val>
                                        </p:tav>
                                        <p:tav tm="100000">
                                          <p:val>
                                            <p:strVal val="ppt_x"/>
                                          </p:val>
                                        </p:tav>
                                      </p:tavLst>
                                    </p:anim>
                                    <p:anim calcmode="lin" valueType="num">
                                      <p:cBhvr additive="base">
                                        <p:cTn id="76" dur="500"/>
                                        <p:tgtEl>
                                          <p:spTgt spid="14"/>
                                        </p:tgtEl>
                                        <p:attrNameLst>
                                          <p:attrName>ppt_y</p:attrName>
                                        </p:attrNameLst>
                                      </p:cBhvr>
                                      <p:tavLst>
                                        <p:tav tm="0">
                                          <p:val>
                                            <p:strVal val="ppt_y"/>
                                          </p:val>
                                        </p:tav>
                                        <p:tav tm="100000">
                                          <p:val>
                                            <p:strVal val="1+ppt_h/2"/>
                                          </p:val>
                                        </p:tav>
                                      </p:tavLst>
                                    </p:anim>
                                    <p:set>
                                      <p:cBhvr>
                                        <p:cTn id="77" dur="1" fill="hold">
                                          <p:stCondLst>
                                            <p:cond delay="499"/>
                                          </p:stCondLst>
                                        </p:cTn>
                                        <p:tgtEl>
                                          <p:spTgt spid="14"/>
                                        </p:tgtEl>
                                        <p:attrNameLst>
                                          <p:attrName>style.visibility</p:attrName>
                                        </p:attrNameLst>
                                      </p:cBhvr>
                                      <p:to>
                                        <p:strVal val="hidden"/>
                                      </p:to>
                                    </p:set>
                                  </p:childTnLst>
                                </p:cTn>
                              </p:par>
                              <p:par>
                                <p:cTn id="78" presetID="2" presetClass="exit" presetSubtype="4" fill="hold" grpId="1" nodeType="withEffect">
                                  <p:stCondLst>
                                    <p:cond delay="0"/>
                                  </p:stCondLst>
                                  <p:childTnLst>
                                    <p:anim calcmode="lin" valueType="num">
                                      <p:cBhvr additive="base">
                                        <p:cTn id="79" dur="500"/>
                                        <p:tgtEl>
                                          <p:spTgt spid="21"/>
                                        </p:tgtEl>
                                        <p:attrNameLst>
                                          <p:attrName>ppt_x</p:attrName>
                                        </p:attrNameLst>
                                      </p:cBhvr>
                                      <p:tavLst>
                                        <p:tav tm="0">
                                          <p:val>
                                            <p:strVal val="ppt_x"/>
                                          </p:val>
                                        </p:tav>
                                        <p:tav tm="100000">
                                          <p:val>
                                            <p:strVal val="ppt_x"/>
                                          </p:val>
                                        </p:tav>
                                      </p:tavLst>
                                    </p:anim>
                                    <p:anim calcmode="lin" valueType="num">
                                      <p:cBhvr additive="base">
                                        <p:cTn id="80" dur="500"/>
                                        <p:tgtEl>
                                          <p:spTgt spid="21"/>
                                        </p:tgtEl>
                                        <p:attrNameLst>
                                          <p:attrName>ppt_y</p:attrName>
                                        </p:attrNameLst>
                                      </p:cBhvr>
                                      <p:tavLst>
                                        <p:tav tm="0">
                                          <p:val>
                                            <p:strVal val="ppt_y"/>
                                          </p:val>
                                        </p:tav>
                                        <p:tav tm="100000">
                                          <p:val>
                                            <p:strVal val="1+ppt_h/2"/>
                                          </p:val>
                                        </p:tav>
                                      </p:tavLst>
                                    </p:anim>
                                    <p:set>
                                      <p:cBhvr>
                                        <p:cTn id="81" dur="1" fill="hold">
                                          <p:stCondLst>
                                            <p:cond delay="499"/>
                                          </p:stCondLst>
                                        </p:cTn>
                                        <p:tgtEl>
                                          <p:spTgt spid="2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500" fill="hold"/>
                                        <p:tgtEl>
                                          <p:spTgt spid="16"/>
                                        </p:tgtEl>
                                        <p:attrNameLst>
                                          <p:attrName>ppt_x</p:attrName>
                                        </p:attrNameLst>
                                      </p:cBhvr>
                                      <p:tavLst>
                                        <p:tav tm="0">
                                          <p:val>
                                            <p:strVal val="#ppt_x"/>
                                          </p:val>
                                        </p:tav>
                                        <p:tav tm="100000">
                                          <p:val>
                                            <p:strVal val="#ppt_x"/>
                                          </p:val>
                                        </p:tav>
                                      </p:tavLst>
                                    </p:anim>
                                    <p:anim calcmode="lin" valueType="num">
                                      <p:cBhvr additive="base">
                                        <p:cTn id="8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500" fill="hold"/>
                                        <p:tgtEl>
                                          <p:spTgt spid="19"/>
                                        </p:tgtEl>
                                        <p:attrNameLst>
                                          <p:attrName>ppt_x</p:attrName>
                                        </p:attrNameLst>
                                      </p:cBhvr>
                                      <p:tavLst>
                                        <p:tav tm="0">
                                          <p:val>
                                            <p:strVal val="#ppt_x"/>
                                          </p:val>
                                        </p:tav>
                                        <p:tav tm="100000">
                                          <p:val>
                                            <p:strVal val="#ppt_x"/>
                                          </p:val>
                                        </p:tav>
                                      </p:tavLst>
                                    </p:anim>
                                    <p:anim calcmode="lin" valueType="num">
                                      <p:cBhvr additive="base">
                                        <p:cTn id="9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500" fill="hold"/>
                                        <p:tgtEl>
                                          <p:spTgt spid="18"/>
                                        </p:tgtEl>
                                        <p:attrNameLst>
                                          <p:attrName>ppt_x</p:attrName>
                                        </p:attrNameLst>
                                      </p:cBhvr>
                                      <p:tavLst>
                                        <p:tav tm="0">
                                          <p:val>
                                            <p:strVal val="#ppt_x"/>
                                          </p:val>
                                        </p:tav>
                                        <p:tav tm="100000">
                                          <p:val>
                                            <p:strVal val="#ppt_x"/>
                                          </p:val>
                                        </p:tav>
                                      </p:tavLst>
                                    </p:anim>
                                    <p:anim calcmode="lin" valueType="num">
                                      <p:cBhvr additive="base">
                                        <p:cTn id="9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xit" presetSubtype="4" fill="hold" grpId="1" nodeType="clickEffect">
                                  <p:stCondLst>
                                    <p:cond delay="0"/>
                                  </p:stCondLst>
                                  <p:childTnLst>
                                    <p:anim calcmode="lin" valueType="num">
                                      <p:cBhvr additive="base">
                                        <p:cTn id="103" dur="500"/>
                                        <p:tgtEl>
                                          <p:spTgt spid="18"/>
                                        </p:tgtEl>
                                        <p:attrNameLst>
                                          <p:attrName>ppt_x</p:attrName>
                                        </p:attrNameLst>
                                      </p:cBhvr>
                                      <p:tavLst>
                                        <p:tav tm="0">
                                          <p:val>
                                            <p:strVal val="ppt_x"/>
                                          </p:val>
                                        </p:tav>
                                        <p:tav tm="100000">
                                          <p:val>
                                            <p:strVal val="ppt_x"/>
                                          </p:val>
                                        </p:tav>
                                      </p:tavLst>
                                    </p:anim>
                                    <p:anim calcmode="lin" valueType="num">
                                      <p:cBhvr additive="base">
                                        <p:cTn id="104" dur="500"/>
                                        <p:tgtEl>
                                          <p:spTgt spid="18"/>
                                        </p:tgtEl>
                                        <p:attrNameLst>
                                          <p:attrName>ppt_y</p:attrName>
                                        </p:attrNameLst>
                                      </p:cBhvr>
                                      <p:tavLst>
                                        <p:tav tm="0">
                                          <p:val>
                                            <p:strVal val="ppt_y"/>
                                          </p:val>
                                        </p:tav>
                                        <p:tav tm="100000">
                                          <p:val>
                                            <p:strVal val="1+ppt_h/2"/>
                                          </p:val>
                                        </p:tav>
                                      </p:tavLst>
                                    </p:anim>
                                    <p:set>
                                      <p:cBhvr>
                                        <p:cTn id="105" dur="1" fill="hold">
                                          <p:stCondLst>
                                            <p:cond delay="499"/>
                                          </p:stCondLst>
                                        </p:cTn>
                                        <p:tgtEl>
                                          <p:spTgt spid="18"/>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1" presetClass="entr" presetSubtype="1" fill="hold" grpId="0" nodeType="click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heel(1)">
                                      <p:cBhvr>
                                        <p:cTn id="11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2" grpId="1"/>
      <p:bldP spid="5" grpId="0" animBg="1"/>
      <p:bldP spid="13" grpId="0" animBg="1"/>
      <p:bldP spid="7" grpId="0" animBg="1"/>
      <p:bldP spid="17" grpId="0" animBg="1"/>
      <p:bldP spid="14" grpId="0"/>
      <p:bldP spid="14" grpId="1"/>
      <p:bldP spid="20" grpId="0" animBg="1"/>
      <p:bldP spid="16" grpId="0"/>
      <p:bldP spid="18" grpId="0" animBg="1"/>
      <p:bldP spid="18" grpId="1" animBg="1"/>
      <p:bldP spid="19" grpId="0" animBg="1"/>
      <p:bldP spid="21" grpId="0"/>
      <p:bldP spid="21" grpId="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6280" y="416256"/>
            <a:ext cx="6550920" cy="1077218"/>
          </a:xfrm>
          <a:prstGeom prst="rect">
            <a:avLst/>
          </a:prstGeom>
        </p:spPr>
        <p:txBody>
          <a:bodyPr wrap="square">
            <a:spAutoFit/>
          </a:bodyPr>
          <a:lstStyle/>
          <a:p>
            <a:pPr lvl="0"/>
            <a:r>
              <a:rPr lang="en-US" sz="3200" b="1" smtClean="0">
                <a:latin typeface="Times New Roman" pitchFamily="18" charset="0"/>
                <a:cs typeface="Times New Roman" pitchFamily="18" charset="0"/>
              </a:rPr>
              <a:t>3/ Thế </a:t>
            </a:r>
            <a:r>
              <a:rPr lang="en-US" sz="3200" b="1">
                <a:latin typeface="Times New Roman" pitchFamily="18" charset="0"/>
                <a:cs typeface="Times New Roman" pitchFamily="18" charset="0"/>
              </a:rPr>
              <a:t>nào là quá trình chuyển hoá các chất trong tế bào? Cho ví dụ.</a:t>
            </a:r>
            <a:endParaRPr lang="en-US" sz="3200">
              <a:latin typeface="Times New Roman" pitchFamily="18" charset="0"/>
              <a:cs typeface="Times New Roman" pitchFamily="18" charset="0"/>
            </a:endParaRPr>
          </a:p>
        </p:txBody>
      </p:sp>
      <p:sp>
        <p:nvSpPr>
          <p:cNvPr id="28" name="Rectangle 27"/>
          <p:cNvSpPr/>
          <p:nvPr/>
        </p:nvSpPr>
        <p:spPr>
          <a:xfrm>
            <a:off x="5336279" y="1708394"/>
            <a:ext cx="6311769" cy="5016758"/>
          </a:xfrm>
          <a:prstGeom prst="rect">
            <a:avLst/>
          </a:prstGeom>
        </p:spPr>
        <p:txBody>
          <a:bodyPr wrap="square">
            <a:spAutoFit/>
          </a:bodyPr>
          <a:lstStyle/>
          <a:p>
            <a:pPr algn="just"/>
            <a:r>
              <a:rPr lang="en-US" sz="3200" smtClean="0">
                <a:latin typeface="Times New Roman" pitchFamily="18" charset="0"/>
                <a:cs typeface="Times New Roman" pitchFamily="18" charset="0"/>
              </a:rPr>
              <a:t>- </a:t>
            </a:r>
            <a:r>
              <a:rPr lang="en-US" sz="3200" b="1" smtClean="0">
                <a:latin typeface="Times New Roman" pitchFamily="18" charset="0"/>
                <a:cs typeface="Times New Roman" pitchFamily="18" charset="0"/>
              </a:rPr>
              <a:t>Chuyển </a:t>
            </a:r>
            <a:r>
              <a:rPr lang="en-US" sz="3200" b="1">
                <a:latin typeface="Times New Roman" pitchFamily="18" charset="0"/>
                <a:cs typeface="Times New Roman" pitchFamily="18" charset="0"/>
              </a:rPr>
              <a:t>hoá các chất </a:t>
            </a:r>
            <a:r>
              <a:rPr lang="en-US" sz="3200">
                <a:latin typeface="Times New Roman" pitchFamily="18" charset="0"/>
                <a:cs typeface="Times New Roman" pitchFamily="18" charset="0"/>
              </a:rPr>
              <a:t>trong tế bào là tập hợp tất cả các phản ứng hoá học diễn ra trong tế bào, được thể hiện qua quá trình tổng hợp và phân giải các chất.</a:t>
            </a:r>
          </a:p>
          <a:p>
            <a:pPr algn="just"/>
            <a:r>
              <a:rPr lang="en-US" sz="3200" smtClean="0">
                <a:latin typeface="Times New Roman" pitchFamily="18" charset="0"/>
                <a:cs typeface="Times New Roman" pitchFamily="18" charset="0"/>
              </a:rPr>
              <a:t>- </a:t>
            </a:r>
            <a:r>
              <a:rPr lang="en-US" sz="3200" b="1" u="sng" smtClean="0">
                <a:latin typeface="Times New Roman" pitchFamily="18" charset="0"/>
                <a:cs typeface="Times New Roman" pitchFamily="18" charset="0"/>
              </a:rPr>
              <a:t>Ví </a:t>
            </a:r>
            <a:r>
              <a:rPr lang="en-US" sz="3200" b="1" u="sng">
                <a:latin typeface="Times New Roman" pitchFamily="18" charset="0"/>
                <a:cs typeface="Times New Roman" pitchFamily="18" charset="0"/>
              </a:rPr>
              <a:t>dụ: </a:t>
            </a:r>
            <a:r>
              <a:rPr lang="en-US" sz="3200">
                <a:latin typeface="Times New Roman" pitchFamily="18" charset="0"/>
                <a:cs typeface="Times New Roman" pitchFamily="18" charset="0"/>
              </a:rPr>
              <a:t>Tổng hợp đường glucose từ nước và carbon dioxide trong quá trình quang hợp ở thực vật; phân giải đường glucose trong quá trình hô hấp tế bào.</a:t>
            </a:r>
          </a:p>
        </p:txBody>
      </p: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42" y="87298"/>
            <a:ext cx="4651256" cy="257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42" y="2658786"/>
            <a:ext cx="4651256" cy="222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42" y="4896575"/>
            <a:ext cx="4749730" cy="182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235878"/>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applause.wav"/>
          </p:stSnd>
        </p:sndAc>
      </p:transition>
    </mc:Choice>
    <mc:Fallback>
      <p:transition spd="med">
        <p:fade/>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heel(1)">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 calcmode="lin" valueType="num">
                                      <p:cBhvr additive="base">
                                        <p:cTn id="2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8">
                                            <p:txEl>
                                              <p:pRg st="1" end="1"/>
                                            </p:txEl>
                                          </p:spTgt>
                                        </p:tgtEl>
                                        <p:attrNameLst>
                                          <p:attrName>style.visibility</p:attrName>
                                        </p:attrNameLst>
                                      </p:cBhvr>
                                      <p:to>
                                        <p:strVal val="visible"/>
                                      </p:to>
                                    </p:set>
                                    <p:animEffect transition="in" filter="barn(inVertical)">
                                      <p:cBhvr>
                                        <p:cTn id="29" dur="500"/>
                                        <p:tgtEl>
                                          <p:spTgt spid="2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ppt_x"/>
                                          </p:val>
                                        </p:tav>
                                        <p:tav tm="100000">
                                          <p:val>
                                            <p:strVal val="#ppt_x"/>
                                          </p:val>
                                        </p:tav>
                                      </p:tavLst>
                                    </p:anim>
                                    <p:anim calcmode="lin" valueType="num">
                                      <p:cBhvr additive="base">
                                        <p:cTn id="3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B/ </a:t>
            </a:r>
            <a:r>
              <a:rPr lang="en-US" sz="3200" b="1" smtClean="0">
                <a:solidFill>
                  <a:srgbClr val="FF0000"/>
                </a:solidFill>
                <a:latin typeface="Times New Roman" pitchFamily="18" charset="0"/>
                <a:cs typeface="Times New Roman" pitchFamily="18" charset="0"/>
              </a:rPr>
              <a:t>HÌNH THÀNH KIẾN THỨC</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1/ Khái niệm trao đổi chất và chuyển hóa năng lượng ở cơ thể sinh vật</a:t>
            </a:r>
            <a:endParaRPr lang="en-US" sz="3200" b="1">
              <a:solidFill>
                <a:srgbClr val="FF0000"/>
              </a:solidFill>
              <a:latin typeface="Times New Roman" pitchFamily="18" charset="0"/>
              <a:cs typeface="Times New Roman" pitchFamily="18" charset="0"/>
            </a:endParaRP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smtClean="0">
                <a:solidFill>
                  <a:srgbClr val="006600"/>
                </a:solidFill>
                <a:latin typeface="Times New Roman" pitchFamily="18" charset="0"/>
                <a:cs typeface="Times New Roman" pitchFamily="18" charset="0"/>
              </a:rPr>
              <a:t>* Khái niệm trao đổi chất:</a:t>
            </a:r>
            <a:endParaRPr lang="en-US" sz="3200" b="1">
              <a:solidFill>
                <a:srgbClr val="006600"/>
              </a:solidFill>
              <a:latin typeface="Times New Roman" pitchFamily="18" charset="0"/>
              <a:cs typeface="Times New Roman" pitchFamily="18" charset="0"/>
            </a:endParaRPr>
          </a:p>
        </p:txBody>
      </p:sp>
      <p:sp>
        <p:nvSpPr>
          <p:cNvPr id="13" name="TextBox 12"/>
          <p:cNvSpPr txBox="1"/>
          <p:nvPr/>
        </p:nvSpPr>
        <p:spPr>
          <a:xfrm>
            <a:off x="5636529" y="2853722"/>
            <a:ext cx="6291617" cy="3046988"/>
          </a:xfrm>
          <a:prstGeom prst="rect">
            <a:avLst/>
          </a:prstGeom>
          <a:noFill/>
        </p:spPr>
        <p:txBody>
          <a:bodyPr wrap="square" rtlCol="0">
            <a:spAutoFit/>
          </a:bodyPr>
          <a:lstStyle/>
          <a:p>
            <a:pPr algn="just"/>
            <a:r>
              <a:rPr lang="en-US" sz="3200" smtClean="0">
                <a:latin typeface="Times New Roman" pitchFamily="18" charset="0"/>
                <a:cs typeface="Times New Roman" pitchFamily="18" charset="0"/>
              </a:rPr>
              <a:t>     Trao </a:t>
            </a:r>
            <a:r>
              <a:rPr lang="en-US" sz="3200">
                <a:latin typeface="Times New Roman" pitchFamily="18" charset="0"/>
                <a:cs typeface="Times New Roman" pitchFamily="18" charset="0"/>
              </a:rPr>
              <a:t>đổi chất ở sinh vật là quá trình cơ thể sinh vật lấy các chất từ môi trường cung cấp cho quá trình chuyển hoá trong tế bào, đồng thời thải các chất không cần thiết ra ngoài môi trường.</a:t>
            </a:r>
          </a:p>
        </p:txBody>
      </p:sp>
      <p:pic>
        <p:nvPicPr>
          <p:cNvPr id="14" name="Picture 13"/>
          <p:cNvPicPr/>
          <p:nvPr/>
        </p:nvPicPr>
        <p:blipFill>
          <a:blip r:embed="rId3"/>
          <a:stretch>
            <a:fillRect/>
          </a:stretch>
        </p:blipFill>
        <p:spPr>
          <a:xfrm>
            <a:off x="695616" y="2493741"/>
            <a:ext cx="4531058" cy="3738243"/>
          </a:xfrm>
          <a:prstGeom prst="rect">
            <a:avLst/>
          </a:prstGeom>
        </p:spPr>
      </p:pic>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8667" y="1999180"/>
            <a:ext cx="822297" cy="7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773892"/>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2" name="chimes.wav"/>
          </p:stSnd>
        </p:sndAc>
      </p:transition>
    </mc:Choice>
    <mc:Fallback>
      <p:transition spd="slow">
        <p:circl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B/ </a:t>
            </a:r>
            <a:r>
              <a:rPr lang="en-US" sz="3200" b="1" smtClean="0">
                <a:solidFill>
                  <a:srgbClr val="FF0000"/>
                </a:solidFill>
                <a:latin typeface="Times New Roman" pitchFamily="18" charset="0"/>
                <a:cs typeface="Times New Roman" pitchFamily="18" charset="0"/>
              </a:rPr>
              <a:t>HÌNH THÀNH KIẾN THỨC</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1/ Khái niệm trao đổi chất và chuyển hóa năng lượng ở cơ thể sinh vật</a:t>
            </a:r>
            <a:endParaRPr lang="en-US" sz="3200" b="1">
              <a:solidFill>
                <a:srgbClr val="FF0000"/>
              </a:solidFill>
              <a:latin typeface="Times New Roman" pitchFamily="18" charset="0"/>
              <a:cs typeface="Times New Roman" pitchFamily="18" charset="0"/>
            </a:endParaRPr>
          </a:p>
        </p:txBody>
      </p:sp>
      <p:sp>
        <p:nvSpPr>
          <p:cNvPr id="9" name="TextBox 8"/>
          <p:cNvSpPr txBox="1"/>
          <p:nvPr/>
        </p:nvSpPr>
        <p:spPr>
          <a:xfrm>
            <a:off x="709684" y="1706793"/>
            <a:ext cx="8202988" cy="584775"/>
          </a:xfrm>
          <a:prstGeom prst="rect">
            <a:avLst/>
          </a:prstGeom>
          <a:noFill/>
        </p:spPr>
        <p:txBody>
          <a:bodyPr wrap="square" rtlCol="0">
            <a:spAutoFit/>
          </a:bodyPr>
          <a:lstStyle/>
          <a:p>
            <a:r>
              <a:rPr lang="en-US" sz="3200" b="1" smtClean="0">
                <a:solidFill>
                  <a:srgbClr val="006600"/>
                </a:solidFill>
                <a:latin typeface="Times New Roman" pitchFamily="18" charset="0"/>
                <a:cs typeface="Times New Roman" pitchFamily="18" charset="0"/>
              </a:rPr>
              <a:t>* Khái niệm chuyển hóa năng lượng:</a:t>
            </a:r>
            <a:endParaRPr lang="en-US" sz="3200" b="1">
              <a:solidFill>
                <a:srgbClr val="006600"/>
              </a:solidFill>
              <a:latin typeface="Times New Roman" pitchFamily="18" charset="0"/>
              <a:cs typeface="Times New Roman" pitchFamily="18" charset="0"/>
            </a:endParaRPr>
          </a:p>
        </p:txBody>
      </p:sp>
      <p:sp>
        <p:nvSpPr>
          <p:cNvPr id="13" name="TextBox 12"/>
          <p:cNvSpPr txBox="1"/>
          <p:nvPr/>
        </p:nvSpPr>
        <p:spPr>
          <a:xfrm>
            <a:off x="5078438" y="2291568"/>
            <a:ext cx="6977574" cy="4308872"/>
          </a:xfrm>
          <a:prstGeom prst="rect">
            <a:avLst/>
          </a:prstGeom>
          <a:noFill/>
        </p:spPr>
        <p:txBody>
          <a:bodyPr wrap="square" rtlCol="0">
            <a:spAutoFit/>
          </a:bodyPr>
          <a:lstStyle/>
          <a:p>
            <a:pPr>
              <a:spcBef>
                <a:spcPts val="600"/>
              </a:spcBef>
              <a:spcAft>
                <a:spcPts val="600"/>
              </a:spcAft>
            </a:pPr>
            <a:r>
              <a:rPr lang="en-US" sz="3200" smtClean="0">
                <a:latin typeface="Times New Roman" pitchFamily="18" charset="0"/>
                <a:cs typeface="Times New Roman" pitchFamily="18" charset="0"/>
              </a:rPr>
              <a:t>H4</a:t>
            </a:r>
            <a:r>
              <a:rPr lang="en-US" sz="3200">
                <a:latin typeface="Times New Roman" pitchFamily="18" charset="0"/>
                <a:cs typeface="Times New Roman" pitchFamily="18" charset="0"/>
              </a:rPr>
              <a:t>/ Thế nào là chuyển hoá năng lượng?</a:t>
            </a:r>
          </a:p>
          <a:p>
            <a:pPr>
              <a:spcBef>
                <a:spcPts val="600"/>
              </a:spcBef>
              <a:spcAft>
                <a:spcPts val="600"/>
              </a:spcAft>
            </a:pPr>
            <a:r>
              <a:rPr lang="en-US" sz="3200">
                <a:latin typeface="Times New Roman" pitchFamily="18" charset="0"/>
                <a:cs typeface="Times New Roman" pitchFamily="18" charset="0"/>
              </a:rPr>
              <a:t>H5/ Sự biến đổi nào sau đây là chuyển hoá năng lượng trong cơ thể sinh vật?</a:t>
            </a:r>
          </a:p>
          <a:p>
            <a:pPr>
              <a:spcBef>
                <a:spcPts val="600"/>
              </a:spcBef>
              <a:spcAft>
                <a:spcPts val="600"/>
              </a:spcAft>
            </a:pPr>
            <a:r>
              <a:rPr lang="en-US" sz="3200">
                <a:latin typeface="Times New Roman" pitchFamily="18" charset="0"/>
                <a:cs typeface="Times New Roman" pitchFamily="18" charset="0"/>
              </a:rPr>
              <a:t>- Quang năng -&gt; Hoá năng</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a:p>
            <a:pPr>
              <a:spcBef>
                <a:spcPts val="600"/>
              </a:spcBef>
              <a:spcAft>
                <a:spcPts val="600"/>
              </a:spcAft>
            </a:pPr>
            <a:r>
              <a:rPr lang="en-US" sz="3200">
                <a:latin typeface="Times New Roman" pitchFamily="18" charset="0"/>
                <a:cs typeface="Times New Roman" pitchFamily="18" charset="0"/>
              </a:rPr>
              <a:t>- Điện năng -&gt; Nhiệt năng</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a:p>
            <a:pPr>
              <a:spcBef>
                <a:spcPts val="600"/>
              </a:spcBef>
              <a:spcAft>
                <a:spcPts val="600"/>
              </a:spcAft>
            </a:pPr>
            <a:r>
              <a:rPr lang="en-US" sz="3200">
                <a:latin typeface="Times New Roman" pitchFamily="18" charset="0"/>
                <a:cs typeface="Times New Roman" pitchFamily="18" charset="0"/>
              </a:rPr>
              <a:t>- Hoá năng -&gt; Nhiệt năng</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a:p>
            <a:pPr>
              <a:spcBef>
                <a:spcPts val="600"/>
              </a:spcBef>
              <a:spcAft>
                <a:spcPts val="600"/>
              </a:spcAft>
            </a:pPr>
            <a:r>
              <a:rPr lang="en-US" sz="3200">
                <a:latin typeface="Times New Roman" pitchFamily="18" charset="0"/>
                <a:cs typeface="Times New Roman" pitchFamily="18" charset="0"/>
              </a:rPr>
              <a:t>- Điện năng -&gt; Cơ năng</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pic>
        <p:nvPicPr>
          <p:cNvPr id="14" name="Picture 13"/>
          <p:cNvPicPr/>
          <p:nvPr/>
        </p:nvPicPr>
        <p:blipFill>
          <a:blip r:embed="rId3"/>
          <a:stretch>
            <a:fillRect/>
          </a:stretch>
        </p:blipFill>
        <p:spPr>
          <a:xfrm>
            <a:off x="489177" y="4512455"/>
            <a:ext cx="4438649" cy="2345545"/>
          </a:xfrm>
          <a:prstGeom prst="rect">
            <a:avLst/>
          </a:prstGeom>
        </p:spPr>
      </p:pic>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77" y="2302361"/>
            <a:ext cx="4438650" cy="207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018674"/>
      </p:ext>
    </p:extLst>
  </p:cSld>
  <p:clrMapOvr>
    <a:masterClrMapping/>
  </p:clrMapOvr>
  <p:transition spd="slow">
    <p:randomBar dir="vert"/>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p:cTn id="28"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 calcmode="lin" valueType="num">
                                      <p:cBhvr>
                                        <p:cTn id="35"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 calcmode="lin" valueType="num">
                                      <p:cBhvr>
                                        <p:cTn id="42"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TotalTime>
  <Words>1800</Words>
  <Application>Microsoft Office PowerPoint</Application>
  <PresentationFormat>Custom</PresentationFormat>
  <Paragraphs>166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Nguyen</cp:lastModifiedBy>
  <cp:revision>115</cp:revision>
  <dcterms:created xsi:type="dcterms:W3CDTF">2021-12-16T15:07:13Z</dcterms:created>
  <dcterms:modified xsi:type="dcterms:W3CDTF">2022-07-12T15:04:43Z</dcterms:modified>
</cp:coreProperties>
</file>