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56" r:id="rId4"/>
    <p:sldId id="264" r:id="rId5"/>
    <p:sldId id="263" r:id="rId6"/>
    <p:sldId id="265" r:id="rId7"/>
    <p:sldId id="266" r:id="rId8"/>
    <p:sldId id="267" r:id="rId9"/>
    <p:sldId id="268" r:id="rId10"/>
    <p:sldId id="272" r:id="rId11"/>
    <p:sldId id="269" r:id="rId12"/>
    <p:sldId id="273" r:id="rId13"/>
    <p:sldId id="270" r:id="rId14"/>
    <p:sldId id="276" r:id="rId15"/>
    <p:sldId id="274" r:id="rId16"/>
    <p:sldId id="277" r:id="rId17"/>
    <p:sldId id="278" r:id="rId18"/>
    <p:sldId id="279" r:id="rId19"/>
    <p:sldId id="280" r:id="rId20"/>
    <p:sldId id="271" r:id="rId21"/>
    <p:sldId id="282" r:id="rId22"/>
    <p:sldId id="283" r:id="rId23"/>
    <p:sldId id="284" r:id="rId24"/>
    <p:sldId id="281" r:id="rId25"/>
    <p:sldId id="257" r:id="rId26"/>
    <p:sldId id="25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172CE-A488-4591-8229-98850808C68B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520C-81C9-4E6A-B150-E43A116B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1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hữu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mặt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hưởng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520C-81C9-4E6A-B150-E43A116BF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B660-DA78-4958-8742-6D08472ECCB1}" type="datetimeFigureOut">
              <a:rPr lang="en-US" smtClean="0"/>
              <a:t>17/7/2022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M0EkDqoQ0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5l4fyj_Qh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9675" y="6488668"/>
            <a:ext cx="502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https://www.youtube.com/watch?v=vJM0EkDqoQ0</a:t>
            </a:r>
          </a:p>
        </p:txBody>
      </p:sp>
      <p:pic>
        <p:nvPicPr>
          <p:cNvPr id="5" name="vJM0EkDqoQ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5143" y="1511093"/>
            <a:ext cx="8630557" cy="49775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KHỞI ĐỘNG</a:t>
            </a:r>
            <a:endParaRPr lang="en-US" sz="4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172" y="1511093"/>
            <a:ext cx="2090058" cy="685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1325336"/>
            <a:ext cx="5639708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94843" y="1470549"/>
            <a:ext cx="673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  <a:tabLst>
                <a:tab pos="57404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0574" y="3748776"/>
            <a:ext cx="63652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49011"/>
            <a:ext cx="11364686" cy="752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6826" y="3439704"/>
            <a:ext cx="11778343" cy="10160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31786" y="1508398"/>
            <a:ext cx="3862612" cy="38626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994398" y="1572264"/>
            <a:ext cx="3924302" cy="37987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2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40434"/>
            <a:ext cx="10515600" cy="7651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12" y="1130299"/>
            <a:ext cx="11688041" cy="32754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H3.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40434"/>
            <a:ext cx="10515600" cy="7651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4787900"/>
            <a:ext cx="11688041" cy="1917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38.1,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268" t="40625" r="25235" b="16915"/>
          <a:stretch/>
        </p:blipFill>
        <p:spPr>
          <a:xfrm>
            <a:off x="1042987" y="1130300"/>
            <a:ext cx="1031081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586798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936"/>
            <a:ext cx="10349345" cy="34278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(H38.3-38.6)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H4, 5.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36" t="12802" r="30428" b="31149"/>
          <a:stretch/>
        </p:blipFill>
        <p:spPr>
          <a:xfrm>
            <a:off x="838200" y="1463334"/>
            <a:ext cx="9882264" cy="5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33" t="27927" r="26685" b="23462"/>
          <a:stretch/>
        </p:blipFill>
        <p:spPr>
          <a:xfrm>
            <a:off x="381636" y="1480455"/>
            <a:ext cx="11200114" cy="48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12586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30" t="28522" r="1028" b="12350"/>
          <a:stretch/>
        </p:blipFill>
        <p:spPr>
          <a:xfrm>
            <a:off x="203200" y="1451428"/>
            <a:ext cx="119888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87" t="32887" r="24789" b="12550"/>
          <a:stretch/>
        </p:blipFill>
        <p:spPr>
          <a:xfrm>
            <a:off x="838200" y="1304305"/>
            <a:ext cx="10892422" cy="5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92" y="788215"/>
            <a:ext cx="950933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8" y="1172936"/>
            <a:ext cx="5532664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òng đời thú vị của cá hồi Alaska - Website Đại Từ -Tin Tức-Thái Nguy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0" y="1942377"/>
            <a:ext cx="5464029" cy="40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1325336"/>
            <a:ext cx="5639708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43085" y="1325336"/>
            <a:ext cx="78812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4565" indent="-51435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7404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38.3,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64565" indent="-51435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7404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38.3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38.6,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398" y="2663304"/>
            <a:ext cx="6444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rtStation - Bees and fruit tree vector illustr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" y="598442"/>
            <a:ext cx="5029382" cy="600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rees for Bees and Other Pollinatorss - The Arbor Day Found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66" y="4120697"/>
            <a:ext cx="4030119" cy="232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1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Insect Effect: Insect Decline and the Future of Our Planet – Thompson  Earth Systems Institu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4" y="1017595"/>
            <a:ext cx="6030624" cy="51921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12634" y="2905228"/>
            <a:ext cx="5879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0" y="106588"/>
            <a:ext cx="2090058" cy="6853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0487" y="6488668"/>
            <a:ext cx="4821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https://www.youtube.com/watch?v=G5l4fyj_Qhk</a:t>
            </a:r>
          </a:p>
        </p:txBody>
      </p:sp>
      <p:pic>
        <p:nvPicPr>
          <p:cNvPr id="4" name="G5l4fyj_Qh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1393" y="932850"/>
            <a:ext cx="9877010" cy="55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825625"/>
            <a:ext cx="11748654" cy="47552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2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Con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đã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học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được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66"/>
                </a:solidFill>
                <a:latin typeface="#9Slide05 TheSecret" panose="00000500000000000000" pitchFamily="2" charset="0"/>
              </a:rPr>
              <a:t>gì</a:t>
            </a:r>
            <a:r>
              <a:rPr lang="en-US" sz="6600" b="1" dirty="0" smtClean="0">
                <a:solidFill>
                  <a:srgbClr val="FF0066"/>
                </a:solidFill>
                <a:latin typeface="#9Slide05 TheSecret" panose="00000500000000000000" pitchFamily="2" charset="0"/>
              </a:rPr>
              <a:t>?</a:t>
            </a:r>
            <a:endParaRPr lang="en-US" sz="6600" b="1" dirty="0">
              <a:solidFill>
                <a:srgbClr val="FF0066"/>
              </a:solidFill>
              <a:latin typeface="#9Slide05 TheSecret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63" y="1839479"/>
            <a:ext cx="10515600" cy="18458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544" y="2854036"/>
            <a:ext cx="7050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Chân</a:t>
            </a:r>
            <a:r>
              <a:rPr lang="en-US" sz="7200" dirty="0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thành</a:t>
            </a:r>
            <a:r>
              <a:rPr lang="en-US" sz="7200" dirty="0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cám</a:t>
            </a:r>
            <a:r>
              <a:rPr lang="en-US" sz="7200" dirty="0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ơn</a:t>
            </a:r>
            <a:endParaRPr lang="en-US" sz="7200" dirty="0">
              <a:solidFill>
                <a:srgbClr val="FF0066"/>
              </a:solidFill>
              <a:effectLst>
                <a:reflection blurRad="6350" stA="55000" endA="300" endPos="45500" dir="5400000" sy="-100000" algn="bl" rotWithShape="0"/>
              </a:effectLst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r="25540" b="26979"/>
          <a:stretch/>
        </p:blipFill>
        <p:spPr>
          <a:xfrm>
            <a:off x="5638800" y="3699446"/>
            <a:ext cx="4121829" cy="2342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249150" cy="3336132"/>
          </a:xfrm>
        </p:spPr>
        <p:txBody>
          <a:bodyPr>
            <a:no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BÀI 38. </a:t>
            </a:r>
            <a:b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</a:b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CÁC 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YẾU TỐ ẢNH HƯỞNG ĐẾN SINH SẢN VÀ ĐIỀU HOÀ,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ĐIỀU 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KHIỂN SINH SẢN Ở SINH VẬT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04850" y="6405564"/>
            <a:ext cx="5010150" cy="452436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#9Slide06 Ong Do Gia" panose="02040603050506020204" pitchFamily="18" charset="0"/>
              </a:rPr>
              <a:t>GV: LÊ NGUYỄN THU NGÀN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#9Slide06 Ong Do Gi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NỘI DUNG</a:t>
            </a:r>
            <a:endParaRPr lang="en-US" sz="6000" b="1" dirty="0">
              <a:solidFill>
                <a:srgbClr val="FF0066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2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811111"/>
            <a:ext cx="11136086" cy="490900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4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1</a:t>
            </a:r>
            <a:endParaRPr lang="en-US" b="1" dirty="0">
              <a:solidFill>
                <a:srgbClr val="FF0066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3829" y="4960711"/>
            <a:ext cx="5689600" cy="1657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4770" y="4960711"/>
            <a:ext cx="5642429" cy="152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quá thấp hạt phấn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nảy mầm,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sinh trưởng; nhiệt độ quá cao thì sự nảy mầm và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ống phấn không bình thường.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use White Top Sellers, 49% OFF | www.otsv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9" y="1648051"/>
            <a:ext cx="5715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ụ tinh, kết quả và tạ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1" y="1648051"/>
            <a:ext cx="4717143" cy="30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371" y="6168778"/>
            <a:ext cx="11669486" cy="429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ụ tinh, kết quả và tạ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84638"/>
            <a:ext cx="6324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len - Wikiw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04" y="2684206"/>
            <a:ext cx="1568577" cy="23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566219" y="2382813"/>
            <a:ext cx="2718795" cy="1588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5486" y="1915886"/>
            <a:ext cx="246743" cy="145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3543" y="1796988"/>
            <a:ext cx="130628" cy="3178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78492"/>
            <a:ext cx="10515600" cy="12728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829" y="5747657"/>
            <a:ext cx="11625942" cy="1001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01 Ảnh Hoa Bồ Công Anh - Sự Tính Và Ý Nghĩa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71" y="2222245"/>
            <a:ext cx="3782601" cy="26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uyện tình hoa Bồ công anh. - Sao nhỏ cuối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456721"/>
            <a:ext cx="6836230" cy="41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78492"/>
            <a:ext cx="10515600" cy="12728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5254171"/>
            <a:ext cx="12192000" cy="1436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/>
              <a:t>Ở cóc, mùa sinh sản vào khoảng tháng 4 hằng năm. Sau sinh </a:t>
            </a:r>
            <a:r>
              <a:rPr lang="vi-VN" dirty="0" smtClean="0"/>
              <a:t>sản,</a:t>
            </a:r>
            <a:r>
              <a:rPr lang="en-US" dirty="0" smtClean="0"/>
              <a:t> </a:t>
            </a:r>
            <a:r>
              <a:rPr lang="vi-VN" dirty="0" smtClean="0"/>
              <a:t>khối </a:t>
            </a:r>
            <a:r>
              <a:rPr lang="vi-VN" dirty="0"/>
              <a:t>lượng hai buồng trứng ở cóc giảm. Sau tháng 4, nếu nguồn thức ăn dồi </a:t>
            </a:r>
            <a:r>
              <a:rPr lang="vi-VN" dirty="0" smtClean="0"/>
              <a:t>dào,</a:t>
            </a:r>
            <a:r>
              <a:rPr lang="en-US" dirty="0" smtClean="0"/>
              <a:t> </a:t>
            </a:r>
            <a:r>
              <a:rPr lang="vi-VN" dirty="0" smtClean="0"/>
              <a:t>khối </a:t>
            </a:r>
            <a:r>
              <a:rPr lang="vi-VN" dirty="0"/>
              <a:t>lượng buồng trứng tăng, cóc có thể đẻ tiếp lứa thứ hai trong năm.</a:t>
            </a:r>
            <a:r>
              <a:rPr lang="vi-VN" sz="3200" dirty="0"/>
              <a:t> </a:t>
            </a:r>
            <a:br>
              <a:rPr lang="vi-VN" sz="3200" dirty="0"/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A pair of Common Asian Toads (Duttaphrynus melanostictus) in amplexus.... |  Download Scientific Diagram"/>
          <p:cNvSpPr>
            <a:spLocks noChangeAspect="1" noChangeArrowheads="1"/>
          </p:cNvSpPr>
          <p:nvPr/>
        </p:nvSpPr>
        <p:spPr bwMode="auto">
          <a:xfrm>
            <a:off x="155574" y="-144463"/>
            <a:ext cx="4837339" cy="4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7" y="1198567"/>
            <a:ext cx="5544459" cy="39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788038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1015</Words>
  <Application>Microsoft Office PowerPoint</Application>
  <PresentationFormat>Widescreen</PresentationFormat>
  <Paragraphs>53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#9Slide05 SVNVanilla Daisy Pro</vt:lpstr>
      <vt:lpstr>#9Slide05 TheSecret</vt:lpstr>
      <vt:lpstr>#9Slide06 Ong Do Gia</vt:lpstr>
      <vt:lpstr>#9Slide07 SVNDessert Menu Scrip</vt:lpstr>
      <vt:lpstr>Arial</vt:lpstr>
      <vt:lpstr>Calibri</vt:lpstr>
      <vt:lpstr>Calibri Light</vt:lpstr>
      <vt:lpstr>Mongolian Baiti</vt:lpstr>
      <vt:lpstr>Times New Roman</vt:lpstr>
      <vt:lpstr>Wingdings</vt:lpstr>
      <vt:lpstr>Office Theme</vt:lpstr>
      <vt:lpstr>KHỞI ĐỘNG</vt:lpstr>
      <vt:lpstr>PowerPoint Presentation</vt:lpstr>
      <vt:lpstr>BÀI 38.  CÁC YẾU TỐ ẢNH HƯỞNG ĐẾN SINH SẢN VÀ ĐIỀU HOÀ, ĐIỀU KHIỂN SINH SẢN Ở SINH VẬT</vt:lpstr>
      <vt:lpstr>NỘI DUNG</vt:lpstr>
      <vt:lpstr>I. Một số yếu tố ảnh hưởng đến sinh sản và điều hoà, điều khiển sinh sản ở sinh vật</vt:lpstr>
      <vt:lpstr>Tranh 1</vt:lpstr>
      <vt:lpstr>Tranh 2</vt:lpstr>
      <vt:lpstr>Tranh 3</vt:lpstr>
      <vt:lpstr>Tranh 4</vt:lpstr>
      <vt:lpstr>PowerPoint Presentation</vt:lpstr>
      <vt:lpstr> 1. Một số yếu tố ảnh hưởng đến sinh sản ở sinh vật</vt:lpstr>
      <vt:lpstr>2. Yếu tố điều khiển sinh sản ở sinh vật</vt:lpstr>
      <vt:lpstr>2. Yếu tố điều khiển sinh sản ở sinh vật</vt:lpstr>
      <vt:lpstr> 2. Yếu tố điều khiển sinh sản ở sinh vật</vt:lpstr>
      <vt:lpstr>II. Vận dụng những hiểu biết về sinh sản hữu tính trong thực tiễn </vt:lpstr>
      <vt:lpstr>Tranh 1</vt:lpstr>
      <vt:lpstr>Tranh 2</vt:lpstr>
      <vt:lpstr>Tranh 3</vt:lpstr>
      <vt:lpstr>Tranh 4</vt:lpstr>
      <vt:lpstr>PowerPoint Presentation</vt:lpstr>
      <vt:lpstr>PowerPoint Presentation</vt:lpstr>
      <vt:lpstr>PowerPoint Presentation</vt:lpstr>
      <vt:lpstr>PowerPoint Presentation</vt:lpstr>
      <vt:lpstr>II. Vận dụng những hiểu biết về sinh sản hữu tính trong thực tiễn </vt:lpstr>
      <vt:lpstr>Con đã học được gì?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2022-07-14T06:24:55Z</dcterms:created>
  <dcterms:modified xsi:type="dcterms:W3CDTF">2022-07-17T13:17:20Z</dcterms:modified>
</cp:coreProperties>
</file>