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5" r:id="rId5"/>
    <p:sldId id="260" r:id="rId6"/>
    <p:sldId id="272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>
        <p:scale>
          <a:sx n="60" d="100"/>
          <a:sy n="60" d="100"/>
        </p:scale>
        <p:origin x="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E8D48-10BF-412C-8ADE-F0BB0414ECCF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64E1918-9EDD-468F-9549-B5F7B7988E73}">
      <dgm:prSet phldrT="[Text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Khái niệm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F15A2-DBE9-4D06-A6AF-2136D38E9C41}" type="parTrans" cxnId="{BBDD9474-D46B-4B4D-ACC6-034D921DC180}">
      <dgm:prSet/>
      <dgm:spPr/>
      <dgm:t>
        <a:bodyPr/>
        <a:lstStyle/>
        <a:p>
          <a:endParaRPr lang="en-US"/>
        </a:p>
      </dgm:t>
    </dgm:pt>
    <dgm:pt modelId="{8A7D020E-6188-4533-8C3B-EDCCCC9C5AFB}" type="sibTrans" cxnId="{BBDD9474-D46B-4B4D-ACC6-034D921DC180}">
      <dgm:prSet/>
      <dgm:spPr/>
      <dgm:t>
        <a:bodyPr/>
        <a:lstStyle/>
        <a:p>
          <a:endParaRPr lang="en-US"/>
        </a:p>
      </dgm:t>
    </dgm:pt>
    <dgm:pt modelId="{533D762C-CBB4-4A87-B9BE-27CFEDE3CDF1}">
      <dgm:prSet phldrT="[Text]" custT="1"/>
      <dgm:spPr/>
      <dgm:t>
        <a:bodyPr/>
        <a:lstStyle/>
        <a:p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là một chuỗi các phản ứng của cơ thể động vật trả lời kích thích từ môi trường bên trong hoặc bên ngoài cơ thể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AF424-5791-4A69-A0AC-979FE4A8C9C4}" type="parTrans" cxnId="{DA59D2C9-85DC-42FC-8F1A-79810B4C8100}">
      <dgm:prSet/>
      <dgm:spPr/>
      <dgm:t>
        <a:bodyPr/>
        <a:lstStyle/>
        <a:p>
          <a:endParaRPr lang="en-US"/>
        </a:p>
      </dgm:t>
    </dgm:pt>
    <dgm:pt modelId="{B7EF7102-1946-4931-ACAD-C395EFF0649A}" type="sibTrans" cxnId="{DA59D2C9-85DC-42FC-8F1A-79810B4C8100}">
      <dgm:prSet/>
      <dgm:spPr/>
      <dgm:t>
        <a:bodyPr/>
        <a:lstStyle/>
        <a:p>
          <a:endParaRPr lang="en-US"/>
        </a:p>
      </dgm:t>
    </dgm:pt>
    <dgm:pt modelId="{06402982-C32B-4EB0-BA40-2343E6BAC341}">
      <dgm:prSet phldrT="[Text]" custT="1"/>
      <dgm:spPr/>
      <dgm:t>
        <a:bodyPr/>
        <a:lstStyle/>
        <a:p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6CB42-FB59-4C6A-ADAC-D15E0AE670F5}" type="parTrans" cxnId="{AB64F556-5354-4285-90C1-471D06FDAAA6}">
      <dgm:prSet/>
      <dgm:spPr/>
      <dgm:t>
        <a:bodyPr/>
        <a:lstStyle/>
        <a:p>
          <a:endParaRPr lang="en-US"/>
        </a:p>
      </dgm:t>
    </dgm:pt>
    <dgm:pt modelId="{D7803120-8BF2-4177-AC17-9671A5C8F53E}" type="sibTrans" cxnId="{AB64F556-5354-4285-90C1-471D06FDAAA6}">
      <dgm:prSet/>
      <dgm:spPr/>
      <dgm:t>
        <a:bodyPr/>
        <a:lstStyle/>
        <a:p>
          <a:endParaRPr lang="en-US"/>
        </a:p>
      </dgm:t>
    </dgm:pt>
    <dgm:pt modelId="{3793EA1C-A019-4FF6-A676-14EF5F9C64C4}">
      <dgm:prSet phldrT="[Text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bẩm sinh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241B4-E7AA-4220-9F0B-C87B6D835F4F}" type="parTrans" cxnId="{871F1E13-0922-424A-B516-0D3D8BF02B1D}">
      <dgm:prSet/>
      <dgm:spPr/>
      <dgm:t>
        <a:bodyPr/>
        <a:lstStyle/>
        <a:p>
          <a:endParaRPr lang="en-US"/>
        </a:p>
      </dgm:t>
    </dgm:pt>
    <dgm:pt modelId="{F51D1CBE-C83C-4723-AE3D-7ACE6D0D62BB}" type="sibTrans" cxnId="{871F1E13-0922-424A-B516-0D3D8BF02B1D}">
      <dgm:prSet/>
      <dgm:spPr/>
      <dgm:t>
        <a:bodyPr/>
        <a:lstStyle/>
        <a:p>
          <a:endParaRPr lang="en-US"/>
        </a:p>
      </dgm:t>
    </dgm:pt>
    <dgm:pt modelId="{0E1528F2-D036-47E5-AE1B-B7F648B86A25}">
      <dgm:prSet phldrT="[Text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học được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A2D0A-A9B3-4405-9AD3-A7860C31B960}" type="parTrans" cxnId="{2BA79CE2-D027-4F10-BFD7-8919BC7B3ADB}">
      <dgm:prSet/>
      <dgm:spPr/>
      <dgm:t>
        <a:bodyPr/>
        <a:lstStyle/>
        <a:p>
          <a:endParaRPr lang="en-US"/>
        </a:p>
      </dgm:t>
    </dgm:pt>
    <dgm:pt modelId="{46143554-E014-4781-B9E4-B8A9E190EF32}" type="sibTrans" cxnId="{2BA79CE2-D027-4F10-BFD7-8919BC7B3ADB}">
      <dgm:prSet/>
      <dgm:spPr/>
      <dgm:t>
        <a:bodyPr/>
        <a:lstStyle/>
        <a:p>
          <a:endParaRPr lang="en-US"/>
        </a:p>
      </dgm:t>
    </dgm:pt>
    <dgm:pt modelId="{9886E797-7214-4547-BA6D-3000A88C3FBE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Phân biệt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46AD8-D504-40A6-BA78-595F776DC717}" type="parTrans" cxnId="{780EC831-CC48-48FF-B8E0-3F1FC352D98E}">
      <dgm:prSet/>
      <dgm:spPr/>
      <dgm:t>
        <a:bodyPr/>
        <a:lstStyle/>
        <a:p>
          <a:endParaRPr lang="en-US"/>
        </a:p>
      </dgm:t>
    </dgm:pt>
    <dgm:pt modelId="{4F543655-26DD-431E-B76D-398136DFED00}" type="sibTrans" cxnId="{780EC831-CC48-48FF-B8E0-3F1FC352D98E}">
      <dgm:prSet/>
      <dgm:spPr/>
      <dgm:t>
        <a:bodyPr/>
        <a:lstStyle/>
        <a:p>
          <a:endParaRPr lang="en-US"/>
        </a:p>
      </dgm:t>
    </dgm:pt>
    <dgm:pt modelId="{778C6D36-355B-43BB-B379-662E7AF361FD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sinh ra đã có, được di truyền từ bố mẹ, đặc trưng cho loài.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08397-A744-4105-8E4B-37CBDC020157}" type="parTrans" cxnId="{BE8AB1A4-4D08-4C48-A053-6D4C2AB52B5C}">
      <dgm:prSet/>
      <dgm:spPr/>
      <dgm:t>
        <a:bodyPr/>
        <a:lstStyle/>
        <a:p>
          <a:endParaRPr lang="en-US"/>
        </a:p>
      </dgm:t>
    </dgm:pt>
    <dgm:pt modelId="{7C25E0CC-8958-4E06-8F87-B7BD6D09C2D3}" type="sibTrans" cxnId="{BE8AB1A4-4D08-4C48-A053-6D4C2AB52B5C}">
      <dgm:prSet/>
      <dgm:spPr/>
      <dgm:t>
        <a:bodyPr/>
        <a:lstStyle/>
        <a:p>
          <a:endParaRPr lang="en-US"/>
        </a:p>
      </dgm:t>
    </dgm:pt>
    <dgm:pt modelId="{091C6A12-FFA5-417C-9EEA-E99E449D938C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hình thành trong quá trình sống thông qua học tập và rút kinh nghiệm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B6AD5-3AA4-4E2F-B8C4-CE5CFAAD6CCE}" type="parTrans" cxnId="{5090E60E-1280-4702-905B-6540391BB9F9}">
      <dgm:prSet/>
      <dgm:spPr/>
      <dgm:t>
        <a:bodyPr/>
        <a:lstStyle/>
        <a:p>
          <a:endParaRPr lang="en-US"/>
        </a:p>
      </dgm:t>
    </dgm:pt>
    <dgm:pt modelId="{3B530019-4496-40DB-88AC-93D5EEC04039}" type="sibTrans" cxnId="{5090E60E-1280-4702-905B-6540391BB9F9}">
      <dgm:prSet/>
      <dgm:spPr/>
      <dgm:t>
        <a:bodyPr/>
        <a:lstStyle/>
        <a:p>
          <a:endParaRPr lang="en-US"/>
        </a:p>
      </dgm:t>
    </dgm:pt>
    <dgm:pt modelId="{1CB3C9A5-C710-4E16-9D09-B8FC865A76E3}" type="pres">
      <dgm:prSet presAssocID="{5F5E8D48-10BF-412C-8ADE-F0BB0414ECCF}" presName="Name0" presStyleCnt="0">
        <dgm:presLayoutVars>
          <dgm:dir/>
          <dgm:resizeHandles val="exact"/>
        </dgm:presLayoutVars>
      </dgm:prSet>
      <dgm:spPr/>
    </dgm:pt>
    <dgm:pt modelId="{65E8BD71-16E5-4936-B968-655238156D01}" type="pres">
      <dgm:prSet presAssocID="{564E1918-9EDD-468F-9549-B5F7B7988E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D1383-8E8C-4779-950F-EF5DF9A6381E}" type="pres">
      <dgm:prSet presAssocID="{8A7D020E-6188-4533-8C3B-EDCCCC9C5AFB}" presName="sibTrans" presStyleCnt="0"/>
      <dgm:spPr/>
    </dgm:pt>
    <dgm:pt modelId="{8FFFF94C-4ECC-4B05-AE54-1F95D8B31B98}" type="pres">
      <dgm:prSet presAssocID="{06402982-C32B-4EB0-BA40-2343E6BAC3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B404-D946-428C-A900-E438AD424BA5}" type="pres">
      <dgm:prSet presAssocID="{D7803120-8BF2-4177-AC17-9671A5C8F53E}" presName="sibTrans" presStyleCnt="0"/>
      <dgm:spPr/>
    </dgm:pt>
    <dgm:pt modelId="{6B74C8DC-6BB9-4C12-AE4B-69E98E0CFC15}" type="pres">
      <dgm:prSet presAssocID="{9886E797-7214-4547-BA6D-3000A88C3F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67E449-F317-4CAC-AF13-ABE40A5AAD2A}" type="presOf" srcId="{5F5E8D48-10BF-412C-8ADE-F0BB0414ECCF}" destId="{1CB3C9A5-C710-4E16-9D09-B8FC865A76E3}" srcOrd="0" destOrd="0" presId="urn:microsoft.com/office/officeart/2005/8/layout/hList6"/>
    <dgm:cxn modelId="{BE8AB1A4-4D08-4C48-A053-6D4C2AB52B5C}" srcId="{9886E797-7214-4547-BA6D-3000A88C3FBE}" destId="{778C6D36-355B-43BB-B379-662E7AF361FD}" srcOrd="0" destOrd="0" parTransId="{76F08397-A744-4105-8E4B-37CBDC020157}" sibTransId="{7C25E0CC-8958-4E06-8F87-B7BD6D09C2D3}"/>
    <dgm:cxn modelId="{AB64F556-5354-4285-90C1-471D06FDAAA6}" srcId="{5F5E8D48-10BF-412C-8ADE-F0BB0414ECCF}" destId="{06402982-C32B-4EB0-BA40-2343E6BAC341}" srcOrd="1" destOrd="0" parTransId="{3316CB42-FB59-4C6A-ADAC-D15E0AE670F5}" sibTransId="{D7803120-8BF2-4177-AC17-9671A5C8F53E}"/>
    <dgm:cxn modelId="{5090E60E-1280-4702-905B-6540391BB9F9}" srcId="{9886E797-7214-4547-BA6D-3000A88C3FBE}" destId="{091C6A12-FFA5-417C-9EEA-E99E449D938C}" srcOrd="1" destOrd="0" parTransId="{136B6AD5-3AA4-4E2F-B8C4-CE5CFAAD6CCE}" sibTransId="{3B530019-4496-40DB-88AC-93D5EEC04039}"/>
    <dgm:cxn modelId="{88BE98A6-F572-4C97-B616-E8570118506B}" type="presOf" srcId="{533D762C-CBB4-4A87-B9BE-27CFEDE3CDF1}" destId="{65E8BD71-16E5-4936-B968-655238156D01}" srcOrd="0" destOrd="1" presId="urn:microsoft.com/office/officeart/2005/8/layout/hList6"/>
    <dgm:cxn modelId="{DFF6D2CB-4E36-4C9D-9177-AB9A66B86AF3}" type="presOf" srcId="{778C6D36-355B-43BB-B379-662E7AF361FD}" destId="{6B74C8DC-6BB9-4C12-AE4B-69E98E0CFC15}" srcOrd="0" destOrd="1" presId="urn:microsoft.com/office/officeart/2005/8/layout/hList6"/>
    <dgm:cxn modelId="{1EA8EAB4-4711-45D6-A4D6-22772310520D}" type="presOf" srcId="{3793EA1C-A019-4FF6-A676-14EF5F9C64C4}" destId="{8FFFF94C-4ECC-4B05-AE54-1F95D8B31B98}" srcOrd="0" destOrd="1" presId="urn:microsoft.com/office/officeart/2005/8/layout/hList6"/>
    <dgm:cxn modelId="{EC6DD839-07C1-4FC9-A75A-47C0F997B830}" type="presOf" srcId="{091C6A12-FFA5-417C-9EEA-E99E449D938C}" destId="{6B74C8DC-6BB9-4C12-AE4B-69E98E0CFC15}" srcOrd="0" destOrd="2" presId="urn:microsoft.com/office/officeart/2005/8/layout/hList6"/>
    <dgm:cxn modelId="{2BA79CE2-D027-4F10-BFD7-8919BC7B3ADB}" srcId="{06402982-C32B-4EB0-BA40-2343E6BAC341}" destId="{0E1528F2-D036-47E5-AE1B-B7F648B86A25}" srcOrd="1" destOrd="0" parTransId="{007A2D0A-A9B3-4405-9AD3-A7860C31B960}" sibTransId="{46143554-E014-4781-B9E4-B8A9E190EF32}"/>
    <dgm:cxn modelId="{BBDD9474-D46B-4B4D-ACC6-034D921DC180}" srcId="{5F5E8D48-10BF-412C-8ADE-F0BB0414ECCF}" destId="{564E1918-9EDD-468F-9549-B5F7B7988E73}" srcOrd="0" destOrd="0" parTransId="{5B5F15A2-DBE9-4D06-A6AF-2136D38E9C41}" sibTransId="{8A7D020E-6188-4533-8C3B-EDCCCC9C5AFB}"/>
    <dgm:cxn modelId="{DA59D2C9-85DC-42FC-8F1A-79810B4C8100}" srcId="{564E1918-9EDD-468F-9549-B5F7B7988E73}" destId="{533D762C-CBB4-4A87-B9BE-27CFEDE3CDF1}" srcOrd="0" destOrd="0" parTransId="{53EAF424-5791-4A69-A0AC-979FE4A8C9C4}" sibTransId="{B7EF7102-1946-4931-ACAD-C395EFF0649A}"/>
    <dgm:cxn modelId="{07171DE2-9449-4D51-A61D-DF2A1D34F42C}" type="presOf" srcId="{564E1918-9EDD-468F-9549-B5F7B7988E73}" destId="{65E8BD71-16E5-4936-B968-655238156D01}" srcOrd="0" destOrd="0" presId="urn:microsoft.com/office/officeart/2005/8/layout/hList6"/>
    <dgm:cxn modelId="{64B5622E-2491-48CB-80F4-8AE964F94B0B}" type="presOf" srcId="{0E1528F2-D036-47E5-AE1B-B7F648B86A25}" destId="{8FFFF94C-4ECC-4B05-AE54-1F95D8B31B98}" srcOrd="0" destOrd="2" presId="urn:microsoft.com/office/officeart/2005/8/layout/hList6"/>
    <dgm:cxn modelId="{780EC831-CC48-48FF-B8E0-3F1FC352D98E}" srcId="{5F5E8D48-10BF-412C-8ADE-F0BB0414ECCF}" destId="{9886E797-7214-4547-BA6D-3000A88C3FBE}" srcOrd="2" destOrd="0" parTransId="{0EF46AD8-D504-40A6-BA78-595F776DC717}" sibTransId="{4F543655-26DD-431E-B76D-398136DFED00}"/>
    <dgm:cxn modelId="{C949FD89-BF75-4AEF-8B78-FFD278877D32}" type="presOf" srcId="{06402982-C32B-4EB0-BA40-2343E6BAC341}" destId="{8FFFF94C-4ECC-4B05-AE54-1F95D8B31B98}" srcOrd="0" destOrd="0" presId="urn:microsoft.com/office/officeart/2005/8/layout/hList6"/>
    <dgm:cxn modelId="{871F1E13-0922-424A-B516-0D3D8BF02B1D}" srcId="{06402982-C32B-4EB0-BA40-2343E6BAC341}" destId="{3793EA1C-A019-4FF6-A676-14EF5F9C64C4}" srcOrd="0" destOrd="0" parTransId="{153241B4-E7AA-4220-9F0B-C87B6D835F4F}" sibTransId="{F51D1CBE-C83C-4723-AE3D-7ACE6D0D62BB}"/>
    <dgm:cxn modelId="{EF71501C-0ED0-4F4C-98A9-C50034770DC0}" type="presOf" srcId="{9886E797-7214-4547-BA6D-3000A88C3FBE}" destId="{6B74C8DC-6BB9-4C12-AE4B-69E98E0CFC15}" srcOrd="0" destOrd="0" presId="urn:microsoft.com/office/officeart/2005/8/layout/hList6"/>
    <dgm:cxn modelId="{88D754A5-C38F-4999-B87F-8129AA4FF432}" type="presParOf" srcId="{1CB3C9A5-C710-4E16-9D09-B8FC865A76E3}" destId="{65E8BD71-16E5-4936-B968-655238156D01}" srcOrd="0" destOrd="0" presId="urn:microsoft.com/office/officeart/2005/8/layout/hList6"/>
    <dgm:cxn modelId="{2363A1C4-11EB-42BC-85E5-99DC542551BD}" type="presParOf" srcId="{1CB3C9A5-C710-4E16-9D09-B8FC865A76E3}" destId="{EE2D1383-8E8C-4779-950F-EF5DF9A6381E}" srcOrd="1" destOrd="0" presId="urn:microsoft.com/office/officeart/2005/8/layout/hList6"/>
    <dgm:cxn modelId="{B21F887D-09A0-41D9-A667-614E759ED68C}" type="presParOf" srcId="{1CB3C9A5-C710-4E16-9D09-B8FC865A76E3}" destId="{8FFFF94C-4ECC-4B05-AE54-1F95D8B31B98}" srcOrd="2" destOrd="0" presId="urn:microsoft.com/office/officeart/2005/8/layout/hList6"/>
    <dgm:cxn modelId="{3C515AB0-D34D-471C-91C5-FB40B5FEAE3C}" type="presParOf" srcId="{1CB3C9A5-C710-4E16-9D09-B8FC865A76E3}" destId="{9E93B404-D946-428C-A900-E438AD424BA5}" srcOrd="3" destOrd="0" presId="urn:microsoft.com/office/officeart/2005/8/layout/hList6"/>
    <dgm:cxn modelId="{E252F34C-FADE-4087-BF6C-FD81BC3C3C1B}" type="presParOf" srcId="{1CB3C9A5-C710-4E16-9D09-B8FC865A76E3}" destId="{6B74C8DC-6BB9-4C12-AE4B-69E98E0CFC1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8BD71-16E5-4936-B968-655238156D01}">
      <dsp:nvSpPr>
        <dsp:cNvPr id="0" name=""/>
        <dsp:cNvSpPr/>
      </dsp:nvSpPr>
      <dsp:spPr>
        <a:xfrm rot="16200000">
          <a:off x="-1336540" y="1337765"/>
          <a:ext cx="5861785" cy="3186253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Khái niệm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là một chuỗi các phản ứng của cơ thể động vật trả lời kích thích từ môi trường bên trong hoặc bên ngoài cơ thể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26" y="1172356"/>
        <a:ext cx="3186253" cy="3517071"/>
      </dsp:txXfrm>
    </dsp:sp>
    <dsp:sp modelId="{8FFFF94C-4ECC-4B05-AE54-1F95D8B31B98}">
      <dsp:nvSpPr>
        <dsp:cNvPr id="0" name=""/>
        <dsp:cNvSpPr/>
      </dsp:nvSpPr>
      <dsp:spPr>
        <a:xfrm rot="16200000">
          <a:off x="2088682" y="1337765"/>
          <a:ext cx="5861785" cy="3186253"/>
        </a:xfrm>
        <a:prstGeom prst="flowChartManualOperation">
          <a:avLst/>
        </a:prstGeom>
        <a:solidFill>
          <a:schemeClr val="accent2">
            <a:shade val="80000"/>
            <a:hueOff val="102602"/>
            <a:satOff val="-16982"/>
            <a:lumOff val="163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bẩm sinh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học được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426448" y="1172356"/>
        <a:ext cx="3186253" cy="3517071"/>
      </dsp:txXfrm>
    </dsp:sp>
    <dsp:sp modelId="{6B74C8DC-6BB9-4C12-AE4B-69E98E0CFC15}">
      <dsp:nvSpPr>
        <dsp:cNvPr id="0" name=""/>
        <dsp:cNvSpPr/>
      </dsp:nvSpPr>
      <dsp:spPr>
        <a:xfrm rot="16200000">
          <a:off x="5513904" y="1337765"/>
          <a:ext cx="5861785" cy="3186253"/>
        </a:xfrm>
        <a:prstGeom prst="flowChartManualOperation">
          <a:avLst/>
        </a:prstGeom>
        <a:solidFill>
          <a:schemeClr val="accent2">
            <a:shade val="80000"/>
            <a:hueOff val="205204"/>
            <a:satOff val="-33963"/>
            <a:lumOff val="32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Phân biệt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sinh ra đã có, được di truyền từ bố mẹ, đặc trưng cho loài.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Tập tính hình thành trong quá trình sống thông qua học tập và rút kinh nghiệm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851670" y="1172356"/>
        <a:ext cx="3186253" cy="351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9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9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59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96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83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6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02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5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2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12E093-ED99-45CA-A92B-031225202B27}" type="datetimeFigureOut">
              <a:rPr lang="vi-VN" smtClean="0"/>
              <a:t>12/07/2022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45E1A2-E8F6-42FB-9232-5BC91E134D81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2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7" y="3713823"/>
            <a:ext cx="5293895" cy="257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97" y="1347539"/>
            <a:ext cx="5122245" cy="232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74" r="665" b="8815"/>
          <a:stretch/>
        </p:blipFill>
        <p:spPr>
          <a:xfrm>
            <a:off x="632057" y="1347538"/>
            <a:ext cx="5268230" cy="228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r="19065"/>
          <a:stretch/>
        </p:blipFill>
        <p:spPr>
          <a:xfrm>
            <a:off x="6216197" y="3713824"/>
            <a:ext cx="5122245" cy="2575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1923" y="243385"/>
            <a:ext cx="952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33: TẬP TÍNH CỦA ĐỘNG VẬT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31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7" y="286603"/>
            <a:ext cx="11217349" cy="1450757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tập tính và vai trò của tập tính đối với động vật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29" y="1845734"/>
            <a:ext cx="11451265" cy="4023360"/>
          </a:xfrm>
        </p:spPr>
        <p:txBody>
          <a:bodyPr>
            <a:no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Khái niệm: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tính là một chuỗi các phản ứng của cơ thể động vật trả lời kích thích từ môi trường bên trong hoặc bên ngoài cơ thể.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tính bao gồm: tập tính bẩm sinh và tập tính học được hình thành trong đời sống của cá thể động vật.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Vai trò: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tính giúp động vật tồn tại và phát triển.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Ví dụ: tìm kiếm thức ăn, trốn tránh kẻ thù, sinh sản, di cư, bảo vệ lãnh thổ,…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THỰC HÀNH QUAN SÁT TẬP TÍNH CỦA ĐỘNG VẬT</a:t>
            </a:r>
            <a:endParaRPr lang="vi-V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623796"/>
              </p:ext>
            </p:extLst>
          </p:nvPr>
        </p:nvGraphicFramePr>
        <p:xfrm>
          <a:off x="329609" y="1839433"/>
          <a:ext cx="11504428" cy="441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4808">
                  <a:extLst>
                    <a:ext uri="{9D8B030D-6E8A-4147-A177-3AD203B41FA5}">
                      <a16:colId xmlns:a16="http://schemas.microsoft.com/office/drawing/2014/main" val="1790979124"/>
                    </a:ext>
                  </a:extLst>
                </a:gridCol>
                <a:gridCol w="1745669">
                  <a:extLst>
                    <a:ext uri="{9D8B030D-6E8A-4147-A177-3AD203B41FA5}">
                      <a16:colId xmlns:a16="http://schemas.microsoft.com/office/drawing/2014/main" val="1038552656"/>
                    </a:ext>
                  </a:extLst>
                </a:gridCol>
                <a:gridCol w="1826920">
                  <a:extLst>
                    <a:ext uri="{9D8B030D-6E8A-4147-A177-3AD203B41FA5}">
                      <a16:colId xmlns:a16="http://schemas.microsoft.com/office/drawing/2014/main" val="389302980"/>
                    </a:ext>
                  </a:extLst>
                </a:gridCol>
                <a:gridCol w="2877031">
                  <a:extLst>
                    <a:ext uri="{9D8B030D-6E8A-4147-A177-3AD203B41FA5}">
                      <a16:colId xmlns:a16="http://schemas.microsoft.com/office/drawing/2014/main" val="2930287496"/>
                    </a:ext>
                  </a:extLst>
                </a:gridCol>
              </a:tblGrid>
              <a:tr h="87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tính quan sát được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Bẩm sinh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(+)/(-)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được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(+)/(-)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558909"/>
                  </a:ext>
                </a:extLst>
              </a:tr>
              <a:tr h="878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882221"/>
                  </a:ext>
                </a:extLst>
              </a:tr>
              <a:tr h="878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845006"/>
                  </a:ext>
                </a:extLst>
              </a:tr>
              <a:tr h="878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330690"/>
                  </a:ext>
                </a:extLst>
              </a:tr>
              <a:tr h="878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04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6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Thảo luận và hoàn thành PHT qua các video sau: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34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5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09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2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95" t="39285" r="26644" b="39898"/>
          <a:stretch/>
        </p:blipFill>
        <p:spPr>
          <a:xfrm>
            <a:off x="147203" y="2117559"/>
            <a:ext cx="11823800" cy="2810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182" y="435891"/>
            <a:ext cx="4589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khởi động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50769" y="5036634"/>
            <a:ext cx="635268" cy="49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645920" y="4928135"/>
            <a:ext cx="531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TÍNH ĐỘNG VẬT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286603"/>
            <a:ext cx="10289406" cy="145075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làm việc nhóm cặp đôi nghiên cứu thông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4" y="1845734"/>
            <a:ext cx="10289406" cy="3111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tính động vật là gì? Cho ví dụ.</a:t>
            </a:r>
            <a:endParaRPr lang="vi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tính được chia thành mấy loại? Liệt kê những loại đó.</a:t>
            </a:r>
            <a:endParaRPr lang="vi-VN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các loại tập tính đó?</a:t>
            </a:r>
            <a:endParaRPr lang="vi-VN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6883" y="5313145"/>
            <a:ext cx="741145" cy="683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232033" y="5227097"/>
            <a:ext cx="10443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hoàn thành câu trả lời vào phiếu học tập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58" t="27106" r="41066" b="27002"/>
          <a:stretch/>
        </p:blipFill>
        <p:spPr>
          <a:xfrm>
            <a:off x="659219" y="382772"/>
            <a:ext cx="10558130" cy="58585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2998" y="2211572"/>
            <a:ext cx="9916639" cy="730120"/>
            <a:chOff x="1002998" y="2211572"/>
            <a:chExt cx="9916639" cy="7301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10093" y="2211572"/>
              <a:ext cx="9909544" cy="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2998" y="2576632"/>
              <a:ext cx="9909544" cy="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10093" y="2941691"/>
              <a:ext cx="850605" cy="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50845" y="3636335"/>
            <a:ext cx="9868792" cy="1079202"/>
            <a:chOff x="1050845" y="3636335"/>
            <a:chExt cx="9868792" cy="107920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967023" y="3636335"/>
              <a:ext cx="3891517" cy="1063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402186" y="4316818"/>
              <a:ext cx="517451" cy="177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0845" y="4697800"/>
              <a:ext cx="1903228" cy="1773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010093" y="3629236"/>
            <a:ext cx="9989289" cy="1431855"/>
            <a:chOff x="1010093" y="3629236"/>
            <a:chExt cx="9989289" cy="143185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144540" y="3629236"/>
              <a:ext cx="2768002" cy="7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10093" y="3967681"/>
              <a:ext cx="570968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289698" y="4696030"/>
              <a:ext cx="570968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693581" y="5061090"/>
              <a:ext cx="5546652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6468381"/>
              </p:ext>
            </p:extLst>
          </p:nvPr>
        </p:nvGraphicFramePr>
        <p:xfrm>
          <a:off x="1183907" y="442762"/>
          <a:ext cx="10039149" cy="586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6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386" y="287339"/>
            <a:ext cx="12000614" cy="701490"/>
          </a:xfrm>
        </p:spPr>
        <p:txBody>
          <a:bodyPr>
            <a:normAutofit/>
          </a:bodyPr>
          <a:lstStyle/>
          <a:p>
            <a:r>
              <a:rPr lang="vi-VN" sz="4000" dirty="0" smtClean="0"/>
              <a:t>Quan sát các hình sau và hoàn thành phần 2 phiếu học tập</a:t>
            </a:r>
            <a:endParaRPr lang="vi-VN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4700" t="19918" r="41253" b="56822"/>
          <a:stretch/>
        </p:blipFill>
        <p:spPr>
          <a:xfrm>
            <a:off x="1366284" y="988829"/>
            <a:ext cx="9101470" cy="256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01" t="63695" r="39205" b="12842"/>
          <a:stretch/>
        </p:blipFill>
        <p:spPr>
          <a:xfrm>
            <a:off x="1366284" y="3678865"/>
            <a:ext cx="9101470" cy="2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278384"/>
              </p:ext>
            </p:extLst>
          </p:nvPr>
        </p:nvGraphicFramePr>
        <p:xfrm>
          <a:off x="0" y="1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397">
                  <a:extLst>
                    <a:ext uri="{9D8B030D-6E8A-4147-A177-3AD203B41FA5}">
                      <a16:colId xmlns:a16="http://schemas.microsoft.com/office/drawing/2014/main" val="597076717"/>
                    </a:ext>
                  </a:extLst>
                </a:gridCol>
                <a:gridCol w="2315534">
                  <a:extLst>
                    <a:ext uri="{9D8B030D-6E8A-4147-A177-3AD203B41FA5}">
                      <a16:colId xmlns:a16="http://schemas.microsoft.com/office/drawing/2014/main" val="186971240"/>
                    </a:ext>
                  </a:extLst>
                </a:gridCol>
                <a:gridCol w="2669953">
                  <a:extLst>
                    <a:ext uri="{9D8B030D-6E8A-4147-A177-3AD203B41FA5}">
                      <a16:colId xmlns:a16="http://schemas.microsoft.com/office/drawing/2014/main" val="2064665959"/>
                    </a:ext>
                  </a:extLst>
                </a:gridCol>
                <a:gridCol w="3485115">
                  <a:extLst>
                    <a:ext uri="{9D8B030D-6E8A-4147-A177-3AD203B41FA5}">
                      <a16:colId xmlns:a16="http://schemas.microsoft.com/office/drawing/2014/main" val="1541108775"/>
                    </a:ext>
                  </a:extLst>
                </a:gridCol>
              </a:tblGrid>
              <a:tr h="12254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TẬP</a:t>
                      </a:r>
                      <a:r>
                        <a:rPr lang="en-US" sz="3200" baseline="0" dirty="0" smtClean="0"/>
                        <a:t> TÍNH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BẨM</a:t>
                      </a:r>
                      <a:r>
                        <a:rPr lang="en-US" sz="3200" baseline="0" dirty="0" smtClean="0"/>
                        <a:t> SINH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(+) / (-)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HỌC</a:t>
                      </a:r>
                      <a:r>
                        <a:rPr lang="en-US" sz="3200" baseline="0" dirty="0" smtClean="0"/>
                        <a:t> ĐƯỢC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(+) / (-)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Ý</a:t>
                      </a:r>
                      <a:r>
                        <a:rPr lang="en-US" sz="3200" baseline="0" dirty="0" smtClean="0"/>
                        <a:t> NGHĨA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1908"/>
                  </a:ext>
                </a:extLst>
              </a:tr>
              <a:tr h="1225454"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Giăng tơ của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nhện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91047"/>
                  </a:ext>
                </a:extLst>
              </a:tr>
              <a:tr h="1225454"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Bú mẹ của chó con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553"/>
                  </a:ext>
                </a:extLst>
              </a:tr>
              <a:tr h="1225454"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 con mồi của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mèo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70195"/>
                  </a:ext>
                </a:extLst>
              </a:tr>
              <a:tr h="1956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tham gia giao thông dừng phương tiện khi gặp tín hiệu đèn đỏ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2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4" t="40084" r="25305" b="30841"/>
          <a:stretch/>
        </p:blipFill>
        <p:spPr>
          <a:xfrm>
            <a:off x="435934" y="1956391"/>
            <a:ext cx="11100391" cy="3987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8659" y="624744"/>
            <a:ext cx="237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ĐÁP ÁN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2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5"/>
          <a:stretch/>
        </p:blipFill>
        <p:spPr>
          <a:xfrm>
            <a:off x="3995847" y="0"/>
            <a:ext cx="3762375" cy="3012816"/>
          </a:xfrm>
        </p:spPr>
      </p:pic>
      <p:sp>
        <p:nvSpPr>
          <p:cNvPr id="5" name="Flowchart: Alternate Process 4"/>
          <p:cNvSpPr/>
          <p:nvPr/>
        </p:nvSpPr>
        <p:spPr>
          <a:xfrm>
            <a:off x="2931816" y="3012816"/>
            <a:ext cx="5563598" cy="27219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vai trò của tập tính đối với đời sống động vật?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2863" y="3040399"/>
            <a:ext cx="290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 THỨC ĂN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2386" y="983188"/>
            <a:ext cx="37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 CHẠY KẺ THÙ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704" y="5007422"/>
            <a:ext cx="199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SẢN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030" y="983188"/>
            <a:ext cx="347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LÃNH THỔ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9312" y="4882167"/>
            <a:ext cx="290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CƯ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045" y="2506562"/>
            <a:ext cx="311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TÍNH XÃ HỘI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3105757" y="1313799"/>
            <a:ext cx="5995631" cy="4300192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ĐỘNG VẬT TỒN TẠI VÀ PHÁT TRIỂN</a:t>
            </a:r>
            <a:endParaRPr lang="vi-V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4420</TotalTime>
  <Words>405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Học sinh làm việc nhóm cặp đôi nghiên cứu thông tin SGK và trả lời câu hỏi:</vt:lpstr>
      <vt:lpstr>PowerPoint Presentation</vt:lpstr>
      <vt:lpstr>PowerPoint Presentation</vt:lpstr>
      <vt:lpstr>Quan sát các hình sau và hoàn thành phần 2 phiếu học tập</vt:lpstr>
      <vt:lpstr>PowerPoint Presentation</vt:lpstr>
      <vt:lpstr>PowerPoint Presentation</vt:lpstr>
      <vt:lpstr>PowerPoint Presentation</vt:lpstr>
      <vt:lpstr>I. Khái niệm tập tính và vai trò của tập tính đối với động vật</vt:lpstr>
      <vt:lpstr>THỰC HÀNH QUAN SÁT TẬP TÍNH CỦA ĐỘNG VẬT</vt:lpstr>
      <vt:lpstr>Thảo luận và hoàn thành PHT qua các video sau: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Hong Linh</dc:creator>
  <cp:lastModifiedBy>Nguyen Hong Linh</cp:lastModifiedBy>
  <cp:revision>22</cp:revision>
  <dcterms:created xsi:type="dcterms:W3CDTF">2022-07-12T04:14:29Z</dcterms:created>
  <dcterms:modified xsi:type="dcterms:W3CDTF">2022-07-15T05:55:27Z</dcterms:modified>
</cp:coreProperties>
</file>