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sldIdLst>
    <p:sldId id="257" r:id="rId3"/>
    <p:sldId id="258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B8B"/>
    <a:srgbClr val="FF9999"/>
    <a:srgbClr val="339D7C"/>
    <a:srgbClr val="AECAEA"/>
    <a:srgbClr val="ABDACC"/>
    <a:srgbClr val="F4466B"/>
    <a:srgbClr val="FFFFFF"/>
    <a:srgbClr val="EA6A4C"/>
    <a:srgbClr val="F7C6BB"/>
    <a:srgbClr val="F5B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>
        <p:scale>
          <a:sx n="59" d="100"/>
          <a:sy n="59" d="100"/>
        </p:scale>
        <p:origin x="-1140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4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="" xmlns:a16="http://schemas.microsoft.com/office/drawing/2014/main" id="{41214358-2101-4277-AC92-58837F896C5F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="" xmlns:a16="http://schemas.microsoft.com/office/drawing/2014/main" id="{49B257A9-43E3-4E2F-8C12-CF30A0751FE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947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CFB6303-9BFB-4454-9264-D7B0E34AB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74F3021-494A-4467-9890-8C0C4F1009FF}"/>
              </a:ext>
            </a:extLst>
          </p:cNvPr>
          <p:cNvSpPr/>
          <p:nvPr/>
        </p:nvSpPr>
        <p:spPr>
          <a:xfrm>
            <a:off x="0" y="0"/>
            <a:ext cx="4495800" cy="6858000"/>
          </a:xfrm>
          <a:prstGeom prst="rect">
            <a:avLst/>
          </a:prstGeom>
          <a:solidFill>
            <a:srgbClr val="060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A02C89-EA02-48AA-A8D8-52C63E97932E}"/>
              </a:ext>
            </a:extLst>
          </p:cNvPr>
          <p:cNvSpPr txBox="1"/>
          <p:nvPr/>
        </p:nvSpPr>
        <p:spPr>
          <a:xfrm>
            <a:off x="228600" y="382740"/>
            <a:ext cx="7226300" cy="1384935"/>
          </a:xfrm>
          <a:prstGeom prst="roundRect">
            <a:avLst>
              <a:gd name="adj" fmla="val 50000"/>
            </a:avLst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32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 ĐỀ 8: </a:t>
            </a:r>
          </a:p>
          <a:p>
            <a:pPr algn="ctr"/>
            <a:r>
              <a:rPr lang="en-SG" sz="3200" b="1" dirty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 DẠNG THẾ GIỚI SỐNG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70C8BF39-B79B-41FF-9058-C29CD67FCFDE}"/>
              </a:ext>
            </a:extLst>
          </p:cNvPr>
          <p:cNvSpPr/>
          <p:nvPr/>
        </p:nvSpPr>
        <p:spPr>
          <a:xfrm>
            <a:off x="0" y="2323531"/>
            <a:ext cx="5715000" cy="2210937"/>
          </a:xfrm>
          <a:prstGeom prst="roundRect">
            <a:avLst>
              <a:gd name="adj" fmla="val 928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28: NẤM</a:t>
            </a:r>
            <a:endParaRPr lang="en-US" sz="7200">
              <a:solidFill>
                <a:schemeClr val="bg1"/>
              </a:solidFill>
            </a:endParaRPr>
          </a:p>
        </p:txBody>
      </p:sp>
      <p:sp>
        <p:nvSpPr>
          <p:cNvPr id="3" name="D7190A">
            <a:extLst>
              <a:ext uri="{FF2B5EF4-FFF2-40B4-BE49-F238E27FC236}">
                <a16:creationId xmlns="" xmlns:a16="http://schemas.microsoft.com/office/drawing/2014/main" id="{FC04EBD8-3DA8-498C-BEBA-B3BFF2A60222}"/>
              </a:ext>
            </a:extLst>
          </p:cNvPr>
          <p:cNvSpPr txBox="1"/>
          <p:nvPr/>
        </p:nvSpPr>
        <p:spPr>
          <a:xfrm>
            <a:off x="0" y="-850900"/>
            <a:ext cx="5028621" cy="26161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en-US" sz="1700">
                <a:noFill/>
              </a:rPr>
              <a:t>E:\DỰ ÁN SOẠN SÁCH KHTN 6\CD8 - Bai 28\9Slide\</a:t>
            </a:r>
          </a:p>
        </p:txBody>
      </p:sp>
    </p:spTree>
    <p:extLst>
      <p:ext uri="{BB962C8B-B14F-4D97-AF65-F5344CB8AC3E}">
        <p14:creationId xmlns:p14="http://schemas.microsoft.com/office/powerpoint/2010/main" val="39774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EEC4C56-4EE0-41B8-83AD-AED238ED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-9565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A78E14-D22B-4DCE-9F6E-6B4D77017731}"/>
              </a:ext>
            </a:extLst>
          </p:cNvPr>
          <p:cNvSpPr txBox="1"/>
          <p:nvPr/>
        </p:nvSpPr>
        <p:spPr>
          <a:xfrm>
            <a:off x="764275" y="415395"/>
            <a:ext cx="6093725" cy="1087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1.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Chất kháng sinh pênixilin được sản xuất từ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BCDDB60-ECA7-4630-AE4E-EA42163AC032}"/>
              </a:ext>
            </a:extLst>
          </p:cNvPr>
          <p:cNvSpPr/>
          <p:nvPr/>
        </p:nvSpPr>
        <p:spPr>
          <a:xfrm>
            <a:off x="1295400" y="2282979"/>
            <a:ext cx="3962400" cy="882555"/>
          </a:xfrm>
          <a:prstGeom prst="roundRect">
            <a:avLst/>
          </a:prstGeom>
          <a:solidFill>
            <a:srgbClr val="025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mốc xanh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D3DFC5A-36EB-49B4-A475-EC54DDFB1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000" y="914400"/>
            <a:ext cx="3810000" cy="3810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69F5A5E-D464-4E80-B8CE-EFBC9A722891}"/>
              </a:ext>
            </a:extLst>
          </p:cNvPr>
          <p:cNvSpPr/>
          <p:nvPr/>
        </p:nvSpPr>
        <p:spPr>
          <a:xfrm>
            <a:off x="1309048" y="3438565"/>
            <a:ext cx="2577152" cy="882555"/>
          </a:xfrm>
          <a:prstGeom prst="roundRect">
            <a:avLst/>
          </a:prstGeom>
          <a:solidFill>
            <a:srgbClr val="7BD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80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nấm men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F881759-967D-4819-9CF9-B5C7EA6114CC}"/>
              </a:ext>
            </a:extLst>
          </p:cNvPr>
          <p:cNvSpPr/>
          <p:nvPr/>
        </p:nvSpPr>
        <p:spPr>
          <a:xfrm>
            <a:off x="1322697" y="4571999"/>
            <a:ext cx="5078104" cy="882555"/>
          </a:xfrm>
          <a:prstGeom prst="roundRect">
            <a:avLst/>
          </a:prstGeom>
          <a:solidFill>
            <a:srgbClr val="F9E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2800">
                <a:solidFill>
                  <a:prstClr val="black"/>
                </a:solidFill>
                <a:latin typeface="Times New Roman" panose="02020603050405020304" pitchFamily="18" charset="0"/>
              </a:rPr>
              <a:t>mốc trắng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4AEE82A-7740-4994-83E1-9D0B7EC81655}"/>
              </a:ext>
            </a:extLst>
          </p:cNvPr>
          <p:cNvSpPr/>
          <p:nvPr/>
        </p:nvSpPr>
        <p:spPr>
          <a:xfrm>
            <a:off x="1322695" y="5761390"/>
            <a:ext cx="3249305" cy="882555"/>
          </a:xfrm>
          <a:prstGeom prst="roundRect">
            <a:avLst/>
          </a:prstGeom>
          <a:solidFill>
            <a:srgbClr val="D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mốc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705D4C6-D890-4405-9D71-6309D9888216}"/>
              </a:ext>
            </a:extLst>
          </p:cNvPr>
          <p:cNvSpPr/>
          <p:nvPr/>
        </p:nvSpPr>
        <p:spPr>
          <a:xfrm>
            <a:off x="217796" y="2306863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F179DA2-1CDF-487B-8453-60AE8C07AE83}"/>
              </a:ext>
            </a:extLst>
          </p:cNvPr>
          <p:cNvSpPr/>
          <p:nvPr/>
        </p:nvSpPr>
        <p:spPr>
          <a:xfrm>
            <a:off x="166048" y="3429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11E3249-AAD0-4E2C-87AB-D90F8E63D3C2}"/>
              </a:ext>
            </a:extLst>
          </p:cNvPr>
          <p:cNvSpPr/>
          <p:nvPr/>
        </p:nvSpPr>
        <p:spPr>
          <a:xfrm>
            <a:off x="166048" y="4572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0E067511-EF95-4F99-BBA0-A4E51DF2A1CA}"/>
              </a:ext>
            </a:extLst>
          </p:cNvPr>
          <p:cNvSpPr/>
          <p:nvPr/>
        </p:nvSpPr>
        <p:spPr>
          <a:xfrm>
            <a:off x="166048" y="576139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D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A78E14-D22B-4DCE-9F6E-6B4D77017731}"/>
              </a:ext>
            </a:extLst>
          </p:cNvPr>
          <p:cNvSpPr txBox="1"/>
          <p:nvPr/>
        </p:nvSpPr>
        <p:spPr>
          <a:xfrm>
            <a:off x="764275" y="415395"/>
            <a:ext cx="6398525" cy="1087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</a:t>
            </a:r>
            <a:r>
              <a:rPr kumimoji="0" lang="en-SG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lang="en-SG" sz="3200" b="1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Loại nấm nào dưới đây </a:t>
            </a:r>
            <a:r>
              <a:rPr kumimoji="0" lang="vi-VN" sz="3200" i="1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được xếp vào nhóm nấm đảm ?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BCDDB60-ECA7-4630-AE4E-EA42163AC032}"/>
              </a:ext>
            </a:extLst>
          </p:cNvPr>
          <p:cNvSpPr/>
          <p:nvPr/>
        </p:nvSpPr>
        <p:spPr>
          <a:xfrm>
            <a:off x="1276349" y="5722459"/>
            <a:ext cx="3962400" cy="882555"/>
          </a:xfrm>
          <a:prstGeom prst="roundRect">
            <a:avLst/>
          </a:prstGeom>
          <a:solidFill>
            <a:srgbClr val="0257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nấm men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D3DFC5A-36EB-49B4-A475-EC54DDFB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914400"/>
            <a:ext cx="3810000" cy="3810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69F5A5E-D464-4E80-B8CE-EFBC9A722891}"/>
              </a:ext>
            </a:extLst>
          </p:cNvPr>
          <p:cNvSpPr/>
          <p:nvPr/>
        </p:nvSpPr>
        <p:spPr>
          <a:xfrm>
            <a:off x="1276349" y="4463827"/>
            <a:ext cx="2577152" cy="882555"/>
          </a:xfrm>
          <a:prstGeom prst="roundRect">
            <a:avLst/>
          </a:prstGeom>
          <a:solidFill>
            <a:srgbClr val="7BD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80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nấm hương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F881759-967D-4819-9CF9-B5C7EA6114CC}"/>
              </a:ext>
            </a:extLst>
          </p:cNvPr>
          <p:cNvSpPr/>
          <p:nvPr/>
        </p:nvSpPr>
        <p:spPr>
          <a:xfrm>
            <a:off x="1276349" y="3391899"/>
            <a:ext cx="5078104" cy="882555"/>
          </a:xfrm>
          <a:prstGeom prst="roundRect">
            <a:avLst/>
          </a:prstGeom>
          <a:solidFill>
            <a:srgbClr val="F9E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2800">
                <a:solidFill>
                  <a:prstClr val="black"/>
                </a:solidFill>
                <a:latin typeface="Times New Roman" panose="02020603050405020304" pitchFamily="18" charset="0"/>
              </a:rPr>
              <a:t>nấm mộc nhĩ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4AEE82A-7740-4994-83E1-9D0B7EC81655}"/>
              </a:ext>
            </a:extLst>
          </p:cNvPr>
          <p:cNvSpPr/>
          <p:nvPr/>
        </p:nvSpPr>
        <p:spPr>
          <a:xfrm>
            <a:off x="1276349" y="2257440"/>
            <a:ext cx="3249305" cy="882555"/>
          </a:xfrm>
          <a:prstGeom prst="roundRect">
            <a:avLst/>
          </a:prstGeom>
          <a:solidFill>
            <a:srgbClr val="D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nấm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rơm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705D4C6-D890-4405-9D71-6309D9888216}"/>
              </a:ext>
            </a:extLst>
          </p:cNvPr>
          <p:cNvSpPr/>
          <p:nvPr/>
        </p:nvSpPr>
        <p:spPr>
          <a:xfrm>
            <a:off x="217796" y="2306863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F179DA2-1CDF-487B-8453-60AE8C07AE83}"/>
              </a:ext>
            </a:extLst>
          </p:cNvPr>
          <p:cNvSpPr/>
          <p:nvPr/>
        </p:nvSpPr>
        <p:spPr>
          <a:xfrm>
            <a:off x="166048" y="3429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11E3249-AAD0-4E2C-87AB-D90F8E63D3C2}"/>
              </a:ext>
            </a:extLst>
          </p:cNvPr>
          <p:cNvSpPr/>
          <p:nvPr/>
        </p:nvSpPr>
        <p:spPr>
          <a:xfrm>
            <a:off x="166048" y="457200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0E067511-EF95-4F99-BBA0-A4E51DF2A1CA}"/>
              </a:ext>
            </a:extLst>
          </p:cNvPr>
          <p:cNvSpPr/>
          <p:nvPr/>
        </p:nvSpPr>
        <p:spPr>
          <a:xfrm>
            <a:off x="166048" y="5761390"/>
            <a:ext cx="838200" cy="882555"/>
          </a:xfrm>
          <a:prstGeom prst="ellipse">
            <a:avLst/>
          </a:prstGeom>
          <a:solidFill>
            <a:srgbClr val="FCC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D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4B19F0C-C16E-4B90-8F06-331353945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8011802" y="0"/>
            <a:ext cx="416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6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012E128-C8BF-4BF3-9D45-6721573DFB46}"/>
              </a:ext>
            </a:extLst>
          </p:cNvPr>
          <p:cNvSpPr txBox="1"/>
          <p:nvPr/>
        </p:nvSpPr>
        <p:spPr>
          <a:xfrm>
            <a:off x="1028700" y="457200"/>
            <a:ext cx="10134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 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Trong số các loại nấm sau, nấm nào là nấm độc?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0A71DBB-BD52-4016-B63E-389BEED98A26}"/>
              </a:ext>
            </a:extLst>
          </p:cNvPr>
          <p:cNvSpPr>
            <a:spLocks noChangeAspect="1"/>
          </p:cNvSpPr>
          <p:nvPr/>
        </p:nvSpPr>
        <p:spPr>
          <a:xfrm>
            <a:off x="1295400" y="1452880"/>
            <a:ext cx="3048000" cy="18288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5EF4140-B639-4BD9-A5CE-4445F1A57E1F}"/>
              </a:ext>
            </a:extLst>
          </p:cNvPr>
          <p:cNvSpPr>
            <a:spLocks noChangeAspect="1"/>
          </p:cNvSpPr>
          <p:nvPr/>
        </p:nvSpPr>
        <p:spPr>
          <a:xfrm>
            <a:off x="7924799" y="1447799"/>
            <a:ext cx="3352801" cy="4434841"/>
          </a:xfrm>
          <a:prstGeom prst="rect">
            <a:avLst/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553" r="71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181BB14-F936-48CD-9053-D4153817BFE0}"/>
              </a:ext>
            </a:extLst>
          </p:cNvPr>
          <p:cNvSpPr>
            <a:spLocks noChangeAspect="1"/>
          </p:cNvSpPr>
          <p:nvPr/>
        </p:nvSpPr>
        <p:spPr>
          <a:xfrm>
            <a:off x="4724400" y="1447800"/>
            <a:ext cx="3048000" cy="1828800"/>
          </a:xfrm>
          <a:prstGeom prst="rect">
            <a:avLst/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396" b="-123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6D3E812-79E0-438A-812E-D235618C233B}"/>
              </a:ext>
            </a:extLst>
          </p:cNvPr>
          <p:cNvSpPr>
            <a:spLocks noChangeAspect="1"/>
          </p:cNvSpPr>
          <p:nvPr/>
        </p:nvSpPr>
        <p:spPr>
          <a:xfrm>
            <a:off x="4724400" y="3596640"/>
            <a:ext cx="3048000" cy="2286000"/>
          </a:xfrm>
          <a:prstGeom prst="rect">
            <a:avLst/>
          </a:prstGeom>
          <a:blipFill dpi="0" rotWithShape="0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54" r="-32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0E89E7F-0484-482F-8EAA-275D96F17ED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371601" y="3276600"/>
            <a:ext cx="3124199" cy="2682239"/>
          </a:xfrm>
          <a:prstGeom prst="rect">
            <a:avLst/>
          </a:pr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88" r="1950" b="-136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BC13FEB-385D-4E96-BE7F-C00AE4F0E586}"/>
              </a:ext>
            </a:extLst>
          </p:cNvPr>
          <p:cNvSpPr/>
          <p:nvPr/>
        </p:nvSpPr>
        <p:spPr>
          <a:xfrm rot="5400000">
            <a:off x="-3182779" y="3182779"/>
            <a:ext cx="6858002" cy="492443"/>
          </a:xfrm>
          <a:prstGeom prst="rect">
            <a:avLst/>
          </a:prstGeom>
          <a:solidFill>
            <a:srgbClr val="339D7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BED773A-54E6-4594-83DB-445D74EEC028}"/>
              </a:ext>
            </a:extLst>
          </p:cNvPr>
          <p:cNvSpPr/>
          <p:nvPr/>
        </p:nvSpPr>
        <p:spPr>
          <a:xfrm>
            <a:off x="7308669" y="6553200"/>
            <a:ext cx="4876800" cy="304800"/>
          </a:xfrm>
          <a:prstGeom prst="rect">
            <a:avLst/>
          </a:prstGeom>
          <a:solidFill>
            <a:srgbClr val="FF9999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4242B5-8E31-4589-A4EF-E29496ADC1CE}"/>
              </a:ext>
            </a:extLst>
          </p:cNvPr>
          <p:cNvSpPr/>
          <p:nvPr/>
        </p:nvSpPr>
        <p:spPr>
          <a:xfrm rot="5400000">
            <a:off x="-3065624" y="3182778"/>
            <a:ext cx="6858002" cy="492443"/>
          </a:xfrm>
          <a:prstGeom prst="rect">
            <a:avLst/>
          </a:prstGeom>
          <a:solidFill>
            <a:srgbClr val="339D7C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1831F37A-3814-42CE-9FFB-3F118731C865}"/>
              </a:ext>
            </a:extLst>
          </p:cNvPr>
          <p:cNvSpPr/>
          <p:nvPr/>
        </p:nvSpPr>
        <p:spPr>
          <a:xfrm>
            <a:off x="8267700" y="-1071047"/>
            <a:ext cx="5791200" cy="4693848"/>
          </a:xfrm>
          <a:prstGeom prst="flowChartConnector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5F8FBE3-540E-4AE8-A479-A8824FA4FC37}"/>
              </a:ext>
            </a:extLst>
          </p:cNvPr>
          <p:cNvSpPr/>
          <p:nvPr/>
        </p:nvSpPr>
        <p:spPr>
          <a:xfrm>
            <a:off x="0" y="0"/>
            <a:ext cx="10134600" cy="6858000"/>
          </a:xfrm>
          <a:prstGeom prst="rect">
            <a:avLst/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531223" y="1085267"/>
            <a:ext cx="8610600" cy="4693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 hãy làm bộ sưu tập nấm theo hướng dẫn sau: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1: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Quan sát và nhận dạng một số nấm, địa y qua tranh ảnh, sách giáo khoa.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2: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Sưu tầm tranh ảnh các loại nấm trong tự nhiên, các loại địa y mọc trên cây.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3: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Dán ảnh lên bìa cứng.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4: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Nêu vai trò của nấm.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Bước 5: </a:t>
            </a: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 mẫu vào hộp trong và trang trí theo chủ đề.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=""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9677400" y="-14363"/>
            <a:ext cx="2590800" cy="6858000"/>
          </a:xfrm>
          <a:prstGeom prst="frame">
            <a:avLst>
              <a:gd name="adj1" fmla="val 3350"/>
            </a:avLst>
          </a:prstGeom>
          <a:solidFill>
            <a:srgbClr val="F7C6BB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285604-6F59-4558-905C-040A8620B81A}"/>
              </a:ext>
            </a:extLst>
          </p:cNvPr>
          <p:cNvSpPr txBox="1"/>
          <p:nvPr/>
        </p:nvSpPr>
        <p:spPr>
          <a:xfrm>
            <a:off x="2373631" y="301823"/>
            <a:ext cx="4038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>
                <a:solidFill>
                  <a:schemeClr val="bg2">
                    <a:lumMod val="75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Làm bộ sưu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3638EAC-EF4D-4051-90F7-D107F2F2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671" y="253441"/>
            <a:ext cx="223132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1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="" xmlns:a16="http://schemas.microsoft.com/office/drawing/2014/main" id="{9AC88DC5-BFAC-48D3-871B-4F6632ADFC29}"/>
              </a:ext>
            </a:extLst>
          </p:cNvPr>
          <p:cNvSpPr/>
          <p:nvPr/>
        </p:nvSpPr>
        <p:spPr>
          <a:xfrm>
            <a:off x="-895031" y="-1901635"/>
            <a:ext cx="3763335" cy="3048680"/>
          </a:xfrm>
          <a:prstGeom prst="flowChartDocument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A04825-B148-4C9B-B213-E9F490AA6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57200"/>
            <a:ext cx="6626110" cy="3723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28867E-1428-49E9-B277-37193908D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52600"/>
            <a:ext cx="3145809" cy="1472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C61F91-53C4-4301-AA7B-B58D0B11E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9" y="541489"/>
            <a:ext cx="4328535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3C3643A-8971-4B52-8D17-3F784F9C0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3276600"/>
            <a:ext cx="1633870" cy="3432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85A0E8E-8F35-4AB0-97F1-05A68046141B}"/>
              </a:ext>
            </a:extLst>
          </p:cNvPr>
          <p:cNvSpPr txBox="1"/>
          <p:nvPr/>
        </p:nvSpPr>
        <p:spPr>
          <a:xfrm>
            <a:off x="1066800" y="3990260"/>
            <a:ext cx="43285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2400">
                <a:solidFill>
                  <a:srgbClr val="0070C0"/>
                </a:solidFill>
              </a:rPr>
              <a:t>Viết những điều em ĐÃ biết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3A635B-A729-4A6E-B02A-95A3D298DCF4}"/>
              </a:ext>
            </a:extLst>
          </p:cNvPr>
          <p:cNvSpPr txBox="1"/>
          <p:nvPr/>
        </p:nvSpPr>
        <p:spPr>
          <a:xfrm>
            <a:off x="1219200" y="4888586"/>
            <a:ext cx="43285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2400">
                <a:solidFill>
                  <a:schemeClr val="accent6">
                    <a:lumMod val="50000"/>
                  </a:schemeClr>
                </a:solidFill>
              </a:rPr>
              <a:t>Viết những điều em MUỐN biết</a:t>
            </a:r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DA72CD-FF12-425B-A429-2BE7AD9FEDBC}"/>
              </a:ext>
            </a:extLst>
          </p:cNvPr>
          <p:cNvSpPr txBox="1"/>
          <p:nvPr/>
        </p:nvSpPr>
        <p:spPr>
          <a:xfrm>
            <a:off x="1066800" y="5786912"/>
            <a:ext cx="47244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2400">
                <a:solidFill>
                  <a:schemeClr val="accent6">
                    <a:lumMod val="50000"/>
                  </a:schemeClr>
                </a:solidFill>
              </a:rPr>
              <a:t>Viết những điều em ĐÃ HỌC được</a:t>
            </a:r>
            <a:endParaRPr lang="en-US" sz="24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23B4BD2-FF07-468E-9947-195AA7780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9453" l="2794" r="96698">
                        <a14:foregroundMark x1="54784" y1="2656" x2="83743" y2="7266"/>
                        <a14:foregroundMark x1="92379" y1="18047" x2="91871" y2="23984"/>
                        <a14:foregroundMark x1="59780" y1="859" x2="70703" y2="1563"/>
                        <a14:foregroundMark x1="70703" y1="1563" x2="73243" y2="1484"/>
                        <a14:foregroundMark x1="7282" y1="84766" x2="42845" y2="91875"/>
                        <a14:foregroundMark x1="42845" y1="91875" x2="74852" y2="89063"/>
                        <a14:foregroundMark x1="74852" y1="89063" x2="86791" y2="81172"/>
                        <a14:foregroundMark x1="2794" y1="89453" x2="56986" y2="95000"/>
                        <a14:foregroundMark x1="56986" y1="95000" x2="81287" y2="94688"/>
                        <a14:foregroundMark x1="81287" y1="94688" x2="89585" y2="92500"/>
                        <a14:foregroundMark x1="89585" y1="92500" x2="96867" y2="87422"/>
                        <a14:foregroundMark x1="96867" y1="87422" x2="96867" y2="87422"/>
                        <a14:foregroundMark x1="48095" y1="74375" x2="47248" y2="77891"/>
                        <a14:foregroundMark x1="39881" y1="95859" x2="38442" y2="99531"/>
                        <a14:foregroundMark x1="5334" y1="86641" x2="3472" y2="93672"/>
                        <a14:foregroundMark x1="3472" y1="93672" x2="2794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5757" y="4648200"/>
            <a:ext cx="2038886" cy="2209800"/>
          </a:xfrm>
          <a:prstGeom prst="rect">
            <a:avLst/>
          </a:prstGeom>
        </p:spPr>
      </p:pic>
      <p:sp>
        <p:nvSpPr>
          <p:cNvPr id="16" name="Flowchart: Document 15">
            <a:extLst>
              <a:ext uri="{FF2B5EF4-FFF2-40B4-BE49-F238E27FC236}">
                <a16:creationId xmlns="" xmlns:a16="http://schemas.microsoft.com/office/drawing/2014/main" id="{30BB7CBC-44AE-4820-A86A-62C945D00B62}"/>
              </a:ext>
            </a:extLst>
          </p:cNvPr>
          <p:cNvSpPr/>
          <p:nvPr/>
        </p:nvSpPr>
        <p:spPr>
          <a:xfrm>
            <a:off x="2868304" y="-2304614"/>
            <a:ext cx="3763335" cy="3048680"/>
          </a:xfrm>
          <a:prstGeom prst="flowChartDocument">
            <a:avLst/>
          </a:prstGeom>
          <a:solidFill>
            <a:srgbClr val="AE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Document 16">
            <a:extLst>
              <a:ext uri="{FF2B5EF4-FFF2-40B4-BE49-F238E27FC236}">
                <a16:creationId xmlns="" xmlns:a16="http://schemas.microsoft.com/office/drawing/2014/main" id="{5B36ED2A-BBC8-4512-8AFB-1E76F38BACF0}"/>
              </a:ext>
            </a:extLst>
          </p:cNvPr>
          <p:cNvSpPr/>
          <p:nvPr/>
        </p:nvSpPr>
        <p:spPr>
          <a:xfrm>
            <a:off x="6631639" y="-2707593"/>
            <a:ext cx="3763335" cy="3048680"/>
          </a:xfrm>
          <a:prstGeom prst="flowChartDocument">
            <a:avLst/>
          </a:prstGeom>
          <a:solidFill>
            <a:srgbClr val="ABD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1831F37A-3814-42CE-9FFB-3F118731C865}"/>
              </a:ext>
            </a:extLst>
          </p:cNvPr>
          <p:cNvSpPr/>
          <p:nvPr/>
        </p:nvSpPr>
        <p:spPr>
          <a:xfrm>
            <a:off x="8267700" y="-1071047"/>
            <a:ext cx="5791200" cy="4693848"/>
          </a:xfrm>
          <a:prstGeom prst="flowChartConnector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5F8FBE3-540E-4AE8-A479-A8824FA4FC37}"/>
              </a:ext>
            </a:extLst>
          </p:cNvPr>
          <p:cNvSpPr/>
          <p:nvPr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3200400" y="1219200"/>
            <a:ext cx="8610600" cy="4693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1: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Đeo găng tay, khẩu trang cá nhân.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2: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bằng mắt thường: viết tên, mô tả hình dáng, màu sắc và vẽ lại vào vở.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3: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nấm mốc bằng kính lúp: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Dùng kim mũi nhọn lấy 1 phần nấm mốc ra đĩa đồng hồ.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Dàn mỏng nấm mốc, dùng kính lúp cầm tay quan sát sợi nấm.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 4: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 sợi nấm mốc mà em quan sát được.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A55299-2B90-460D-951F-CD63E5D97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99257"/>
            <a:ext cx="8382727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A5392CD-BB49-490B-81FB-379F0E4CA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5918"/>
            <a:ext cx="2926334" cy="3926164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=""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167767" y="208164"/>
            <a:ext cx="2590800" cy="6441672"/>
          </a:xfrm>
          <a:prstGeom prst="frame">
            <a:avLst>
              <a:gd name="adj1" fmla="val 3350"/>
            </a:avLst>
          </a:prstGeom>
          <a:solidFill>
            <a:srgbClr val="F7C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1831F37A-3814-42CE-9FFB-3F118731C865}"/>
              </a:ext>
            </a:extLst>
          </p:cNvPr>
          <p:cNvSpPr/>
          <p:nvPr/>
        </p:nvSpPr>
        <p:spPr>
          <a:xfrm>
            <a:off x="-838201" y="-472806"/>
            <a:ext cx="3893359" cy="3393808"/>
          </a:xfrm>
          <a:prstGeom prst="flowChartConnector">
            <a:avLst/>
          </a:prstGeom>
          <a:solidFill>
            <a:srgbClr val="EA6A4C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5F8FBE3-540E-4AE8-A479-A8824FA4FC37}"/>
              </a:ext>
            </a:extLst>
          </p:cNvPr>
          <p:cNvSpPr/>
          <p:nvPr/>
        </p:nvSpPr>
        <p:spPr>
          <a:xfrm>
            <a:off x="-3105482" y="0"/>
            <a:ext cx="2895600" cy="6858000"/>
          </a:xfrm>
          <a:prstGeom prst="rect">
            <a:avLst/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785989" y="1324265"/>
            <a:ext cx="6757811" cy="3736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Treo tranh A0 tại vị trí ngồi của nhóm.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Trong thời gian 5 phút: Các nhóm di chuyển lần lượt theo chiều kim đồng hồ, nghiên cứu thông tin và hoàn thành PHT cá nhân.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Sau đó, trong thời gian 1 phút thành viên các nhóm quay trở lại vị trí, trao đổi, đối chiếu kết quả tìm hiểu được với các bạn trong nhóm. 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=""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350"/>
            </a:avLst>
          </a:prstGeom>
          <a:solidFill>
            <a:srgbClr val="116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135" y="1108996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9466792" y="2362200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9329488" y="4053786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0447719" y="2901654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8282684" y="2963997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FA7BB61-E057-4AF8-B870-A4E3A379A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89" y="165191"/>
            <a:ext cx="77060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C4CF9B-AAD2-4821-8A59-6147373F2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0" t="-1" b="42896"/>
          <a:stretch/>
        </p:blipFill>
        <p:spPr>
          <a:xfrm rot="5400000">
            <a:off x="10663197" y="-251097"/>
            <a:ext cx="824737" cy="167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673234" y="1266171"/>
            <a:ext cx="10511388" cy="4539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1: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nhận xét về hình dạng của nấm.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2: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hãy phân biệt nấm túi và nấm đảm. Các loại nấm em quan sát ở hoạt động thực hành thuốc nhóm nấm đảm hay nấm túi?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3: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Kể tên một số loại nấm ăn được mà em biết.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4: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chỉ ra điểm khác biệt giữa cấu tạo cơ thể nấm độc và các loại nấm khác.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 5: </a:t>
            </a:r>
            <a:r>
              <a:rPr lang="vi-VN" sz="2800">
                <a:solidFill>
                  <a:srgbClr val="116B8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của nấm men có gì khác với các loại nấm khác. Từ đó hãy phân biệt nấm đơn bào và nấm đa bào.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=""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228600" y="152400"/>
            <a:ext cx="11713467" cy="6553200"/>
          </a:xfrm>
          <a:prstGeom prst="frame">
            <a:avLst>
              <a:gd name="adj1" fmla="val 87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8D040F-846D-47A5-8FB7-39F4E8CFA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911" y="2177"/>
            <a:ext cx="77060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508249" y="1692680"/>
            <a:ext cx="5305030" cy="366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 7 phút: </a:t>
            </a:r>
            <a:endParaRPr lang="en-SG" sz="3200" b="1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28.4, 28.5, 28.6 và đọc thông tin trang 127, 128, 129/SGK</a:t>
            </a: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SG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vi-VN" sz="32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ẽ sơ đồ tư duy với chủ đề: Vai trò của nấm trên giấy A2.</a:t>
            </a:r>
            <a:endParaRPr lang="vi-VN" sz="320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=""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228600" y="152400"/>
            <a:ext cx="11713467" cy="6553200"/>
          </a:xfrm>
          <a:prstGeom prst="frame">
            <a:avLst>
              <a:gd name="adj1" fmla="val 874"/>
            </a:avLst>
          </a:prstGeom>
          <a:solidFill>
            <a:srgbClr val="F44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1200" y="4434840"/>
            <a:ext cx="2887754" cy="243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A0AE9C3-9D30-4E13-B9D1-D75C7965A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646" y="198282"/>
            <a:ext cx="3145809" cy="1472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BDBF7E-EE67-43D7-89EA-5F0A089B9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921" y="109041"/>
            <a:ext cx="3694496" cy="1603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2DD5BB4-B678-4D95-95D2-A8C38B8FE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28" y="1923278"/>
            <a:ext cx="5162678" cy="352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17">
            <a:extLst>
              <a:ext uri="{FF2B5EF4-FFF2-40B4-BE49-F238E27FC236}">
                <a16:creationId xmlns="" xmlns:a16="http://schemas.microsoft.com/office/drawing/2014/main" id="{74CB4F7B-5494-4FD6-92EB-B22E1FD40EF2}"/>
              </a:ext>
            </a:extLst>
          </p:cNvPr>
          <p:cNvSpPr/>
          <p:nvPr/>
        </p:nvSpPr>
        <p:spPr>
          <a:xfrm flipH="1">
            <a:off x="9595381" y="-15420"/>
            <a:ext cx="2615503" cy="2667000"/>
          </a:xfrm>
          <a:prstGeom prst="homePlate">
            <a:avLst/>
          </a:prstGeom>
          <a:solidFill>
            <a:srgbClr val="F4466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="" xmlns:a16="http://schemas.microsoft.com/office/drawing/2014/main" id="{3023735F-FDD9-4ED4-8B74-3BDF766A7FDD}"/>
              </a:ext>
            </a:extLst>
          </p:cNvPr>
          <p:cNvSpPr/>
          <p:nvPr/>
        </p:nvSpPr>
        <p:spPr>
          <a:xfrm rot="16200000">
            <a:off x="-624559" y="-376796"/>
            <a:ext cx="2443937" cy="2434046"/>
          </a:xfrm>
          <a:prstGeom prst="flowChartConnector">
            <a:avLst/>
          </a:prstGeom>
          <a:solidFill>
            <a:srgbClr val="116B8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5D5C36F-99FD-4BA2-80D4-0639230A7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99444" l="2778" r="99167">
                        <a14:foregroundMark x1="86389" y1="12778" x2="96667" y2="24444"/>
                        <a14:foregroundMark x1="96667" y1="24444" x2="95278" y2="33611"/>
                        <a14:foregroundMark x1="78611" y1="10556" x2="80833" y2="10556"/>
                        <a14:foregroundMark x1="88333" y1="10556" x2="77222" y2="11667"/>
                        <a14:foregroundMark x1="69444" y1="17778" x2="69444" y2="17778"/>
                        <a14:foregroundMark x1="58611" y1="29444" x2="58611" y2="29444"/>
                        <a14:foregroundMark x1="57500" y1="22222" x2="55278" y2="25833"/>
                        <a14:foregroundMark x1="51944" y1="35556" x2="53333" y2="31944"/>
                        <a14:foregroundMark x1="52222" y1="32500" x2="49444" y2="39167"/>
                        <a14:foregroundMark x1="68333" y1="9444" x2="83333" y2="9167"/>
                        <a14:foregroundMark x1="83333" y1="9167" x2="97500" y2="12778"/>
                        <a14:foregroundMark x1="90000" y1="40556" x2="99444" y2="74722"/>
                        <a14:foregroundMark x1="94167" y1="36389" x2="97222" y2="61389"/>
                        <a14:foregroundMark x1="96667" y1="36389" x2="97500" y2="48611"/>
                        <a14:foregroundMark x1="96389" y1="37222" x2="98611" y2="51944"/>
                        <a14:foregroundMark x1="83889" y1="88889" x2="89444" y2="98056"/>
                        <a14:foregroundMark x1="59444" y1="92500" x2="59167" y2="98056"/>
                        <a14:foregroundMark x1="25833" y1="82500" x2="30556" y2="99167"/>
                        <a14:foregroundMark x1="55278" y1="93611" x2="47222" y2="99722"/>
                        <a14:foregroundMark x1="26389" y1="83889" x2="26667" y2="99722"/>
                        <a14:foregroundMark x1="5278" y1="77778" x2="2778" y2="82778"/>
                        <a14:foregroundMark x1="14167" y1="86944" x2="17222" y2="9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799" y="4901412"/>
            <a:ext cx="1956587" cy="1956587"/>
          </a:xfrm>
          <a:prstGeom prst="rect">
            <a:avLst/>
          </a:prstGeom>
        </p:spPr>
      </p:pic>
      <p:graphicFrame>
        <p:nvGraphicFramePr>
          <p:cNvPr id="11" name="Table 16">
            <a:extLst>
              <a:ext uri="{FF2B5EF4-FFF2-40B4-BE49-F238E27FC236}">
                <a16:creationId xmlns="" xmlns:a16="http://schemas.microsoft.com/office/drawing/2014/main" id="{AAD2D89D-E0A5-43E5-8009-9DEED0657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24345"/>
              </p:ext>
            </p:extLst>
          </p:nvPr>
        </p:nvGraphicFramePr>
        <p:xfrm>
          <a:off x="762001" y="1944067"/>
          <a:ext cx="10896598" cy="42099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9578">
                  <a:extLst>
                    <a:ext uri="{9D8B030D-6E8A-4147-A177-3AD203B41FA5}">
                      <a16:colId xmlns="" xmlns:a16="http://schemas.microsoft.com/office/drawing/2014/main" val="630797580"/>
                    </a:ext>
                  </a:extLst>
                </a:gridCol>
                <a:gridCol w="3952343">
                  <a:extLst>
                    <a:ext uri="{9D8B030D-6E8A-4147-A177-3AD203B41FA5}">
                      <a16:colId xmlns="" xmlns:a16="http://schemas.microsoft.com/office/drawing/2014/main" val="445123020"/>
                    </a:ext>
                  </a:extLst>
                </a:gridCol>
                <a:gridCol w="4895457">
                  <a:extLst>
                    <a:ext uri="{9D8B030D-6E8A-4147-A177-3AD203B41FA5}">
                      <a16:colId xmlns="" xmlns:a16="http://schemas.microsoft.com/office/drawing/2014/main" val="4203625799"/>
                    </a:ext>
                  </a:extLst>
                </a:gridCol>
                <a:gridCol w="999220">
                  <a:extLst>
                    <a:ext uri="{9D8B030D-6E8A-4147-A177-3AD203B41FA5}">
                      <a16:colId xmlns="" xmlns:a16="http://schemas.microsoft.com/office/drawing/2014/main" val="1356317141"/>
                    </a:ext>
                  </a:extLst>
                </a:gridCol>
              </a:tblGrid>
              <a:tr h="540375">
                <a:tc rowSpan="2"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Tên nhóm</a:t>
                      </a:r>
                      <a:endParaRPr lang="en-US" sz="24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Nội dung (7 điểm)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Hình thức (4 điểm)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/>
                        <a:t>Tổng điểm</a:t>
                      </a:r>
                      <a:endParaRPr lang="en-US" sz="2400" b="1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7955832"/>
                  </a:ext>
                </a:extLst>
              </a:tr>
              <a:tr h="8857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2000"/>
                        <a:t>- Đúng từ khóa (1 điểm)</a:t>
                      </a:r>
                      <a:endParaRPr lang="en-US" sz="2000"/>
                    </a:p>
                    <a:p>
                      <a:r>
                        <a:rPr lang="en-SG" sz="2000"/>
                        <a:t>- Đầy đủ, chính xác (2 điểm)</a:t>
                      </a:r>
                    </a:p>
                    <a:p>
                      <a:r>
                        <a:rPr lang="en-SG" sz="2000"/>
                        <a:t>- Ngắn gọn, đủ nghĩa (2 điểm)</a:t>
                      </a:r>
                    </a:p>
                    <a:p>
                      <a:r>
                        <a:rPr lang="en-SG" sz="2000"/>
                        <a:t>- Có ví dụ minh họa (2 điểm)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2000"/>
                        <a:t>- Sạch, đẹp, đúng chính tả (1 điểm).</a:t>
                      </a:r>
                    </a:p>
                    <a:p>
                      <a:pPr algn="just"/>
                      <a:r>
                        <a:rPr lang="en-SG" sz="2000"/>
                        <a:t>- Chữ viết không bị ngược chiều (1 điểm).</a:t>
                      </a:r>
                    </a:p>
                    <a:p>
                      <a:pPr algn="just"/>
                      <a:r>
                        <a:rPr lang="en-SG" sz="2000"/>
                        <a:t>- Màu sắc nhánh chính và nhánh phụ thống nhất với nhau (1 điểm).</a:t>
                      </a:r>
                    </a:p>
                    <a:p>
                      <a:pPr algn="just"/>
                      <a:r>
                        <a:rPr lang="en-SG" sz="2000"/>
                        <a:t>- Có hình vẽ minh hoa trang trí (1 điểm).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000" b="1"/>
                        <a:t>10 điểm</a:t>
                      </a:r>
                      <a:endParaRPr lang="en-US" sz="2000" b="1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86026"/>
                  </a:ext>
                </a:extLst>
              </a:tr>
              <a:tr h="885779">
                <a:tc>
                  <a:txBody>
                    <a:bodyPr/>
                    <a:lstStyle/>
                    <a:p>
                      <a:r>
                        <a:rPr lang="en-SG" sz="2000"/>
                        <a:t>Nhóm............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0068905"/>
                  </a:ext>
                </a:extLst>
              </a:tr>
              <a:tr h="885779">
                <a:tc>
                  <a:txBody>
                    <a:bodyPr/>
                    <a:lstStyle/>
                    <a:p>
                      <a:r>
                        <a:rPr lang="en-SG" sz="2000"/>
                        <a:t>Nhóm............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106772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C470F6F-2FFA-4176-9CAE-335DBC32C8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1111" r="14991" b="12223"/>
          <a:stretch/>
        </p:blipFill>
        <p:spPr>
          <a:xfrm>
            <a:off x="181652" y="81142"/>
            <a:ext cx="1595007" cy="16086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907C7E8-1094-4B0E-B639-07D10A922D01}"/>
              </a:ext>
            </a:extLst>
          </p:cNvPr>
          <p:cNvSpPr txBox="1"/>
          <p:nvPr/>
        </p:nvSpPr>
        <p:spPr>
          <a:xfrm>
            <a:off x="297618" y="657760"/>
            <a:ext cx="12953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14EDAE6-2C23-4134-A440-40DAEF5CB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29597"/>
            <a:ext cx="7413379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17">
            <a:extLst>
              <a:ext uri="{FF2B5EF4-FFF2-40B4-BE49-F238E27FC236}">
                <a16:creationId xmlns="" xmlns:a16="http://schemas.microsoft.com/office/drawing/2014/main" id="{74CB4F7B-5494-4FD6-92EB-B22E1FD40EF2}"/>
              </a:ext>
            </a:extLst>
          </p:cNvPr>
          <p:cNvSpPr/>
          <p:nvPr/>
        </p:nvSpPr>
        <p:spPr>
          <a:xfrm rot="5400000" flipH="1">
            <a:off x="-1283138" y="4216749"/>
            <a:ext cx="2615503" cy="2667000"/>
          </a:xfrm>
          <a:prstGeom prst="homePlate">
            <a:avLst>
              <a:gd name="adj" fmla="val 100000"/>
            </a:avLst>
          </a:prstGeom>
          <a:solidFill>
            <a:srgbClr val="ABDACC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>
            <a:extLst>
              <a:ext uri="{FF2B5EF4-FFF2-40B4-BE49-F238E27FC236}">
                <a16:creationId xmlns="" xmlns:a16="http://schemas.microsoft.com/office/drawing/2014/main" id="{3023735F-FDD9-4ED4-8B74-3BDF766A7FDD}"/>
              </a:ext>
            </a:extLst>
          </p:cNvPr>
          <p:cNvSpPr/>
          <p:nvPr/>
        </p:nvSpPr>
        <p:spPr>
          <a:xfrm rot="16200000">
            <a:off x="-542555" y="-690025"/>
            <a:ext cx="2443937" cy="2434046"/>
          </a:xfrm>
          <a:prstGeom prst="flowChartConnector">
            <a:avLst/>
          </a:prstGeom>
          <a:solidFill>
            <a:srgbClr val="FF99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5D5C36F-99FD-4BA2-80D4-0639230A7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9444" l="2778" r="99167">
                        <a14:foregroundMark x1="86389" y1="12778" x2="96667" y2="24444"/>
                        <a14:foregroundMark x1="96667" y1="24444" x2="95278" y2="33611"/>
                        <a14:foregroundMark x1="78611" y1="10556" x2="80833" y2="10556"/>
                        <a14:foregroundMark x1="88333" y1="10556" x2="77222" y2="11667"/>
                        <a14:foregroundMark x1="69444" y1="17778" x2="69444" y2="17778"/>
                        <a14:foregroundMark x1="58611" y1="29444" x2="58611" y2="29444"/>
                        <a14:foregroundMark x1="57500" y1="22222" x2="55278" y2="25833"/>
                        <a14:foregroundMark x1="51944" y1="35556" x2="53333" y2="31944"/>
                        <a14:foregroundMark x1="52222" y1="32500" x2="49444" y2="39167"/>
                        <a14:foregroundMark x1="68333" y1="9444" x2="83333" y2="9167"/>
                        <a14:foregroundMark x1="83333" y1="9167" x2="97500" y2="12778"/>
                        <a14:foregroundMark x1="90000" y1="40556" x2="99444" y2="74722"/>
                        <a14:foregroundMark x1="94167" y1="36389" x2="97222" y2="61389"/>
                        <a14:foregroundMark x1="96667" y1="36389" x2="97500" y2="48611"/>
                        <a14:foregroundMark x1="96389" y1="37222" x2="98611" y2="51944"/>
                        <a14:foregroundMark x1="83889" y1="88889" x2="89444" y2="98056"/>
                        <a14:foregroundMark x1="59444" y1="92500" x2="59167" y2="98056"/>
                        <a14:foregroundMark x1="25833" y1="82500" x2="30556" y2="99167"/>
                        <a14:foregroundMark x1="55278" y1="93611" x2="47222" y2="99722"/>
                        <a14:foregroundMark x1="26389" y1="83889" x2="26667" y2="99722"/>
                        <a14:foregroundMark x1="5278" y1="77778" x2="2778" y2="82778"/>
                        <a14:foregroundMark x1="14167" y1="86944" x2="17222" y2="9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799" y="4901412"/>
            <a:ext cx="1956587" cy="19565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C470F6F-2FFA-4176-9CAE-335DBC32C8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11111" r="14991" b="12223"/>
          <a:stretch/>
        </p:blipFill>
        <p:spPr>
          <a:xfrm>
            <a:off x="-3991459" y="335414"/>
            <a:ext cx="1595007" cy="16086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907C7E8-1094-4B0E-B639-07D10A922D01}"/>
              </a:ext>
            </a:extLst>
          </p:cNvPr>
          <p:cNvSpPr txBox="1"/>
          <p:nvPr/>
        </p:nvSpPr>
        <p:spPr>
          <a:xfrm>
            <a:off x="-3841656" y="887193"/>
            <a:ext cx="12953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  <a:p>
            <a:pPr algn="ctr"/>
            <a:r>
              <a:rPr lang="en-SG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="" xmlns:a16="http://schemas.microsoft.com/office/drawing/2014/main" id="{A46E1E4C-A2B6-4DDC-80A0-50B12B260C67}"/>
              </a:ext>
            </a:extLst>
          </p:cNvPr>
          <p:cNvSpPr/>
          <p:nvPr/>
        </p:nvSpPr>
        <p:spPr>
          <a:xfrm rot="5400000" flipH="1">
            <a:off x="-964851" y="4244294"/>
            <a:ext cx="2615503" cy="2667000"/>
          </a:xfrm>
          <a:prstGeom prst="homePlate">
            <a:avLst>
              <a:gd name="adj" fmla="val 100000"/>
            </a:avLst>
          </a:prstGeom>
          <a:solidFill>
            <a:srgbClr val="AECAEA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5328BE-F15E-45BF-B862-B4EEDED0A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95" y="1944067"/>
            <a:ext cx="3183807" cy="21695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3CBFFDD-DB62-49EC-9C6F-9A6828928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510" y="4126125"/>
            <a:ext cx="3034060" cy="17900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FF7D1E-4A12-4C15-A0C6-0AEAD4E44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26" y="1542255"/>
            <a:ext cx="3380306" cy="21464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C33D22-C08C-47ED-A635-E277F88D0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0792" y="1816848"/>
            <a:ext cx="3184711" cy="21464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8406CF-53D8-4801-9D19-F34A3CA44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2834" y="4340060"/>
            <a:ext cx="3034061" cy="22527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08CA7EA-2AAC-4651-B1BC-2CA8ED3A46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0600" y="4648200"/>
            <a:ext cx="2336438" cy="153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FAE0021-FCAC-4B5F-BFAB-A21C8EB20C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8114" y="31102"/>
            <a:ext cx="10303133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4B03C98-59E1-4C9C-BA23-87877A559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333" y="4039106"/>
            <a:ext cx="3214065" cy="2407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C4CF9B-AAD2-4821-8A59-6147373F2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0" t="-1" b="42896"/>
          <a:stretch/>
        </p:blipFill>
        <p:spPr>
          <a:xfrm rot="5400000">
            <a:off x="10663197" y="-251097"/>
            <a:ext cx="824737" cy="167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3789C5-76DC-48E6-B5E9-B583EEE75677}"/>
              </a:ext>
            </a:extLst>
          </p:cNvPr>
          <p:cNvSpPr txBox="1"/>
          <p:nvPr/>
        </p:nvSpPr>
        <p:spPr>
          <a:xfrm>
            <a:off x="560440" y="2119061"/>
            <a:ext cx="6126475" cy="4072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(?) </a:t>
            </a:r>
            <a:r>
              <a:rPr lang="vi-VN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 sao người ta không trồng nấm trên đất mà phải trồng trên rơm, rạ?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SG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(?) </a:t>
            </a:r>
            <a:r>
              <a:rPr lang="vi-VN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 ý kiến cho rằng: </a:t>
            </a:r>
            <a:r>
              <a:rPr lang="vi-VN" sz="32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“Môi trường trồng nấm rơm tốt nhất là gần địa điểm có chăn nuôi gia sức, gia cầm”</a:t>
            </a:r>
            <a:r>
              <a:rPr lang="en-SG" sz="3200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32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em ý kiến trên đúng hay sai? Giải thích.</a:t>
            </a:r>
          </a:p>
        </p:txBody>
      </p:sp>
      <p:sp>
        <p:nvSpPr>
          <p:cNvPr id="12" name="Frame 11">
            <a:extLst>
              <a:ext uri="{FF2B5EF4-FFF2-40B4-BE49-F238E27FC236}">
                <a16:creationId xmlns="" xmlns:a16="http://schemas.microsoft.com/office/drawing/2014/main" id="{4A618F44-54EF-4759-8F77-DC2AC93D8E81}"/>
              </a:ext>
            </a:extLst>
          </p:cNvPr>
          <p:cNvSpPr/>
          <p:nvPr/>
        </p:nvSpPr>
        <p:spPr>
          <a:xfrm>
            <a:off x="228600" y="152400"/>
            <a:ext cx="11713467" cy="6553200"/>
          </a:xfrm>
          <a:prstGeom prst="frame">
            <a:avLst>
              <a:gd name="adj1" fmla="val 87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0D1BA5-F33E-411B-82F0-31D8D470A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067" y="1187087"/>
            <a:ext cx="4345849" cy="37366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405A8FF2-1781-4A32-B7C3-216ACAC410A5}"/>
              </a:ext>
            </a:extLst>
          </p:cNvPr>
          <p:cNvSpPr/>
          <p:nvPr/>
        </p:nvSpPr>
        <p:spPr>
          <a:xfrm>
            <a:off x="14020800" y="2463802"/>
            <a:ext cx="457200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672C2A8A-08AF-4533-B08E-C2383E0BA55B}"/>
              </a:ext>
            </a:extLst>
          </p:cNvPr>
          <p:cNvSpPr/>
          <p:nvPr/>
        </p:nvSpPr>
        <p:spPr>
          <a:xfrm flipH="1">
            <a:off x="13883496" y="4155388"/>
            <a:ext cx="580859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9C321393-DA6F-4AC7-A0BA-260206330112}"/>
              </a:ext>
            </a:extLst>
          </p:cNvPr>
          <p:cNvSpPr/>
          <p:nvPr/>
        </p:nvSpPr>
        <p:spPr>
          <a:xfrm rot="16200000" flipH="1">
            <a:off x="15001727" y="3003256"/>
            <a:ext cx="469303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77D8BFAB-1E80-4168-9984-1A0CCB362C80}"/>
              </a:ext>
            </a:extLst>
          </p:cNvPr>
          <p:cNvSpPr/>
          <p:nvPr/>
        </p:nvSpPr>
        <p:spPr>
          <a:xfrm rot="16200000">
            <a:off x="12836692" y="3065599"/>
            <a:ext cx="457196" cy="457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16DC37B-8A6C-49E3-9252-87AAF0BA7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184" y="1566177"/>
            <a:ext cx="3759711" cy="2262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9E427B3-7601-454D-947A-5C5B458E44F0}"/>
              </a:ext>
            </a:extLst>
          </p:cNvPr>
          <p:cNvSpPr txBox="1"/>
          <p:nvPr/>
        </p:nvSpPr>
        <p:spPr>
          <a:xfrm>
            <a:off x="990600" y="587103"/>
            <a:ext cx="716803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6600">
                <a:solidFill>
                  <a:srgbClr val="116B8B"/>
                </a:solidFill>
                <a:latin typeface="#9Slide05 SVNMercury Script" pitchFamily="2" charset="0"/>
              </a:rPr>
              <a:t>Kĩ thuật trồng </a:t>
            </a:r>
            <a:r>
              <a:rPr lang="en-SG" sz="80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nấm</a:t>
            </a:r>
            <a:endParaRPr lang="en-US" sz="440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03F6D6-FED1-4B53-A89E-ADBCE57D40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3053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1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7347C0DE-6F4D-42D3-B391-F84F14ECBC5A}" vid="{28287419-C97E-4917-87F0-2D8B560A61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302</TotalTime>
  <Words>705</Words>
  <Application>Microsoft Office PowerPoint</Application>
  <PresentationFormat>Custom</PresentationFormat>
  <Paragraphs>72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Dell</cp:lastModifiedBy>
  <cp:revision>28</cp:revision>
  <dcterms:created xsi:type="dcterms:W3CDTF">2021-05-29T09:10:23Z</dcterms:created>
  <dcterms:modified xsi:type="dcterms:W3CDTF">2022-04-06T18:24:14Z</dcterms:modified>
  <cp:category>9Slide.vn</cp:category>
  <cp:contentStatus>9Slide</cp:contentStatus>
</cp:coreProperties>
</file>