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handoutMasterIdLst>
    <p:handoutMasterId r:id="rId35"/>
  </p:handoutMasterIdLst>
  <p:sldIdLst>
    <p:sldId id="417" r:id="rId2"/>
    <p:sldId id="418" r:id="rId3"/>
    <p:sldId id="412" r:id="rId4"/>
    <p:sldId id="438" r:id="rId5"/>
    <p:sldId id="402" r:id="rId6"/>
    <p:sldId id="419" r:id="rId7"/>
    <p:sldId id="443" r:id="rId8"/>
    <p:sldId id="420" r:id="rId9"/>
    <p:sldId id="423" r:id="rId10"/>
    <p:sldId id="424" r:id="rId11"/>
    <p:sldId id="433" r:id="rId12"/>
    <p:sldId id="426" r:id="rId13"/>
    <p:sldId id="442" r:id="rId14"/>
    <p:sldId id="440" r:id="rId15"/>
    <p:sldId id="444" r:id="rId16"/>
    <p:sldId id="427" r:id="rId17"/>
    <p:sldId id="415" r:id="rId18"/>
    <p:sldId id="428" r:id="rId19"/>
    <p:sldId id="362" r:id="rId20"/>
    <p:sldId id="392" r:id="rId21"/>
    <p:sldId id="429" r:id="rId22"/>
    <p:sldId id="434" r:id="rId23"/>
    <p:sldId id="435" r:id="rId24"/>
    <p:sldId id="340" r:id="rId25"/>
    <p:sldId id="436" r:id="rId26"/>
    <p:sldId id="446" r:id="rId27"/>
    <p:sldId id="414" r:id="rId28"/>
    <p:sldId id="437" r:id="rId29"/>
    <p:sldId id="400" r:id="rId30"/>
    <p:sldId id="333" r:id="rId31"/>
    <p:sldId id="301" r:id="rId32"/>
    <p:sldId id="445" r:id="rId33"/>
  </p:sldIdLst>
  <p:sldSz cx="9144000" cy="5143500" type="screen16x9"/>
  <p:notesSz cx="7010400" cy="9296400"/>
  <p:embeddedFontLst>
    <p:embeddedFont>
      <p:font typeface="Verdana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Roboto Condensed" charset="0"/>
      <p:regular r:id="rId44"/>
      <p:bold r:id="rId45"/>
      <p:italic r:id="rId46"/>
      <p:boldItalic r:id="rId47"/>
    </p:embeddedFont>
    <p:embeddedFont>
      <p:font typeface=".VnArial" pitchFamily="3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3E5E3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>
        <p:scale>
          <a:sx n="75" d="100"/>
          <a:sy n="75" d="100"/>
        </p:scale>
        <p:origin x="-1290" y="-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microsoft.com/office/2007/relationships/media" Target="../media/media1.mp4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video" Target="file:///C:\Users\Administrator\SU%20AN%20MON%20KIM%20LOAI_SUA\Dong%20ho%20dem%20nguoc\&#272;&#7891;ng%20h&#7891;%20&#273;&#7871;m%20ng&#432;&#7907;c%205%20ph&#250;t%20-%205%20Minutes.mp4" TargetMode="External"/><Relationship Id="rId7" Type="http://schemas.openxmlformats.org/officeDocument/2006/relationships/image" Target="../media/image36.jpg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7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66792" y="2868409"/>
            <a:ext cx="1688263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155200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71550"/>
            <a:ext cx="1690685" cy="14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516088"/>
            <a:ext cx="1727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792735"/>
            <a:ext cx="2243694" cy="13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461317"/>
            <a:ext cx="1843088" cy="13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2664710"/>
            <a:ext cx="2019300" cy="13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8084" y="2074202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62875" y="401130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8675" y="3599258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1961" y="15625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02" y="4867472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-15736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Cho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53025">
            <a:off x="2514600" y="181424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" y="3921222"/>
            <a:ext cx="1781175" cy="125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99539"/>
            <a:ext cx="1828800" cy="15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2250118"/>
            <a:ext cx="1397000" cy="939566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3" y="2502512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dạng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293619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053025">
            <a:off x="4881957" y="3014511"/>
            <a:ext cx="153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Không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dạng</a:t>
            </a:r>
            <a:r>
              <a:rPr lang="en-US" b="1" dirty="0" smtClean="0"/>
              <a:t> </a:t>
            </a:r>
            <a:r>
              <a:rPr lang="en-US" b="1" dirty="0" err="1" smtClean="0"/>
              <a:t>nhất</a:t>
            </a:r>
            <a:r>
              <a:rPr lang="en-US" b="1" dirty="0" smtClean="0"/>
              <a:t> </a:t>
            </a:r>
            <a:r>
              <a:rPr lang="en-US" b="1" dirty="0" err="1" smtClean="0"/>
              <a:t>định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rot="19362694">
            <a:off x="2561574" y="311027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thoi</a:t>
            </a:r>
            <a:endParaRPr lang="en-US" b="1" dirty="0"/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1856798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072483">
            <a:off x="5061624" y="21698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cầu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46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12700"/>
            <a:ext cx="9144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 smtClean="0"/>
              <a:t>chú</a:t>
            </a:r>
            <a:r>
              <a:rPr lang="en-US" sz="2800" dirty="0" smtClean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giọt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4650" y="365021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257800" y="3874016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4178816"/>
            <a:ext cx="1492250" cy="8138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75608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85751"/>
            <a:ext cx="6248400" cy="47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047750" y="2114550"/>
            <a:ext cx="1905000" cy="120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" y="1939519"/>
            <a:ext cx="11811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1.Trùng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47750" y="2419350"/>
            <a:ext cx="2533650" cy="9489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0" y="2934384"/>
            <a:ext cx="10414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37205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40200"/>
            <a:ext cx="104775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19550"/>
            <a:ext cx="2273300" cy="3053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03850" y="3923615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7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8122" y="1836009"/>
            <a:ext cx="4735536" cy="1177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tảo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27.2 – SGK/120.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1000125"/>
            <a:ext cx="2314574" cy="2711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296542" y="1019450"/>
            <a:ext cx="3459227" cy="7617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 động cá nhân</a:t>
            </a:r>
          </a:p>
        </p:txBody>
      </p:sp>
      <p:pic>
        <p:nvPicPr>
          <p:cNvPr id="8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806" y="0"/>
            <a:ext cx="1777194" cy="999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07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6800" y="746801"/>
            <a:ext cx="5292437" cy="117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,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giày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tảo</a:t>
            </a:r>
            <a:r>
              <a:rPr lang="en-US" sz="2400" dirty="0"/>
              <a:t> </a:t>
            </a:r>
            <a:r>
              <a:rPr lang="en-US" sz="2400" dirty="0" err="1"/>
              <a:t>lục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3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9240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59577"/>
            <a:ext cx="2355273" cy="242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11600" y="475466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60473" y="4665761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16436" y="2557164"/>
            <a:ext cx="15655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0" y="2432444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24200" y="2873572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00400" y="3219450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239000" y="3562350"/>
            <a:ext cx="129540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927274" y="3208629"/>
            <a:ext cx="160712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353300" y="3943350"/>
            <a:ext cx="129540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05621" y="227855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404435" y="240327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572501" y="3364009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(4)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534401" y="302746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610600" y="37894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819400" y="305623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654300" y="271968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2286000" y="36970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9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" y="0"/>
            <a:ext cx="2314365" cy="40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046.61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6772" y="3697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597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692400" y="2596976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chú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</a:rPr>
              <a:t>Màng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</a:rPr>
              <a:t>Chất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tế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</a:rPr>
              <a:t>Nhân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4. </a:t>
            </a:r>
            <a:r>
              <a:rPr lang="en-US" sz="2000" b="1" dirty="0" err="1" smtClean="0">
                <a:solidFill>
                  <a:srgbClr val="FF0000"/>
                </a:solidFill>
              </a:rPr>
              <a:t>Diệp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lục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495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98585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00" y="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khă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lục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(3)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(2)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(1)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641600" y="3820795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Ghi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chú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1. </a:t>
            </a:r>
            <a:r>
              <a:rPr lang="en-US" sz="1600" b="1" dirty="0" err="1" smtClean="0">
                <a:solidFill>
                  <a:srgbClr val="FF0000"/>
                </a:solidFill>
              </a:rPr>
              <a:t>Màng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tế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bào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2. </a:t>
            </a:r>
            <a:r>
              <a:rPr lang="en-US" sz="1600" b="1" dirty="0" err="1" smtClean="0">
                <a:solidFill>
                  <a:srgbClr val="FF0000"/>
                </a:solidFill>
              </a:rPr>
              <a:t>Chất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tế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3. </a:t>
            </a:r>
            <a:r>
              <a:rPr lang="en-US" sz="1600" b="1" dirty="0" err="1" smtClean="0">
                <a:solidFill>
                  <a:srgbClr val="FF0000"/>
                </a:solidFill>
              </a:rPr>
              <a:t>Nhân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a)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) </a:t>
            </a:r>
            <a:r>
              <a:rPr lang="en-US" b="1" dirty="0" err="1" smtClean="0"/>
              <a:t>Tảo</a:t>
            </a:r>
            <a:r>
              <a:rPr lang="en-US" b="1" dirty="0" smtClean="0"/>
              <a:t> </a:t>
            </a:r>
            <a:r>
              <a:rPr lang="en-US" b="1" dirty="0" err="1" smtClean="0"/>
              <a:t>lục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000" y="238164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lục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583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0" grpId="0"/>
      <p:bldP spid="51" grpId="0"/>
      <p:bldP spid="52" grpId="0"/>
      <p:bldP spid="4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704768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xanh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cấu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phù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do </a:t>
            </a:r>
            <a:r>
              <a:rPr lang="en-US" sz="1800" dirty="0" err="1" smtClean="0">
                <a:solidFill>
                  <a:srgbClr val="002060"/>
                </a:solidFill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nước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xanh</a:t>
            </a:r>
            <a:r>
              <a:rPr lang="en-US" sz="1800" dirty="0" smtClean="0">
                <a:solidFill>
                  <a:srgbClr val="002060"/>
                </a:solidFill>
              </a:rPr>
              <a:t> di </a:t>
            </a:r>
            <a:r>
              <a:rPr lang="en-US" sz="1800" dirty="0" err="1" smtClean="0">
                <a:solidFill>
                  <a:srgbClr val="002060"/>
                </a:solidFill>
              </a:rPr>
              <a:t>chuyển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bằng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roi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bơi</a:t>
            </a:r>
            <a:r>
              <a:rPr lang="en-US" sz="1800" dirty="0" smtClean="0">
                <a:solidFill>
                  <a:srgbClr val="002060"/>
                </a:solidFill>
              </a:rPr>
              <a:t>, 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thức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dinh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dị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hoặc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2. </a:t>
            </a:r>
            <a:r>
              <a:rPr lang="en-US" sz="1800" dirty="0" err="1" smtClean="0">
                <a:solidFill>
                  <a:srgbClr val="002060"/>
                </a:solidFill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biến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cấu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cơ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phù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tự</a:t>
            </a:r>
            <a:r>
              <a:rPr lang="en-US" sz="1800" dirty="0" smtClean="0">
                <a:solidFill>
                  <a:srgbClr val="002060"/>
                </a:solidFill>
              </a:rPr>
              <a:t> do </a:t>
            </a:r>
            <a:r>
              <a:rPr lang="en-US" sz="1800" dirty="0" err="1" smtClean="0">
                <a:solidFill>
                  <a:srgbClr val="002060"/>
                </a:solidFill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nước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dùng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chân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giả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để</a:t>
            </a:r>
            <a:r>
              <a:rPr lang="en-US" sz="1800" dirty="0" smtClean="0">
                <a:solidFill>
                  <a:srgbClr val="002060"/>
                </a:solidFill>
              </a:rPr>
              <a:t> di </a:t>
            </a:r>
            <a:r>
              <a:rPr lang="en-US" sz="1800" dirty="0" err="1" smtClean="0">
                <a:solidFill>
                  <a:srgbClr val="002060"/>
                </a:solidFill>
              </a:rPr>
              <a:t>chuyển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và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bắt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mồi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18061"/>
            <a:ext cx="322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Kí</a:t>
            </a:r>
            <a:r>
              <a:rPr lang="en-US" b="1" dirty="0" smtClean="0"/>
              <a:t> </a:t>
            </a:r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hồng</a:t>
            </a:r>
            <a:r>
              <a:rPr lang="en-US" b="1" dirty="0" smtClean="0"/>
              <a:t> </a:t>
            </a:r>
            <a:r>
              <a:rPr lang="en-US" b="1" dirty="0" err="1" smtClean="0"/>
              <a:t>cầu</a:t>
            </a:r>
            <a:endParaRPr lang="en-US" b="1" dirty="0"/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440120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800" b="1" u="sng" dirty="0" smtClean="0">
                <a:solidFill>
                  <a:schemeClr val="tx2"/>
                </a:solidFill>
              </a:rPr>
              <a:t>* </a:t>
            </a:r>
            <a:r>
              <a:rPr lang="en-US" sz="2800" b="1" u="sng" dirty="0" err="1">
                <a:solidFill>
                  <a:schemeClr val="tx2"/>
                </a:solidFill>
              </a:rPr>
              <a:t>Nội</a:t>
            </a:r>
            <a:r>
              <a:rPr lang="en-US" sz="2800" b="1" u="sng" dirty="0">
                <a:solidFill>
                  <a:schemeClr val="tx2"/>
                </a:solidFill>
              </a:rPr>
              <a:t> dung :  </a:t>
            </a:r>
            <a:r>
              <a:rPr lang="en-US" sz="2800" dirty="0">
                <a:solidFill>
                  <a:schemeClr val="tx2"/>
                </a:solidFill>
              </a:rPr>
              <a:t>+ </a:t>
            </a:r>
            <a:r>
              <a:rPr lang="en-US" sz="2800" dirty="0" err="1">
                <a:solidFill>
                  <a:schemeClr val="tx2"/>
                </a:solidFill>
              </a:rPr>
              <a:t>Nhóm</a:t>
            </a:r>
            <a:r>
              <a:rPr lang="en-US" sz="2800" dirty="0">
                <a:solidFill>
                  <a:schemeClr val="tx2"/>
                </a:solidFill>
              </a:rPr>
              <a:t> 1, 2, 3 </a:t>
            </a:r>
            <a:r>
              <a:rPr lang="en-US" sz="2800" dirty="0" err="1">
                <a:solidFill>
                  <a:schemeClr val="tx2"/>
                </a:solidFill>
              </a:rPr>
              <a:t>tìm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nguyên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nhân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biểu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hiện</a:t>
            </a:r>
            <a:r>
              <a:rPr lang="en-US" sz="2800" dirty="0">
                <a:solidFill>
                  <a:schemeClr val="tx2"/>
                </a:solidFill>
              </a:rPr>
              <a:t>, con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lây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truyền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biện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phòng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chống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bệnh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rét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r>
              <a:rPr lang="en-US" sz="2800" dirty="0">
                <a:solidFill>
                  <a:schemeClr val="tx2"/>
                </a:solidFill>
              </a:rPr>
              <a:t>	            + </a:t>
            </a:r>
            <a:r>
              <a:rPr lang="en-US" sz="2800" dirty="0" err="1">
                <a:solidFill>
                  <a:schemeClr val="tx2"/>
                </a:solidFill>
              </a:rPr>
              <a:t>Nhóm</a:t>
            </a:r>
            <a:r>
              <a:rPr lang="en-US" sz="2800" dirty="0">
                <a:solidFill>
                  <a:schemeClr val="tx2"/>
                </a:solidFill>
              </a:rPr>
              <a:t> 4, 5, 6 </a:t>
            </a:r>
            <a:r>
              <a:rPr lang="en-US" sz="2800" dirty="0" err="1">
                <a:solidFill>
                  <a:schemeClr val="tx2"/>
                </a:solidFill>
              </a:rPr>
              <a:t>tìm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nguyên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nhân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err="1">
                <a:solidFill>
                  <a:schemeClr val="tx2"/>
                </a:solidFill>
              </a:rPr>
              <a:t>biểu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hiện</a:t>
            </a:r>
            <a:r>
              <a:rPr lang="en-US" sz="2800" dirty="0">
                <a:solidFill>
                  <a:schemeClr val="tx2"/>
                </a:solidFill>
              </a:rPr>
              <a:t>, con </a:t>
            </a:r>
            <a:r>
              <a:rPr lang="en-US" sz="2800" dirty="0" err="1">
                <a:solidFill>
                  <a:schemeClr val="tx2"/>
                </a:solidFill>
              </a:rPr>
              <a:t>đường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lây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truyền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biện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phòng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chống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bệnh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kiết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lị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  <a:p>
            <a:r>
              <a:rPr lang="en-US" sz="2800" b="1" u="sng" dirty="0">
                <a:solidFill>
                  <a:srgbClr val="7030A0"/>
                </a:solidFill>
              </a:rPr>
              <a:t>* </a:t>
            </a:r>
            <a:r>
              <a:rPr lang="en-US" sz="2800" b="1" u="sng" dirty="0" err="1">
                <a:solidFill>
                  <a:srgbClr val="7030A0"/>
                </a:solidFill>
              </a:rPr>
              <a:t>Hình</a:t>
            </a:r>
            <a:r>
              <a:rPr lang="en-US" sz="2800" b="1" u="sng" dirty="0">
                <a:solidFill>
                  <a:srgbClr val="7030A0"/>
                </a:solidFill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</a:rPr>
              <a:t>thức</a:t>
            </a:r>
            <a:r>
              <a:rPr lang="en-US" sz="2800" b="1" u="sng" dirty="0">
                <a:solidFill>
                  <a:srgbClr val="7030A0"/>
                </a:solidFill>
              </a:rPr>
              <a:t>: </a:t>
            </a:r>
            <a:r>
              <a:rPr lang="en-US" sz="2800" dirty="0" err="1">
                <a:solidFill>
                  <a:srgbClr val="7030A0"/>
                </a:solidFill>
              </a:rPr>
              <a:t>Trình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bày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dưới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dạng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sơ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đồ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tư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duy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sơ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đồ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cây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bảng</a:t>
            </a:r>
            <a:r>
              <a:rPr lang="en-US" sz="2800" dirty="0">
                <a:solidFill>
                  <a:srgbClr val="7030A0"/>
                </a:solidFill>
              </a:rPr>
              <a:t>…</a:t>
            </a:r>
            <a:r>
              <a:rPr lang="en-US" sz="2800" dirty="0" err="1">
                <a:solidFill>
                  <a:srgbClr val="7030A0"/>
                </a:solidFill>
              </a:rPr>
              <a:t>vào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giấy</a:t>
            </a:r>
            <a:r>
              <a:rPr lang="en-US" sz="2800" dirty="0">
                <a:solidFill>
                  <a:srgbClr val="7030A0"/>
                </a:solidFill>
              </a:rPr>
              <a:t> A0 </a:t>
            </a:r>
            <a:r>
              <a:rPr lang="en-US" sz="2800" dirty="0" err="1">
                <a:solidFill>
                  <a:srgbClr val="7030A0"/>
                </a:solidFill>
              </a:rPr>
              <a:t>hoặc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powerpoint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8803"/>
            <a:ext cx="7315200" cy="44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13335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 </a:t>
            </a:r>
            <a:r>
              <a:rPr lang="en-US" b="1" dirty="0" err="1" smtClean="0"/>
              <a:t>deo</a:t>
            </a:r>
            <a:r>
              <a:rPr lang="en-US" b="1" dirty="0" smtClean="0"/>
              <a:t>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đơn</a:t>
            </a:r>
            <a:r>
              <a:rPr lang="en-US" b="1" dirty="0" smtClean="0"/>
              <a:t> </a:t>
            </a:r>
            <a:r>
              <a:rPr lang="en-US" b="1" dirty="0" err="1" smtClean="0"/>
              <a:t>bào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giọt</a:t>
            </a:r>
            <a:r>
              <a:rPr lang="en-US" b="1" dirty="0" smtClean="0"/>
              <a:t> </a:t>
            </a:r>
            <a:r>
              <a:rPr lang="en-US" b="1" dirty="0" err="1" smtClean="0"/>
              <a:t>nước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592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Phải làm gì khi bị sốt rét và cách phòng bệnh hiệu quả nh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7772400" cy="411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23950"/>
            <a:ext cx="2305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8075"/>
            <a:ext cx="2476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9512"/>
            <a:ext cx="24288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00" y="3894137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Đau</a:t>
            </a:r>
            <a:r>
              <a:rPr lang="en-US" b="1" dirty="0" smtClean="0"/>
              <a:t> </a:t>
            </a:r>
            <a:r>
              <a:rPr lang="en-US" b="1" dirty="0" err="1" smtClean="0"/>
              <a:t>bụng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15137" y="3986212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Sốt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404802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nôn</a:t>
            </a:r>
            <a:r>
              <a:rPr lang="en-US" b="1" dirty="0" smtClean="0"/>
              <a:t> </a:t>
            </a:r>
            <a:r>
              <a:rPr lang="en-US" b="1" dirty="0" err="1" smtClean="0"/>
              <a:t>mửa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76423"/>
            <a:ext cx="5181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Triệu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chứng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bệnh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rial" pitchFamily="34" charset="0"/>
              </a:rPr>
              <a:t>kiết</a:t>
            </a:r>
            <a:r>
              <a:rPr lang="en-US" sz="2800" dirty="0" smtClean="0">
                <a:solidFill>
                  <a:srgbClr val="002060"/>
                </a:solidFill>
                <a:latin typeface=".VnArial" pitchFamily="34" charset="0"/>
              </a:rPr>
              <a:t> li</a:t>
            </a:r>
            <a:endParaRPr lang="en-US" sz="2800" dirty="0">
              <a:solidFill>
                <a:srgbClr val="00206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22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7474"/>
            <a:ext cx="2705100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490878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Amip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ăn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não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87474"/>
            <a:ext cx="2667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49543"/>
            <a:ext cx="28956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4452778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3257550"/>
            <a:ext cx="723900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3905419"/>
            <a:ext cx="214312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4435614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cầu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ở </a:t>
            </a:r>
            <a:r>
              <a:rPr lang="en-US" sz="2000" b="1" dirty="0" err="1" smtClean="0">
                <a:solidFill>
                  <a:srgbClr val="FF0000"/>
                </a:solidFill>
              </a:rPr>
              <a:t>gà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1" y="4028515"/>
            <a:ext cx="2590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</a:rPr>
              <a:t>kí </a:t>
            </a:r>
            <a:r>
              <a:rPr lang="en-US" sz="2000" b="1" dirty="0" err="1" smtClean="0">
                <a:solidFill>
                  <a:srgbClr val="FF0000"/>
                </a:solidFill>
              </a:rPr>
              <a:t>sinh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ruột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mối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733550"/>
            <a:ext cx="37782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1" y="1067430"/>
            <a:ext cx="2438400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9020"/>
            <a:ext cx="190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251700" y="3714750"/>
            <a:ext cx="266700" cy="309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4301" y="4540019"/>
            <a:ext cx="25908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Tảo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lục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đơn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bào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0"/>
            <a:ext cx="8991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</a:t>
            </a:r>
            <a:r>
              <a:rPr lang="en-US" sz="2000" u="sng" dirty="0"/>
              <a:t>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kí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cụm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 smtClean="0"/>
              <a:t>hợp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369286"/>
              </p:ext>
            </p:extLst>
          </p:nvPr>
        </p:nvGraphicFramePr>
        <p:xfrm>
          <a:off x="38101" y="960205"/>
          <a:ext cx="8991598" cy="4079407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549423"/>
                <a:gridCol w="1635503"/>
                <a:gridCol w="1749969"/>
                <a:gridCol w="1749969"/>
                <a:gridCol w="2306734"/>
              </a:tblGrid>
              <a:tr h="2745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nguyên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dạng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Cấu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từ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Nơi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sống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 anchor="ctr"/>
                </a:tc>
              </a:tr>
              <a:tr h="274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Nhiều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giày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433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roi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xanh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kiết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lị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biến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hình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Tảo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lục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đơn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  <a:tr h="1372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Kí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hiệu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hay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cụm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từ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lựa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</a:rPr>
                        <a:t>chọn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thoi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giày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Không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nhất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định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cầu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        -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          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91" marR="592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0"/>
            <a:ext cx="89916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1: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kí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cụm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 smtClean="0"/>
              <a:t>hợp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39594"/>
              </p:ext>
            </p:extLst>
          </p:nvPr>
        </p:nvGraphicFramePr>
        <p:xfrm>
          <a:off x="152401" y="819150"/>
          <a:ext cx="8877299" cy="408158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94905"/>
                <a:gridCol w="1622364"/>
                <a:gridCol w="1735912"/>
                <a:gridCol w="1735912"/>
                <a:gridCol w="2288206"/>
              </a:tblGrid>
              <a:tr h="1616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nguyên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Hình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dạng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Cấu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tạo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từ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Lối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sống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 anchor="ctr"/>
                </a:tc>
              </a:tr>
              <a:tr h="16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Nhiều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tế</a:t>
                      </a: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giày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giày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roi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xanh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thoi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kiết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lị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biến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hình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Tảo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lục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đơn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bào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Hình cầu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  <a:tr h="969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Kí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hiệu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hay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cụm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từ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lựa</a:t>
                      </a: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7030A0"/>
                          </a:solidFill>
                          <a:effectLst/>
                        </a:rPr>
                        <a:t>chọn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Hình thoi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Hình giày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- Không có hình dạng nhất định.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Hình cầu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en-US" sz="1100" b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do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Kí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effectLst/>
                        </a:rPr>
                        <a:t>sinh</a:t>
                      </a:r>
                      <a:endParaRPr lang="en-US" sz="11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7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0852" y="1043014"/>
            <a:ext cx="5000836" cy="28392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Thảo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luận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và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thống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nhất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hoàn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thành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bài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tập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2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trong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gian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5 </a:t>
            </a:r>
            <a:r>
              <a:rPr lang="en-US" sz="20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: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Nhóm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1, 2, 3: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sốt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rét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phòng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chống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       +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Nhóm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4, 5, 6: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sơ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kiết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lị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biện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pháp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phòng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chống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3552" y="133350"/>
            <a:ext cx="356371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</a:t>
            </a:r>
            <a:endParaRPr lang="en-US" sz="5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0"/>
            <a:ext cx="2404152" cy="2783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015"/>
            <a:ext cx="1960475" cy="196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1041511" y="4095843"/>
            <a:ext cx="855939" cy="105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1142" y="3514460"/>
            <a:ext cx="665888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/>
              <a:t>... 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05" y="3270345"/>
            <a:ext cx="1047718" cy="1047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6" y="3971165"/>
            <a:ext cx="1255272" cy="1255272"/>
          </a:xfrm>
          <a:prstGeom prst="rect">
            <a:avLst/>
          </a:prstGeom>
        </p:spPr>
      </p:pic>
      <p:pic>
        <p:nvPicPr>
          <p:cNvPr id="1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26" y="0"/>
            <a:ext cx="1352605" cy="7668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5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8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7495"/>
            <a:ext cx="58674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3399"/>
                </a:solidFill>
              </a:rPr>
              <a:t> </a:t>
            </a:r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sốt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rét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6" name="Picture 5" descr="Bệnh sốt rét: Nguyên nhân, cách phòng chống và điều trị. - Bệnh viện đa  khoa tỉnh Ninh Bì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9150"/>
            <a:ext cx="8534400" cy="43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11953"/>
            <a:ext cx="3507803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6" y="2934010"/>
            <a:ext cx="1172591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158750"/>
            <a:ext cx="55308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C</a:t>
            </a:r>
            <a:r>
              <a:rPr lang="en-US" sz="3200" dirty="0" smtClean="0">
                <a:solidFill>
                  <a:srgbClr val="FF3399"/>
                </a:solidFill>
              </a:rPr>
              <a:t>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kiết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lị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2744"/>
            <a:ext cx="9906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0" y="2827622"/>
            <a:ext cx="1373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</a:t>
            </a:r>
            <a:r>
              <a:rPr lang="en-US" dirty="0" err="1" smtClean="0"/>
              <a:t>kiết</a:t>
            </a:r>
            <a:r>
              <a:rPr lang="en-US" dirty="0" smtClean="0"/>
              <a:t> </a:t>
            </a:r>
            <a:r>
              <a:rPr lang="en-US" dirty="0" err="1" smtClean="0"/>
              <a:t>lị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7370191">
            <a:off x="1318472" y="2111662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154766"/>
            <a:ext cx="7239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1657371"/>
            <a:ext cx="7046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1" y="3665238"/>
            <a:ext cx="1095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909032"/>
            <a:ext cx="80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6" y="3897048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48" y="1628655"/>
            <a:ext cx="1773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Thông</a:t>
            </a:r>
            <a:r>
              <a:rPr lang="en-US" dirty="0" smtClean="0"/>
              <a:t> qua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350847">
            <a:off x="4106060" y="996784"/>
            <a:ext cx="1210189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56222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333846"/>
            <a:ext cx="16705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2. </a:t>
            </a:r>
            <a:r>
              <a:rPr lang="en-US" sz="1100" dirty="0" err="1" smtClean="0"/>
              <a:t>Trùng</a:t>
            </a:r>
            <a:r>
              <a:rPr lang="en-US" sz="1100" dirty="0" smtClean="0"/>
              <a:t> </a:t>
            </a:r>
            <a:r>
              <a:rPr lang="en-US" sz="1100" dirty="0" err="1" smtClean="0"/>
              <a:t>kiết</a:t>
            </a:r>
            <a:r>
              <a:rPr lang="en-US" sz="1100" dirty="0" smtClean="0"/>
              <a:t> </a:t>
            </a:r>
            <a:r>
              <a:rPr lang="en-US" sz="1100" dirty="0" err="1" smtClean="0"/>
              <a:t>lị</a:t>
            </a:r>
            <a:r>
              <a:rPr lang="en-US" sz="1100" dirty="0" smtClean="0"/>
              <a:t> </a:t>
            </a:r>
            <a:r>
              <a:rPr lang="en-US" sz="1100" dirty="0" err="1" smtClean="0"/>
              <a:t>đang</a:t>
            </a:r>
            <a:r>
              <a:rPr lang="en-US" sz="1100" dirty="0" smtClean="0"/>
              <a:t> </a:t>
            </a:r>
            <a:r>
              <a:rPr lang="en-US" sz="1100" dirty="0" err="1" smtClean="0"/>
              <a:t>chui</a:t>
            </a:r>
            <a:r>
              <a:rPr lang="en-US" sz="1100" dirty="0" smtClean="0"/>
              <a:t> </a:t>
            </a:r>
            <a:r>
              <a:rPr lang="en-US" sz="1100" dirty="0" err="1" smtClean="0"/>
              <a:t>ra</a:t>
            </a:r>
            <a:r>
              <a:rPr lang="en-US" sz="1100" dirty="0" smtClean="0"/>
              <a:t> </a:t>
            </a:r>
            <a:r>
              <a:rPr lang="en-US" sz="1100" dirty="0" err="1" smtClean="0"/>
              <a:t>khỏi</a:t>
            </a:r>
            <a:r>
              <a:rPr lang="en-US" sz="1100" dirty="0" smtClean="0"/>
              <a:t> </a:t>
            </a:r>
            <a:r>
              <a:rPr lang="en-US" sz="1100" dirty="0" err="1" smtClean="0"/>
              <a:t>bào</a:t>
            </a:r>
            <a:r>
              <a:rPr lang="en-US" sz="1100" dirty="0" smtClean="0"/>
              <a:t> </a:t>
            </a:r>
            <a:r>
              <a:rPr lang="en-US" sz="1100" dirty="0" err="1" smtClean="0"/>
              <a:t>xác</a:t>
            </a:r>
            <a:r>
              <a:rPr lang="en-US" sz="1100" dirty="0" smtClean="0"/>
              <a:t> </a:t>
            </a:r>
            <a:r>
              <a:rPr lang="en-US" sz="1100" dirty="0" err="1" smtClean="0"/>
              <a:t>khi</a:t>
            </a:r>
            <a:r>
              <a:rPr lang="en-US" sz="1100" dirty="0" smtClean="0"/>
              <a:t> </a:t>
            </a:r>
            <a:r>
              <a:rPr lang="en-US" sz="1100" dirty="0" err="1" smtClean="0"/>
              <a:t>vào</a:t>
            </a:r>
            <a:r>
              <a:rPr lang="en-US" sz="1100" dirty="0" smtClean="0"/>
              <a:t> </a:t>
            </a:r>
            <a:r>
              <a:rPr lang="en-US" sz="1100" dirty="0" err="1" smtClean="0"/>
              <a:t>ruột</a:t>
            </a:r>
            <a:r>
              <a:rPr lang="en-US" sz="1100" dirty="0" smtClean="0"/>
              <a:t> </a:t>
            </a:r>
            <a:r>
              <a:rPr lang="en-US" sz="1100" dirty="0" err="1" smtClean="0"/>
              <a:t>người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494211" y="3809399"/>
            <a:ext cx="136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mắc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kiết</a:t>
            </a:r>
            <a:r>
              <a:rPr lang="en-US" dirty="0" smtClean="0"/>
              <a:t> </a:t>
            </a:r>
            <a:r>
              <a:rPr lang="en-US" dirty="0" err="1" smtClean="0"/>
              <a:t>lị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733550"/>
            <a:ext cx="4254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3462" y="69561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3399"/>
                </a:solidFill>
              </a:rPr>
              <a:t>Biện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pháp</a:t>
            </a:r>
            <a:r>
              <a:rPr lang="en-US" sz="3200" dirty="0" smtClean="0">
                <a:solidFill>
                  <a:srgbClr val="FF3399"/>
                </a:solidFill>
              </a:rPr>
              <a:t> </a:t>
            </a:r>
            <a:r>
              <a:rPr lang="en-US" sz="3200" dirty="0" err="1" smtClean="0">
                <a:solidFill>
                  <a:srgbClr val="FF3399"/>
                </a:solidFill>
              </a:rPr>
              <a:t>phòng</a:t>
            </a:r>
            <a:r>
              <a:rPr lang="en-US" sz="3200" dirty="0" smtClean="0">
                <a:solidFill>
                  <a:srgbClr val="FF3399"/>
                </a:solidFill>
              </a:rPr>
              <a:t> , </a:t>
            </a:r>
            <a:r>
              <a:rPr lang="en-US" sz="3200" dirty="0" err="1" smtClean="0">
                <a:solidFill>
                  <a:srgbClr val="FF3399"/>
                </a:solidFill>
              </a:rPr>
              <a:t>tránh</a:t>
            </a:r>
            <a:endParaRPr lang="en-US" sz="3200" dirty="0">
              <a:solidFill>
                <a:srgbClr val="FF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lị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</a:t>
            </a:r>
            <a:r>
              <a:rPr lang="en-US" sz="2000" b="1" dirty="0" err="1" smtClean="0">
                <a:solidFill>
                  <a:srgbClr val="FF0000"/>
                </a:solidFill>
              </a:rPr>
              <a:t>ốt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rét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4"/>
            <a:ext cx="47212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0"/>
            <a:ext cx="83947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21?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38348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29250" y="4019550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điền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.</a:t>
            </a:r>
            <a:endParaRPr lang="en-US" sz="3200" dirty="0"/>
          </a:p>
          <a:p>
            <a:pPr algn="ctr"/>
            <a:endParaRPr lang="en-US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973138"/>
            <a:ext cx="4495800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sôi</a:t>
            </a:r>
            <a:r>
              <a:rPr lang="en-US" sz="2400" dirty="0"/>
              <a:t>,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,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hay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…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kiết</a:t>
            </a:r>
            <a:r>
              <a:rPr lang="en-US" sz="2400" dirty="0"/>
              <a:t> </a:t>
            </a:r>
            <a:r>
              <a:rPr lang="en-US" sz="2400" dirty="0" err="1"/>
              <a:t>lị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tuyên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bè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267765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rơm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0" y="133350"/>
            <a:ext cx="627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dẫn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nhà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7344" y="2029293"/>
            <a:ext cx="5815535" cy="1084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UVN Ke Chuyen2" panose="03030602030607080B05" pitchFamily="66" charset="0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5153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78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046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7121"/>
            <a:ext cx="263842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66700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097121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2600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2601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19350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94500" y="4835723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579588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657975" y="2266951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</a:t>
            </a:r>
            <a:r>
              <a:rPr lang="en-US" sz="2800" dirty="0" smtClean="0"/>
              <a:t>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</a:t>
            </a:r>
            <a:r>
              <a:rPr lang="en-US" sz="2800" dirty="0" smtClean="0"/>
              <a:t>)….…..</a:t>
            </a:r>
            <a:r>
              <a:rPr lang="en-US" sz="2800" dirty="0" err="1" smtClean="0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</a:t>
            </a:r>
            <a:r>
              <a:rPr lang="en-US" sz="2800" dirty="0" smtClean="0"/>
              <a:t>)………..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4270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571" y="9280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2589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</a:t>
            </a:r>
            <a:r>
              <a:rPr lang="en-US" sz="2800" dirty="0" smtClean="0"/>
              <a:t>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</a:t>
            </a:r>
            <a:r>
              <a:rPr lang="en-US" sz="2800" dirty="0" smtClean="0"/>
              <a:t>)….………</a:t>
            </a:r>
            <a:r>
              <a:rPr lang="en-US" sz="2800" dirty="0" err="1" smtClean="0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</a:t>
            </a:r>
            <a:r>
              <a:rPr lang="en-US" sz="2800" dirty="0" smtClean="0"/>
              <a:t>)………..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438400" y="43040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66988" y="4304040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4902" y="430404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</a:t>
            </a:r>
            <a:r>
              <a:rPr lang="en-US" sz="2800" dirty="0" err="1" smtClean="0">
                <a:solidFill>
                  <a:srgbClr val="FF0000"/>
                </a:solidFill>
              </a:rPr>
              <a:t>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bố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4378980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</a:t>
            </a:r>
            <a:r>
              <a:rPr lang="en-US" sz="2800" dirty="0" err="1" smtClean="0">
                <a:solidFill>
                  <a:srgbClr val="FF0000"/>
                </a:solidFill>
              </a:rPr>
              <a:t>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04800" y="4378980"/>
            <a:ext cx="8077200" cy="44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00642 -0.520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-0.09393 -0.4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-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-0.04444 -0.2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0.30017 -0.18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Callout 15"/>
          <p:cNvSpPr/>
          <p:nvPr/>
        </p:nvSpPr>
        <p:spPr>
          <a:xfrm>
            <a:off x="6172200" y="1809751"/>
            <a:ext cx="828278" cy="231447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2190750"/>
            <a:ext cx="1957387" cy="12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530"/>
            <a:ext cx="1981200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195537"/>
            <a:ext cx="2743199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111235"/>
            <a:ext cx="1981200" cy="10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21" y="1261201"/>
            <a:ext cx="2190234" cy="15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34" y="2966988"/>
            <a:ext cx="199112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99" y="3073399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7731" y="481766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kiết</a:t>
            </a:r>
            <a:r>
              <a:rPr lang="en-US" b="1" dirty="0" smtClean="0"/>
              <a:t> </a:t>
            </a:r>
            <a:r>
              <a:rPr lang="en-US" b="1" dirty="0" err="1" smtClean="0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9775" y="4509889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0479" y="2499666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sốt</a:t>
            </a:r>
            <a:r>
              <a:rPr lang="en-US" b="1" dirty="0" smtClean="0"/>
              <a:t> </a:t>
            </a:r>
            <a:r>
              <a:rPr lang="en-US" b="1" dirty="0" err="1" smtClean="0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269640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Trùng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0" y="1143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ở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774" y="1518345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VD: Ở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5548958" y="2759877"/>
            <a:ext cx="175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endParaRPr lang="en-US" sz="2400" b="1" dirty="0"/>
          </a:p>
        </p:txBody>
      </p:sp>
      <p:cxnSp>
        <p:nvCxnSpPr>
          <p:cNvPr id="4" name="Straight Arrow Connector 3"/>
          <p:cNvCxnSpPr>
            <a:stCxn id="12" idx="0"/>
          </p:cNvCxnSpPr>
          <p:nvPr/>
        </p:nvCxnSpPr>
        <p:spPr>
          <a:xfrm flipV="1">
            <a:off x="7762479" y="2111235"/>
            <a:ext cx="0" cy="3884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0" grpId="0"/>
      <p:bldP spid="11" grpId="0"/>
      <p:bldP spid="12" grpId="0" animBg="1"/>
      <p:bldP spid="13" grpId="0"/>
      <p:bldP spid="15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10164</TotalTime>
  <Words>1299</Words>
  <Application>Microsoft Office PowerPoint</Application>
  <PresentationFormat>On-screen Show (16:9)</PresentationFormat>
  <Paragraphs>223</Paragraphs>
  <Slides>32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Verdana</vt:lpstr>
      <vt:lpstr>Calibri</vt:lpstr>
      <vt:lpstr>Roboto Condensed</vt:lpstr>
      <vt:lpstr>UVN Dinh Hon</vt:lpstr>
      <vt:lpstr>.VnArial</vt:lpstr>
      <vt:lpstr>Times New Roman</vt:lpstr>
      <vt:lpstr>UVN Ke Chuyen2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VAN</dc:creator>
  <cp:lastModifiedBy>Dell</cp:lastModifiedBy>
  <cp:revision>469</cp:revision>
  <cp:lastPrinted>2020-10-26T16:30:52Z</cp:lastPrinted>
  <dcterms:modified xsi:type="dcterms:W3CDTF">2021-10-31T14:19:05Z</dcterms:modified>
</cp:coreProperties>
</file>