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8"/>
  </p:notesMasterIdLst>
  <p:handoutMasterIdLst>
    <p:handoutMasterId r:id="rId29"/>
  </p:handoutMasterIdLst>
  <p:sldIdLst>
    <p:sldId id="417" r:id="rId2"/>
    <p:sldId id="307" r:id="rId3"/>
    <p:sldId id="359" r:id="rId4"/>
    <p:sldId id="368" r:id="rId5"/>
    <p:sldId id="369" r:id="rId6"/>
    <p:sldId id="411" r:id="rId7"/>
    <p:sldId id="412" r:id="rId8"/>
    <p:sldId id="396" r:id="rId9"/>
    <p:sldId id="402" r:id="rId10"/>
    <p:sldId id="397" r:id="rId11"/>
    <p:sldId id="361" r:id="rId12"/>
    <p:sldId id="375" r:id="rId13"/>
    <p:sldId id="413" r:id="rId14"/>
    <p:sldId id="415" r:id="rId15"/>
    <p:sldId id="416" r:id="rId16"/>
    <p:sldId id="377" r:id="rId17"/>
    <p:sldId id="362" r:id="rId18"/>
    <p:sldId id="391" r:id="rId19"/>
    <p:sldId id="379" r:id="rId20"/>
    <p:sldId id="392" r:id="rId21"/>
    <p:sldId id="340" r:id="rId22"/>
    <p:sldId id="410" r:id="rId23"/>
    <p:sldId id="414" r:id="rId24"/>
    <p:sldId id="400" r:id="rId25"/>
    <p:sldId id="333" r:id="rId26"/>
    <p:sldId id="301" r:id="rId27"/>
  </p:sldIdLst>
  <p:sldSz cx="9144000" cy="5143500" type="screen16x9"/>
  <p:notesSz cx="7010400" cy="9296400"/>
  <p:embeddedFontLst>
    <p:embeddedFont>
      <p:font typeface="Verdana" pitchFamily="34" charset="0"/>
      <p:regular r:id="rId30"/>
      <p:bold r:id="rId31"/>
      <p:italic r:id="rId32"/>
      <p:boldItalic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Roboto Condensed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6249"/>
    <a:srgbClr val="16C808"/>
    <a:srgbClr val="FF6600"/>
    <a:srgbClr val="F1FB97"/>
    <a:srgbClr val="EDF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5F38B71-4E83-4317-82EC-3F3A27C44999}">
  <a:tblStyle styleId="{55F38B71-4E83-4317-82EC-3F3A27C4499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23" autoAdjust="0"/>
    <p:restoredTop sz="94611" autoAdjust="0"/>
  </p:normalViewPr>
  <p:slideViewPr>
    <p:cSldViewPr>
      <p:cViewPr>
        <p:scale>
          <a:sx n="102" d="100"/>
          <a:sy n="102" d="100"/>
        </p:scale>
        <p:origin x="-504" y="-5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60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575960F-0E5F-45A2-ADE8-382A2ED89B86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AB41538-9DAE-4098-A5F5-46BAE80DD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484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wrap="square" lIns="93162" tIns="93162" rIns="93162" bIns="93162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015710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838A-9F71-4C26-A3E2-81C28E9E65C0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71880004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92026759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1853974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Animated Dig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git 4: 0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</a:p>
        </p:txBody>
      </p:sp>
      <p:sp>
        <p:nvSpPr>
          <p:cNvPr id="4" name="Digit 4: 1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5" name="Digit 4: 2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6" name="Digit 4: 3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7" name="Digit 4: 4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8" name="Digit 4: 5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9" name="Digit 4: 6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10" name="Digit 4: 7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</a:p>
        </p:txBody>
      </p:sp>
      <p:sp>
        <p:nvSpPr>
          <p:cNvPr id="11" name="Digit 4: 8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</a:p>
        </p:txBody>
      </p:sp>
      <p:sp>
        <p:nvSpPr>
          <p:cNvPr id="12" name="Digit 4: 9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</a:p>
        </p:txBody>
      </p:sp>
      <p:sp>
        <p:nvSpPr>
          <p:cNvPr id="13" name="Digit 3: 0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</a:p>
        </p:txBody>
      </p:sp>
      <p:sp>
        <p:nvSpPr>
          <p:cNvPr id="14" name="Digit 3: 1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15" name="Digit 3: 2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16" name="Digit 3: 3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17" name="Digit 3: 4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18" name="Digit 3: 5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19" name="Digit 2: Before Animation"/>
          <p:cNvSpPr>
            <a:spLocks noGrp="1"/>
          </p:cNvSpPr>
          <p:nvPr>
            <p:ph type="body" sz="quarter" idx="11" hasCustomPrompt="1"/>
          </p:nvPr>
        </p:nvSpPr>
        <p:spPr>
          <a:xfrm>
            <a:off x="2931472" y="1910516"/>
            <a:ext cx="1007007" cy="1692771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lvl1pPr marL="0" indent="0" algn="ctr">
              <a:buFontTx/>
              <a:buNone/>
              <a:defRPr sz="10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?</a:t>
            </a:r>
          </a:p>
        </p:txBody>
      </p:sp>
      <p:sp>
        <p:nvSpPr>
          <p:cNvPr id="20" name="Digit 2: After Animation"/>
          <p:cNvSpPr>
            <a:spLocks noGrp="1"/>
          </p:cNvSpPr>
          <p:nvPr>
            <p:ph type="body" sz="quarter" idx="13" hasCustomPrompt="1"/>
          </p:nvPr>
        </p:nvSpPr>
        <p:spPr>
          <a:xfrm>
            <a:off x="2931472" y="1910516"/>
            <a:ext cx="1007007" cy="1692771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lvl1pPr marL="0" indent="0" algn="ctr">
              <a:buFontTx/>
              <a:buNone/>
              <a:defRPr sz="10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?</a:t>
            </a:r>
          </a:p>
        </p:txBody>
      </p:sp>
      <p:sp>
        <p:nvSpPr>
          <p:cNvPr id="23" name="Digit 1"/>
          <p:cNvSpPr txBox="1">
            <a:spLocks/>
          </p:cNvSpPr>
          <p:nvPr userDrawn="1"/>
        </p:nvSpPr>
        <p:spPr>
          <a:xfrm>
            <a:off x="1193386" y="1766631"/>
            <a:ext cx="1396857" cy="1980542"/>
          </a:xfrm>
          <a:prstGeom prst="rect">
            <a:avLst/>
          </a:prstGeom>
        </p:spPr>
        <p:txBody>
          <a:bodyPr wrap="none" lIns="68580" tIns="34290" rIns="68580" bIns="34290"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7717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2" presetClass="entr" presetSubtype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2" presetClass="exit" presetSubtype="4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8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7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6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5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4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3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7000"/>
                            </p:stCondLst>
                            <p:childTnLst>
                              <p:par>
                                <p:cTn id="182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91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9000"/>
                            </p:stCondLst>
                            <p:childTnLst>
                              <p:par>
                                <p:cTn id="200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2" presetClass="entr" presetSubtype="1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09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2" presetClass="exit" presetSubtype="4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1000"/>
                            </p:stCondLst>
                            <p:childTnLst>
                              <p:par>
                                <p:cTn id="226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35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23000"/>
                            </p:stCondLst>
                            <p:childTnLst>
                              <p:par>
                                <p:cTn id="244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253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2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6000"/>
                            </p:stCondLst>
                            <p:childTnLst>
                              <p:par>
                                <p:cTn id="271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27000"/>
                            </p:stCondLst>
                            <p:childTnLst>
                              <p:par>
                                <p:cTn id="280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89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29000"/>
                            </p:stCondLst>
                            <p:childTnLst>
                              <p:par>
                                <p:cTn id="298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2" presetClass="entr" presetSubtype="1" fill="hold" grpId="5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30000"/>
                            </p:stCondLst>
                            <p:childTnLst>
                              <p:par>
                                <p:cTn id="307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2" presetClass="exit" presetSubtype="4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31000"/>
                            </p:stCondLst>
                            <p:childTnLst>
                              <p:par>
                                <p:cTn id="324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32000"/>
                            </p:stCondLst>
                            <p:childTnLst>
                              <p:par>
                                <p:cTn id="333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33000"/>
                            </p:stCondLst>
                            <p:childTnLst>
                              <p:par>
                                <p:cTn id="342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34000"/>
                            </p:stCondLst>
                            <p:childTnLst>
                              <p:par>
                                <p:cTn id="351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35000"/>
                            </p:stCondLst>
                            <p:childTnLst>
                              <p:par>
                                <p:cTn id="360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36000"/>
                            </p:stCondLst>
                            <p:childTnLst>
                              <p:par>
                                <p:cTn id="369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37000"/>
                            </p:stCondLst>
                            <p:childTnLst>
                              <p:par>
                                <p:cTn id="378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38000"/>
                            </p:stCondLst>
                            <p:childTnLst>
                              <p:par>
                                <p:cTn id="387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39000"/>
                            </p:stCondLst>
                            <p:childTnLst>
                              <p:par>
                                <p:cTn id="396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2" presetClass="entr" presetSubtype="1" fill="hold" grpId="7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40000"/>
                            </p:stCondLst>
                            <p:childTnLst>
                              <p:par>
                                <p:cTn id="405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2" presetClass="exit" presetSubtype="4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41000"/>
                            </p:stCondLst>
                            <p:childTnLst>
                              <p:par>
                                <p:cTn id="422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431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43000"/>
                            </p:stCondLst>
                            <p:childTnLst>
                              <p:par>
                                <p:cTn id="440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44000"/>
                            </p:stCondLst>
                            <p:childTnLst>
                              <p:par>
                                <p:cTn id="449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45000"/>
                            </p:stCondLst>
                            <p:childTnLst>
                              <p:par>
                                <p:cTn id="458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46000"/>
                            </p:stCondLst>
                            <p:childTnLst>
                              <p:par>
                                <p:cTn id="467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47000"/>
                            </p:stCondLst>
                            <p:childTnLst>
                              <p:par>
                                <p:cTn id="476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48000"/>
                            </p:stCondLst>
                            <p:childTnLst>
                              <p:par>
                                <p:cTn id="485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49000"/>
                            </p:stCondLst>
                            <p:childTnLst>
                              <p:par>
                                <p:cTn id="494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2" presetClass="entr" presetSubtype="1" fill="hold" grpId="9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50000"/>
                            </p:stCondLst>
                            <p:childTnLst>
                              <p:par>
                                <p:cTn id="503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2" presetClass="entr" presetSubtype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1" presetID="12" presetClass="exit" presetSubtype="4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51000"/>
                            </p:stCondLst>
                            <p:childTnLst>
                              <p:par>
                                <p:cTn id="520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52000"/>
                            </p:stCondLst>
                            <p:childTnLst>
                              <p:par>
                                <p:cTn id="529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53000"/>
                            </p:stCondLst>
                            <p:childTnLst>
                              <p:par>
                                <p:cTn id="538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54000"/>
                            </p:stCondLst>
                            <p:childTnLst>
                              <p:par>
                                <p:cTn id="547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55000"/>
                            </p:stCondLst>
                            <p:childTnLst>
                              <p:par>
                                <p:cTn id="556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56000"/>
                            </p:stCondLst>
                            <p:childTnLst>
                              <p:par>
                                <p:cTn id="565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57000"/>
                            </p:stCondLst>
                            <p:childTnLst>
                              <p:par>
                                <p:cTn id="574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58000"/>
                            </p:stCondLst>
                            <p:childTnLst>
                              <p:par>
                                <p:cTn id="583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59000"/>
                            </p:stCondLst>
                            <p:childTnLst>
                              <p:par>
                                <p:cTn id="592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12" presetClass="entr" presetSubtype="1" fill="hold" grpId="1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3" grpId="3"/>
      <p:bldP spid="3" grpId="4"/>
      <p:bldP spid="3" grpId="5"/>
      <p:bldP spid="3" grpId="6"/>
      <p:bldP spid="3" grpId="7"/>
      <p:bldP spid="3" grpId="8"/>
      <p:bldP spid="3" grpId="9"/>
      <p:bldP spid="3" grpId="10"/>
      <p:bldP spid="3" grpId="11"/>
      <p:bldP spid="4" grpId="0"/>
      <p:bldP spid="4" grpId="1"/>
      <p:bldP spid="4" grpId="2"/>
      <p:bldP spid="4" grpId="3"/>
      <p:bldP spid="4" grpId="4"/>
      <p:bldP spid="4" grpId="5"/>
      <p:bldP spid="4" grpId="6"/>
      <p:bldP spid="4" grpId="7"/>
      <p:bldP spid="4" grpId="8"/>
      <p:bldP spid="4" grpId="9"/>
      <p:bldP spid="4" grpId="10"/>
      <p:bldP spid="4" grpId="11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5" grpId="11"/>
      <p:bldP spid="6" grpId="0"/>
      <p:bldP spid="6" grpId="1"/>
      <p:bldP spid="6" grpId="2"/>
      <p:bldP spid="6" grpId="3"/>
      <p:bldP spid="6" grpId="4"/>
      <p:bldP spid="6" grpId="5"/>
      <p:bldP spid="6" grpId="6"/>
      <p:bldP spid="6" grpId="7"/>
      <p:bldP spid="6" grpId="8"/>
      <p:bldP spid="6" grpId="9"/>
      <p:bldP spid="6" grpId="10"/>
      <p:bldP spid="6" grpId="11"/>
      <p:bldP spid="7" grpId="0"/>
      <p:bldP spid="7" grpId="1"/>
      <p:bldP spid="7" grpId="2"/>
      <p:bldP spid="7" grpId="3"/>
      <p:bldP spid="7" grpId="4"/>
      <p:bldP spid="7" grpId="5"/>
      <p:bldP spid="7" grpId="6"/>
      <p:bldP spid="7" grpId="7"/>
      <p:bldP spid="7" grpId="8"/>
      <p:bldP spid="7" grpId="9"/>
      <p:bldP spid="7" grpId="10"/>
      <p:bldP spid="7" grpId="11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8" grpId="11"/>
      <p:bldP spid="9" grpId="0"/>
      <p:bldP spid="9" grpId="1"/>
      <p:bldP spid="9" grpId="2"/>
      <p:bldP spid="9" grpId="3"/>
      <p:bldP spid="9" grpId="4"/>
      <p:bldP spid="9" grpId="5"/>
      <p:bldP spid="9" grpId="6"/>
      <p:bldP spid="9" grpId="7"/>
      <p:bldP spid="9" grpId="8"/>
      <p:bldP spid="9" grpId="9"/>
      <p:bldP spid="9" grpId="10"/>
      <p:bldP spid="9" grpId="11"/>
      <p:bldP spid="10" grpId="0"/>
      <p:bldP spid="10" grpId="1"/>
      <p:bldP spid="10" grpId="2"/>
      <p:bldP spid="10" grpId="3"/>
      <p:bldP spid="10" grpId="4"/>
      <p:bldP spid="10" grpId="5"/>
      <p:bldP spid="10" grpId="6"/>
      <p:bldP spid="10" grpId="7"/>
      <p:bldP spid="10" grpId="8"/>
      <p:bldP spid="10" grpId="9"/>
      <p:bldP spid="10" grpId="10"/>
      <p:bldP spid="10" grpId="11"/>
      <p:bldP spid="11" grpId="0"/>
      <p:bldP spid="11" grpId="1"/>
      <p:bldP spid="11" grpId="2"/>
      <p:bldP spid="11" grpId="3"/>
      <p:bldP spid="11" grpId="4"/>
      <p:bldP spid="11" grpId="5"/>
      <p:bldP spid="11" grpId="6"/>
      <p:bldP spid="11" grpId="7"/>
      <p:bldP spid="11" grpId="8"/>
      <p:bldP spid="11" grpId="9"/>
      <p:bldP spid="11" grpId="10"/>
      <p:bldP spid="11" grpId="11"/>
      <p:bldP spid="12" grpId="0"/>
      <p:bldP spid="12" grpId="1"/>
      <p:bldP spid="12" grpId="2"/>
      <p:bldP spid="12" grpId="3"/>
      <p:bldP spid="12" grpId="4"/>
      <p:bldP spid="12" grpId="5"/>
      <p:bldP spid="12" grpId="6"/>
      <p:bldP spid="12" grpId="7"/>
      <p:bldP spid="12" grpId="8"/>
      <p:bldP spid="12" grpId="9"/>
      <p:bldP spid="12" grpId="10"/>
      <p:bldP spid="12" grpId="1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 build="p">
        <p:tmplLst>
          <p:tmpl lvl="1">
            <p:tnLst>
              <p:par>
                <p:cTn presetID="12" presetClass="exit" presetSubtype="4" fill="hold" nodeType="withEffect">
                  <p:stCondLst>
                    <p:cond delay="500"/>
                  </p:stCondLst>
                  <p:childTnLst>
                    <p:anim calcmode="lin" valueType="num">
                      <p:cBhvr additive="base">
                        <p:cTn dur="500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+#ppt_h*1.125000"/>
                          </p:val>
                        </p:tav>
                      </p:tavLst>
                    </p:anim>
                    <p:animEffect transition="out" filter="wipe(down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2" presetClass="entr" presetSubtype="1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down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66851369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0536611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61665702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6432599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79331321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23344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4834856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85526036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7DCF1-BC1A-45AA-88FA-A57DD5ADB8B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0478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2" r:id="rId12"/>
    <p:sldLayoutId id="2147483673" r:id="rId13"/>
  </p:sldLayoutIdLst>
  <p:transition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3%20PH&#218;T.mp4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3%20PH&#218;T.mp4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5%20PH&#218;T.mp4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295400" y="857250"/>
            <a:ext cx="411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 sz="1800">
              <a:latin typeface="Arial" panose="020B0604020202020204" pitchFamily="34" charset="0"/>
            </a:endParaRPr>
          </a:p>
        </p:txBody>
      </p:sp>
      <p:pic>
        <p:nvPicPr>
          <p:cNvPr id="6147" name="Picture 4" descr="BAR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13193"/>
            <a:ext cx="6629400" cy="52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WordArt 14"/>
          <p:cNvSpPr>
            <a:spLocks noChangeArrowheads="1" noChangeShapeType="1" noTextEdit="1"/>
          </p:cNvSpPr>
          <p:nvPr/>
        </p:nvSpPr>
        <p:spPr bwMode="auto">
          <a:xfrm>
            <a:off x="2438400" y="342900"/>
            <a:ext cx="4057650" cy="5715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Bài</a:t>
            </a:r>
            <a:r>
              <a:rPr lang="en-US" sz="3600" b="1" kern="10" spc="-36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24:</a:t>
            </a:r>
          </a:p>
        </p:txBody>
      </p:sp>
      <p:sp>
        <p:nvSpPr>
          <p:cNvPr id="6152" name="WordArt 15"/>
          <p:cNvSpPr>
            <a:spLocks noChangeArrowheads="1" noChangeShapeType="1" noTextEdit="1"/>
          </p:cNvSpPr>
          <p:nvPr/>
        </p:nvSpPr>
        <p:spPr bwMode="auto">
          <a:xfrm>
            <a:off x="685800" y="1314450"/>
            <a:ext cx="7848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VIRUT </a:t>
            </a:r>
          </a:p>
        </p:txBody>
      </p:sp>
      <p:pic>
        <p:nvPicPr>
          <p:cNvPr id="10" name="Picture 2" descr="Cúm gia cầm: Nguyên nhân, triệu chứng, chẩn đoán, điều trị | Vinm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2571750"/>
            <a:ext cx="2806700" cy="187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úm A H1N1 (cúm lợn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588249"/>
            <a:ext cx="2921000" cy="184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Đến khi nào thì đại dịch COVID-19 sẽ chấm dứt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94600"/>
            <a:ext cx="2800350" cy="185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904795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s Grouping Student by Ability Logical? - The Manthan School Greater Noida  W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09320"/>
            <a:ext cx="4572000" cy="408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2209800" y="361134"/>
            <a:ext cx="5562600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CÁ NHÂN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xmlns="" id="{8675BBEE-29AB-4363-A890-26E1C4C1AB46}"/>
              </a:ext>
            </a:extLst>
          </p:cNvPr>
          <p:cNvSpPr txBox="1">
            <a:spLocks/>
          </p:cNvSpPr>
          <p:nvPr/>
        </p:nvSpPr>
        <p:spPr>
          <a:xfrm>
            <a:off x="2868153" y="1910516"/>
            <a:ext cx="1133645" cy="1692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5</a:t>
            </a:r>
            <a:endParaRPr lang="en-US" dirty="0"/>
          </a:p>
        </p:txBody>
      </p:sp>
      <p:pic>
        <p:nvPicPr>
          <p:cNvPr id="102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277994"/>
            <a:ext cx="838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77200" y="51435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1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130134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09550" y="771792"/>
            <a:ext cx="444182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400" dirty="0"/>
              <a:t> </a:t>
            </a:r>
            <a:r>
              <a:rPr lang="en-US" sz="1800" dirty="0" err="1"/>
              <a:t>Đánh</a:t>
            </a:r>
            <a:r>
              <a:rPr lang="en-US" sz="1800" dirty="0"/>
              <a:t> </a:t>
            </a:r>
            <a:r>
              <a:rPr lang="en-US" sz="1800" dirty="0" err="1"/>
              <a:t>dấu</a:t>
            </a:r>
            <a:r>
              <a:rPr lang="en-US" sz="1800" dirty="0"/>
              <a:t> (x)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cột</a:t>
            </a:r>
            <a:r>
              <a:rPr lang="en-US" sz="1800" dirty="0"/>
              <a:t> 1, 2, 3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đưa</a:t>
            </a:r>
            <a:r>
              <a:rPr lang="en-US" sz="1800" dirty="0"/>
              <a:t> </a:t>
            </a:r>
            <a:r>
              <a:rPr lang="en-US" sz="1800" dirty="0" err="1"/>
              <a:t>ra</a:t>
            </a:r>
            <a:r>
              <a:rPr lang="en-US" sz="1800" dirty="0"/>
              <a:t> </a:t>
            </a:r>
            <a:r>
              <a:rPr lang="en-US" sz="1800" dirty="0" err="1"/>
              <a:t>kết</a:t>
            </a:r>
            <a:r>
              <a:rPr lang="en-US" sz="1800" dirty="0"/>
              <a:t> </a:t>
            </a:r>
            <a:r>
              <a:rPr lang="en-US" sz="1800" dirty="0" err="1"/>
              <a:t>luận</a:t>
            </a:r>
            <a:r>
              <a:rPr lang="en-US" sz="1800" dirty="0"/>
              <a:t> ở </a:t>
            </a:r>
            <a:r>
              <a:rPr lang="en-US" sz="1800" dirty="0" err="1"/>
              <a:t>cột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4.</a:t>
            </a:r>
          </a:p>
          <a:p>
            <a:pPr eaLnBrk="1" hangingPunct="1"/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800600" y="949592"/>
            <a:ext cx="0" cy="39145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Box 5" descr="Stationery"/>
          <p:cNvSpPr txBox="1">
            <a:spLocks noChangeArrowheads="1"/>
          </p:cNvSpPr>
          <p:nvPr/>
        </p:nvSpPr>
        <p:spPr bwMode="auto">
          <a:xfrm>
            <a:off x="0" y="-5120"/>
            <a:ext cx="9067800" cy="83099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1, 2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765675" y="931076"/>
            <a:ext cx="44164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400" dirty="0"/>
              <a:t> </a:t>
            </a:r>
            <a:r>
              <a:rPr lang="en-US" sz="2400" dirty="0" err="1"/>
              <a:t>Điền</a:t>
            </a:r>
            <a:r>
              <a:rPr lang="en-US" sz="2400" dirty="0"/>
              <a:t> </a:t>
            </a:r>
            <a:r>
              <a:rPr lang="en-US" sz="2400" dirty="0" err="1"/>
              <a:t>chú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cấu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virut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" name="Picture 8" descr="C:\Users\viettel\Pictures\4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1803081"/>
            <a:ext cx="4267200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029200" y="3943350"/>
            <a:ext cx="4038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1……………………</a:t>
            </a:r>
          </a:p>
          <a:p>
            <a:r>
              <a:rPr lang="en-US" dirty="0"/>
              <a:t>2……………………</a:t>
            </a:r>
          </a:p>
          <a:p>
            <a:r>
              <a:rPr lang="en-US" dirty="0"/>
              <a:t>3……………………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600581"/>
              </p:ext>
            </p:extLst>
          </p:nvPr>
        </p:nvGraphicFramePr>
        <p:xfrm>
          <a:off x="152402" y="1563209"/>
          <a:ext cx="4498974" cy="3521964"/>
        </p:xfrm>
        <a:graphic>
          <a:graphicData uri="http://schemas.openxmlformats.org/drawingml/2006/table">
            <a:tbl>
              <a:tblPr firstRow="1" firstCol="1" bandRow="1">
                <a:tableStyleId>{55F38B71-4E83-4317-82EC-3F3A27C44999}</a:tableStyleId>
              </a:tblPr>
              <a:tblGrid>
                <a:gridCol w="5159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581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33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370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333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6121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9243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STT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Tên virut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Dạng xoắn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(1)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Dạng hình khối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(2)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Dạng hỗn hợp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(3)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Kết luận về hình dạng của virut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(4)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Khảm thuốc lá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Corona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Dại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Viêm kết mạc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HIV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Thực khuẩn thể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086835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s Grouping Student by Ability Logical? - The Manthan School Greater Noida  W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09320"/>
            <a:ext cx="4572000" cy="408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2209800" y="361134"/>
            <a:ext cx="4953000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xmlns="" id="{8675BBEE-29AB-4363-A890-26E1C4C1AB46}"/>
              </a:ext>
            </a:extLst>
          </p:cNvPr>
          <p:cNvSpPr txBox="1">
            <a:spLocks/>
          </p:cNvSpPr>
          <p:nvPr/>
        </p:nvSpPr>
        <p:spPr>
          <a:xfrm>
            <a:off x="2868153" y="1910516"/>
            <a:ext cx="1133645" cy="16927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5</a:t>
            </a:r>
            <a:endParaRPr lang="en-US" dirty="0"/>
          </a:p>
        </p:txBody>
      </p:sp>
      <p:pic>
        <p:nvPicPr>
          <p:cNvPr id="102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277994"/>
            <a:ext cx="838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72400" y="499633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1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706484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96850" y="-28308"/>
            <a:ext cx="44418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1: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016500" y="949592"/>
            <a:ext cx="0" cy="39145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840287" y="100079"/>
            <a:ext cx="4416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2:</a:t>
            </a:r>
          </a:p>
        </p:txBody>
      </p:sp>
      <p:pic>
        <p:nvPicPr>
          <p:cNvPr id="9" name="Picture 8" descr="C:\Users\viettel\Pictures\4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047750"/>
            <a:ext cx="4114800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867400" y="3574018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1. </a:t>
            </a:r>
            <a:r>
              <a:rPr lang="en-US" sz="1800" dirty="0" err="1"/>
              <a:t>Phần</a:t>
            </a:r>
            <a:r>
              <a:rPr lang="en-US" sz="1800" dirty="0"/>
              <a:t> </a:t>
            </a:r>
            <a:r>
              <a:rPr lang="en-US" sz="1800" dirty="0" err="1"/>
              <a:t>lõi</a:t>
            </a:r>
            <a:endParaRPr lang="en-US" sz="1800" dirty="0"/>
          </a:p>
          <a:p>
            <a:r>
              <a:rPr lang="en-US" sz="1800" dirty="0"/>
              <a:t>2. </a:t>
            </a:r>
            <a:r>
              <a:rPr lang="en-US" sz="1800" dirty="0" err="1"/>
              <a:t>Vỏ</a:t>
            </a:r>
            <a:r>
              <a:rPr lang="en-US" sz="1800" dirty="0"/>
              <a:t> </a:t>
            </a:r>
            <a:r>
              <a:rPr lang="en-US" sz="1800" dirty="0" err="1"/>
              <a:t>prôtein</a:t>
            </a:r>
            <a:endParaRPr lang="en-US" sz="1800" dirty="0"/>
          </a:p>
          <a:p>
            <a:r>
              <a:rPr lang="en-US" sz="1800" dirty="0"/>
              <a:t>3. </a:t>
            </a:r>
            <a:r>
              <a:rPr lang="en-US" sz="1800" dirty="0" err="1"/>
              <a:t>Vỏ</a:t>
            </a:r>
            <a:r>
              <a:rPr lang="en-US" sz="1800" dirty="0"/>
              <a:t> </a:t>
            </a:r>
            <a:r>
              <a:rPr lang="en-US" sz="1800" dirty="0" err="1"/>
              <a:t>ngoài</a:t>
            </a:r>
            <a:endParaRPr lang="en-US" sz="18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05428"/>
              </p:ext>
            </p:extLst>
          </p:nvPr>
        </p:nvGraphicFramePr>
        <p:xfrm>
          <a:off x="63499" y="896907"/>
          <a:ext cx="4840288" cy="3785616"/>
        </p:xfrm>
        <a:graphic>
          <a:graphicData uri="http://schemas.openxmlformats.org/drawingml/2006/table">
            <a:tbl>
              <a:tblPr firstRow="1" firstCol="1" bandRow="1">
                <a:tableStyleId>{55F38B71-4E83-4317-82EC-3F3A27C44999}</a:tableStyleId>
              </a:tblPr>
              <a:tblGrid>
                <a:gridCol w="5461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487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294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2941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0809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7849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STT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Tên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virut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Dạng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xoắn</a:t>
                      </a:r>
                      <a:endParaRPr lang="en-US" sz="14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(1)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Dạng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hình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khối</a:t>
                      </a:r>
                      <a:endParaRPr lang="en-US" sz="14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(2)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Dạng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hỗn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hợp</a:t>
                      </a:r>
                      <a:endParaRPr lang="en-US" sz="14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(3)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Kết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luận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về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hình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dạng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của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virut</a:t>
                      </a:r>
                      <a:endParaRPr lang="en-US" sz="14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(4)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dirty="0" err="1">
                          <a:effectLst/>
                        </a:rPr>
                        <a:t>Khảm</a:t>
                      </a:r>
                      <a:r>
                        <a:rPr lang="en-US" sz="1600" b="1" i="0" dirty="0">
                          <a:effectLst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</a:rPr>
                        <a:t>thuốc</a:t>
                      </a:r>
                      <a:r>
                        <a:rPr lang="en-US" sz="1600" b="1" i="0" dirty="0">
                          <a:effectLst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</a:rPr>
                        <a:t>lá</a:t>
                      </a:r>
                      <a:endParaRPr lang="en-US" sz="16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x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Virut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có</a:t>
                      </a:r>
                      <a:r>
                        <a:rPr lang="en-US" sz="1600" dirty="0">
                          <a:effectLst/>
                        </a:rPr>
                        <a:t> 3 </a:t>
                      </a:r>
                      <a:r>
                        <a:rPr lang="en-US" sz="1600" dirty="0" err="1">
                          <a:effectLst/>
                        </a:rPr>
                        <a:t>hình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dạng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đặc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trưng</a:t>
                      </a:r>
                      <a:r>
                        <a:rPr lang="en-US" sz="1600" dirty="0">
                          <a:effectLst/>
                        </a:rPr>
                        <a:t>: </a:t>
                      </a:r>
                      <a:r>
                        <a:rPr lang="en-US" sz="1600" dirty="0" err="1">
                          <a:effectLst/>
                        </a:rPr>
                        <a:t>Dạng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xoắn</a:t>
                      </a:r>
                      <a:r>
                        <a:rPr lang="en-US" sz="1600" dirty="0">
                          <a:effectLst/>
                        </a:rPr>
                        <a:t>, </a:t>
                      </a:r>
                      <a:r>
                        <a:rPr lang="en-US" sz="1600" dirty="0" err="1">
                          <a:effectLst/>
                        </a:rPr>
                        <a:t>dạng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hình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khối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và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dạng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hỗn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hợp</a:t>
                      </a:r>
                      <a:r>
                        <a:rPr lang="en-US" sz="1600" dirty="0">
                          <a:effectLst/>
                        </a:rPr>
                        <a:t>.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2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effectLst/>
                        </a:rPr>
                        <a:t>Corona</a:t>
                      </a:r>
                      <a:endParaRPr lang="en-US" sz="16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x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3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dirty="0" err="1">
                          <a:effectLst/>
                        </a:rPr>
                        <a:t>Dại</a:t>
                      </a:r>
                      <a:endParaRPr lang="en-US" sz="16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x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4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dirty="0" err="1">
                          <a:effectLst/>
                        </a:rPr>
                        <a:t>Viêm</a:t>
                      </a:r>
                      <a:r>
                        <a:rPr lang="en-US" sz="1600" b="1" i="0" dirty="0">
                          <a:effectLst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</a:rPr>
                        <a:t>kết</a:t>
                      </a:r>
                      <a:r>
                        <a:rPr lang="en-US" sz="1600" b="1" i="0" dirty="0">
                          <a:effectLst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</a:rPr>
                        <a:t>mạc</a:t>
                      </a:r>
                      <a:endParaRPr lang="en-US" sz="16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x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5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dirty="0">
                          <a:effectLst/>
                        </a:rPr>
                        <a:t>HIV</a:t>
                      </a:r>
                      <a:endParaRPr lang="en-US" sz="16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x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6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0" dirty="0" err="1">
                          <a:effectLst/>
                        </a:rPr>
                        <a:t>Thực</a:t>
                      </a:r>
                      <a:r>
                        <a:rPr lang="en-US" sz="1600" b="1" i="0" dirty="0">
                          <a:effectLst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</a:rPr>
                        <a:t>khuẩn</a:t>
                      </a:r>
                      <a:r>
                        <a:rPr lang="en-US" sz="1600" b="1" i="0" dirty="0">
                          <a:effectLst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</a:rPr>
                        <a:t>thể</a:t>
                      </a:r>
                      <a:endParaRPr lang="en-US" sz="16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x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0140371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9"/>
          <p:cNvSpPr txBox="1">
            <a:spLocks noChangeArrowheads="1"/>
          </p:cNvSpPr>
          <p:nvPr/>
        </p:nvSpPr>
        <p:spPr bwMode="auto">
          <a:xfrm>
            <a:off x="381000" y="1276350"/>
            <a:ext cx="5600700" cy="338554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/>
              <a:t>- </a:t>
            </a:r>
            <a:r>
              <a:rPr lang="vi-VN" sz="2000" dirty="0"/>
              <a:t>Thể thực khuẩn </a:t>
            </a:r>
            <a:r>
              <a:rPr lang="en-US" sz="2000" dirty="0"/>
              <a:t>(</a:t>
            </a:r>
            <a:r>
              <a:rPr lang="en-US" sz="2000" b="1" dirty="0"/>
              <a:t>phage</a:t>
            </a:r>
            <a:r>
              <a:rPr lang="en-US" sz="2000" dirty="0"/>
              <a:t>) </a:t>
            </a:r>
            <a:r>
              <a:rPr lang="vi-VN" sz="2000" dirty="0"/>
              <a:t>là những virus phổ biến</a:t>
            </a:r>
            <a:r>
              <a:rPr lang="en-US" sz="2000" dirty="0"/>
              <a:t> </a:t>
            </a:r>
            <a:r>
              <a:rPr lang="en-US" sz="2000" b="1" dirty="0" err="1"/>
              <a:t>sống</a:t>
            </a:r>
            <a:r>
              <a:rPr lang="en-US" sz="2000" dirty="0"/>
              <a:t> </a:t>
            </a:r>
            <a:r>
              <a:rPr lang="en-US" sz="2000" dirty="0" err="1"/>
              <a:t>khi</a:t>
            </a:r>
            <a:r>
              <a:rPr lang="en-US" sz="2000" dirty="0"/>
              <a:t> </a:t>
            </a:r>
            <a:r>
              <a:rPr lang="en-US" sz="2000" b="1" dirty="0" err="1"/>
              <a:t>kí</a:t>
            </a:r>
            <a:r>
              <a:rPr lang="en-US" sz="2000" b="1" dirty="0"/>
              <a:t> </a:t>
            </a:r>
            <a:r>
              <a:rPr lang="en-US" sz="2000" b="1" dirty="0" err="1"/>
              <a:t>sinh</a:t>
            </a:r>
            <a:r>
              <a:rPr lang="en-US" sz="2000" dirty="0"/>
              <a:t> 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 </a:t>
            </a:r>
            <a:r>
              <a:rPr lang="en-US" sz="2000" dirty="0" err="1"/>
              <a:t>là</a:t>
            </a:r>
            <a:r>
              <a:rPr lang="en-US" sz="2000" dirty="0"/>
              <a:t> vi </a:t>
            </a:r>
            <a:r>
              <a:rPr lang="en-US" sz="2000" dirty="0" err="1"/>
              <a:t>khuẩn</a:t>
            </a:r>
            <a:r>
              <a:rPr lang="vi-VN" sz="2000" dirty="0"/>
              <a:t>.</a:t>
            </a:r>
            <a:r>
              <a:rPr lang="en-US" sz="2000" dirty="0"/>
              <a:t> </a:t>
            </a:r>
            <a:r>
              <a:rPr lang="vi-VN" sz="2000" dirty="0"/>
              <a:t>Người ta ước tính có hơn</a:t>
            </a:r>
            <a:r>
              <a:rPr lang="en-US" sz="2000" dirty="0"/>
              <a:t> </a:t>
            </a:r>
            <a:r>
              <a:rPr lang="vi-VN" sz="2000" dirty="0"/>
              <a:t>10</a:t>
            </a:r>
            <a:r>
              <a:rPr lang="vi-VN" sz="2000" baseline="30000" dirty="0"/>
              <a:t>31</a:t>
            </a:r>
            <a:r>
              <a:rPr lang="vi-VN" sz="2000" dirty="0"/>
              <a:t> </a:t>
            </a:r>
            <a:r>
              <a:rPr lang="en-US" sz="2000" dirty="0"/>
              <a:t> </a:t>
            </a:r>
            <a:r>
              <a:rPr lang="vi-VN" sz="2000" dirty="0"/>
              <a:t>thể thực khuẩn trên hành tinh, nhiều hơn tất cả các sinh vật khác trên trái đất. </a:t>
            </a:r>
            <a:endParaRPr lang="en-US" sz="2000" dirty="0"/>
          </a:p>
          <a:p>
            <a:r>
              <a:rPr lang="en-US" sz="2000" dirty="0"/>
              <a:t>-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vi-VN" sz="2000" dirty="0"/>
              <a:t>nay, các nhà khoa học đã bắt đầu xem xét lại thực khuẩn thể như một lựa chọn thay thế cho</a:t>
            </a:r>
            <a:r>
              <a:rPr lang="en-US" sz="2000" dirty="0"/>
              <a:t> </a:t>
            </a:r>
            <a:r>
              <a:rPr lang="en-US" sz="2000" dirty="0" err="1"/>
              <a:t>thuốc</a:t>
            </a:r>
            <a:r>
              <a:rPr lang="vi-VN" sz="2000" dirty="0"/>
              <a:t> kháng sinh</a:t>
            </a:r>
            <a:r>
              <a:rPr lang="en-US" sz="2000" dirty="0"/>
              <a:t> hay </a:t>
            </a:r>
            <a:r>
              <a:rPr lang="en-US" sz="2000" dirty="0" err="1"/>
              <a:t>dùng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truyền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kĩ</a:t>
            </a:r>
            <a:r>
              <a:rPr lang="en-US" sz="2000" dirty="0"/>
              <a:t> </a:t>
            </a:r>
            <a:r>
              <a:rPr lang="en-US" sz="2000" dirty="0" err="1"/>
              <a:t>thuật</a:t>
            </a:r>
            <a:r>
              <a:rPr lang="en-US" sz="2000" dirty="0"/>
              <a:t> di </a:t>
            </a:r>
            <a:r>
              <a:rPr lang="en-US" sz="2000" dirty="0" err="1"/>
              <a:t>truyền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xuất</a:t>
            </a:r>
            <a:r>
              <a:rPr lang="en-US" sz="2000" dirty="0"/>
              <a:t> </a:t>
            </a:r>
            <a:r>
              <a:rPr lang="en-US" sz="2000" dirty="0" err="1"/>
              <a:t>thuốc</a:t>
            </a:r>
            <a:r>
              <a:rPr lang="en-US" sz="2000" dirty="0"/>
              <a:t> </a:t>
            </a:r>
            <a:r>
              <a:rPr lang="en-US" sz="2000" dirty="0" err="1"/>
              <a:t>kháng</a:t>
            </a:r>
            <a:r>
              <a:rPr lang="en-US" sz="2000" dirty="0"/>
              <a:t> </a:t>
            </a:r>
            <a:r>
              <a:rPr lang="en-US" sz="2000" dirty="0" err="1"/>
              <a:t>sinh</a:t>
            </a:r>
            <a:r>
              <a:rPr lang="en-US" sz="2000" dirty="0"/>
              <a:t>, protein…</a:t>
            </a:r>
          </a:p>
          <a:p>
            <a:pPr algn="ctr"/>
            <a:r>
              <a:rPr lang="en-US" i="1" dirty="0"/>
              <a:t>(</a:t>
            </a:r>
            <a:r>
              <a:rPr lang="en-US" i="1" dirty="0" err="1"/>
              <a:t>Nguồn</a:t>
            </a:r>
            <a:r>
              <a:rPr lang="en-US" i="1" dirty="0"/>
              <a:t>: </a:t>
            </a:r>
            <a:r>
              <a:rPr lang="vi-VN" i="1" dirty="0"/>
              <a:t>Bách khoa toàn thư mở Wikipedia</a:t>
            </a:r>
            <a:r>
              <a:rPr lang="en-US" i="1" dirty="0"/>
              <a:t>)</a:t>
            </a:r>
            <a:endParaRPr lang="en-US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15430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33350"/>
            <a:ext cx="44958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Em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có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biết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?</a:t>
            </a:r>
            <a:endParaRPr lang="vi-VN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Sinh học vi sinh vật : Bài 29+30: Cấu trúc các loại virut, sự nhân lên của  virut trong tế bào chủ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042988"/>
            <a:ext cx="2133600" cy="373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82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O-cảnh-báo-dịch-Covid-19-chưa-đạt-đỉnh-THD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0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4"/>
          <p:cNvSpPr txBox="1">
            <a:spLocks noChangeArrowheads="1"/>
          </p:cNvSpPr>
          <p:nvPr/>
        </p:nvSpPr>
        <p:spPr bwMode="auto">
          <a:xfrm>
            <a:off x="865188" y="38040"/>
            <a:ext cx="76692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b="1" dirty="0" err="1"/>
              <a:t>Hãy</a:t>
            </a:r>
            <a:r>
              <a:rPr lang="en-US" sz="2000" b="1" dirty="0"/>
              <a:t> </a:t>
            </a:r>
            <a:r>
              <a:rPr lang="en-US" sz="2000" b="1" dirty="0" err="1"/>
              <a:t>lựa</a:t>
            </a:r>
            <a:r>
              <a:rPr lang="en-US" sz="2000" b="1" dirty="0"/>
              <a:t> </a:t>
            </a:r>
            <a:r>
              <a:rPr lang="en-US" sz="2000" b="1" dirty="0" err="1"/>
              <a:t>chọn</a:t>
            </a:r>
            <a:r>
              <a:rPr lang="en-US" sz="2000" b="1" dirty="0"/>
              <a:t> </a:t>
            </a:r>
            <a:r>
              <a:rPr lang="en-US" sz="2000" b="1" dirty="0" err="1"/>
              <a:t>thẻ</a:t>
            </a:r>
            <a:r>
              <a:rPr lang="en-US" sz="2000" b="1" dirty="0"/>
              <a:t> </a:t>
            </a:r>
            <a:r>
              <a:rPr lang="en-US" sz="2000" b="1" dirty="0" err="1"/>
              <a:t>màu</a:t>
            </a:r>
            <a:r>
              <a:rPr lang="en-US" sz="2000" b="1" dirty="0"/>
              <a:t> </a:t>
            </a:r>
            <a:r>
              <a:rPr lang="en-US" sz="2000" b="1" dirty="0" err="1"/>
              <a:t>tương</a:t>
            </a:r>
            <a:r>
              <a:rPr lang="en-US" sz="2000" b="1" dirty="0"/>
              <a:t> </a:t>
            </a:r>
            <a:r>
              <a:rPr lang="en-US" sz="2000" b="1" dirty="0" err="1"/>
              <a:t>ứng</a:t>
            </a:r>
            <a:r>
              <a:rPr lang="en-US" sz="2000" b="1" dirty="0"/>
              <a:t> </a:t>
            </a:r>
            <a:r>
              <a:rPr lang="en-US" sz="2000" b="1" dirty="0" err="1"/>
              <a:t>với</a:t>
            </a:r>
            <a:r>
              <a:rPr lang="en-US" sz="2000" b="1" dirty="0"/>
              <a:t> </a:t>
            </a:r>
            <a:r>
              <a:rPr lang="en-US" sz="2000" b="1" dirty="0" err="1"/>
              <a:t>vai</a:t>
            </a:r>
            <a:r>
              <a:rPr lang="en-US" sz="2000" b="1" dirty="0"/>
              <a:t> </a:t>
            </a:r>
            <a:r>
              <a:rPr lang="en-US" sz="2000" b="1" dirty="0" err="1"/>
              <a:t>trò</a:t>
            </a:r>
            <a:r>
              <a:rPr lang="en-US" sz="2000" b="1" dirty="0"/>
              <a:t> </a:t>
            </a:r>
            <a:r>
              <a:rPr lang="en-US" sz="2000" b="1" dirty="0" err="1"/>
              <a:t>của</a:t>
            </a:r>
            <a:r>
              <a:rPr lang="en-US" sz="2000" b="1" dirty="0"/>
              <a:t> </a:t>
            </a:r>
            <a:r>
              <a:rPr lang="en-US" sz="2000" b="1" dirty="0" err="1"/>
              <a:t>virut</a:t>
            </a:r>
            <a:r>
              <a:rPr lang="en-US" sz="2000" b="1" dirty="0"/>
              <a:t>, </a:t>
            </a:r>
            <a:r>
              <a:rPr lang="en-US" sz="2000" b="1" dirty="0" err="1"/>
              <a:t>trình</a:t>
            </a:r>
            <a:r>
              <a:rPr lang="en-US" sz="2000" b="1" dirty="0"/>
              <a:t> </a:t>
            </a:r>
            <a:r>
              <a:rPr lang="en-US" sz="2000" b="1" dirty="0" err="1"/>
              <a:t>bày</a:t>
            </a:r>
            <a:r>
              <a:rPr lang="en-US" sz="2000" b="1" dirty="0"/>
              <a:t> </a:t>
            </a:r>
            <a:r>
              <a:rPr lang="en-US" sz="2000" b="1" dirty="0" err="1"/>
              <a:t>trước</a:t>
            </a:r>
            <a:r>
              <a:rPr lang="en-US" sz="2000" b="1" dirty="0"/>
              <a:t> </a:t>
            </a:r>
            <a:r>
              <a:rPr lang="en-US" sz="2000" b="1" dirty="0" err="1"/>
              <a:t>các</a:t>
            </a:r>
            <a:r>
              <a:rPr lang="en-US" sz="2000" b="1" dirty="0"/>
              <a:t> </a:t>
            </a:r>
            <a:r>
              <a:rPr lang="en-US" sz="2000" b="1" dirty="0" err="1"/>
              <a:t>bạn</a:t>
            </a:r>
            <a:r>
              <a:rPr lang="en-US" sz="2000" b="1" dirty="0"/>
              <a:t> </a:t>
            </a:r>
            <a:r>
              <a:rPr lang="en-US" sz="2000" b="1" dirty="0" err="1"/>
              <a:t>trong</a:t>
            </a:r>
            <a:r>
              <a:rPr lang="en-US" sz="2000" b="1" dirty="0"/>
              <a:t> </a:t>
            </a:r>
            <a:r>
              <a:rPr lang="en-US" sz="2000" b="1" dirty="0" err="1"/>
              <a:t>nhóm</a:t>
            </a:r>
            <a:r>
              <a:rPr lang="en-US" sz="2000" b="1" dirty="0"/>
              <a:t> </a:t>
            </a:r>
            <a:r>
              <a:rPr lang="en-US" sz="2000" b="1" dirty="0" err="1"/>
              <a:t>sự</a:t>
            </a:r>
            <a:r>
              <a:rPr lang="en-US" sz="2000" b="1" dirty="0"/>
              <a:t> </a:t>
            </a:r>
            <a:r>
              <a:rPr lang="en-US" sz="2000" b="1" dirty="0" err="1"/>
              <a:t>lựa</a:t>
            </a:r>
            <a:r>
              <a:rPr lang="en-US" sz="2000" b="1" dirty="0"/>
              <a:t> </a:t>
            </a:r>
            <a:r>
              <a:rPr lang="en-US" sz="2000" b="1" dirty="0" err="1"/>
              <a:t>chọn</a:t>
            </a:r>
            <a:r>
              <a:rPr lang="en-US" sz="2000" b="1" dirty="0"/>
              <a:t> </a:t>
            </a:r>
            <a:r>
              <a:rPr lang="en-US" sz="2000" b="1" dirty="0" err="1"/>
              <a:t>của</a:t>
            </a:r>
            <a:r>
              <a:rPr lang="en-US" sz="2000" b="1" dirty="0"/>
              <a:t> </a:t>
            </a:r>
            <a:r>
              <a:rPr lang="en-US" sz="2000" b="1" dirty="0" err="1"/>
              <a:t>mình</a:t>
            </a:r>
            <a:r>
              <a:rPr lang="en-US" sz="2000" b="1" dirty="0"/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685800" y="1123950"/>
            <a:ext cx="2057400" cy="3124200"/>
          </a:xfrm>
          <a:prstGeom prst="rect">
            <a:avLst/>
          </a:prstGeom>
          <a:solidFill>
            <a:srgbClr val="16C808"/>
          </a:solidFill>
          <a:ln>
            <a:solidFill>
              <a:srgbClr val="16C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6C808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24600" y="1123950"/>
            <a:ext cx="2057400" cy="3124200"/>
          </a:xfrm>
          <a:prstGeom prst="rect">
            <a:avLst/>
          </a:prstGeom>
          <a:solidFill>
            <a:srgbClr val="F96249"/>
          </a:solidFill>
          <a:ln>
            <a:solidFill>
              <a:srgbClr val="F96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67906" y="1123950"/>
            <a:ext cx="2057400" cy="3124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65188" y="4400550"/>
            <a:ext cx="1573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Virut</a:t>
            </a:r>
            <a:r>
              <a:rPr lang="en-US" sz="2000" b="1" dirty="0"/>
              <a:t> </a:t>
            </a:r>
            <a:r>
              <a:rPr lang="en-US" sz="2000" b="1" dirty="0" err="1"/>
              <a:t>có</a:t>
            </a:r>
            <a:r>
              <a:rPr lang="en-US" sz="2000" b="1" dirty="0"/>
              <a:t> </a:t>
            </a:r>
            <a:r>
              <a:rPr lang="en-US" sz="2000" b="1" dirty="0" err="1"/>
              <a:t>lợi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324600" y="4343400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Virut</a:t>
            </a:r>
            <a:r>
              <a:rPr lang="en-US" sz="2000" b="1" dirty="0"/>
              <a:t> </a:t>
            </a:r>
            <a:r>
              <a:rPr lang="en-US" sz="2000" b="1" dirty="0" err="1"/>
              <a:t>vừa</a:t>
            </a:r>
            <a:r>
              <a:rPr lang="en-US" sz="2000" b="1" dirty="0"/>
              <a:t> </a:t>
            </a:r>
            <a:r>
              <a:rPr lang="en-US" sz="2000" b="1" dirty="0" err="1"/>
              <a:t>có</a:t>
            </a:r>
            <a:r>
              <a:rPr lang="en-US" sz="2000" b="1" dirty="0"/>
              <a:t> </a:t>
            </a:r>
            <a:r>
              <a:rPr lang="en-US" sz="2000" b="1" dirty="0" err="1"/>
              <a:t>lợi</a:t>
            </a:r>
            <a:r>
              <a:rPr lang="en-US" sz="2000" b="1" dirty="0"/>
              <a:t> </a:t>
            </a:r>
            <a:r>
              <a:rPr lang="en-US" sz="2000" b="1" dirty="0" err="1"/>
              <a:t>vừa</a:t>
            </a:r>
            <a:r>
              <a:rPr lang="en-US" sz="2000" b="1" dirty="0"/>
              <a:t> </a:t>
            </a:r>
            <a:r>
              <a:rPr lang="en-US" sz="2000" b="1" dirty="0" err="1"/>
              <a:t>có</a:t>
            </a:r>
            <a:r>
              <a:rPr lang="en-US" sz="2000" b="1" dirty="0"/>
              <a:t> </a:t>
            </a:r>
            <a:r>
              <a:rPr lang="en-US" sz="2000" b="1" dirty="0" err="1"/>
              <a:t>hại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810000" y="4400550"/>
            <a:ext cx="1573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Virut</a:t>
            </a:r>
            <a:r>
              <a:rPr lang="en-US" sz="2000" b="1" dirty="0"/>
              <a:t> </a:t>
            </a:r>
            <a:r>
              <a:rPr lang="en-US" sz="2000" b="1" dirty="0" err="1"/>
              <a:t>có</a:t>
            </a:r>
            <a:r>
              <a:rPr lang="en-US" sz="2000" b="1" dirty="0"/>
              <a:t> </a:t>
            </a:r>
            <a:r>
              <a:rPr lang="en-US" sz="2000" b="1" dirty="0" err="1"/>
              <a:t>hại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329682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2" grpId="0" animBg="1"/>
      <p:bldP spid="4" grpId="0" animBg="1"/>
      <p:bldP spid="5" grpId="0" animBg="1"/>
      <p:bldP spid="6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 descr="Stationery"/>
          <p:cNvSpPr txBox="1">
            <a:spLocks noChangeArrowheads="1"/>
          </p:cNvSpPr>
          <p:nvPr/>
        </p:nvSpPr>
        <p:spPr bwMode="auto">
          <a:xfrm>
            <a:off x="228600" y="209550"/>
            <a:ext cx="8458200" cy="1384995"/>
          </a:xfrm>
          <a:prstGeom prst="rect">
            <a:avLst/>
          </a:prstGeom>
          <a:solidFill>
            <a:srgbClr val="EDF888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luận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thống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nhất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thời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3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phút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nguyên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nhân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biểu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con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đường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lây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truyền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phòng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chống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bệnh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100" y="21971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dại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00100" y="1745902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</a:t>
            </a:r>
            <a:r>
              <a:rPr lang="en-US" sz="2400" dirty="0" err="1"/>
              <a:t>Sốt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huyết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2883247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3.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cúm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914400" y="349061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4. </a:t>
            </a:r>
            <a:r>
              <a:rPr lang="en-US" sz="2400" dirty="0" err="1"/>
              <a:t>Bệnh</a:t>
            </a:r>
            <a:r>
              <a:rPr lang="en-US" sz="2400" dirty="0"/>
              <a:t> AIDS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7100" y="410468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5.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viêm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hô</a:t>
            </a:r>
            <a:r>
              <a:rPr lang="en-US" sz="2400" dirty="0"/>
              <a:t> </a:t>
            </a:r>
            <a:r>
              <a:rPr lang="en-US" sz="2400" dirty="0" err="1"/>
              <a:t>hấp</a:t>
            </a:r>
            <a:r>
              <a:rPr lang="en-US" sz="2400" dirty="0"/>
              <a:t> </a:t>
            </a:r>
            <a:r>
              <a:rPr lang="en-US" sz="2400" dirty="0" err="1"/>
              <a:t>cấp</a:t>
            </a:r>
            <a:r>
              <a:rPr lang="en-US" sz="2400" dirty="0"/>
              <a:t> (</a:t>
            </a:r>
            <a:r>
              <a:rPr lang="en-US" sz="2400" dirty="0" err="1"/>
              <a:t>nCov</a:t>
            </a:r>
            <a:r>
              <a:rPr lang="en-US" sz="2400" dirty="0"/>
              <a:t> - 2019)</a:t>
            </a:r>
          </a:p>
        </p:txBody>
      </p:sp>
    </p:spTree>
    <p:extLst>
      <p:ext uri="{BB962C8B-B14F-4D97-AF65-F5344CB8AC3E}">
        <p14:creationId xmlns:p14="http://schemas.microsoft.com/office/powerpoint/2010/main" val="356428036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s Grouping Student by Ability Logical? - The Manthan School Greater Noida  W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09320"/>
            <a:ext cx="4572000" cy="408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2209800" y="361134"/>
            <a:ext cx="4953000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pic>
        <p:nvPicPr>
          <p:cNvPr id="4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277994"/>
            <a:ext cx="838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58100" y="499633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1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1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413812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6 điều nhất thiết bạn phải biết để phòng bệnh dại – Happy Sky – Trung tâm  tiêm chủng Vaccine Serv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-1"/>
            <a:ext cx="2705100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UNG TÂM Y TẾ HUYỆN TIÊN YÊN Tình hình dịch cúm đang bùng phát và cách  phòng tránh | Trung tâm Y tế huyện Tiên Yê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37338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ện pháp phòng chống dịch sốt xuất huyết trong đại dịch COVID-19 - Viện  Huyết học- Truyền máu Trung ươngViện Huyết học- Truyền máu Trung ươ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47950"/>
            <a:ext cx="31242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Quyền, trách nhiệm của nhân viên tiếp cận cộng đồng trong dự phòng lây  nhiễm HI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862137"/>
            <a:ext cx="32004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2019-nCoV lây nhiễm qua đường giọt bắn hay không khí? | Vinme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647950"/>
            <a:ext cx="2432050" cy="222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81400" y="96083"/>
            <a:ext cx="3429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Nêu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đường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lây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truyền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biện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pháp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phòng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chống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bệnh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do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virut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gây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004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5624" y="57150"/>
            <a:ext cx="62199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Đuổi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hình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bắt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chữ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1885950"/>
            <a:ext cx="746759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ảnh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giới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phải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trải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qua.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Mỗi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ảnh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30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giây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tín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hiệu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trả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trả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sẽ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nhận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quà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Picture 13" descr="50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53786"/>
            <a:ext cx="1524000" cy="1489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0" y="1276350"/>
            <a:ext cx="23621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Luật</a:t>
            </a:r>
            <a:r>
              <a:rPr lang="en-US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chơi</a:t>
            </a:r>
            <a:endParaRPr lang="en-US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1" y="3695625"/>
            <a:ext cx="74675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may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mắn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18182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Những con đường không lây truyền HIV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Phòng, chống Covid-19 trong trạng thái “bình thường mới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0338"/>
            <a:ext cx="7921625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413812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" y="101600"/>
            <a:ext cx="899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 err="1"/>
              <a:t>Bài</a:t>
            </a:r>
            <a:r>
              <a:rPr lang="en-US" sz="2000" b="1" u="sng" dirty="0"/>
              <a:t> </a:t>
            </a:r>
            <a:r>
              <a:rPr lang="en-US" sz="2000" b="1" u="sng" dirty="0" err="1"/>
              <a:t>tập</a:t>
            </a:r>
            <a:r>
              <a:rPr lang="en-US" sz="2000" b="1" u="sng" dirty="0"/>
              <a:t> 1: </a:t>
            </a: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bảng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điền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gợi</a:t>
            </a:r>
            <a:r>
              <a:rPr lang="en-US" sz="2000" dirty="0"/>
              <a:t> ý </a:t>
            </a:r>
            <a:r>
              <a:rPr lang="en-US" sz="2000" dirty="0" err="1"/>
              <a:t>sao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endParaRPr lang="en-US" sz="20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788589"/>
              </p:ext>
            </p:extLst>
          </p:nvPr>
        </p:nvGraphicFramePr>
        <p:xfrm>
          <a:off x="38099" y="822187"/>
          <a:ext cx="8991600" cy="4330730"/>
        </p:xfrm>
        <a:graphic>
          <a:graphicData uri="http://schemas.openxmlformats.org/drawingml/2006/table">
            <a:tbl>
              <a:tblPr firstRow="1" firstCol="1" bandRow="1">
                <a:tableStyleId>{55F38B71-4E83-4317-82EC-3F3A27C44999}</a:tableStyleId>
              </a:tblPr>
              <a:tblGrid>
                <a:gridCol w="13199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138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854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7240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865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Tên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virut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Hình dạng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Cấu tạo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Vai trò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00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Khảm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thuốc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lá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28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28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Corona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28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HIV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00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Thể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thực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khuẩn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28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Virut dại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664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Dạng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xoắn</a:t>
                      </a:r>
                      <a:endParaRPr lang="en-US" sz="14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Dạng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hình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khối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Dạng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hỗn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hợp</a:t>
                      </a:r>
                      <a:endParaRPr lang="en-US" sz="14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Gồm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lớp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vỏ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và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phần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lõi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chứa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vật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chất</a:t>
                      </a:r>
                      <a:r>
                        <a:rPr lang="en-US" sz="1400" dirty="0">
                          <a:effectLst/>
                        </a:rPr>
                        <a:t> di </a:t>
                      </a:r>
                      <a:r>
                        <a:rPr lang="en-US" sz="1400" dirty="0" err="1">
                          <a:effectLst/>
                        </a:rPr>
                        <a:t>truyền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Gồm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gồm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lớp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vỏ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ngoài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lớp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vỏ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và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phần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lõi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chứa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vật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chất</a:t>
                      </a:r>
                      <a:r>
                        <a:rPr lang="en-US" sz="1400" dirty="0">
                          <a:effectLst/>
                        </a:rPr>
                        <a:t> di </a:t>
                      </a:r>
                      <a:r>
                        <a:rPr lang="en-US" sz="1400" dirty="0" err="1">
                          <a:effectLst/>
                        </a:rPr>
                        <a:t>truyền</a:t>
                      </a:r>
                      <a:r>
                        <a:rPr lang="en-US" sz="1400" dirty="0">
                          <a:effectLst/>
                        </a:rPr>
                        <a:t>. 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Gây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bệnh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dại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dùng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để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điều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chế</a:t>
                      </a:r>
                      <a:r>
                        <a:rPr lang="en-US" sz="1400" dirty="0">
                          <a:effectLst/>
                        </a:rPr>
                        <a:t> vaccine..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Gây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bệnh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hô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hấp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cấp</a:t>
                      </a:r>
                      <a:r>
                        <a:rPr lang="en-US" sz="1400" dirty="0">
                          <a:effectLst/>
                        </a:rPr>
                        <a:t> ở </a:t>
                      </a:r>
                      <a:r>
                        <a:rPr lang="en-US" sz="1400" dirty="0" err="1">
                          <a:effectLst/>
                        </a:rPr>
                        <a:t>người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dùng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để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nghiên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cứu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điều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chế</a:t>
                      </a:r>
                      <a:r>
                        <a:rPr lang="en-US" sz="1400" dirty="0">
                          <a:effectLst/>
                        </a:rPr>
                        <a:t> vaccine…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Gây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bệnh</a:t>
                      </a:r>
                      <a:r>
                        <a:rPr lang="en-US" sz="1400" dirty="0">
                          <a:effectLst/>
                        </a:rPr>
                        <a:t> AIDS (</a:t>
                      </a:r>
                      <a:r>
                        <a:rPr lang="en-US" sz="1400" dirty="0" err="1">
                          <a:effectLst/>
                        </a:rPr>
                        <a:t>hội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chứng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suy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giảm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miến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dịch</a:t>
                      </a:r>
                      <a:r>
                        <a:rPr lang="en-US" sz="1400" dirty="0">
                          <a:effectLst/>
                        </a:rPr>
                        <a:t>).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Làm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thể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truyền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Gây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bệnh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khảm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trên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cây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thuốc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lá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4" marR="45174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3969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372639"/>
              </p:ext>
            </p:extLst>
          </p:nvPr>
        </p:nvGraphicFramePr>
        <p:xfrm>
          <a:off x="152400" y="841236"/>
          <a:ext cx="8877299" cy="3537267"/>
        </p:xfrm>
        <a:graphic>
          <a:graphicData uri="http://schemas.openxmlformats.org/drawingml/2006/table">
            <a:tbl>
              <a:tblPr firstRow="1" firstCol="1" bandRow="1">
                <a:tableStyleId>{55F38B71-4E83-4317-82EC-3F3A27C44999}</a:tableStyleId>
              </a:tblPr>
              <a:tblGrid>
                <a:gridCol w="14384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345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1911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8525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885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</a:rPr>
                        <a:t>Tên</a:t>
                      </a:r>
                      <a:r>
                        <a:rPr lang="en-US" sz="1500" b="1" dirty="0">
                          <a:effectLst/>
                        </a:rPr>
                        <a:t> </a:t>
                      </a:r>
                      <a:r>
                        <a:rPr lang="en-US" sz="1500" b="1" dirty="0" err="1">
                          <a:effectLst/>
                        </a:rPr>
                        <a:t>virut</a:t>
                      </a:r>
                      <a:endParaRPr lang="en-US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</a:rPr>
                        <a:t>Hình</a:t>
                      </a:r>
                      <a:r>
                        <a:rPr lang="en-US" sz="1500" b="1" dirty="0">
                          <a:effectLst/>
                        </a:rPr>
                        <a:t> </a:t>
                      </a:r>
                      <a:r>
                        <a:rPr lang="en-US" sz="1500" b="1" dirty="0" err="1">
                          <a:effectLst/>
                        </a:rPr>
                        <a:t>dạng</a:t>
                      </a:r>
                      <a:endParaRPr lang="en-US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</a:rPr>
                        <a:t>Cấu</a:t>
                      </a:r>
                      <a:r>
                        <a:rPr lang="en-US" sz="1500" b="1" dirty="0">
                          <a:effectLst/>
                        </a:rPr>
                        <a:t> </a:t>
                      </a:r>
                      <a:r>
                        <a:rPr lang="en-US" sz="1500" b="1" dirty="0" err="1">
                          <a:effectLst/>
                        </a:rPr>
                        <a:t>tạo</a:t>
                      </a:r>
                      <a:endParaRPr lang="en-US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</a:rPr>
                        <a:t>Vai</a:t>
                      </a:r>
                      <a:r>
                        <a:rPr lang="en-US" sz="1500" b="1" dirty="0">
                          <a:effectLst/>
                        </a:rPr>
                        <a:t> </a:t>
                      </a:r>
                      <a:r>
                        <a:rPr lang="en-US" sz="1500" b="1" dirty="0" err="1">
                          <a:effectLst/>
                        </a:rPr>
                        <a:t>trò</a:t>
                      </a:r>
                      <a:endParaRPr lang="en-US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56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</a:rPr>
                        <a:t>Khảm</a:t>
                      </a:r>
                      <a:r>
                        <a:rPr lang="en-US" sz="1500" b="1" dirty="0">
                          <a:effectLst/>
                        </a:rPr>
                        <a:t> </a:t>
                      </a:r>
                      <a:r>
                        <a:rPr lang="en-US" sz="1500" b="1" dirty="0" err="1">
                          <a:effectLst/>
                        </a:rPr>
                        <a:t>thuốc</a:t>
                      </a:r>
                      <a:r>
                        <a:rPr lang="en-US" sz="1500" b="1" dirty="0">
                          <a:effectLst/>
                        </a:rPr>
                        <a:t> </a:t>
                      </a:r>
                      <a:r>
                        <a:rPr lang="en-US" sz="1500" b="1" dirty="0" err="1">
                          <a:effectLst/>
                        </a:rPr>
                        <a:t>lá</a:t>
                      </a:r>
                      <a:endParaRPr lang="en-US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Dạng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xoắn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Gồm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lớp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vỏ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và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phần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lõi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chứa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vật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chất</a:t>
                      </a:r>
                      <a:r>
                        <a:rPr lang="en-US" sz="1500" dirty="0">
                          <a:effectLst/>
                        </a:rPr>
                        <a:t> di </a:t>
                      </a:r>
                      <a:r>
                        <a:rPr lang="en-US" sz="1500" dirty="0" err="1">
                          <a:effectLst/>
                        </a:rPr>
                        <a:t>truyền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Gây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bệnh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khảm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trên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cây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thuốc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lá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542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</a:rPr>
                        <a:t>Corona</a:t>
                      </a:r>
                      <a:endParaRPr lang="en-US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Dạng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hình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khối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Gồm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gồm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lớp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vỏ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ngoài</a:t>
                      </a:r>
                      <a:r>
                        <a:rPr lang="en-US" sz="1500" dirty="0">
                          <a:effectLst/>
                        </a:rPr>
                        <a:t>, </a:t>
                      </a:r>
                      <a:r>
                        <a:rPr lang="en-US" sz="1500" dirty="0" err="1">
                          <a:effectLst/>
                        </a:rPr>
                        <a:t>lớp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vỏ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và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phần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lõi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chứa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vật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chất</a:t>
                      </a:r>
                      <a:r>
                        <a:rPr lang="en-US" sz="1500" dirty="0">
                          <a:effectLst/>
                        </a:rPr>
                        <a:t> di </a:t>
                      </a:r>
                      <a:r>
                        <a:rPr lang="en-US" sz="1500" dirty="0" err="1">
                          <a:effectLst/>
                        </a:rPr>
                        <a:t>truyền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Gây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bệnh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hô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hấp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cấp</a:t>
                      </a:r>
                      <a:r>
                        <a:rPr lang="en-US" sz="1500" dirty="0">
                          <a:effectLst/>
                        </a:rPr>
                        <a:t> ở </a:t>
                      </a:r>
                      <a:r>
                        <a:rPr lang="en-US" sz="1500" dirty="0" err="1">
                          <a:effectLst/>
                        </a:rPr>
                        <a:t>người</a:t>
                      </a:r>
                      <a:r>
                        <a:rPr lang="en-US" sz="1500" dirty="0">
                          <a:effectLst/>
                        </a:rPr>
                        <a:t>, </a:t>
                      </a:r>
                      <a:r>
                        <a:rPr lang="en-US" sz="1500" dirty="0" err="1">
                          <a:effectLst/>
                        </a:rPr>
                        <a:t>dùng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để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nghiên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cứu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điều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chế</a:t>
                      </a:r>
                      <a:r>
                        <a:rPr lang="en-US" sz="1500" dirty="0">
                          <a:effectLst/>
                        </a:rPr>
                        <a:t> vaccine…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542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</a:rPr>
                        <a:t>HIV</a:t>
                      </a:r>
                      <a:endParaRPr lang="en-US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Dạng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hình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khối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Gồm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gồm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lớp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vỏ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ngoài</a:t>
                      </a:r>
                      <a:r>
                        <a:rPr lang="en-US" sz="1500" dirty="0">
                          <a:effectLst/>
                        </a:rPr>
                        <a:t>, </a:t>
                      </a:r>
                      <a:r>
                        <a:rPr lang="en-US" sz="1500" dirty="0" err="1">
                          <a:effectLst/>
                        </a:rPr>
                        <a:t>lớp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vỏ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và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phần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lõi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chứa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vật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chất</a:t>
                      </a:r>
                      <a:r>
                        <a:rPr lang="en-US" sz="1500" dirty="0">
                          <a:effectLst/>
                        </a:rPr>
                        <a:t> di </a:t>
                      </a:r>
                      <a:r>
                        <a:rPr lang="en-US" sz="1500" dirty="0" err="1">
                          <a:effectLst/>
                        </a:rPr>
                        <a:t>truyền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Gây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bệnh</a:t>
                      </a:r>
                      <a:r>
                        <a:rPr lang="en-US" sz="1500" dirty="0">
                          <a:effectLst/>
                        </a:rPr>
                        <a:t> AIDS (</a:t>
                      </a:r>
                      <a:r>
                        <a:rPr lang="en-US" sz="1500" dirty="0" err="1">
                          <a:effectLst/>
                        </a:rPr>
                        <a:t>hội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chứng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suy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giảm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miến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dịch</a:t>
                      </a:r>
                      <a:r>
                        <a:rPr lang="en-US" sz="1500" dirty="0">
                          <a:effectLst/>
                        </a:rPr>
                        <a:t>).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 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56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</a:rPr>
                        <a:t>Thể</a:t>
                      </a:r>
                      <a:r>
                        <a:rPr lang="en-US" sz="1500" b="1" dirty="0">
                          <a:effectLst/>
                        </a:rPr>
                        <a:t> </a:t>
                      </a:r>
                      <a:r>
                        <a:rPr lang="en-US" sz="1500" b="1" dirty="0" err="1">
                          <a:effectLst/>
                        </a:rPr>
                        <a:t>thực</a:t>
                      </a:r>
                      <a:r>
                        <a:rPr lang="en-US" sz="1500" b="1" dirty="0">
                          <a:effectLst/>
                        </a:rPr>
                        <a:t> </a:t>
                      </a:r>
                      <a:r>
                        <a:rPr lang="en-US" sz="1500" b="1" dirty="0" err="1">
                          <a:effectLst/>
                        </a:rPr>
                        <a:t>khuẩn</a:t>
                      </a:r>
                      <a:endParaRPr lang="en-US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Dạng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hỗn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hợp</a:t>
                      </a:r>
                      <a:endParaRPr lang="en-US" sz="15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 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Gồm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lớp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vỏ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và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phần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lõi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chứa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vật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chất</a:t>
                      </a:r>
                      <a:r>
                        <a:rPr lang="en-US" sz="1500" dirty="0">
                          <a:effectLst/>
                        </a:rPr>
                        <a:t> di </a:t>
                      </a:r>
                      <a:r>
                        <a:rPr lang="en-US" sz="1500" dirty="0" err="1">
                          <a:effectLst/>
                        </a:rPr>
                        <a:t>truyền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Làm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thể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truyền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656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</a:rPr>
                        <a:t>Virut</a:t>
                      </a:r>
                      <a:r>
                        <a:rPr lang="en-US" sz="1500" b="1" dirty="0">
                          <a:effectLst/>
                        </a:rPr>
                        <a:t> </a:t>
                      </a:r>
                      <a:r>
                        <a:rPr lang="en-US" sz="1500" b="1" dirty="0" err="1">
                          <a:effectLst/>
                        </a:rPr>
                        <a:t>dại</a:t>
                      </a:r>
                      <a:endParaRPr lang="en-US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Dạng xoắn</a:t>
                      </a:r>
                      <a:endParaRPr lang="en-US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Gồm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lớp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vỏ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và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phần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lõi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chứa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vật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chất</a:t>
                      </a:r>
                      <a:r>
                        <a:rPr lang="en-US" sz="1500" dirty="0">
                          <a:effectLst/>
                        </a:rPr>
                        <a:t> di </a:t>
                      </a:r>
                      <a:r>
                        <a:rPr lang="en-US" sz="1500" dirty="0" err="1">
                          <a:effectLst/>
                        </a:rPr>
                        <a:t>truyền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</a:rPr>
                        <a:t>Gây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bệnh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dại</a:t>
                      </a:r>
                      <a:r>
                        <a:rPr lang="en-US" sz="1500" dirty="0">
                          <a:effectLst/>
                        </a:rPr>
                        <a:t>, </a:t>
                      </a:r>
                      <a:r>
                        <a:rPr lang="en-US" sz="1500" dirty="0" err="1">
                          <a:effectLst/>
                        </a:rPr>
                        <a:t>dùng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để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điều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chế</a:t>
                      </a:r>
                      <a:r>
                        <a:rPr lang="en-US" sz="1500" dirty="0">
                          <a:effectLst/>
                        </a:rPr>
                        <a:t> vaccine..</a:t>
                      </a:r>
                      <a:endParaRPr lang="en-US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3" marR="52703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8100" y="101600"/>
            <a:ext cx="899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 err="1"/>
              <a:t>Bài</a:t>
            </a:r>
            <a:r>
              <a:rPr lang="en-US" sz="2000" b="1" u="sng" dirty="0"/>
              <a:t> </a:t>
            </a:r>
            <a:r>
              <a:rPr lang="en-US" sz="2000" b="1" u="sng" dirty="0" err="1"/>
              <a:t>tập</a:t>
            </a:r>
            <a:r>
              <a:rPr lang="en-US" sz="2000" b="1" u="sng" dirty="0"/>
              <a:t> 1: </a:t>
            </a: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bảng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điền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gợi</a:t>
            </a:r>
            <a:r>
              <a:rPr lang="en-US" sz="2000" dirty="0"/>
              <a:t> ý </a:t>
            </a:r>
            <a:r>
              <a:rPr lang="en-US" sz="2000" dirty="0" err="1"/>
              <a:t>sao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65963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080720"/>
              </p:ext>
            </p:extLst>
          </p:nvPr>
        </p:nvGraphicFramePr>
        <p:xfrm>
          <a:off x="76201" y="819150"/>
          <a:ext cx="8686797" cy="2839212"/>
        </p:xfrm>
        <a:graphic>
          <a:graphicData uri="http://schemas.openxmlformats.org/drawingml/2006/table">
            <a:tbl>
              <a:tblPr firstRow="1" firstCol="1" bandRow="1">
                <a:tableStyleId>{55F38B71-4E83-4317-82EC-3F3A27C44999}</a:tableStyleId>
              </a:tblPr>
              <a:tblGrid>
                <a:gridCol w="19049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8119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Tên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bệnh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Nguyên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nhân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Biểu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hiện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Con </a:t>
                      </a:r>
                      <a:r>
                        <a:rPr lang="en-US" sz="1800" b="1" dirty="0" err="1">
                          <a:effectLst/>
                        </a:rPr>
                        <a:t>đường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lây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truyền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Cách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phòng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chống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effectLst/>
                        </a:rPr>
                        <a:t>Cúm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effectLst/>
                        </a:rPr>
                        <a:t>Sốt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xuất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huyết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effectLst/>
                        </a:rPr>
                        <a:t>Bệnh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dại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effectLst/>
                        </a:rPr>
                        <a:t>Viêm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đường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hô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hấp</a:t>
                      </a:r>
                      <a:r>
                        <a:rPr lang="en-US" sz="1800" b="0" dirty="0">
                          <a:effectLst/>
                        </a:rPr>
                        <a:t> </a:t>
                      </a:r>
                      <a:r>
                        <a:rPr lang="en-US" sz="1800" b="0" dirty="0" err="1">
                          <a:effectLst/>
                        </a:rPr>
                        <a:t>cấp</a:t>
                      </a:r>
                      <a:r>
                        <a:rPr lang="en-US" sz="1800" b="0" dirty="0">
                          <a:effectLst/>
                        </a:rPr>
                        <a:t> ( </a:t>
                      </a:r>
                      <a:r>
                        <a:rPr lang="en-US" sz="1800" b="0" dirty="0" err="1">
                          <a:effectLst/>
                        </a:rPr>
                        <a:t>nCov</a:t>
                      </a:r>
                      <a:r>
                        <a:rPr lang="en-US" sz="1800" b="0" dirty="0">
                          <a:effectLst/>
                        </a:rPr>
                        <a:t> -2019)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AIDS</a:t>
                      </a:r>
                      <a:endParaRPr lang="en-US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8100" y="100339"/>
            <a:ext cx="67569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tập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2: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nội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dung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bảng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sau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810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756490"/>
              </p:ext>
            </p:extLst>
          </p:nvPr>
        </p:nvGraphicFramePr>
        <p:xfrm>
          <a:off x="165100" y="742950"/>
          <a:ext cx="8915401" cy="4265645"/>
        </p:xfrm>
        <a:graphic>
          <a:graphicData uri="http://schemas.openxmlformats.org/drawingml/2006/table">
            <a:tbl>
              <a:tblPr firstRow="1" firstCol="1" bandRow="1">
                <a:tableStyleId>{55F38B71-4E83-4317-82EC-3F3A27C44999}</a:tableStyleId>
              </a:tblPr>
              <a:tblGrid>
                <a:gridCol w="13083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815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866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2924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40956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340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Tên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bệnh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Nguyên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nhân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Biểu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hiện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Con </a:t>
                      </a:r>
                      <a:r>
                        <a:rPr lang="en-US" sz="1400" b="1" dirty="0" err="1">
                          <a:effectLst/>
                        </a:rPr>
                        <a:t>đường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lây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truyền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</a:rPr>
                        <a:t>Cách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phòng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chống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51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Cúm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Virut cúm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Hắt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hơi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sổ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mũi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đau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đầu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đau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họng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sốt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Tiếp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xúc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trực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tiếp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Tránh tiếp xúc trực tiếp, tiêm vacceni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51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Sốt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xuất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huyết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Virut sốt xuất huyết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Đau đầu, sốt cao, phát ban, nôn, chảy máu cam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Muối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Anophen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Dịch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của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người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bệnh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Tiêu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diệt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muỗi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hạn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chế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tiếp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xúc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với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người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bệnh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40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Bệnh dại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Virut dại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Mất kiểm soát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Từ động vật sang người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Tiêm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vacceni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0222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Viêm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đường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hô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hấp</a:t>
                      </a:r>
                      <a:r>
                        <a:rPr lang="en-US" sz="1400" baseline="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cấp</a:t>
                      </a:r>
                      <a:r>
                        <a:rPr lang="en-US" sz="1400" dirty="0">
                          <a:effectLst/>
                        </a:rPr>
                        <a:t>    (</a:t>
                      </a:r>
                      <a:r>
                        <a:rPr lang="en-US" sz="1400" dirty="0" err="1">
                          <a:effectLst/>
                        </a:rPr>
                        <a:t>nCov</a:t>
                      </a:r>
                      <a:r>
                        <a:rPr lang="en-US" sz="1400" dirty="0">
                          <a:effectLst/>
                        </a:rPr>
                        <a:t> - 2019)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Virut corona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Sốt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đau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họng</a:t>
                      </a:r>
                      <a:r>
                        <a:rPr lang="en-US" sz="1400" dirty="0">
                          <a:effectLst/>
                        </a:rPr>
                        <a:t>, ho, </a:t>
                      </a:r>
                      <a:r>
                        <a:rPr lang="en-US" sz="1400" dirty="0" err="1">
                          <a:effectLst/>
                        </a:rPr>
                        <a:t>suy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hô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hấp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nhanh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Tiếp xúc trực tiếp với người bệnh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Đeo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khẩu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trang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tránh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tiếp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xúc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trực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tiếp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với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người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bệnh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tuân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thủ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quy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định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cách</a:t>
                      </a:r>
                      <a:r>
                        <a:rPr lang="en-US" sz="1400" dirty="0">
                          <a:effectLst/>
                        </a:rPr>
                        <a:t> li, </a:t>
                      </a:r>
                      <a:r>
                        <a:rPr lang="en-US" sz="1400" dirty="0" err="1">
                          <a:effectLst/>
                        </a:rPr>
                        <a:t>tiêm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vacceni</a:t>
                      </a:r>
                      <a:r>
                        <a:rPr lang="en-US" sz="1400" dirty="0">
                          <a:effectLst/>
                        </a:rPr>
                        <a:t>…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533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AIDS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Virut HIV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Suy giảm miễn dịch của cơ thể (vết thương lâu lành, dễ nhiễm bệnh và lâu khỏi)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Lây qua đường máu như: dùng chung bơm kim tiêm, lây truyền từ mẹ sang con…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Không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dùng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chung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bơm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kim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tiêm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khám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và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thực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hiện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theo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chỉ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dẫn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của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bác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sĩ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12" marR="32712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8100" y="100339"/>
            <a:ext cx="67569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tập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2: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nội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dung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bảng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sau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30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700" y="1962150"/>
            <a:ext cx="3962400" cy="20621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/>
              <a:t>- </a:t>
            </a:r>
            <a:r>
              <a:rPr lang="en-US" sz="3200" dirty="0" err="1"/>
              <a:t>Vẽ</a:t>
            </a:r>
            <a:r>
              <a:rPr lang="en-US" sz="3200" dirty="0"/>
              <a:t> </a:t>
            </a:r>
            <a:r>
              <a:rPr lang="en-US" sz="3200" dirty="0" err="1"/>
              <a:t>cấu</a:t>
            </a:r>
            <a:r>
              <a:rPr lang="en-US" sz="3200" dirty="0"/>
              <a:t> </a:t>
            </a:r>
            <a:r>
              <a:rPr lang="en-US" sz="3200" dirty="0" err="1"/>
              <a:t>tạo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loại</a:t>
            </a:r>
            <a:r>
              <a:rPr lang="en-US" sz="3200" dirty="0"/>
              <a:t> </a:t>
            </a:r>
            <a:r>
              <a:rPr lang="en-US" sz="3200" dirty="0" err="1"/>
              <a:t>virut</a:t>
            </a:r>
            <a:r>
              <a:rPr lang="en-US" sz="3200" dirty="0"/>
              <a:t> </a:t>
            </a:r>
            <a:r>
              <a:rPr lang="en-US" sz="3200" dirty="0" err="1"/>
              <a:t>bất</a:t>
            </a:r>
            <a:r>
              <a:rPr lang="en-US" sz="3200" dirty="0"/>
              <a:t> </a:t>
            </a:r>
            <a:r>
              <a:rPr lang="en-US" sz="3200" dirty="0" err="1"/>
              <a:t>kì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31.1 SGK </a:t>
            </a:r>
            <a:r>
              <a:rPr lang="en-US" sz="3200" dirty="0" err="1"/>
              <a:t>trang</a:t>
            </a:r>
            <a:r>
              <a:rPr lang="en-US" sz="3200" dirty="0"/>
              <a:t> 128.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3350"/>
            <a:ext cx="15430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19600" y="1176338"/>
            <a:ext cx="4495800" cy="40318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/>
              <a:t>- </a:t>
            </a:r>
            <a:r>
              <a:rPr lang="en-US" sz="3200" dirty="0" err="1"/>
              <a:t>Thiết</a:t>
            </a:r>
            <a:r>
              <a:rPr lang="en-US" sz="3200" dirty="0"/>
              <a:t> </a:t>
            </a:r>
            <a:r>
              <a:rPr lang="en-US" sz="3200" dirty="0" err="1"/>
              <a:t>kế</a:t>
            </a:r>
            <a:r>
              <a:rPr lang="en-US" sz="3200" dirty="0"/>
              <a:t> poster, </a:t>
            </a:r>
            <a:r>
              <a:rPr lang="en-US" sz="3200" dirty="0" err="1"/>
              <a:t>khẩu</a:t>
            </a:r>
            <a:r>
              <a:rPr lang="en-US" sz="3200" dirty="0"/>
              <a:t> </a:t>
            </a:r>
            <a:r>
              <a:rPr lang="en-US" sz="3200" dirty="0" err="1"/>
              <a:t>hiệu</a:t>
            </a:r>
            <a:r>
              <a:rPr lang="en-US" sz="3200" dirty="0"/>
              <a:t> </a:t>
            </a:r>
            <a:r>
              <a:rPr lang="en-US" sz="3200" dirty="0" err="1"/>
              <a:t>tuyên</a:t>
            </a:r>
            <a:r>
              <a:rPr lang="en-US" sz="3200" dirty="0"/>
              <a:t> </a:t>
            </a:r>
            <a:r>
              <a:rPr lang="en-US" sz="3200" dirty="0" err="1"/>
              <a:t>truyền</a:t>
            </a:r>
            <a:r>
              <a:rPr lang="en-US" sz="3200" dirty="0"/>
              <a:t> hay </a:t>
            </a:r>
            <a:r>
              <a:rPr lang="en-US" sz="3200" dirty="0" err="1"/>
              <a:t>thiết</a:t>
            </a:r>
            <a:r>
              <a:rPr lang="en-US" sz="3200" dirty="0"/>
              <a:t> </a:t>
            </a:r>
            <a:r>
              <a:rPr lang="en-US" sz="3200" dirty="0" err="1"/>
              <a:t>kế</a:t>
            </a:r>
            <a:r>
              <a:rPr lang="en-US" sz="3200" dirty="0"/>
              <a:t> </a:t>
            </a:r>
            <a:r>
              <a:rPr lang="en-US" sz="3200" dirty="0" err="1"/>
              <a:t>dụng</a:t>
            </a:r>
            <a:r>
              <a:rPr lang="en-US" sz="3200" dirty="0"/>
              <a:t> </a:t>
            </a:r>
            <a:r>
              <a:rPr lang="en-US" sz="3200" dirty="0" err="1"/>
              <a:t>cụ</a:t>
            </a:r>
            <a:r>
              <a:rPr lang="en-US" sz="3200" dirty="0"/>
              <a:t> </a:t>
            </a:r>
            <a:r>
              <a:rPr lang="en-US" sz="3200" dirty="0" err="1"/>
              <a:t>phòng</a:t>
            </a:r>
            <a:r>
              <a:rPr lang="en-US" sz="3200" dirty="0"/>
              <a:t> </a:t>
            </a:r>
            <a:r>
              <a:rPr lang="en-US" sz="3200" dirty="0" err="1"/>
              <a:t>tránh</a:t>
            </a:r>
            <a:r>
              <a:rPr lang="en-US" sz="3200" dirty="0"/>
              <a:t> </a:t>
            </a:r>
            <a:r>
              <a:rPr lang="en-US" sz="3200" dirty="0" err="1"/>
              <a:t>bệnh</a:t>
            </a:r>
            <a:r>
              <a:rPr lang="en-US" sz="3200" dirty="0"/>
              <a:t> </a:t>
            </a:r>
            <a:r>
              <a:rPr lang="en-US" sz="3200" dirty="0" err="1"/>
              <a:t>sốt</a:t>
            </a:r>
            <a:r>
              <a:rPr lang="en-US" sz="3200" dirty="0"/>
              <a:t> </a:t>
            </a:r>
            <a:r>
              <a:rPr lang="en-US" sz="3200" dirty="0" err="1"/>
              <a:t>xuất</a:t>
            </a:r>
            <a:r>
              <a:rPr lang="en-US" sz="3200" dirty="0"/>
              <a:t> </a:t>
            </a:r>
            <a:r>
              <a:rPr lang="en-US" sz="3200" dirty="0" err="1"/>
              <a:t>huyết</a:t>
            </a:r>
            <a:r>
              <a:rPr lang="en-US" sz="3200" dirty="0"/>
              <a:t> </a:t>
            </a:r>
            <a:r>
              <a:rPr lang="en-US" sz="3200" dirty="0" err="1"/>
              <a:t>hoặc</a:t>
            </a:r>
            <a:r>
              <a:rPr lang="en-US" sz="3200" dirty="0"/>
              <a:t> </a:t>
            </a:r>
            <a:r>
              <a:rPr lang="en-US" sz="3200" dirty="0" err="1"/>
              <a:t>bệnh</a:t>
            </a:r>
            <a:r>
              <a:rPr lang="en-US" sz="3200" dirty="0"/>
              <a:t>  </a:t>
            </a:r>
            <a:r>
              <a:rPr lang="en-US" sz="3200" dirty="0" err="1"/>
              <a:t>viêm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hô</a:t>
            </a:r>
            <a:r>
              <a:rPr lang="en-US" sz="3200" dirty="0"/>
              <a:t> </a:t>
            </a:r>
            <a:r>
              <a:rPr lang="en-US" sz="3200" dirty="0" err="1"/>
              <a:t>hấp</a:t>
            </a:r>
            <a:r>
              <a:rPr lang="en-US" sz="3200" dirty="0"/>
              <a:t> </a:t>
            </a:r>
            <a:r>
              <a:rPr lang="en-US" sz="3200" dirty="0" err="1"/>
              <a:t>cấp</a:t>
            </a:r>
            <a:r>
              <a:rPr lang="en-US" sz="3200" dirty="0"/>
              <a:t> do 2019 - </a:t>
            </a:r>
            <a:r>
              <a:rPr lang="en-US" sz="3200" dirty="0" err="1"/>
              <a:t>nCov</a:t>
            </a:r>
            <a:r>
              <a:rPr lang="en-US" sz="3200" dirty="0"/>
              <a:t>. 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0"/>
            <a:ext cx="1663700" cy="163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87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9"/>
          <p:cNvSpPr txBox="1">
            <a:spLocks noChangeArrowheads="1"/>
          </p:cNvSpPr>
          <p:nvPr/>
        </p:nvSpPr>
        <p:spPr bwMode="auto">
          <a:xfrm>
            <a:off x="330200" y="1863377"/>
            <a:ext cx="8610600" cy="95410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văn</a:t>
            </a:r>
            <a:r>
              <a:rPr lang="en-US" sz="2800" dirty="0"/>
              <a:t> </a:t>
            </a:r>
            <a:r>
              <a:rPr lang="en-US" sz="2800" dirty="0" err="1"/>
              <a:t>ngắn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10-15 </a:t>
            </a: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nói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hiểu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virut</a:t>
            </a:r>
            <a:r>
              <a:rPr lang="en-US" sz="2800" dirty="0"/>
              <a:t> corona.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61950"/>
            <a:ext cx="15430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2" descr="hocbai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067676"/>
            <a:ext cx="1828800" cy="105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33350"/>
            <a:ext cx="44958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DẶN DÒ</a:t>
            </a:r>
            <a:endParaRPr lang="vi-VN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87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828800" y="332242"/>
            <a:ext cx="510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6" y="57150"/>
            <a:ext cx="1492424" cy="1361091"/>
          </a:xfrm>
          <a:prstGeom prst="rect">
            <a:avLst/>
          </a:prstGeom>
        </p:spPr>
      </p:pic>
      <p:pic>
        <p:nvPicPr>
          <p:cNvPr id="1026" name="Picture 2" descr="Cúm gia cầm: Nguyên nhân, triệu chứng, chẩn đoán, điều trị | Vinm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800503"/>
            <a:ext cx="7848601" cy="359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Up Arrow Callout 2"/>
          <p:cNvSpPr/>
          <p:nvPr/>
        </p:nvSpPr>
        <p:spPr>
          <a:xfrm>
            <a:off x="3429000" y="4392412"/>
            <a:ext cx="2971800" cy="61773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Cúm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cầm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12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6" y="67659"/>
            <a:ext cx="1492424" cy="13610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49400" y="67659"/>
            <a:ext cx="510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2050" name="Picture 2" descr="Cúm A H1N1 (cúm lợn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41854"/>
            <a:ext cx="7124700" cy="373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p Arrow Callout 4"/>
          <p:cNvSpPr/>
          <p:nvPr/>
        </p:nvSpPr>
        <p:spPr>
          <a:xfrm>
            <a:off x="3429000" y="4392412"/>
            <a:ext cx="2971800" cy="61773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Cúm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lợn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64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76" y="372459"/>
            <a:ext cx="1492424" cy="13610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11300" y="252426"/>
            <a:ext cx="510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8194" name="Picture 2" descr="TP.HCM khẩn trương đối phó dịch bệnh Ebo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895350"/>
            <a:ext cx="7391400" cy="360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Up Arrow Callout 6"/>
          <p:cNvSpPr/>
          <p:nvPr/>
        </p:nvSpPr>
        <p:spPr>
          <a:xfrm>
            <a:off x="3429000" y="4392412"/>
            <a:ext cx="2971800" cy="61773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Ebola</a:t>
            </a:r>
          </a:p>
        </p:txBody>
      </p:sp>
    </p:spTree>
    <p:extLst>
      <p:ext uri="{BB962C8B-B14F-4D97-AF65-F5344CB8AC3E}">
        <p14:creationId xmlns:p14="http://schemas.microsoft.com/office/powerpoint/2010/main" val="13276496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76" y="372459"/>
            <a:ext cx="1492424" cy="13610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11300" y="252426"/>
            <a:ext cx="510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4098" name="Picture 2" descr="Đến khi nào thì đại dịch COVID-19 sẽ chấm dứt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775646"/>
            <a:ext cx="6870700" cy="36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p Arrow Callout 4"/>
          <p:cNvSpPr/>
          <p:nvPr/>
        </p:nvSpPr>
        <p:spPr>
          <a:xfrm>
            <a:off x="3429000" y="4392412"/>
            <a:ext cx="2971800" cy="61773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Covid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- 19</a:t>
            </a:r>
          </a:p>
        </p:txBody>
      </p:sp>
    </p:spTree>
    <p:extLst>
      <p:ext uri="{BB962C8B-B14F-4D97-AF65-F5344CB8AC3E}">
        <p14:creationId xmlns:p14="http://schemas.microsoft.com/office/powerpoint/2010/main" val="18338050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1000" y="-44450"/>
            <a:ext cx="83947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gây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hậu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biện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tránh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098" name="Picture 2" descr="Đến khi nào thì đại dịch COVID-19 sẽ chấm dứt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52774"/>
            <a:ext cx="4039378" cy="193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úm gia cầm: Nguyên nhân, triệu chứng, chẩn đoán, điều trị | Vinm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99" y="909657"/>
            <a:ext cx="4134201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úm A H1N1 (cúm lợn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90607"/>
            <a:ext cx="4039378" cy="204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P.HCM khẩn trương đối phó dịch bệnh Ebol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52775"/>
            <a:ext cx="464820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4098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295400" y="857250"/>
            <a:ext cx="411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 sz="1800">
              <a:latin typeface="Arial" panose="020B0604020202020204" pitchFamily="34" charset="0"/>
            </a:endParaRPr>
          </a:p>
        </p:txBody>
      </p:sp>
      <p:pic>
        <p:nvPicPr>
          <p:cNvPr id="6147" name="Picture 4" descr="BAR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13193"/>
            <a:ext cx="6629400" cy="52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WordArt 14"/>
          <p:cNvSpPr>
            <a:spLocks noChangeArrowheads="1" noChangeShapeType="1" noTextEdit="1"/>
          </p:cNvSpPr>
          <p:nvPr/>
        </p:nvSpPr>
        <p:spPr bwMode="auto">
          <a:xfrm>
            <a:off x="2438400" y="342900"/>
            <a:ext cx="4057650" cy="5715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Bài</a:t>
            </a:r>
            <a:r>
              <a:rPr lang="en-US" sz="3600" b="1" kern="10" spc="-36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31:</a:t>
            </a:r>
          </a:p>
        </p:txBody>
      </p:sp>
      <p:sp>
        <p:nvSpPr>
          <p:cNvPr id="6152" name="WordArt 15"/>
          <p:cNvSpPr>
            <a:spLocks noChangeArrowheads="1" noChangeShapeType="1" noTextEdit="1"/>
          </p:cNvSpPr>
          <p:nvPr/>
        </p:nvSpPr>
        <p:spPr bwMode="auto">
          <a:xfrm>
            <a:off x="685800" y="1314450"/>
            <a:ext cx="7848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VIRUT </a:t>
            </a:r>
          </a:p>
        </p:txBody>
      </p:sp>
      <p:pic>
        <p:nvPicPr>
          <p:cNvPr id="10" name="Picture 2" descr="Cúm gia cầm: Nguyên nhân, triệu chứng, chẩn đoán, điều trị | Vinm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2571750"/>
            <a:ext cx="2806700" cy="187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úm A H1N1 (cúm lợn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588249"/>
            <a:ext cx="2921000" cy="184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Đến khi nào thì đại dịch COVID-19 sẽ chấm dứt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94600"/>
            <a:ext cx="2800350" cy="185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8417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4800" y="111264"/>
            <a:ext cx="819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31.1, 31,2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tin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sgk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128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1200" y="1941275"/>
            <a:ext cx="788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Nêu</a:t>
            </a:r>
            <a:r>
              <a:rPr lang="en-US" sz="2800" dirty="0"/>
              <a:t> </a:t>
            </a:r>
            <a:r>
              <a:rPr lang="en-US" sz="2800" dirty="0" err="1"/>
              <a:t>cấu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virut</a:t>
            </a:r>
            <a:r>
              <a:rPr lang="en-US" sz="2800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1334760"/>
            <a:ext cx="788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/>
              <a:t>1.Virut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  <a:p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698500" y="2486760"/>
            <a:ext cx="788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3. </a:t>
            </a:r>
            <a:r>
              <a:rPr lang="en-US" sz="2800" dirty="0" err="1"/>
              <a:t>Cấu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virut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so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cấu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tế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sơ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tế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6410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9587</TotalTime>
  <Words>1174</Words>
  <Application>Microsoft Office PowerPoint</Application>
  <PresentationFormat>On-screen Show (16:9)</PresentationFormat>
  <Paragraphs>254</Paragraphs>
  <Slides>26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Verdana</vt:lpstr>
      <vt:lpstr>Calibri</vt:lpstr>
      <vt:lpstr>Times New Roman</vt:lpstr>
      <vt:lpstr>Roboto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BICH VAN</dc:creator>
  <cp:lastModifiedBy>Dell</cp:lastModifiedBy>
  <cp:revision>377</cp:revision>
  <cp:lastPrinted>2020-10-26T16:30:52Z</cp:lastPrinted>
  <dcterms:modified xsi:type="dcterms:W3CDTF">2021-10-31T14:08:36Z</dcterms:modified>
</cp:coreProperties>
</file>