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slideLayouts/slideLayout10.xml" ContentType="application/vnd.openxmlformats-officedocument.presentationml.slideLayout+xml"/>
  <Default Extension="gif" ContentType="image/gif"/>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01" r:id="rId3"/>
    <p:sldId id="265" r:id="rId4"/>
    <p:sldId id="266" r:id="rId5"/>
    <p:sldId id="310" r:id="rId6"/>
    <p:sldId id="311" r:id="rId7"/>
    <p:sldId id="312" r:id="rId8"/>
    <p:sldId id="313" r:id="rId9"/>
    <p:sldId id="314" r:id="rId10"/>
    <p:sldId id="315" r:id="rId11"/>
    <p:sldId id="320" r:id="rId12"/>
    <p:sldId id="316" r:id="rId13"/>
    <p:sldId id="317" r:id="rId14"/>
    <p:sldId id="318" r:id="rId15"/>
    <p:sldId id="321" r:id="rId16"/>
    <p:sldId id="322" r:id="rId17"/>
    <p:sldId id="323" r:id="rId18"/>
    <p:sldId id="324" r:id="rId19"/>
    <p:sldId id="337" r:id="rId20"/>
    <p:sldId id="326" r:id="rId21"/>
    <p:sldId id="327" r:id="rId22"/>
    <p:sldId id="328" r:id="rId23"/>
    <p:sldId id="329" r:id="rId24"/>
    <p:sldId id="330" r:id="rId25"/>
    <p:sldId id="331" r:id="rId26"/>
    <p:sldId id="332" r:id="rId27"/>
    <p:sldId id="333" r:id="rId28"/>
    <p:sldId id="334" r:id="rId29"/>
    <p:sldId id="335" r:id="rId30"/>
    <p:sldId id="300" r:id="rId31"/>
    <p:sldId id="33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CC"/>
    <a:srgbClr val="FFD9FF"/>
    <a:srgbClr val="CC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7132" autoAdjust="0"/>
    <p:restoredTop sz="94660"/>
  </p:normalViewPr>
  <p:slideViewPr>
    <p:cSldViewPr snapToGrid="0">
      <p:cViewPr>
        <p:scale>
          <a:sx n="59" d="100"/>
          <a:sy n="59" d="100"/>
        </p:scale>
        <p:origin x="-846" y="-3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BF26D-95F9-4F74-ADD3-DFE54239F87B}" type="datetimeFigureOut">
              <a:rPr lang="en-US" smtClean="0"/>
              <a:pPr/>
              <a:t>08/03/2023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A7907-697D-4DD5-85FA-55957CE2C5FE}" type="slidenum">
              <a:rPr lang="en-US" smtClean="0"/>
              <a:pPr/>
              <a:t>‹#›</a:t>
            </a:fld>
            <a:endParaRPr lang="en-US"/>
          </a:p>
        </p:txBody>
      </p:sp>
    </p:spTree>
    <p:extLst>
      <p:ext uri="{BB962C8B-B14F-4D97-AF65-F5344CB8AC3E}">
        <p14:creationId xmlns:p14="http://schemas.microsoft.com/office/powerpoint/2010/main" xmlns="" val="3113237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302703-4240-49DB-B272-CE73DECDC595}" type="slidenum">
              <a:rPr lang="en-US" altLang="en-US" smtClean="0">
                <a:solidFill>
                  <a:srgbClr val="000000"/>
                </a:solidFill>
                <a:latin typeface="Arial" panose="020B0604020202020204" pitchFamily="34" charset="0"/>
              </a:rPr>
              <a:pPr>
                <a:spcBef>
                  <a:spcPct val="0"/>
                </a:spcBef>
              </a:pPr>
              <a:t>31</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359062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1616F3-11B3-4E4F-BEE6-57400E2E88FB}" type="datetimeFigureOut">
              <a:rPr lang="en-US" smtClean="0"/>
              <a:pPr/>
              <a:t>08/03/2023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D01D5-0617-4A4E-A593-BDC0FFDEDA0E}" type="slidenum">
              <a:rPr lang="en-US" smtClean="0"/>
              <a:pPr/>
              <a:t>‹#›</a:t>
            </a:fld>
            <a:endParaRPr lang="en-US"/>
          </a:p>
        </p:txBody>
      </p:sp>
    </p:spTree>
    <p:extLst>
      <p:ext uri="{BB962C8B-B14F-4D97-AF65-F5344CB8AC3E}">
        <p14:creationId xmlns:p14="http://schemas.microsoft.com/office/powerpoint/2010/main" xmlns="" val="127011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1616F3-11B3-4E4F-BEE6-57400E2E88FB}" type="datetimeFigureOut">
              <a:rPr lang="en-US" smtClean="0"/>
              <a:pPr/>
              <a:t>08/03/2023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D01D5-0617-4A4E-A593-BDC0FFDEDA0E}" type="slidenum">
              <a:rPr lang="en-US" smtClean="0"/>
              <a:pPr/>
              <a:t>‹#›</a:t>
            </a:fld>
            <a:endParaRPr lang="en-US"/>
          </a:p>
        </p:txBody>
      </p:sp>
    </p:spTree>
    <p:extLst>
      <p:ext uri="{BB962C8B-B14F-4D97-AF65-F5344CB8AC3E}">
        <p14:creationId xmlns:p14="http://schemas.microsoft.com/office/powerpoint/2010/main" xmlns="" val="291425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1616F3-11B3-4E4F-BEE6-57400E2E88FB}" type="datetimeFigureOut">
              <a:rPr lang="en-US" smtClean="0"/>
              <a:pPr/>
              <a:t>08/03/2023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D01D5-0617-4A4E-A593-BDC0FFDEDA0E}" type="slidenum">
              <a:rPr lang="en-US" smtClean="0"/>
              <a:pPr/>
              <a:t>‹#›</a:t>
            </a:fld>
            <a:endParaRPr lang="en-US"/>
          </a:p>
        </p:txBody>
      </p:sp>
    </p:spTree>
    <p:extLst>
      <p:ext uri="{BB962C8B-B14F-4D97-AF65-F5344CB8AC3E}">
        <p14:creationId xmlns:p14="http://schemas.microsoft.com/office/powerpoint/2010/main" xmlns="" val="277860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1616F3-11B3-4E4F-BEE6-57400E2E88FB}" type="datetimeFigureOut">
              <a:rPr lang="en-US" smtClean="0"/>
              <a:pPr/>
              <a:t>08/03/2023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D01D5-0617-4A4E-A593-BDC0FFDEDA0E}" type="slidenum">
              <a:rPr lang="en-US" smtClean="0"/>
              <a:pPr/>
              <a:t>‹#›</a:t>
            </a:fld>
            <a:endParaRPr lang="en-US"/>
          </a:p>
        </p:txBody>
      </p:sp>
    </p:spTree>
    <p:extLst>
      <p:ext uri="{BB962C8B-B14F-4D97-AF65-F5344CB8AC3E}">
        <p14:creationId xmlns:p14="http://schemas.microsoft.com/office/powerpoint/2010/main" xmlns="" val="180319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1616F3-11B3-4E4F-BEE6-57400E2E88FB}" type="datetimeFigureOut">
              <a:rPr lang="en-US" smtClean="0"/>
              <a:pPr/>
              <a:t>08/03/2023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D01D5-0617-4A4E-A593-BDC0FFDEDA0E}" type="slidenum">
              <a:rPr lang="en-US" smtClean="0"/>
              <a:pPr/>
              <a:t>‹#›</a:t>
            </a:fld>
            <a:endParaRPr lang="en-US"/>
          </a:p>
        </p:txBody>
      </p:sp>
    </p:spTree>
    <p:extLst>
      <p:ext uri="{BB962C8B-B14F-4D97-AF65-F5344CB8AC3E}">
        <p14:creationId xmlns:p14="http://schemas.microsoft.com/office/powerpoint/2010/main" xmlns="" val="175113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1616F3-11B3-4E4F-BEE6-57400E2E88FB}" type="datetimeFigureOut">
              <a:rPr lang="en-US" smtClean="0"/>
              <a:pPr/>
              <a:t>08/03/2023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D01D5-0617-4A4E-A593-BDC0FFDEDA0E}" type="slidenum">
              <a:rPr lang="en-US" smtClean="0"/>
              <a:pPr/>
              <a:t>‹#›</a:t>
            </a:fld>
            <a:endParaRPr lang="en-US"/>
          </a:p>
        </p:txBody>
      </p:sp>
    </p:spTree>
    <p:extLst>
      <p:ext uri="{BB962C8B-B14F-4D97-AF65-F5344CB8AC3E}">
        <p14:creationId xmlns:p14="http://schemas.microsoft.com/office/powerpoint/2010/main" xmlns="" val="75234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1616F3-11B3-4E4F-BEE6-57400E2E88FB}" type="datetimeFigureOut">
              <a:rPr lang="en-US" smtClean="0"/>
              <a:pPr/>
              <a:t>08/03/2023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D01D5-0617-4A4E-A593-BDC0FFDEDA0E}" type="slidenum">
              <a:rPr lang="en-US" smtClean="0"/>
              <a:pPr/>
              <a:t>‹#›</a:t>
            </a:fld>
            <a:endParaRPr lang="en-US"/>
          </a:p>
        </p:txBody>
      </p:sp>
    </p:spTree>
    <p:extLst>
      <p:ext uri="{BB962C8B-B14F-4D97-AF65-F5344CB8AC3E}">
        <p14:creationId xmlns:p14="http://schemas.microsoft.com/office/powerpoint/2010/main" xmlns="" val="248558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1616F3-11B3-4E4F-BEE6-57400E2E88FB}" type="datetimeFigureOut">
              <a:rPr lang="en-US" smtClean="0"/>
              <a:pPr/>
              <a:t>08/03/2023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D01D5-0617-4A4E-A593-BDC0FFDEDA0E}" type="slidenum">
              <a:rPr lang="en-US" smtClean="0"/>
              <a:pPr/>
              <a:t>‹#›</a:t>
            </a:fld>
            <a:endParaRPr lang="en-US"/>
          </a:p>
        </p:txBody>
      </p:sp>
    </p:spTree>
    <p:extLst>
      <p:ext uri="{BB962C8B-B14F-4D97-AF65-F5344CB8AC3E}">
        <p14:creationId xmlns:p14="http://schemas.microsoft.com/office/powerpoint/2010/main" xmlns="" val="144837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616F3-11B3-4E4F-BEE6-57400E2E88FB}" type="datetimeFigureOut">
              <a:rPr lang="en-US" smtClean="0"/>
              <a:pPr/>
              <a:t>08/03/2023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D01D5-0617-4A4E-A593-BDC0FFDEDA0E}" type="slidenum">
              <a:rPr lang="en-US" smtClean="0"/>
              <a:pPr/>
              <a:t>‹#›</a:t>
            </a:fld>
            <a:endParaRPr lang="en-US"/>
          </a:p>
        </p:txBody>
      </p:sp>
    </p:spTree>
    <p:extLst>
      <p:ext uri="{BB962C8B-B14F-4D97-AF65-F5344CB8AC3E}">
        <p14:creationId xmlns:p14="http://schemas.microsoft.com/office/powerpoint/2010/main" xmlns="" val="12895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1616F3-11B3-4E4F-BEE6-57400E2E88FB}" type="datetimeFigureOut">
              <a:rPr lang="en-US" smtClean="0"/>
              <a:pPr/>
              <a:t>08/03/2023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D01D5-0617-4A4E-A593-BDC0FFDEDA0E}" type="slidenum">
              <a:rPr lang="en-US" smtClean="0"/>
              <a:pPr/>
              <a:t>‹#›</a:t>
            </a:fld>
            <a:endParaRPr lang="en-US"/>
          </a:p>
        </p:txBody>
      </p:sp>
    </p:spTree>
    <p:extLst>
      <p:ext uri="{BB962C8B-B14F-4D97-AF65-F5344CB8AC3E}">
        <p14:creationId xmlns:p14="http://schemas.microsoft.com/office/powerpoint/2010/main" xmlns="" val="48947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1616F3-11B3-4E4F-BEE6-57400E2E88FB}" type="datetimeFigureOut">
              <a:rPr lang="en-US" smtClean="0"/>
              <a:pPr/>
              <a:t>08/03/2023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D01D5-0617-4A4E-A593-BDC0FFDEDA0E}" type="slidenum">
              <a:rPr lang="en-US" smtClean="0"/>
              <a:pPr/>
              <a:t>‹#›</a:t>
            </a:fld>
            <a:endParaRPr lang="en-US"/>
          </a:p>
        </p:txBody>
      </p:sp>
    </p:spTree>
    <p:extLst>
      <p:ext uri="{BB962C8B-B14F-4D97-AF65-F5344CB8AC3E}">
        <p14:creationId xmlns:p14="http://schemas.microsoft.com/office/powerpoint/2010/main" xmlns="" val="175116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616F3-11B3-4E4F-BEE6-57400E2E88FB}" type="datetimeFigureOut">
              <a:rPr lang="en-US" smtClean="0"/>
              <a:pPr/>
              <a:t>08/03/2023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D01D5-0617-4A4E-A593-BDC0FFDEDA0E}" type="slidenum">
              <a:rPr lang="en-US" smtClean="0"/>
              <a:pPr/>
              <a:t>‹#›</a:t>
            </a:fld>
            <a:endParaRPr lang="en-US"/>
          </a:p>
        </p:txBody>
      </p:sp>
    </p:spTree>
    <p:extLst>
      <p:ext uri="{BB962C8B-B14F-4D97-AF65-F5344CB8AC3E}">
        <p14:creationId xmlns:p14="http://schemas.microsoft.com/office/powerpoint/2010/main" xmlns="" val="928276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41067"/>
          </a:xfrm>
          <a:prstGeom prst="rect">
            <a:avLst/>
          </a:prstGeom>
        </p:spPr>
      </p:pic>
      <p:sp>
        <p:nvSpPr>
          <p:cNvPr id="5" name="Rectangle 4"/>
          <p:cNvSpPr/>
          <p:nvPr/>
        </p:nvSpPr>
        <p:spPr>
          <a:xfrm>
            <a:off x="1510030" y="1651000"/>
            <a:ext cx="9171940" cy="3139321"/>
          </a:xfrm>
          <a:prstGeom prst="rect">
            <a:avLst/>
          </a:prstGeom>
          <a:noFill/>
          <a:ln>
            <a:noFill/>
          </a:ln>
        </p:spPr>
        <p:txBody>
          <a:bodyPr wrap="square" rtlCol="0" anchor="t">
            <a:spAutoFit/>
          </a:bodyPr>
          <a:lstStyle/>
          <a:p>
            <a:pPr algn="ctr"/>
            <a:r>
              <a:rPr lang="en-US" altLang="en-US" sz="6600" b="1" i="1" dirty="0" err="1"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Chào</a:t>
            </a:r>
            <a:r>
              <a:rPr lang="en-US" altLang="en-US" sz="6600" b="1" i="1" dirty="0"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 </a:t>
            </a:r>
            <a:r>
              <a:rPr lang="en-US" altLang="en-US" sz="6600" b="1" i="1" dirty="0" err="1"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mừng</a:t>
            </a:r>
            <a:r>
              <a:rPr lang="en-US" altLang="en-US" sz="6600" b="1" i="1" dirty="0"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 </a:t>
            </a:r>
            <a:r>
              <a:rPr lang="vi-VN" altLang="en-US" sz="6600" b="1" i="1" dirty="0"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các </a:t>
            </a:r>
            <a:r>
              <a:rPr lang="vi-VN" altLang="en-US" sz="6600" b="1" i="1" dirty="0">
                <a:ln w="6600">
                  <a:solidFill>
                    <a:schemeClr val="accent2"/>
                  </a:solidFill>
                  <a:prstDash val="solid"/>
                </a:ln>
                <a:solidFill>
                  <a:srgbClr val="FFFFFF"/>
                </a:solidFill>
                <a:effectLst>
                  <a:outerShdw dist="38100" dir="2700000" algn="tl" rotWithShape="0">
                    <a:schemeClr val="accent2"/>
                  </a:outerShdw>
                </a:effectLst>
                <a:latin typeface="Times New Roman" charset="0"/>
              </a:rPr>
              <a:t>em học </a:t>
            </a:r>
            <a:r>
              <a:rPr lang="vi-VN" altLang="en-US" sz="6600" b="1" i="1" dirty="0"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sinh</a:t>
            </a:r>
            <a:r>
              <a:rPr lang="en-US" altLang="en-US" sz="6600" b="1" i="1" dirty="0"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 </a:t>
            </a:r>
            <a:r>
              <a:rPr lang="en-US" altLang="en-US" sz="6600" b="1" i="1" dirty="0" err="1"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đến</a:t>
            </a:r>
            <a:r>
              <a:rPr lang="en-US" altLang="en-US" sz="6600" b="1" i="1" dirty="0"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 </a:t>
            </a:r>
            <a:r>
              <a:rPr lang="en-US" altLang="en-US" sz="6600" b="1" i="1" dirty="0" err="1"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với</a:t>
            </a:r>
            <a:r>
              <a:rPr lang="en-US" altLang="en-US" sz="6600" b="1" i="1" dirty="0"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 </a:t>
            </a:r>
            <a:r>
              <a:rPr lang="en-US" altLang="en-US" sz="6600" b="1" i="1" dirty="0" err="1"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bài</a:t>
            </a:r>
            <a:r>
              <a:rPr lang="en-US" altLang="en-US" sz="6600" b="1" i="1" dirty="0"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 </a:t>
            </a:r>
            <a:r>
              <a:rPr lang="en-US" altLang="en-US" sz="6600" b="1" i="1" dirty="0" err="1"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học</a:t>
            </a:r>
            <a:r>
              <a:rPr lang="en-US" altLang="en-US" sz="6600" b="1" i="1" dirty="0"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 </a:t>
            </a:r>
          </a:p>
          <a:p>
            <a:pPr algn="ctr"/>
            <a:r>
              <a:rPr lang="en-US" altLang="en-US" sz="6600" b="1" i="1" dirty="0" err="1"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ngày</a:t>
            </a:r>
            <a:r>
              <a:rPr lang="en-US" altLang="en-US" sz="6600" b="1" i="1" dirty="0"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 </a:t>
            </a:r>
            <a:r>
              <a:rPr lang="en-US" altLang="en-US" sz="6600" b="1" i="1" dirty="0" err="1"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hôm</a:t>
            </a:r>
            <a:r>
              <a:rPr lang="en-US" altLang="en-US" sz="6600" b="1" i="1" dirty="0" smtClean="0">
                <a:ln w="6600">
                  <a:solidFill>
                    <a:schemeClr val="accent2"/>
                  </a:solidFill>
                  <a:prstDash val="solid"/>
                </a:ln>
                <a:solidFill>
                  <a:srgbClr val="FFFFFF"/>
                </a:solidFill>
                <a:effectLst>
                  <a:outerShdw dist="38100" dir="2700000" algn="tl" rotWithShape="0">
                    <a:schemeClr val="accent2"/>
                  </a:outerShdw>
                </a:effectLst>
                <a:latin typeface="Times New Roman" charset="0"/>
              </a:rPr>
              <a:t> nay</a:t>
            </a:r>
            <a:endParaRPr lang="vi-VN" altLang="en-US" sz="6600" b="1" i="1" dirty="0">
              <a:ln w="6600">
                <a:solidFill>
                  <a:schemeClr val="accent2"/>
                </a:solidFill>
                <a:prstDash val="solid"/>
              </a:ln>
              <a:solidFill>
                <a:srgbClr val="FFFFFF"/>
              </a:solidFill>
              <a:effectLst>
                <a:outerShdw dist="38100" dir="2700000" algn="tl" rotWithShape="0">
                  <a:schemeClr val="accent2"/>
                </a:outerShdw>
              </a:effectLst>
              <a:latin typeface="Times New Roman"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662267">
            <a:off x="9161919" y="997204"/>
            <a:ext cx="2304290" cy="153619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7597" y="3734197"/>
            <a:ext cx="3276203" cy="3276203"/>
          </a:xfrm>
          <a:prstGeom prst="rect">
            <a:avLst/>
          </a:prstGeom>
        </p:spPr>
      </p:pic>
    </p:spTree>
    <p:extLst>
      <p:ext uri="{BB962C8B-B14F-4D97-AF65-F5344CB8AC3E}">
        <p14:creationId xmlns:p14="http://schemas.microsoft.com/office/powerpoint/2010/main" xmlns="" val="19976373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8" name="Rectangle 7"/>
          <p:cNvSpPr/>
          <p:nvPr/>
        </p:nvSpPr>
        <p:spPr>
          <a:xfrm>
            <a:off x="123825" y="146449"/>
            <a:ext cx="9315452" cy="5715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anose="02020603050405020304" pitchFamily="18" charset="0"/>
                <a:cs typeface="Times New Roman" panose="02020603050405020304" pitchFamily="18" charset="0"/>
              </a:rPr>
              <a:t>I</a:t>
            </a:r>
            <a:r>
              <a:rPr lang="en-US" sz="2800" dirty="0" smtClean="0">
                <a:solidFill>
                  <a:srgbClr val="FF0000"/>
                </a:solidFill>
                <a:latin typeface="Times New Roman" panose="02020603050405020304" pitchFamily="18" charset="0"/>
                <a:cs typeface="Times New Roman" panose="02020603050405020304" pitchFamily="18" charset="0"/>
              </a:rPr>
              <a:t>. VAI TRÒ </a:t>
            </a:r>
            <a:r>
              <a:rPr lang="en-US" sz="3200" dirty="0"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NƯỚC ĐỐI VỚI CƠ THỂ SINH VẬT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88756" y="1047260"/>
            <a:ext cx="11758863" cy="910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 4</a:t>
            </a:r>
            <a:r>
              <a:rPr lang="en-US" sz="3200" b="1" dirty="0">
                <a:solidFill>
                  <a:srgbClr val="FF0000"/>
                </a:solidFill>
                <a:latin typeface="Times New Roman" panose="02020603050405020304" pitchFamily="18" charset="0"/>
                <a:cs typeface="Times New Roman" panose="02020603050405020304" pitchFamily="18" charset="0"/>
              </a:rPr>
              <a:t>. Cho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đó</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401053" y="2244487"/>
            <a:ext cx="11598441" cy="22774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33CC"/>
                </a:solidFill>
                <a:latin typeface="Times New Roman" panose="02020603050405020304" pitchFamily="18" charset="0"/>
                <a:cs typeface="Times New Roman" panose="02020603050405020304" pitchFamily="18" charset="0"/>
              </a:rPr>
              <a:t>Phân tử nước có tính phân cực do nguyên tử </a:t>
            </a:r>
            <a:r>
              <a:rPr lang="en-US" sz="3200" b="1" dirty="0">
                <a:solidFill>
                  <a:srgbClr val="0033CC"/>
                </a:solidFill>
                <a:latin typeface="Times New Roman" panose="02020603050405020304" pitchFamily="18" charset="0"/>
                <a:cs typeface="Times New Roman" panose="02020603050405020304" pitchFamily="18" charset="0"/>
              </a:rPr>
              <a:t>oxygen </a:t>
            </a:r>
            <a:r>
              <a:rPr lang="vi-VN" sz="3200" b="1" dirty="0">
                <a:solidFill>
                  <a:srgbClr val="0033CC"/>
                </a:solidFill>
                <a:latin typeface="Times New Roman" panose="02020603050405020304" pitchFamily="18" charset="0"/>
                <a:cs typeface="Times New Roman" panose="02020603050405020304" pitchFamily="18" charset="0"/>
              </a:rPr>
              <a:t>mang điện tích âm một phần, còn nguyên tử </a:t>
            </a:r>
            <a:r>
              <a:rPr lang="en-US" sz="3200" b="1" dirty="0">
                <a:solidFill>
                  <a:srgbClr val="0033CC"/>
                </a:solidFill>
                <a:latin typeface="Times New Roman" panose="02020603050405020304" pitchFamily="18" charset="0"/>
                <a:cs typeface="Times New Roman" panose="02020603050405020304" pitchFamily="18" charset="0"/>
              </a:rPr>
              <a:t>hydrogen </a:t>
            </a:r>
            <a:r>
              <a:rPr lang="vi-VN" sz="3200" b="1" dirty="0">
                <a:solidFill>
                  <a:srgbClr val="0033CC"/>
                </a:solidFill>
                <a:latin typeface="Times New Roman" panose="02020603050405020304" pitchFamily="18" charset="0"/>
                <a:cs typeface="Times New Roman" panose="02020603050405020304" pitchFamily="18" charset="0"/>
              </a:rPr>
              <a:t>mang điện tích dương một phần dẫn đến phân tử nước có hai đầu tích điện trái </a:t>
            </a:r>
            <a:r>
              <a:rPr lang="vi-VN" sz="3200" b="1" dirty="0" smtClean="0">
                <a:solidFill>
                  <a:srgbClr val="0033CC"/>
                </a:solidFill>
                <a:latin typeface="Times New Roman" panose="02020603050405020304" pitchFamily="18" charset="0"/>
                <a:cs typeface="Times New Roman" panose="02020603050405020304" pitchFamily="18" charset="0"/>
              </a:rPr>
              <a:t>d</a:t>
            </a:r>
            <a:r>
              <a:rPr lang="en-US" sz="3200" b="1" dirty="0" smtClean="0">
                <a:solidFill>
                  <a:srgbClr val="0033CC"/>
                </a:solidFill>
                <a:latin typeface="Times New Roman" panose="02020603050405020304" pitchFamily="18" charset="0"/>
                <a:cs typeface="Times New Roman" panose="02020603050405020304" pitchFamily="18" charset="0"/>
              </a:rPr>
              <a:t>ấ</a:t>
            </a:r>
            <a:r>
              <a:rPr lang="vi-VN" sz="3200" b="1" dirty="0" smtClean="0">
                <a:solidFill>
                  <a:srgbClr val="0033CC"/>
                </a:solidFill>
                <a:latin typeface="Times New Roman" panose="02020603050405020304" pitchFamily="18" charset="0"/>
                <a:cs typeface="Times New Roman" panose="02020603050405020304" pitchFamily="18" charset="0"/>
              </a:rPr>
              <a:t>u</a:t>
            </a:r>
            <a:r>
              <a:rPr lang="vi-VN" sz="3200" b="1" dirty="0">
                <a:solidFill>
                  <a:srgbClr val="0033CC"/>
                </a:solidFill>
                <a:latin typeface="Times New Roman" panose="02020603050405020304" pitchFamily="18" charset="0"/>
                <a:cs typeface="Times New Roman" panose="02020603050405020304" pitchFamily="18" charset="0"/>
              </a:rPr>
              <a:t>.</a:t>
            </a:r>
            <a:endParaRPr lang="en-US" sz="3200" b="1" dirty="0">
              <a:solidFill>
                <a:srgbClr val="0033CC"/>
              </a:solidFill>
              <a:latin typeface="Times New Roman" panose="02020603050405020304" pitchFamily="18" charset="0"/>
              <a:cs typeface="Times New Roman" panose="02020603050405020304" pitchFamily="18" charset="0"/>
            </a:endParaRPr>
          </a:p>
        </p:txBody>
      </p:sp>
      <p:pic>
        <p:nvPicPr>
          <p:cNvPr id="24577" name="Picture 1"/>
          <p:cNvPicPr>
            <a:picLocks noChangeAspect="1" noChangeArrowheads="1"/>
          </p:cNvPicPr>
          <p:nvPr/>
        </p:nvPicPr>
        <p:blipFill>
          <a:blip r:embed="rId3"/>
          <a:srcRect/>
          <a:stretch>
            <a:fillRect/>
          </a:stretch>
        </p:blipFill>
        <p:spPr bwMode="auto">
          <a:xfrm>
            <a:off x="9769641" y="4074522"/>
            <a:ext cx="2223335" cy="2783478"/>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xmlns="" val="40865043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4941"/>
          </a:xfrm>
        </p:spPr>
        <p:txBody>
          <a:bodyPr>
            <a:normAutofit fontScale="90000"/>
          </a:bodyPr>
          <a:lstStyle/>
          <a:p>
            <a:r>
              <a:rPr lang="en-US" dirty="0"/>
              <a:t/>
            </a:r>
            <a:br>
              <a:rPr lang="en-US" dirty="0"/>
            </a:br>
            <a:endParaRPr lang="en-US" dirty="0"/>
          </a:p>
        </p:txBody>
      </p:sp>
      <p:sp>
        <p:nvSpPr>
          <p:cNvPr id="5" name="Rectangle 4"/>
          <p:cNvSpPr/>
          <p:nvPr/>
        </p:nvSpPr>
        <p:spPr>
          <a:xfrm>
            <a:off x="454013" y="275551"/>
            <a:ext cx="9315452"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smtClean="0">
                <a:solidFill>
                  <a:srgbClr val="FF0000"/>
                </a:solidFill>
                <a:latin typeface="Times New Roman" panose="02020603050405020304" pitchFamily="18" charset="0"/>
                <a:cs typeface="Times New Roman" panose="02020603050405020304" pitchFamily="18" charset="0"/>
              </a:rPr>
              <a:t>VAI TRÒ CỦA NƯỚC ĐỐI VỚI CƠ THỂ SINH VẬT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26953" y="1139506"/>
            <a:ext cx="10382491" cy="4441216"/>
          </a:xfrm>
          <a:prstGeom prst="rect">
            <a:avLst/>
          </a:prstGeom>
        </p:spPr>
        <p:txBody>
          <a:bodyPr wrap="square">
            <a:spAutoFit/>
          </a:bodyPr>
          <a:lstStyle/>
          <a:p>
            <a:r>
              <a:rPr lang="en-US" sz="2600" b="1" dirty="0" smtClean="0">
                <a:solidFill>
                  <a:srgbClr val="0033CC"/>
                </a:solidFill>
                <a:latin typeface="Times New Roman" panose="02020603050405020304" pitchFamily="18" charset="0"/>
                <a:cs typeface="Times New Roman" panose="02020603050405020304" pitchFamily="18" charset="0"/>
              </a:rPr>
              <a:t>a. </a:t>
            </a:r>
            <a:r>
              <a:rPr lang="en-US" sz="2600" b="1" dirty="0" err="1" smtClean="0">
                <a:solidFill>
                  <a:srgbClr val="0033CC"/>
                </a:solidFill>
                <a:latin typeface="Times New Roman" panose="02020603050405020304" pitchFamily="18" charset="0"/>
                <a:cs typeface="Times New Roman" panose="02020603050405020304" pitchFamily="18" charset="0"/>
              </a:rPr>
              <a:t>Tìm</a:t>
            </a:r>
            <a:r>
              <a:rPr lang="en-US" sz="2600" b="1" dirty="0" smtClean="0">
                <a:solidFill>
                  <a:srgbClr val="0033CC"/>
                </a:solidFill>
                <a:latin typeface="Times New Roman" panose="02020603050405020304" pitchFamily="18" charset="0"/>
                <a:cs typeface="Times New Roman" panose="02020603050405020304" pitchFamily="18" charset="0"/>
              </a:rPr>
              <a:t> </a:t>
            </a:r>
            <a:r>
              <a:rPr lang="en-US" sz="2600" b="1" dirty="0" err="1" smtClean="0">
                <a:solidFill>
                  <a:srgbClr val="0033CC"/>
                </a:solidFill>
                <a:latin typeface="Times New Roman" panose="02020603050405020304" pitchFamily="18" charset="0"/>
                <a:cs typeface="Times New Roman" panose="02020603050405020304" pitchFamily="18" charset="0"/>
              </a:rPr>
              <a:t>hiểu</a:t>
            </a:r>
            <a:r>
              <a:rPr lang="en-US" sz="2600" b="1" dirty="0" smtClean="0">
                <a:solidFill>
                  <a:srgbClr val="0033CC"/>
                </a:solidFill>
                <a:latin typeface="Times New Roman" panose="02020603050405020304" pitchFamily="18" charset="0"/>
                <a:cs typeface="Times New Roman" panose="02020603050405020304" pitchFamily="18" charset="0"/>
              </a:rPr>
              <a:t> </a:t>
            </a:r>
            <a:r>
              <a:rPr lang="en-US" sz="2600" b="1" dirty="0" err="1" smtClean="0">
                <a:solidFill>
                  <a:srgbClr val="0033CC"/>
                </a:solidFill>
                <a:latin typeface="Times New Roman" panose="02020603050405020304" pitchFamily="18" charset="0"/>
                <a:cs typeface="Times New Roman" panose="02020603050405020304" pitchFamily="18" charset="0"/>
              </a:rPr>
              <a:t>cấu</a:t>
            </a:r>
            <a:r>
              <a:rPr lang="en-US" sz="2600" b="1" dirty="0" smtClean="0">
                <a:solidFill>
                  <a:srgbClr val="0033CC"/>
                </a:solidFill>
                <a:latin typeface="Times New Roman" panose="02020603050405020304" pitchFamily="18" charset="0"/>
                <a:cs typeface="Times New Roman" panose="02020603050405020304" pitchFamily="18" charset="0"/>
              </a:rPr>
              <a:t> </a:t>
            </a:r>
            <a:r>
              <a:rPr lang="en-US" sz="2600" b="1" dirty="0" err="1" smtClean="0">
                <a:solidFill>
                  <a:srgbClr val="0033CC"/>
                </a:solidFill>
                <a:latin typeface="Times New Roman" panose="02020603050405020304" pitchFamily="18" charset="0"/>
                <a:cs typeface="Times New Roman" panose="02020603050405020304" pitchFamily="18" charset="0"/>
              </a:rPr>
              <a:t>trúc</a:t>
            </a:r>
            <a:r>
              <a:rPr lang="en-US" sz="2600" b="1" dirty="0" smtClean="0">
                <a:solidFill>
                  <a:srgbClr val="0033CC"/>
                </a:solidFill>
                <a:latin typeface="Times New Roman" panose="02020603050405020304" pitchFamily="18" charset="0"/>
                <a:cs typeface="Times New Roman" panose="02020603050405020304" pitchFamily="18" charset="0"/>
              </a:rPr>
              <a:t> </a:t>
            </a:r>
            <a:r>
              <a:rPr lang="en-US" sz="2600" b="1" dirty="0" err="1" smtClean="0">
                <a:solidFill>
                  <a:srgbClr val="0033CC"/>
                </a:solidFill>
                <a:latin typeface="Times New Roman" panose="02020603050405020304" pitchFamily="18" charset="0"/>
                <a:cs typeface="Times New Roman" panose="02020603050405020304" pitchFamily="18" charset="0"/>
              </a:rPr>
              <a:t>và</a:t>
            </a:r>
            <a:r>
              <a:rPr lang="en-US" sz="2600" b="1" dirty="0" smtClean="0">
                <a:solidFill>
                  <a:srgbClr val="0033CC"/>
                </a:solidFill>
                <a:latin typeface="Times New Roman" panose="02020603050405020304" pitchFamily="18" charset="0"/>
                <a:cs typeface="Times New Roman" panose="02020603050405020304" pitchFamily="18" charset="0"/>
              </a:rPr>
              <a:t> </a:t>
            </a:r>
            <a:r>
              <a:rPr lang="en-US" sz="2600" b="1" dirty="0" err="1" smtClean="0">
                <a:solidFill>
                  <a:srgbClr val="0033CC"/>
                </a:solidFill>
                <a:latin typeface="Times New Roman" panose="02020603050405020304" pitchFamily="18" charset="0"/>
                <a:cs typeface="Times New Roman" panose="02020603050405020304" pitchFamily="18" charset="0"/>
              </a:rPr>
              <a:t>tính</a:t>
            </a:r>
            <a:r>
              <a:rPr lang="en-US" sz="2600" b="1" dirty="0" smtClean="0">
                <a:solidFill>
                  <a:srgbClr val="0033CC"/>
                </a:solidFill>
                <a:latin typeface="Times New Roman" panose="02020603050405020304" pitchFamily="18" charset="0"/>
                <a:cs typeface="Times New Roman" panose="02020603050405020304" pitchFamily="18" charset="0"/>
              </a:rPr>
              <a:t> </a:t>
            </a:r>
            <a:r>
              <a:rPr lang="en-US" sz="2600" b="1" dirty="0" err="1" smtClean="0">
                <a:solidFill>
                  <a:srgbClr val="0033CC"/>
                </a:solidFill>
                <a:latin typeface="Times New Roman" panose="02020603050405020304" pitchFamily="18" charset="0"/>
                <a:cs typeface="Times New Roman" panose="02020603050405020304" pitchFamily="18" charset="0"/>
              </a:rPr>
              <a:t>chất</a:t>
            </a:r>
            <a:r>
              <a:rPr lang="en-US" sz="2600" b="1" dirty="0" smtClean="0">
                <a:solidFill>
                  <a:srgbClr val="0033CC"/>
                </a:solidFill>
                <a:latin typeface="Times New Roman" panose="02020603050405020304" pitchFamily="18" charset="0"/>
                <a:cs typeface="Times New Roman" panose="02020603050405020304" pitchFamily="18" charset="0"/>
              </a:rPr>
              <a:t> </a:t>
            </a:r>
            <a:r>
              <a:rPr lang="en-US" sz="2600" b="1" dirty="0" err="1" smtClean="0">
                <a:solidFill>
                  <a:srgbClr val="0033CC"/>
                </a:solidFill>
                <a:latin typeface="Times New Roman" panose="02020603050405020304" pitchFamily="18" charset="0"/>
                <a:cs typeface="Times New Roman" panose="02020603050405020304" pitchFamily="18" charset="0"/>
              </a:rPr>
              <a:t>của</a:t>
            </a:r>
            <a:r>
              <a:rPr lang="en-US" sz="2600" b="1" dirty="0" smtClean="0">
                <a:solidFill>
                  <a:srgbClr val="0033CC"/>
                </a:solidFill>
                <a:latin typeface="Times New Roman" panose="02020603050405020304" pitchFamily="18" charset="0"/>
                <a:cs typeface="Times New Roman" panose="02020603050405020304" pitchFamily="18" charset="0"/>
              </a:rPr>
              <a:t> </a:t>
            </a:r>
            <a:r>
              <a:rPr lang="en-US" sz="2600" b="1" dirty="0" err="1" smtClean="0">
                <a:solidFill>
                  <a:srgbClr val="0033CC"/>
                </a:solidFill>
                <a:latin typeface="Times New Roman" panose="02020603050405020304" pitchFamily="18" charset="0"/>
                <a:cs typeface="Times New Roman" panose="02020603050405020304" pitchFamily="18" charset="0"/>
              </a:rPr>
              <a:t>nước</a:t>
            </a:r>
            <a:r>
              <a:rPr lang="en-US" sz="2600" b="1" dirty="0" smtClean="0">
                <a:solidFill>
                  <a:srgbClr val="0033CC"/>
                </a:solidFill>
                <a:latin typeface="Times New Roman" panose="02020603050405020304" pitchFamily="18" charset="0"/>
                <a:cs typeface="Times New Roman" panose="02020603050405020304" pitchFamily="18" charset="0"/>
              </a:rPr>
              <a:t>.</a:t>
            </a:r>
            <a:endParaRPr lang="en-US" sz="2600" b="1" dirty="0" smtClean="0">
              <a:solidFill>
                <a:srgbClr val="FF0000"/>
              </a:solidFill>
              <a:latin typeface="Times New Roman" panose="02020603050405020304" pitchFamily="18" charset="0"/>
              <a:cs typeface="Times New Roman" panose="02020603050405020304" pitchFamily="18" charset="0"/>
            </a:endParaRPr>
          </a:p>
          <a:p>
            <a:pPr>
              <a:lnSpc>
                <a:spcPct val="130000"/>
              </a:lnSpc>
              <a:spcBef>
                <a:spcPts val="600"/>
              </a:spcBef>
              <a:buFontTx/>
              <a:buChar char="-"/>
            </a:pPr>
            <a:r>
              <a:rPr lang="vi-VN" sz="2600" b="1" dirty="0" smtClean="0">
                <a:latin typeface="Times New Roman" panose="02020603050405020304" pitchFamily="18" charset="0"/>
                <a:cs typeface="Times New Roman" panose="02020603050405020304" pitchFamily="18" charset="0"/>
              </a:rPr>
              <a:t>Nước </a:t>
            </a:r>
            <a:r>
              <a:rPr lang="vi-VN" sz="2600" b="1" dirty="0" smtClean="0">
                <a:latin typeface="Times New Roman" panose="02020603050405020304" pitchFamily="18" charset="0"/>
                <a:cs typeface="Times New Roman" panose="02020603050405020304" pitchFamily="18" charset="0"/>
              </a:rPr>
              <a:t>được cấu tạo từ các phân tử nước, mỗi phân tử nước được cấu tạo từ một nguyên tử oxygen và hai nguyên tử hydrogen. </a:t>
            </a:r>
            <a:endParaRPr lang="en-US" sz="2600" b="1" dirty="0" smtClean="0">
              <a:latin typeface="Times New Roman" panose="02020603050405020304" pitchFamily="18" charset="0"/>
              <a:cs typeface="Times New Roman" panose="02020603050405020304" pitchFamily="18" charset="0"/>
            </a:endParaRPr>
          </a:p>
          <a:p>
            <a:pPr>
              <a:lnSpc>
                <a:spcPct val="130000"/>
              </a:lnSpc>
              <a:spcBef>
                <a:spcPts val="600"/>
              </a:spcBef>
              <a:buFontTx/>
              <a:buChar char="-"/>
            </a:pPr>
            <a:r>
              <a:rPr lang="en-US" sz="2600" b="1" dirty="0" smtClean="0">
                <a:latin typeface="Times New Roman" panose="02020603050405020304" pitchFamily="18" charset="0"/>
                <a:cs typeface="Times New Roman" panose="02020603050405020304" pitchFamily="18" charset="0"/>
              </a:rPr>
              <a:t>P</a:t>
            </a:r>
            <a:r>
              <a:rPr lang="vi-VN" sz="2600" b="1" dirty="0" smtClean="0">
                <a:latin typeface="Times New Roman" panose="02020603050405020304" pitchFamily="18" charset="0"/>
                <a:cs typeface="Times New Roman" panose="02020603050405020304" pitchFamily="18" charset="0"/>
              </a:rPr>
              <a:t>hân </a:t>
            </a:r>
            <a:r>
              <a:rPr lang="vi-VN" sz="2600" b="1" dirty="0" smtClean="0">
                <a:latin typeface="Times New Roman" panose="02020603050405020304" pitchFamily="18" charset="0"/>
                <a:cs typeface="Times New Roman" panose="02020603050405020304" pitchFamily="18" charset="0"/>
              </a:rPr>
              <a:t>tử nước có tính phân cực. Vì vậy, các phân tử nước có thể liên kết với nhau và liên kết với các phân tử phân cực khác. </a:t>
            </a:r>
            <a:endParaRPr lang="en-US" sz="2600" b="1" dirty="0" smtClean="0">
              <a:latin typeface="Times New Roman" panose="02020603050405020304" pitchFamily="18" charset="0"/>
              <a:cs typeface="Times New Roman" panose="02020603050405020304" pitchFamily="18" charset="0"/>
            </a:endParaRPr>
          </a:p>
          <a:p>
            <a:pPr>
              <a:lnSpc>
                <a:spcPct val="130000"/>
              </a:lnSpc>
              <a:spcBef>
                <a:spcPts val="600"/>
              </a:spcBef>
            </a:pPr>
            <a:r>
              <a:rPr lang="en-US" sz="2600" b="1" dirty="0" smtClean="0">
                <a:latin typeface="Times New Roman" panose="02020603050405020304" pitchFamily="18" charset="0"/>
                <a:cs typeface="Times New Roman" panose="02020603050405020304" pitchFamily="18" charset="0"/>
              </a:rPr>
              <a:t>- </a:t>
            </a:r>
            <a:r>
              <a:rPr lang="vi-VN" sz="2600" b="1" dirty="0" smtClean="0">
                <a:latin typeface="Times New Roman" panose="02020603050405020304" pitchFamily="18" charset="0"/>
                <a:cs typeface="Times New Roman" panose="02020603050405020304" pitchFamily="18" charset="0"/>
              </a:rPr>
              <a:t>Nước là chất lỏng không màu, không mùi, không vị, sôi ở </a:t>
            </a:r>
            <a:r>
              <a:rPr lang="vi-VN" sz="2600" b="1" dirty="0" smtClean="0">
                <a:latin typeface="Times New Roman" panose="02020603050405020304" pitchFamily="18" charset="0"/>
                <a:cs typeface="Times New Roman" panose="02020603050405020304" pitchFamily="18" charset="0"/>
              </a:rPr>
              <a:t>100</a:t>
            </a:r>
            <a:r>
              <a:rPr lang="vi-VN" sz="2600" b="1" baseline="30000" dirty="0" smtClean="0">
                <a:latin typeface="Times New Roman" panose="02020603050405020304" pitchFamily="18" charset="0"/>
                <a:cs typeface="Times New Roman" panose="02020603050405020304" pitchFamily="18" charset="0"/>
              </a:rPr>
              <a:t>o</a:t>
            </a:r>
            <a:r>
              <a:rPr lang="vi-VN" sz="2600" b="1" dirty="0" smtClean="0">
                <a:latin typeface="Times New Roman" panose="02020603050405020304" pitchFamily="18" charset="0"/>
                <a:cs typeface="Times New Roman" panose="02020603050405020304" pitchFamily="18" charset="0"/>
              </a:rPr>
              <a:t> </a:t>
            </a:r>
            <a:r>
              <a:rPr lang="vi-VN" sz="2600" b="1" dirty="0" smtClean="0">
                <a:latin typeface="Times New Roman" panose="02020603050405020304" pitchFamily="18" charset="0"/>
                <a:cs typeface="Times New Roman" panose="02020603050405020304" pitchFamily="18" charset="0"/>
              </a:rPr>
              <a:t>C và đông đặc ở </a:t>
            </a:r>
            <a:r>
              <a:rPr lang="vi-VN" sz="2600" b="1" dirty="0" smtClean="0">
                <a:latin typeface="Times New Roman" panose="02020603050405020304" pitchFamily="18" charset="0"/>
                <a:cs typeface="Times New Roman" panose="02020603050405020304" pitchFamily="18" charset="0"/>
              </a:rPr>
              <a:t>0</a:t>
            </a:r>
            <a:r>
              <a:rPr lang="vi-VN" sz="2600" b="1" baseline="30000" dirty="0" smtClean="0">
                <a:latin typeface="Times New Roman" panose="02020603050405020304" pitchFamily="18" charset="0"/>
                <a:cs typeface="Times New Roman" panose="02020603050405020304" pitchFamily="18" charset="0"/>
              </a:rPr>
              <a:t>o</a:t>
            </a:r>
            <a:r>
              <a:rPr lang="vi-VN" sz="2600" b="1" dirty="0" smtClean="0">
                <a:latin typeface="Times New Roman" panose="02020603050405020304" pitchFamily="18" charset="0"/>
                <a:cs typeface="Times New Roman" panose="02020603050405020304" pitchFamily="18" charset="0"/>
              </a:rPr>
              <a:t> </a:t>
            </a:r>
            <a:r>
              <a:rPr lang="vi-VN" sz="2600" b="1" dirty="0" smtClean="0">
                <a:latin typeface="Times New Roman" panose="02020603050405020304" pitchFamily="18" charset="0"/>
                <a:cs typeface="Times New Roman" panose="02020603050405020304" pitchFamily="18" charset="0"/>
              </a:rPr>
              <a:t>C. </a:t>
            </a:r>
            <a:endParaRPr lang="en-US" sz="2600" b="1" dirty="0" smtClean="0">
              <a:latin typeface="Times New Roman" panose="02020603050405020304" pitchFamily="18" charset="0"/>
              <a:cs typeface="Times New Roman" panose="02020603050405020304" pitchFamily="18" charset="0"/>
            </a:endParaRPr>
          </a:p>
          <a:p>
            <a:pPr>
              <a:lnSpc>
                <a:spcPct val="130000"/>
              </a:lnSpc>
              <a:spcBef>
                <a:spcPts val="600"/>
              </a:spcBef>
            </a:pPr>
            <a:r>
              <a:rPr lang="en-US" sz="2600" b="1" dirty="0" smtClean="0">
                <a:latin typeface="Times New Roman" panose="02020603050405020304" pitchFamily="18" charset="0"/>
                <a:cs typeface="Times New Roman" panose="02020603050405020304" pitchFamily="18" charset="0"/>
              </a:rPr>
              <a:t>- </a:t>
            </a:r>
            <a:r>
              <a:rPr lang="vi-VN" sz="2600" b="1" dirty="0" smtClean="0">
                <a:latin typeface="Times New Roman" panose="02020603050405020304" pitchFamily="18" charset="0"/>
                <a:cs typeface="Times New Roman" panose="02020603050405020304" pitchFamily="18" charset="0"/>
              </a:rPr>
              <a:t>Nước là dung môi hoà tan nhiều chất, có tính dẫn điện và dẫn nhiệt. </a:t>
            </a:r>
            <a:endParaRPr lang="en-US" sz="2600" b="1" dirty="0" smtClean="0">
              <a:latin typeface="Times New Roman" panose="02020603050405020304" pitchFamily="18" charset="0"/>
              <a:cs typeface="Times New Roman" panose="02020603050405020304" pitchFamily="18" charset="0"/>
            </a:endParaRPr>
          </a:p>
        </p:txBody>
      </p:sp>
      <p:sp>
        <p:nvSpPr>
          <p:cNvPr id="9" name="Rectangle 8"/>
          <p:cNvSpPr/>
          <p:nvPr/>
        </p:nvSpPr>
        <p:spPr>
          <a:xfrm>
            <a:off x="9949810" y="663180"/>
            <a:ext cx="606302" cy="707886"/>
          </a:xfrm>
          <a:prstGeom prst="rect">
            <a:avLst/>
          </a:prstGeom>
        </p:spPr>
        <p:txBody>
          <a:bodyPr wrap="square">
            <a:spAutoFit/>
          </a:bodyPr>
          <a:lstStyle/>
          <a:p>
            <a:r>
              <a:rPr lang="en-US" sz="4000" b="1" dirty="0" smtClean="0">
                <a:solidFill>
                  <a:srgbClr val="FF0000"/>
                </a:solidFill>
                <a:latin typeface="Times New Roman" panose="02020603050405020304" pitchFamily="18" charset="0"/>
                <a:cs typeface="Times New Roman" panose="02020603050405020304" pitchFamily="18" charset="0"/>
                <a:sym typeface="Wingdings"/>
              </a:rPr>
              <a:t></a:t>
            </a:r>
            <a:endParaRPr lang="en-US" sz="4000" dirty="0"/>
          </a:p>
        </p:txBody>
      </p:sp>
      <p:pic>
        <p:nvPicPr>
          <p:cNvPr id="23553" name="Picture 1"/>
          <p:cNvPicPr>
            <a:picLocks noChangeAspect="1" noChangeArrowheads="1"/>
          </p:cNvPicPr>
          <p:nvPr/>
        </p:nvPicPr>
        <p:blipFill>
          <a:blip r:embed="rId3"/>
          <a:srcRect/>
          <a:stretch>
            <a:fillRect/>
          </a:stretch>
        </p:blipFill>
        <p:spPr bwMode="auto">
          <a:xfrm>
            <a:off x="10210800" y="4552950"/>
            <a:ext cx="1981200" cy="230505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xmlns="" val="2796981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Horizontal)">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Horizontal)">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barn(inHorizontal)">
                                      <p:cBhvr>
                                        <p:cTn id="2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7" name="Rounded Rectangle 6"/>
          <p:cNvSpPr/>
          <p:nvPr/>
        </p:nvSpPr>
        <p:spPr>
          <a:xfrm>
            <a:off x="462987" y="1184325"/>
            <a:ext cx="11030673" cy="910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 5.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trò</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vật</a:t>
            </a:r>
            <a:r>
              <a:rPr lang="en-US" sz="3200" b="1" dirty="0">
                <a:solidFill>
                  <a:srgbClr val="FF0000"/>
                </a:solidFill>
                <a:latin typeface="Times New Roman" panose="02020603050405020304" pitchFamily="18" charset="0"/>
                <a:cs typeface="Times New Roman" panose="02020603050405020304" pitchFamily="18" charset="0"/>
              </a:rPr>
              <a:t>? Cho </a:t>
            </a:r>
            <a:r>
              <a:rPr lang="en-US" sz="3200" b="1" dirty="0" err="1">
                <a:solidFill>
                  <a:srgbClr val="FF0000"/>
                </a:solidFill>
                <a:latin typeface="Times New Roman" panose="02020603050405020304" pitchFamily="18" charset="0"/>
                <a:cs typeface="Times New Roman" panose="02020603050405020304" pitchFamily="18" charset="0"/>
              </a:rPr>
              <a:t>ví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636247" y="2376994"/>
            <a:ext cx="11555753" cy="3583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1200"/>
              </a:spcBef>
            </a:pPr>
            <a:r>
              <a:rPr lang="en-US" sz="2600" b="1" dirty="0" smtClean="0">
                <a:solidFill>
                  <a:schemeClr val="tx1"/>
                </a:solidFill>
                <a:latin typeface="Times New Roman" panose="02020603050405020304" pitchFamily="18" charset="0"/>
                <a:cs typeface="Times New Roman" panose="02020603050405020304" pitchFamily="18" charset="0"/>
              </a:rPr>
              <a:t>- </a:t>
            </a:r>
            <a:r>
              <a:rPr lang="vi-VN" sz="2600" b="1" dirty="0" smtClean="0">
                <a:solidFill>
                  <a:schemeClr val="tx1"/>
                </a:solidFill>
                <a:latin typeface="Times New Roman" panose="02020603050405020304" pitchFamily="18" charset="0"/>
                <a:cs typeface="Times New Roman" panose="02020603050405020304" pitchFamily="18" charset="0"/>
              </a:rPr>
              <a:t>Nước </a:t>
            </a:r>
            <a:r>
              <a:rPr lang="vi-VN" sz="2600" b="1" dirty="0">
                <a:solidFill>
                  <a:schemeClr val="tx1"/>
                </a:solidFill>
                <a:latin typeface="Times New Roman" panose="02020603050405020304" pitchFamily="18" charset="0"/>
                <a:cs typeface="Times New Roman" panose="02020603050405020304" pitchFamily="18" charset="0"/>
              </a:rPr>
              <a:t>là thành phần chủ yếu cấu tạo nên tế bào cơ thể sinh vật.</a:t>
            </a:r>
            <a:endParaRPr lang="en-US" sz="2600" b="1" dirty="0">
              <a:solidFill>
                <a:schemeClr val="tx1"/>
              </a:solidFill>
              <a:latin typeface="Times New Roman" panose="02020603050405020304" pitchFamily="18" charset="0"/>
              <a:cs typeface="Times New Roman" panose="02020603050405020304" pitchFamily="18" charset="0"/>
            </a:endParaRPr>
          </a:p>
          <a:p>
            <a:pPr lvl="0">
              <a:spcBef>
                <a:spcPts val="1200"/>
              </a:spcBef>
              <a:buFontTx/>
              <a:buChar char="-"/>
            </a:pPr>
            <a:r>
              <a:rPr lang="vi-VN" sz="2600" b="1" dirty="0" smtClean="0">
                <a:solidFill>
                  <a:schemeClr val="tx1"/>
                </a:solidFill>
                <a:latin typeface="Times New Roman" panose="02020603050405020304" pitchFamily="18" charset="0"/>
                <a:cs typeface="Times New Roman" panose="02020603050405020304" pitchFamily="18" charset="0"/>
              </a:rPr>
              <a:t>Nước </a:t>
            </a:r>
            <a:r>
              <a:rPr lang="vi-VN" sz="2600" b="1" dirty="0">
                <a:solidFill>
                  <a:schemeClr val="tx1"/>
                </a:solidFill>
                <a:latin typeface="Times New Roman" panose="02020603050405020304" pitchFamily="18" charset="0"/>
                <a:cs typeface="Times New Roman" panose="02020603050405020304" pitchFamily="18" charset="0"/>
              </a:rPr>
              <a:t>có vai trò rất quan trọng trong các hoạt động </a:t>
            </a:r>
            <a:r>
              <a:rPr lang="vi-VN" sz="2600" b="1" dirty="0" smtClean="0">
                <a:solidFill>
                  <a:schemeClr val="tx1"/>
                </a:solidFill>
                <a:latin typeface="Times New Roman" panose="02020603050405020304" pitchFamily="18" charset="0"/>
                <a:cs typeface="Times New Roman" panose="02020603050405020304" pitchFamily="18" charset="0"/>
              </a:rPr>
              <a:t>s</a:t>
            </a:r>
            <a:r>
              <a:rPr lang="en-US" sz="2600" b="1" dirty="0" smtClean="0">
                <a:solidFill>
                  <a:schemeClr val="tx1"/>
                </a:solidFill>
                <a:latin typeface="Times New Roman" panose="02020603050405020304" pitchFamily="18" charset="0"/>
                <a:cs typeface="Times New Roman" panose="02020603050405020304" pitchFamily="18" charset="0"/>
              </a:rPr>
              <a:t>ố</a:t>
            </a:r>
            <a:r>
              <a:rPr lang="vi-VN" sz="2600" b="1" dirty="0" smtClean="0">
                <a:solidFill>
                  <a:schemeClr val="tx1"/>
                </a:solidFill>
                <a:latin typeface="Times New Roman" panose="02020603050405020304" pitchFamily="18" charset="0"/>
                <a:cs typeface="Times New Roman" panose="02020603050405020304" pitchFamily="18" charset="0"/>
              </a:rPr>
              <a:t>ng </a:t>
            </a:r>
            <a:r>
              <a:rPr lang="vi-VN" sz="2600" b="1" dirty="0">
                <a:solidFill>
                  <a:schemeClr val="tx1"/>
                </a:solidFill>
                <a:latin typeface="Times New Roman" panose="02020603050405020304" pitchFamily="18" charset="0"/>
                <a:cs typeface="Times New Roman" panose="02020603050405020304" pitchFamily="18" charset="0"/>
              </a:rPr>
              <a:t>của sinh vật như</a:t>
            </a:r>
            <a:r>
              <a:rPr lang="vi-VN" sz="2600" b="1" dirty="0" smtClean="0">
                <a:solidFill>
                  <a:schemeClr val="tx1"/>
                </a:solidFill>
                <a:latin typeface="Times New Roman" panose="02020603050405020304" pitchFamily="18" charset="0"/>
                <a:cs typeface="Times New Roman" panose="02020603050405020304" pitchFamily="18" charset="0"/>
              </a:rPr>
              <a:t>:</a:t>
            </a:r>
            <a:endParaRPr lang="en-US" sz="2600" b="1" dirty="0" smtClean="0">
              <a:solidFill>
                <a:schemeClr val="tx1"/>
              </a:solidFill>
              <a:latin typeface="Times New Roman" panose="02020603050405020304" pitchFamily="18" charset="0"/>
              <a:cs typeface="Times New Roman" panose="02020603050405020304" pitchFamily="18" charset="0"/>
            </a:endParaRPr>
          </a:p>
          <a:p>
            <a:pPr lvl="0">
              <a:spcBef>
                <a:spcPts val="1200"/>
              </a:spcBef>
            </a:pPr>
            <a:r>
              <a:rPr lang="en-US" sz="2600" b="1" dirty="0" smtClean="0">
                <a:solidFill>
                  <a:schemeClr val="tx1"/>
                </a:solidFill>
                <a:latin typeface="Times New Roman" panose="02020603050405020304" pitchFamily="18" charset="0"/>
                <a:cs typeface="Times New Roman" panose="02020603050405020304" pitchFamily="18" charset="0"/>
              </a:rPr>
              <a:t>   + Đ</a:t>
            </a:r>
            <a:r>
              <a:rPr lang="vi-VN" sz="2600" b="1" dirty="0" smtClean="0">
                <a:solidFill>
                  <a:schemeClr val="tx1"/>
                </a:solidFill>
                <a:latin typeface="Times New Roman" panose="02020603050405020304" pitchFamily="18" charset="0"/>
                <a:cs typeface="Times New Roman" panose="02020603050405020304" pitchFamily="18" charset="0"/>
              </a:rPr>
              <a:t>iều </a:t>
            </a:r>
            <a:r>
              <a:rPr lang="vi-VN" sz="2600" b="1" dirty="0">
                <a:solidFill>
                  <a:schemeClr val="tx1"/>
                </a:solidFill>
                <a:latin typeface="Times New Roman" panose="02020603050405020304" pitchFamily="18" charset="0"/>
                <a:cs typeface="Times New Roman" panose="02020603050405020304" pitchFamily="18" charset="0"/>
              </a:rPr>
              <a:t>hoà thân nhiệt (toát mổ </a:t>
            </a:r>
            <a:r>
              <a:rPr lang="vi-VN" sz="2600" b="1" dirty="0" smtClean="0">
                <a:solidFill>
                  <a:schemeClr val="tx1"/>
                </a:solidFill>
                <a:latin typeface="Times New Roman" panose="02020603050405020304" pitchFamily="18" charset="0"/>
                <a:cs typeface="Times New Roman" panose="02020603050405020304" pitchFamily="18" charset="0"/>
              </a:rPr>
              <a:t>h</a:t>
            </a:r>
            <a:r>
              <a:rPr lang="en-US" sz="2600" b="1" dirty="0">
                <a:solidFill>
                  <a:schemeClr val="tx1"/>
                </a:solidFill>
                <a:latin typeface="Times New Roman" panose="02020603050405020304" pitchFamily="18" charset="0"/>
                <a:cs typeface="Times New Roman" panose="02020603050405020304" pitchFamily="18" charset="0"/>
              </a:rPr>
              <a:t>ô</a:t>
            </a:r>
            <a:r>
              <a:rPr lang="vi-VN" sz="2600" b="1" dirty="0" smtClean="0">
                <a:solidFill>
                  <a:schemeClr val="tx1"/>
                </a:solidFill>
                <a:latin typeface="Times New Roman" panose="02020603050405020304" pitchFamily="18" charset="0"/>
                <a:cs typeface="Times New Roman" panose="02020603050405020304" pitchFamily="18" charset="0"/>
              </a:rPr>
              <a:t>i </a:t>
            </a:r>
            <a:r>
              <a:rPr lang="vi-VN" sz="2600" b="1" dirty="0">
                <a:solidFill>
                  <a:schemeClr val="tx1"/>
                </a:solidFill>
                <a:latin typeface="Times New Roman" panose="02020603050405020304" pitchFamily="18" charset="0"/>
                <a:cs typeface="Times New Roman" panose="02020603050405020304" pitchFamily="18" charset="0"/>
              </a:rPr>
              <a:t>khi trời nóng</a:t>
            </a:r>
            <a:r>
              <a:rPr lang="vi-VN" sz="2600" b="1" dirty="0" smtClean="0">
                <a:solidFill>
                  <a:schemeClr val="tx1"/>
                </a:solidFill>
                <a:latin typeface="Times New Roman" panose="02020603050405020304" pitchFamily="18" charset="0"/>
                <a:cs typeface="Times New Roman" panose="02020603050405020304" pitchFamily="18" charset="0"/>
              </a:rPr>
              <a:t>),</a:t>
            </a:r>
            <a:endParaRPr lang="en-US" sz="2600" b="1" dirty="0" smtClean="0">
              <a:solidFill>
                <a:schemeClr val="tx1"/>
              </a:solidFill>
              <a:latin typeface="Times New Roman" panose="02020603050405020304" pitchFamily="18" charset="0"/>
              <a:cs typeface="Times New Roman" panose="02020603050405020304" pitchFamily="18" charset="0"/>
            </a:endParaRPr>
          </a:p>
          <a:p>
            <a:pPr lvl="0">
              <a:spcBef>
                <a:spcPts val="1200"/>
              </a:spcBef>
            </a:pPr>
            <a:r>
              <a:rPr lang="en-US" sz="2600" b="1" dirty="0" smtClean="0">
                <a:solidFill>
                  <a:schemeClr val="tx1"/>
                </a:solidFill>
                <a:latin typeface="Times New Roman" panose="02020603050405020304" pitchFamily="18" charset="0"/>
                <a:cs typeface="Times New Roman" panose="02020603050405020304" pitchFamily="18" charset="0"/>
              </a:rPr>
              <a:t>   + D</a:t>
            </a:r>
            <a:r>
              <a:rPr lang="vi-VN" sz="2600" b="1" dirty="0" smtClean="0">
                <a:solidFill>
                  <a:schemeClr val="tx1"/>
                </a:solidFill>
                <a:latin typeface="Times New Roman" panose="02020603050405020304" pitchFamily="18" charset="0"/>
                <a:cs typeface="Times New Roman" panose="02020603050405020304" pitchFamily="18" charset="0"/>
              </a:rPr>
              <a:t>ung </a:t>
            </a:r>
            <a:r>
              <a:rPr lang="vi-VN" sz="2600" b="1" dirty="0" smtClean="0">
                <a:solidFill>
                  <a:schemeClr val="tx1"/>
                </a:solidFill>
                <a:latin typeface="Times New Roman" panose="02020603050405020304" pitchFamily="18" charset="0"/>
                <a:cs typeface="Times New Roman" panose="02020603050405020304" pitchFamily="18" charset="0"/>
              </a:rPr>
              <a:t>m</a:t>
            </a:r>
            <a:r>
              <a:rPr lang="en-US" sz="2600" b="1" dirty="0">
                <a:solidFill>
                  <a:schemeClr val="tx1"/>
                </a:solidFill>
                <a:latin typeface="Times New Roman" panose="02020603050405020304" pitchFamily="18" charset="0"/>
                <a:cs typeface="Times New Roman" panose="02020603050405020304" pitchFamily="18" charset="0"/>
              </a:rPr>
              <a:t>ô</a:t>
            </a:r>
            <a:r>
              <a:rPr lang="vi-VN" sz="2600" b="1" dirty="0" smtClean="0">
                <a:solidFill>
                  <a:schemeClr val="tx1"/>
                </a:solidFill>
                <a:latin typeface="Times New Roman" panose="02020603050405020304" pitchFamily="18" charset="0"/>
                <a:cs typeface="Times New Roman" panose="02020603050405020304" pitchFamily="18" charset="0"/>
              </a:rPr>
              <a:t>i </a:t>
            </a:r>
            <a:r>
              <a:rPr lang="vi-VN" sz="2600" b="1" dirty="0">
                <a:solidFill>
                  <a:schemeClr val="tx1"/>
                </a:solidFill>
                <a:latin typeface="Times New Roman" panose="02020603050405020304" pitchFamily="18" charset="0"/>
                <a:cs typeface="Times New Roman" panose="02020603050405020304" pitchFamily="18" charset="0"/>
              </a:rPr>
              <a:t>hoà tan và vận chuyển các </a:t>
            </a:r>
            <a:r>
              <a:rPr lang="vi-VN" sz="2600" b="1" dirty="0" smtClean="0">
                <a:solidFill>
                  <a:schemeClr val="tx1"/>
                </a:solidFill>
                <a:latin typeface="Times New Roman" panose="02020603050405020304" pitchFamily="18" charset="0"/>
                <a:cs typeface="Times New Roman" panose="02020603050405020304" pitchFamily="18" charset="0"/>
              </a:rPr>
              <a:t>chất</a:t>
            </a:r>
            <a:endParaRPr lang="en-US" sz="2600" b="1" dirty="0" smtClean="0">
              <a:solidFill>
                <a:schemeClr val="tx1"/>
              </a:solidFill>
              <a:latin typeface="Times New Roman" panose="02020603050405020304" pitchFamily="18" charset="0"/>
              <a:cs typeface="Times New Roman" panose="02020603050405020304" pitchFamily="18" charset="0"/>
            </a:endParaRPr>
          </a:p>
          <a:p>
            <a:pPr lvl="0">
              <a:spcBef>
                <a:spcPts val="1200"/>
              </a:spcBef>
            </a:pPr>
            <a:r>
              <a:rPr lang="en-US" sz="2600" b="1" dirty="0" smtClean="0">
                <a:solidFill>
                  <a:schemeClr val="tx1"/>
                </a:solidFill>
                <a:latin typeface="Times New Roman" panose="02020603050405020304" pitchFamily="18" charset="0"/>
                <a:cs typeface="Times New Roman" panose="02020603050405020304" pitchFamily="18" charset="0"/>
              </a:rPr>
              <a:t>   + N</a:t>
            </a:r>
            <a:r>
              <a:rPr lang="vi-VN" sz="2600" b="1" dirty="0" smtClean="0">
                <a:solidFill>
                  <a:schemeClr val="tx1"/>
                </a:solidFill>
                <a:latin typeface="Times New Roman" panose="02020603050405020304" pitchFamily="18" charset="0"/>
                <a:cs typeface="Times New Roman" panose="02020603050405020304" pitchFamily="18" charset="0"/>
              </a:rPr>
              <a:t>guyên </a:t>
            </a:r>
            <a:r>
              <a:rPr lang="vi-VN" sz="2600" b="1" dirty="0">
                <a:solidFill>
                  <a:schemeClr val="tx1"/>
                </a:solidFill>
                <a:latin typeface="Times New Roman" panose="02020603050405020304" pitchFamily="18" charset="0"/>
                <a:cs typeface="Times New Roman" panose="02020603050405020304" pitchFamily="18" charset="0"/>
              </a:rPr>
              <a:t>liệu và môi trường diễn ra các phản ứng chuyển </a:t>
            </a:r>
            <a:r>
              <a:rPr lang="vi-VN" sz="2600" b="1" dirty="0" smtClean="0">
                <a:solidFill>
                  <a:schemeClr val="tx1"/>
                </a:solidFill>
                <a:latin typeface="Times New Roman" panose="02020603050405020304" pitchFamily="18" charset="0"/>
                <a:cs typeface="Times New Roman" panose="02020603050405020304" pitchFamily="18" charset="0"/>
              </a:rPr>
              <a:t>hoá</a:t>
            </a:r>
            <a:endParaRPr lang="en-US" sz="2600" b="1" dirty="0">
              <a:solidFill>
                <a:schemeClr val="tx1"/>
              </a:solidFill>
              <a:latin typeface="Times New Roman" panose="02020603050405020304" pitchFamily="18" charset="0"/>
              <a:cs typeface="Times New Roman" panose="02020603050405020304" pitchFamily="18" charset="0"/>
            </a:endParaRPr>
          </a:p>
          <a:p>
            <a:pPr lvl="0">
              <a:spcBef>
                <a:spcPts val="1200"/>
              </a:spcBef>
            </a:pPr>
            <a:r>
              <a:rPr lang="en-US" sz="2600" b="1" dirty="0" smtClean="0">
                <a:solidFill>
                  <a:schemeClr val="tx1"/>
                </a:solidFill>
                <a:latin typeface="Times New Roman" panose="02020603050405020304" pitchFamily="18" charset="0"/>
                <a:cs typeface="Times New Roman" panose="02020603050405020304" pitchFamily="18" charset="0"/>
              </a:rPr>
              <a:t>- </a:t>
            </a:r>
            <a:r>
              <a:rPr lang="vi-VN" sz="2600" b="1" dirty="0" smtClean="0">
                <a:solidFill>
                  <a:schemeClr val="tx1"/>
                </a:solidFill>
                <a:latin typeface="Times New Roman" panose="02020603050405020304" pitchFamily="18" charset="0"/>
                <a:cs typeface="Times New Roman" panose="02020603050405020304" pitchFamily="18" charset="0"/>
              </a:rPr>
              <a:t>Nước </a:t>
            </a:r>
            <a:r>
              <a:rPr lang="vi-VN" sz="2600" b="1" dirty="0">
                <a:solidFill>
                  <a:schemeClr val="tx1"/>
                </a:solidFill>
                <a:latin typeface="Times New Roman" panose="02020603050405020304" pitchFamily="18" charset="0"/>
                <a:cs typeface="Times New Roman" panose="02020603050405020304" pitchFamily="18" charset="0"/>
              </a:rPr>
              <a:t>là </a:t>
            </a:r>
            <a:r>
              <a:rPr lang="vi-VN" sz="2600" b="1" dirty="0" smtClean="0">
                <a:solidFill>
                  <a:schemeClr val="tx1"/>
                </a:solidFill>
                <a:latin typeface="Times New Roman" panose="02020603050405020304" pitchFamily="18" charset="0"/>
                <a:cs typeface="Times New Roman" panose="02020603050405020304" pitchFamily="18" charset="0"/>
              </a:rPr>
              <a:t>m</a:t>
            </a:r>
            <a:r>
              <a:rPr lang="en-US" sz="2600" b="1" dirty="0">
                <a:solidFill>
                  <a:schemeClr val="tx1"/>
                </a:solidFill>
                <a:latin typeface="Times New Roman" panose="02020603050405020304" pitchFamily="18" charset="0"/>
                <a:cs typeface="Times New Roman" panose="02020603050405020304" pitchFamily="18" charset="0"/>
              </a:rPr>
              <a:t>ô</a:t>
            </a:r>
            <a:r>
              <a:rPr lang="vi-VN" sz="2600" b="1" dirty="0" smtClean="0">
                <a:solidFill>
                  <a:schemeClr val="tx1"/>
                </a:solidFill>
                <a:latin typeface="Times New Roman" panose="02020603050405020304" pitchFamily="18" charset="0"/>
                <a:cs typeface="Times New Roman" panose="02020603050405020304" pitchFamily="18" charset="0"/>
              </a:rPr>
              <a:t>i </a:t>
            </a:r>
            <a:r>
              <a:rPr lang="vi-VN" sz="2600" b="1" dirty="0">
                <a:solidFill>
                  <a:schemeClr val="tx1"/>
                </a:solidFill>
                <a:latin typeface="Times New Roman" panose="02020603050405020304" pitchFamily="18" charset="0"/>
                <a:cs typeface="Times New Roman" panose="02020603050405020304" pitchFamily="18" charset="0"/>
              </a:rPr>
              <a:t>trường sống cho nhiều loài sinh vật.</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82350" y="431707"/>
            <a:ext cx="9315452"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smtClean="0">
                <a:solidFill>
                  <a:srgbClr val="FF0000"/>
                </a:solidFill>
                <a:latin typeface="Times New Roman" panose="02020603050405020304" pitchFamily="18" charset="0"/>
                <a:cs typeface="Times New Roman" panose="02020603050405020304" pitchFamily="18" charset="0"/>
              </a:rPr>
              <a:t>VAI TRÒ CỦA NƯỚC ĐỐI VỚI CƠ THỂ SINH VẬT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9949810" y="663180"/>
            <a:ext cx="606302" cy="707886"/>
          </a:xfrm>
          <a:prstGeom prst="rect">
            <a:avLst/>
          </a:prstGeom>
        </p:spPr>
        <p:txBody>
          <a:bodyPr wrap="square">
            <a:spAutoFit/>
          </a:bodyPr>
          <a:lstStyle/>
          <a:p>
            <a:r>
              <a:rPr lang="en-US" sz="4000" b="1" dirty="0" smtClean="0">
                <a:solidFill>
                  <a:srgbClr val="FF0000"/>
                </a:solidFill>
                <a:latin typeface="Times New Roman" panose="02020603050405020304" pitchFamily="18" charset="0"/>
                <a:cs typeface="Times New Roman" panose="02020603050405020304" pitchFamily="18" charset="0"/>
                <a:sym typeface="Wingdings"/>
              </a:rPr>
              <a:t></a:t>
            </a:r>
            <a:endParaRPr lang="en-US" sz="4000" dirty="0"/>
          </a:p>
        </p:txBody>
      </p:sp>
      <p:sp>
        <p:nvSpPr>
          <p:cNvPr id="11" name="Rectangle 10"/>
          <p:cNvSpPr/>
          <p:nvPr/>
        </p:nvSpPr>
        <p:spPr>
          <a:xfrm>
            <a:off x="798966" y="1091443"/>
            <a:ext cx="2744469" cy="461665"/>
          </a:xfrm>
          <a:prstGeom prst="rect">
            <a:avLst/>
          </a:prstGeom>
        </p:spPr>
        <p:txBody>
          <a:bodyPr wrap="none">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b. </a:t>
            </a:r>
            <a:r>
              <a:rPr lang="en-US" sz="2400" b="1" dirty="0" err="1" smtClean="0">
                <a:solidFill>
                  <a:srgbClr val="0033CC"/>
                </a:solidFill>
                <a:latin typeface="Times New Roman" panose="02020603050405020304" pitchFamily="18" charset="0"/>
                <a:cs typeface="Times New Roman" panose="02020603050405020304" pitchFamily="18" charset="0"/>
              </a:rPr>
              <a:t>Vai</a:t>
            </a:r>
            <a:r>
              <a:rPr lang="en-US" sz="2400" b="1" dirty="0" smtClean="0">
                <a:solidFill>
                  <a:srgbClr val="0033CC"/>
                </a:solidFill>
                <a:latin typeface="Times New Roman" panose="02020603050405020304" pitchFamily="18" charset="0"/>
                <a:cs typeface="Times New Roman" panose="02020603050405020304" pitchFamily="18" charset="0"/>
              </a:rPr>
              <a:t> </a:t>
            </a:r>
            <a:r>
              <a:rPr lang="en-US" sz="2400" b="1" dirty="0" err="1" smtClean="0">
                <a:solidFill>
                  <a:srgbClr val="0033CC"/>
                </a:solidFill>
                <a:latin typeface="Times New Roman" panose="02020603050405020304" pitchFamily="18" charset="0"/>
                <a:cs typeface="Times New Roman" panose="02020603050405020304" pitchFamily="18" charset="0"/>
              </a:rPr>
              <a:t>trò</a:t>
            </a:r>
            <a:r>
              <a:rPr lang="en-US" sz="2400" b="1" dirty="0" smtClean="0">
                <a:solidFill>
                  <a:srgbClr val="0033CC"/>
                </a:solidFill>
                <a:latin typeface="Times New Roman" panose="02020603050405020304" pitchFamily="18" charset="0"/>
                <a:cs typeface="Times New Roman" panose="02020603050405020304" pitchFamily="18" charset="0"/>
              </a:rPr>
              <a:t> </a:t>
            </a:r>
            <a:r>
              <a:rPr lang="en-US" sz="2400" b="1" dirty="0" err="1" smtClean="0">
                <a:solidFill>
                  <a:srgbClr val="0033CC"/>
                </a:solidFill>
                <a:latin typeface="Times New Roman" panose="02020603050405020304" pitchFamily="18" charset="0"/>
                <a:cs typeface="Times New Roman" panose="02020603050405020304" pitchFamily="18" charset="0"/>
              </a:rPr>
              <a:t>của</a:t>
            </a:r>
            <a:r>
              <a:rPr lang="en-US" sz="2400" b="1" dirty="0" smtClean="0">
                <a:solidFill>
                  <a:srgbClr val="0033CC"/>
                </a:solidFill>
                <a:latin typeface="Times New Roman" panose="02020603050405020304" pitchFamily="18" charset="0"/>
                <a:cs typeface="Times New Roman" panose="02020603050405020304" pitchFamily="18" charset="0"/>
              </a:rPr>
              <a:t> </a:t>
            </a:r>
            <a:r>
              <a:rPr lang="en-US" sz="2400" b="1" dirty="0" err="1" smtClean="0">
                <a:solidFill>
                  <a:srgbClr val="0033CC"/>
                </a:solidFill>
                <a:latin typeface="Times New Roman" panose="02020603050405020304" pitchFamily="18" charset="0"/>
                <a:cs typeface="Times New Roman" panose="02020603050405020304" pitchFamily="18" charset="0"/>
              </a:rPr>
              <a:t>nước</a:t>
            </a:r>
            <a:r>
              <a:rPr lang="en-US" sz="2400" b="1" dirty="0" smtClean="0">
                <a:solidFill>
                  <a:srgbClr val="0033CC"/>
                </a:solidFill>
                <a:latin typeface="Times New Roman" panose="02020603050405020304" pitchFamily="18" charset="0"/>
                <a:cs typeface="Times New Roman" panose="02020603050405020304" pitchFamily="18" charset="0"/>
              </a:rPr>
              <a:t>.</a:t>
            </a:r>
          </a:p>
        </p:txBody>
      </p:sp>
      <p:pic>
        <p:nvPicPr>
          <p:cNvPr id="22529" name="Picture 1"/>
          <p:cNvPicPr>
            <a:picLocks noChangeAspect="1" noChangeArrowheads="1"/>
          </p:cNvPicPr>
          <p:nvPr/>
        </p:nvPicPr>
        <p:blipFill>
          <a:blip r:embed="rId3"/>
          <a:srcRect/>
          <a:stretch>
            <a:fillRect/>
          </a:stretch>
        </p:blipFill>
        <p:spPr bwMode="auto">
          <a:xfrm>
            <a:off x="9805737" y="4552950"/>
            <a:ext cx="1981200" cy="230505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xmlns="" val="254618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Horizont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arn(inHorizont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strips(downLeft)">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strips(downLeft)">
                                      <p:cBhvr>
                                        <p:cTn id="29" dur="500"/>
                                        <p:tgtEl>
                                          <p:spTgt spid="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strips(downLeft)">
                                      <p:cBhvr>
                                        <p:cTn id="34" dur="500"/>
                                        <p:tgtEl>
                                          <p:spTgt spid="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 calcmode="lin" valueType="num">
                                      <p:cBhvr>
                                        <p:cTn id="39" dur="1000" fill="hold"/>
                                        <p:tgtEl>
                                          <p:spTgt spid="9">
                                            <p:txEl>
                                              <p:pRg st="5" end="5"/>
                                            </p:txEl>
                                          </p:spTgt>
                                        </p:tgtEl>
                                        <p:attrNameLst>
                                          <p:attrName>ppt_x</p:attrName>
                                        </p:attrNameLst>
                                      </p:cBhvr>
                                      <p:tavLst>
                                        <p:tav tm="0">
                                          <p:val>
                                            <p:strVal val="#ppt_x-.2"/>
                                          </p:val>
                                        </p:tav>
                                        <p:tav tm="100000">
                                          <p:val>
                                            <p:strVal val="#ppt_x"/>
                                          </p:val>
                                        </p:tav>
                                      </p:tavLst>
                                    </p:anim>
                                    <p:anim calcmode="lin" valueType="num">
                                      <p:cBhvr>
                                        <p:cTn id="40" dur="1000" fill="hold"/>
                                        <p:tgtEl>
                                          <p:spTgt spid="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9">
                                            <p:txEl>
                                              <p:pRg st="5" end="5"/>
                                            </p:txEl>
                                          </p:spTgt>
                                        </p:tgtEl>
                                      </p:cBhvr>
                                    </p:animEffect>
                                  </p:childTnLst>
                                </p:cTn>
                              </p:par>
                              <p:par>
                                <p:cTn id="42" presetID="2" presetClass="exit" presetSubtype="4" fill="hold" grpId="1" nodeType="withEffect">
                                  <p:stCondLst>
                                    <p:cond delay="0"/>
                                  </p:stCondLst>
                                  <p:childTnLst>
                                    <p:anim calcmode="lin" valueType="num">
                                      <p:cBhvr additive="base">
                                        <p:cTn id="43" dur="500"/>
                                        <p:tgtEl>
                                          <p:spTgt spid="7"/>
                                        </p:tgtEl>
                                        <p:attrNameLst>
                                          <p:attrName>ppt_x</p:attrName>
                                        </p:attrNameLst>
                                      </p:cBhvr>
                                      <p:tavLst>
                                        <p:tav tm="0">
                                          <p:val>
                                            <p:strVal val="ppt_x"/>
                                          </p:val>
                                        </p:tav>
                                        <p:tav tm="100000">
                                          <p:val>
                                            <p:strVal val="ppt_x"/>
                                          </p:val>
                                        </p:tav>
                                      </p:tavLst>
                                    </p:anim>
                                    <p:anim calcmode="lin" valueType="num">
                                      <p:cBhvr additive="base">
                                        <p:cTn id="44" dur="500"/>
                                        <p:tgtEl>
                                          <p:spTgt spid="7"/>
                                        </p:tgtEl>
                                        <p:attrNameLst>
                                          <p:attrName>ppt_y</p:attrName>
                                        </p:attrNameLst>
                                      </p:cBhvr>
                                      <p:tavLst>
                                        <p:tav tm="0">
                                          <p:val>
                                            <p:strVal val="ppt_y"/>
                                          </p:val>
                                        </p:tav>
                                        <p:tav tm="100000">
                                          <p:val>
                                            <p:strVal val="1+ppt_h/2"/>
                                          </p:val>
                                        </p:tav>
                                      </p:tavLst>
                                    </p:anim>
                                    <p:set>
                                      <p:cBhvr>
                                        <p:cTn id="45" dur="1" fill="hold">
                                          <p:stCondLst>
                                            <p:cond delay="499"/>
                                          </p:stCondLst>
                                        </p:cTn>
                                        <p:tgtEl>
                                          <p:spTgt spid="7"/>
                                        </p:tgtEl>
                                        <p:attrNameLst>
                                          <p:attrName>style.visibility</p:attrName>
                                        </p:attrNameLst>
                                      </p:cBhvr>
                                      <p:to>
                                        <p:strVal val="hidden"/>
                                      </p:to>
                                    </p:set>
                                  </p:childTnLst>
                                </p:cTn>
                              </p:par>
                              <p:par>
                                <p:cTn id="46" presetID="29"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ppt_x</p:attrName>
                                        </p:attrNameLst>
                                      </p:cBhvr>
                                      <p:tavLst>
                                        <p:tav tm="0">
                                          <p:val>
                                            <p:strVal val="#ppt_x-.2"/>
                                          </p:val>
                                        </p:tav>
                                        <p:tav tm="100000">
                                          <p:val>
                                            <p:strVal val="#ppt_x"/>
                                          </p:val>
                                        </p:tav>
                                      </p:tavLst>
                                    </p:anim>
                                    <p:anim calcmode="lin" valueType="num">
                                      <p:cBhvr>
                                        <p:cTn id="4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1"/>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checkerboard(across)">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7" name="Rounded Rectangle 6"/>
          <p:cNvSpPr/>
          <p:nvPr/>
        </p:nvSpPr>
        <p:spPr>
          <a:xfrm>
            <a:off x="914400" y="999133"/>
            <a:ext cx="9953626" cy="11439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 6. </a:t>
            </a:r>
            <a:r>
              <a:rPr lang="vi-VN" sz="3200" b="1" dirty="0">
                <a:solidFill>
                  <a:srgbClr val="FF0000"/>
                </a:solidFill>
                <a:latin typeface="Times New Roman" panose="02020603050405020304" pitchFamily="18" charset="0"/>
                <a:cs typeface="Times New Roman" panose="02020603050405020304" pitchFamily="18" charset="0"/>
              </a:rPr>
              <a:t>Em hãy kể tên một </a:t>
            </a:r>
            <a:r>
              <a:rPr lang="vi-VN" sz="3200" b="1" dirty="0" smtClean="0">
                <a:solidFill>
                  <a:srgbClr val="FF0000"/>
                </a:solidFill>
                <a:latin typeface="Times New Roman" panose="02020603050405020304" pitchFamily="18" charset="0"/>
                <a:cs typeface="Times New Roman" panose="02020603050405020304" pitchFamily="18" charset="0"/>
              </a:rPr>
              <a:t>s</a:t>
            </a:r>
            <a:r>
              <a:rPr lang="en-US" sz="3200" b="1" dirty="0" smtClean="0">
                <a:solidFill>
                  <a:srgbClr val="FF0000"/>
                </a:solidFill>
                <a:latin typeface="Times New Roman" panose="02020603050405020304" pitchFamily="18" charset="0"/>
                <a:cs typeface="Times New Roman" panose="02020603050405020304" pitchFamily="18" charset="0"/>
              </a:rPr>
              <a:t>ố</a:t>
            </a:r>
            <a:r>
              <a:rPr lang="vi-VN" sz="3200" b="1" dirty="0" smtClean="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loài sinh vật sống trong </a:t>
            </a:r>
            <a:r>
              <a:rPr lang="vi-VN" sz="3200" b="1" dirty="0" smtClean="0">
                <a:solidFill>
                  <a:srgbClr val="FF0000"/>
                </a:solidFill>
                <a:latin typeface="Times New Roman" panose="02020603050405020304" pitchFamily="18" charset="0"/>
                <a:cs typeface="Times New Roman" panose="02020603050405020304" pitchFamily="18" charset="0"/>
              </a:rPr>
              <a:t>m</a:t>
            </a:r>
            <a:r>
              <a:rPr lang="en-US" sz="3200" b="1" dirty="0">
                <a:solidFill>
                  <a:srgbClr val="FF0000"/>
                </a:solidFill>
                <a:latin typeface="Times New Roman" panose="02020603050405020304" pitchFamily="18" charset="0"/>
                <a:cs typeface="Times New Roman" panose="02020603050405020304" pitchFamily="18" charset="0"/>
              </a:rPr>
              <a:t>ô</a:t>
            </a:r>
            <a:r>
              <a:rPr lang="vi-VN" sz="3200" b="1" dirty="0" smtClean="0">
                <a:solidFill>
                  <a:srgbClr val="FF0000"/>
                </a:solidFill>
                <a:latin typeface="Times New Roman" panose="02020603050405020304" pitchFamily="18" charset="0"/>
                <a:cs typeface="Times New Roman" panose="02020603050405020304" pitchFamily="18" charset="0"/>
              </a:rPr>
              <a:t>i </a:t>
            </a:r>
            <a:r>
              <a:rPr lang="vi-VN" sz="3200" b="1" dirty="0">
                <a:solidFill>
                  <a:srgbClr val="FF0000"/>
                </a:solidFill>
                <a:latin typeface="Times New Roman" panose="02020603050405020304" pitchFamily="18" charset="0"/>
                <a:cs typeface="Times New Roman" panose="02020603050405020304" pitchFamily="18" charset="0"/>
              </a:rPr>
              <a:t>trường </a:t>
            </a:r>
            <a:r>
              <a:rPr lang="vi-VN" sz="3200" b="1" dirty="0" smtClean="0">
                <a:solidFill>
                  <a:srgbClr val="FF0000"/>
                </a:solidFill>
                <a:latin typeface="Times New Roman" panose="02020603050405020304" pitchFamily="18" charset="0"/>
                <a:cs typeface="Times New Roman" panose="02020603050405020304" pitchFamily="18" charset="0"/>
              </a:rPr>
              <a:t>nước</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Sứa Biển Phát Sáng Trang Trí Hồ Cá Đẹp Mắt - Sứa Biển Trang Trí Hồ Cá"/>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7621" y="2295057"/>
            <a:ext cx="2143125" cy="329069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4" descr="Cây thủy sinh hồ cá đẹp và dễ trồng - Betta Thủy S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Cây thủy sinh hồ cá đẹp và dễ trồng - Betta Thủy Sin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Cây thủy sinh hồ cá đẹp và dễ trồng - Betta Thủy Sinh"/>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23855" y="2271910"/>
            <a:ext cx="4027488" cy="329069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582350" y="431707"/>
            <a:ext cx="9315452"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smtClean="0">
                <a:solidFill>
                  <a:srgbClr val="FF0000"/>
                </a:solidFill>
                <a:latin typeface="Times New Roman" panose="02020603050405020304" pitchFamily="18" charset="0"/>
                <a:cs typeface="Times New Roman" panose="02020603050405020304" pitchFamily="18" charset="0"/>
              </a:rPr>
              <a:t>VAI TRÒ CỦA NƯỚC ĐỐI VỚI CƠ THỂ SINH VẬT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1506" name="Picture 2" descr="San hô là động vật hay thực vật? - Top10suthat"/>
          <p:cNvPicPr>
            <a:picLocks noChangeAspect="1" noChangeArrowheads="1"/>
          </p:cNvPicPr>
          <p:nvPr/>
        </p:nvPicPr>
        <p:blipFill>
          <a:blip r:embed="rId5"/>
          <a:srcRect/>
          <a:stretch>
            <a:fillRect/>
          </a:stretch>
        </p:blipFill>
        <p:spPr bwMode="auto">
          <a:xfrm>
            <a:off x="6910086" y="2118168"/>
            <a:ext cx="5034988" cy="3389958"/>
          </a:xfrm>
          <a:prstGeom prst="rect">
            <a:avLst/>
          </a:prstGeom>
          <a:noFill/>
        </p:spPr>
      </p:pic>
    </p:spTree>
    <p:custDataLst>
      <p:tags r:id="rId1"/>
    </p:custDataLst>
    <p:extLst>
      <p:ext uri="{BB962C8B-B14F-4D97-AF65-F5344CB8AC3E}">
        <p14:creationId xmlns:p14="http://schemas.microsoft.com/office/powerpoint/2010/main" xmlns="" val="9056653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checkerboard(across)">
                                      <p:cBhvr>
                                        <p:cTn id="12" dur="500"/>
                                        <p:tgtEl>
                                          <p:spTgt spid="1032"/>
                                        </p:tgtEl>
                                      </p:cBhvr>
                                    </p:animEffect>
                                  </p:childTnLst>
                                </p:cTn>
                              </p:par>
                              <p:par>
                                <p:cTn id="13" presetID="5" presetClass="entr" presetSubtype="10" fill="hold" nodeType="withEffect">
                                  <p:stCondLst>
                                    <p:cond delay="0"/>
                                  </p:stCondLst>
                                  <p:childTnLst>
                                    <p:set>
                                      <p:cBhvr>
                                        <p:cTn id="14" dur="1" fill="hold">
                                          <p:stCondLst>
                                            <p:cond delay="0"/>
                                          </p:stCondLst>
                                        </p:cTn>
                                        <p:tgtEl>
                                          <p:spTgt spid="21506"/>
                                        </p:tgtEl>
                                        <p:attrNameLst>
                                          <p:attrName>style.visibility</p:attrName>
                                        </p:attrNameLst>
                                      </p:cBhvr>
                                      <p:to>
                                        <p:strVal val="visible"/>
                                      </p:to>
                                    </p:set>
                                    <p:animEffect transition="in" filter="checkerboard(across)">
                                      <p:cBhvr>
                                        <p:cTn id="15" dur="500"/>
                                        <p:tgtEl>
                                          <p:spTgt spid="21506"/>
                                        </p:tgtEl>
                                      </p:cBhvr>
                                    </p:animEffect>
                                  </p:childTnLst>
                                </p:cTn>
                              </p:par>
                              <p:par>
                                <p:cTn id="16" presetID="5" presetClass="entr" presetSubtype="1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heckerboard(across)">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7" name="Rounded Rectangle 6"/>
          <p:cNvSpPr/>
          <p:nvPr/>
        </p:nvSpPr>
        <p:spPr>
          <a:xfrm>
            <a:off x="578734" y="1283865"/>
            <a:ext cx="11123271" cy="1282699"/>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3200" b="1" dirty="0" smtClean="0">
              <a:solidFill>
                <a:srgbClr val="FF0000"/>
              </a:solidFill>
              <a:latin typeface="Times New Roman" panose="02020603050405020304" pitchFamily="18" charset="0"/>
              <a:cs typeface="Times New Roman" panose="02020603050405020304" pitchFamily="18" charset="0"/>
            </a:endParaRPr>
          </a:p>
          <a:p>
            <a:pPr lvl="0"/>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 7. </a:t>
            </a:r>
            <a:r>
              <a:rPr lang="vi-VN" sz="3200" b="1" dirty="0">
                <a:solidFill>
                  <a:srgbClr val="FF0000"/>
                </a:solidFill>
                <a:latin typeface="Times New Roman" panose="02020603050405020304" pitchFamily="18" charset="0"/>
                <a:cs typeface="Times New Roman" panose="02020603050405020304" pitchFamily="18" charset="0"/>
              </a:rPr>
              <a:t>Điều gì sẽ xảy ra </a:t>
            </a:r>
            <a:r>
              <a:rPr lang="vi-VN" sz="3200" b="1" dirty="0" smtClean="0">
                <a:solidFill>
                  <a:srgbClr val="FF0000"/>
                </a:solidFill>
                <a:latin typeface="Times New Roman" panose="02020603050405020304" pitchFamily="18" charset="0"/>
                <a:cs typeface="Times New Roman" panose="02020603050405020304" pitchFamily="18" charset="0"/>
              </a:rPr>
              <a:t>đ</a:t>
            </a:r>
            <a:r>
              <a:rPr lang="en-US" sz="3200" b="1" dirty="0" smtClean="0">
                <a:solidFill>
                  <a:srgbClr val="FF0000"/>
                </a:solidFill>
                <a:latin typeface="Times New Roman" panose="02020603050405020304" pitchFamily="18" charset="0"/>
                <a:cs typeface="Times New Roman" panose="02020603050405020304" pitchFamily="18" charset="0"/>
              </a:rPr>
              <a:t>ố</a:t>
            </a:r>
            <a:r>
              <a:rPr lang="vi-VN" sz="3200" b="1" dirty="0" smtClean="0">
                <a:solidFill>
                  <a:srgbClr val="FF0000"/>
                </a:solidFill>
                <a:latin typeface="Times New Roman" panose="02020603050405020304" pitchFamily="18" charset="0"/>
                <a:cs typeface="Times New Roman" panose="02020603050405020304" pitchFamily="18" charset="0"/>
              </a:rPr>
              <a:t>i </a:t>
            </a:r>
            <a:r>
              <a:rPr lang="vi-VN" sz="3200" b="1" dirty="0">
                <a:solidFill>
                  <a:srgbClr val="FF0000"/>
                </a:solidFill>
                <a:latin typeface="Times New Roman" panose="02020603050405020304" pitchFamily="18" charset="0"/>
                <a:cs typeface="Times New Roman" panose="02020603050405020304" pitchFamily="18" charset="0"/>
              </a:rPr>
              <a:t>với cơ thể sinh vật khi thiếu nước kéo dài? Giải thích.</a:t>
            </a:r>
            <a:endParaRPr lang="en-US" sz="3200" b="1" dirty="0">
              <a:solidFill>
                <a:srgbClr val="FF0000"/>
              </a:solidFill>
              <a:latin typeface="Times New Roman" panose="02020603050405020304" pitchFamily="18" charset="0"/>
              <a:cs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451331" y="2841700"/>
            <a:ext cx="10387014" cy="227746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33CC"/>
                </a:solidFill>
                <a:latin typeface="Times New Roman" panose="02020603050405020304" pitchFamily="18" charset="0"/>
                <a:cs typeface="Times New Roman" panose="02020603050405020304" pitchFamily="18" charset="0"/>
              </a:rPr>
              <a:t>Khi thiếu nước kéo dài sẽ làm chậm quá trình chuyển hoá các chất trong tế bào do thiếu nguyên liệu và </a:t>
            </a:r>
            <a:r>
              <a:rPr lang="vi-VN" sz="3200" b="1" dirty="0" smtClean="0">
                <a:solidFill>
                  <a:srgbClr val="0033CC"/>
                </a:solidFill>
                <a:latin typeface="Times New Roman" panose="02020603050405020304" pitchFamily="18" charset="0"/>
                <a:cs typeface="Times New Roman" panose="02020603050405020304" pitchFamily="18" charset="0"/>
              </a:rPr>
              <a:t>m</a:t>
            </a:r>
            <a:r>
              <a:rPr lang="en-US" sz="3200" b="1" dirty="0">
                <a:solidFill>
                  <a:srgbClr val="0033CC"/>
                </a:solidFill>
                <a:latin typeface="Times New Roman" panose="02020603050405020304" pitchFamily="18" charset="0"/>
                <a:cs typeface="Times New Roman" panose="02020603050405020304" pitchFamily="18" charset="0"/>
              </a:rPr>
              <a:t>ô</a:t>
            </a:r>
            <a:r>
              <a:rPr lang="vi-VN" sz="3200" b="1" dirty="0" smtClean="0">
                <a:solidFill>
                  <a:srgbClr val="0033CC"/>
                </a:solidFill>
                <a:latin typeface="Times New Roman" panose="02020603050405020304" pitchFamily="18" charset="0"/>
                <a:cs typeface="Times New Roman" panose="02020603050405020304" pitchFamily="18" charset="0"/>
              </a:rPr>
              <a:t>i </a:t>
            </a:r>
            <a:r>
              <a:rPr lang="vi-VN" sz="3200" b="1" dirty="0">
                <a:solidFill>
                  <a:srgbClr val="0033CC"/>
                </a:solidFill>
                <a:latin typeface="Times New Roman" panose="02020603050405020304" pitchFamily="18" charset="0"/>
                <a:cs typeface="Times New Roman" panose="02020603050405020304" pitchFamily="18" charset="0"/>
              </a:rPr>
              <a:t>trường cho các phản ứng hoá học </a:t>
            </a:r>
            <a:r>
              <a:rPr lang="vi-VN" sz="3200" b="1" dirty="0" smtClean="0">
                <a:solidFill>
                  <a:srgbClr val="0033CC"/>
                </a:solidFill>
                <a:latin typeface="Times New Roman" panose="02020603050405020304" pitchFamily="18" charset="0"/>
                <a:cs typeface="Times New Roman" panose="02020603050405020304" pitchFamily="18" charset="0"/>
              </a:rPr>
              <a:t>cơ</a:t>
            </a:r>
            <a:r>
              <a:rPr lang="en-US" sz="3200" b="1" dirty="0" smtClean="0">
                <a:solidFill>
                  <a:srgbClr val="0033CC"/>
                </a:solidFill>
                <a:latin typeface="Times New Roman" panose="02020603050405020304" pitchFamily="18" charset="0"/>
                <a:cs typeface="Times New Roman" panose="02020603050405020304" pitchFamily="18" charset="0"/>
              </a:rPr>
              <a:t> </a:t>
            </a:r>
            <a:r>
              <a:rPr lang="vi-VN" sz="3200" b="1" dirty="0" smtClean="0">
                <a:solidFill>
                  <a:srgbClr val="0033CC"/>
                </a:solidFill>
                <a:latin typeface="Times New Roman" panose="02020603050405020304" pitchFamily="18" charset="0"/>
                <a:cs typeface="Times New Roman" panose="02020603050405020304" pitchFamily="18" charset="0"/>
              </a:rPr>
              <a:t>thể </a:t>
            </a:r>
            <a:r>
              <a:rPr lang="vi-VN" sz="3200" b="1" dirty="0">
                <a:solidFill>
                  <a:srgbClr val="0033CC"/>
                </a:solidFill>
                <a:latin typeface="Times New Roman" panose="02020603050405020304" pitchFamily="18" charset="0"/>
                <a:cs typeface="Times New Roman" panose="02020603050405020304" pitchFamily="18" charset="0"/>
              </a:rPr>
              <a:t>không duy trì được các hoạt động </a:t>
            </a:r>
            <a:r>
              <a:rPr lang="vi-VN" sz="3200" b="1" dirty="0" smtClean="0">
                <a:solidFill>
                  <a:srgbClr val="0033CC"/>
                </a:solidFill>
                <a:latin typeface="Times New Roman" panose="02020603050405020304" pitchFamily="18" charset="0"/>
                <a:cs typeface="Times New Roman" panose="02020603050405020304" pitchFamily="18" charset="0"/>
              </a:rPr>
              <a:t>s</a:t>
            </a:r>
            <a:r>
              <a:rPr lang="en-US" sz="3200" b="1" dirty="0" smtClean="0">
                <a:solidFill>
                  <a:srgbClr val="0033CC"/>
                </a:solidFill>
                <a:latin typeface="Times New Roman" panose="02020603050405020304" pitchFamily="18" charset="0"/>
                <a:cs typeface="Times New Roman" panose="02020603050405020304" pitchFamily="18" charset="0"/>
              </a:rPr>
              <a:t>ố</a:t>
            </a:r>
            <a:r>
              <a:rPr lang="vi-VN" sz="3200" b="1" dirty="0" smtClean="0">
                <a:solidFill>
                  <a:srgbClr val="0033CC"/>
                </a:solidFill>
                <a:latin typeface="Times New Roman" panose="02020603050405020304" pitchFamily="18" charset="0"/>
                <a:cs typeface="Times New Roman" panose="02020603050405020304" pitchFamily="18" charset="0"/>
              </a:rPr>
              <a:t>ng </a:t>
            </a:r>
            <a:r>
              <a:rPr lang="vi-VN" sz="3200" b="1" dirty="0">
                <a:solidFill>
                  <a:srgbClr val="0033CC"/>
                </a:solidFill>
                <a:latin typeface="Times New Roman" panose="02020603050405020304" pitchFamily="18" charset="0"/>
                <a:cs typeface="Times New Roman" panose="02020603050405020304" pitchFamily="18" charset="0"/>
              </a:rPr>
              <a:t>và chết.</a:t>
            </a:r>
            <a:endParaRPr lang="en-US" sz="3200" b="1" dirty="0">
              <a:solidFill>
                <a:srgbClr val="0033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582350" y="385407"/>
            <a:ext cx="9315452"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smtClean="0">
                <a:solidFill>
                  <a:srgbClr val="FF0000"/>
                </a:solidFill>
                <a:latin typeface="Times New Roman" panose="02020603050405020304" pitchFamily="18" charset="0"/>
                <a:cs typeface="Times New Roman" panose="02020603050405020304" pitchFamily="18" charset="0"/>
              </a:rPr>
              <a:t>VAI TRÒ CỦA NƯỚC ĐỐI VỚI CƠ THỂ SINH VẬT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0481" name="Picture 1"/>
          <p:cNvPicPr>
            <a:picLocks noChangeAspect="1" noChangeArrowheads="1"/>
          </p:cNvPicPr>
          <p:nvPr/>
        </p:nvPicPr>
        <p:blipFill>
          <a:blip r:embed="rId3"/>
          <a:srcRect/>
          <a:stretch>
            <a:fillRect/>
          </a:stretch>
        </p:blipFill>
        <p:spPr bwMode="auto">
          <a:xfrm>
            <a:off x="10791825" y="3743325"/>
            <a:ext cx="1400175" cy="3114675"/>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xmlns="" val="17363602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ChangeAspect="1" noChangeArrowheads="1"/>
          </p:cNvPicPr>
          <p:nvPr/>
        </p:nvPicPr>
        <p:blipFill>
          <a:blip r:embed="rId3"/>
          <a:srcRect/>
          <a:stretch>
            <a:fillRect/>
          </a:stretch>
        </p:blipFill>
        <p:spPr bwMode="auto">
          <a:xfrm>
            <a:off x="9930062" y="3851628"/>
            <a:ext cx="2261937" cy="3006372"/>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8" name="Rectangle 7"/>
          <p:cNvSpPr/>
          <p:nvPr/>
        </p:nvSpPr>
        <p:spPr>
          <a:xfrm>
            <a:off x="123825" y="146449"/>
            <a:ext cx="11649076"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smtClean="0">
                <a:solidFill>
                  <a:srgbClr val="FF0000"/>
                </a:solidFill>
                <a:latin typeface="Times New Roman" panose="02020603050405020304" pitchFamily="18" charset="0"/>
                <a:cs typeface="Times New Roman" panose="02020603050405020304" pitchFamily="18" charset="0"/>
              </a:rPr>
              <a:t>2.VAI </a:t>
            </a:r>
            <a:r>
              <a:rPr lang="en-US" sz="2600" b="1" dirty="0" smtClean="0">
                <a:solidFill>
                  <a:srgbClr val="FF0000"/>
                </a:solidFill>
                <a:latin typeface="Times New Roman" panose="02020603050405020304" pitchFamily="18" charset="0"/>
                <a:cs typeface="Times New Roman" panose="02020603050405020304" pitchFamily="18" charset="0"/>
              </a:rPr>
              <a:t>TRÒ CỦA CÁC CHẤT DINH DƯỠNG ĐỐI VỚI CƠ THỂ SINH VẬT</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867025" y="809626"/>
            <a:ext cx="5562600" cy="5905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THẢO LUẬN NHÓM ( </a:t>
            </a:r>
            <a:r>
              <a:rPr lang="en-US" sz="2800" b="1" dirty="0" smtClean="0">
                <a:solidFill>
                  <a:srgbClr val="FF0000"/>
                </a:solidFill>
                <a:latin typeface="Times New Roman" panose="02020603050405020304" pitchFamily="18" charset="0"/>
                <a:cs typeface="Times New Roman" panose="02020603050405020304" pitchFamily="18" charset="0"/>
              </a:rPr>
              <a:t>7 </a:t>
            </a:r>
            <a:r>
              <a:rPr lang="en-US" sz="2800" b="1" dirty="0" smtClean="0">
                <a:solidFill>
                  <a:srgbClr val="FF0000"/>
                </a:solidFill>
                <a:latin typeface="Times New Roman" panose="02020603050405020304" pitchFamily="18" charset="0"/>
                <a:cs typeface="Times New Roman" panose="02020603050405020304" pitchFamily="18" charset="0"/>
              </a:rPr>
              <a:t>PHÚT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8434" name="AutoShape 2" descr="Cây hoa hồng - Cây Xanh Gia Phạ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Cây hoa hồng - Cây Xanh Gia Phạ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336885" y="1555091"/>
            <a:ext cx="10892589" cy="3200876"/>
          </a:xfrm>
          <a:prstGeom prst="rect">
            <a:avLst/>
          </a:prstGeom>
        </p:spPr>
        <p:txBody>
          <a:bodyPr wrap="square">
            <a:spAutoFit/>
          </a:bodyPr>
          <a:lstStyle/>
          <a:p>
            <a:pPr>
              <a:lnSpc>
                <a:spcPct val="130000"/>
              </a:lnSpc>
              <a:spcBef>
                <a:spcPts val="1200"/>
              </a:spcBef>
            </a:pPr>
            <a:r>
              <a:rPr lang="en-US" sz="2800" b="1" dirty="0" err="1" smtClean="0">
                <a:solidFill>
                  <a:srgbClr val="0033CC"/>
                </a:solidFill>
                <a:latin typeface="Times New Roman" panose="02020603050405020304" pitchFamily="18" charset="0"/>
                <a:cs typeface="Times New Roman" panose="02020603050405020304" pitchFamily="18" charset="0"/>
              </a:rPr>
              <a:t>Câu</a:t>
            </a:r>
            <a:r>
              <a:rPr lang="en-US" sz="2800" b="1" dirty="0" smtClean="0">
                <a:solidFill>
                  <a:srgbClr val="0033CC"/>
                </a:solidFill>
                <a:latin typeface="Times New Roman" panose="02020603050405020304" pitchFamily="18" charset="0"/>
                <a:cs typeface="Times New Roman" panose="02020603050405020304" pitchFamily="18" charset="0"/>
              </a:rPr>
              <a:t> 8. </a:t>
            </a:r>
            <a:r>
              <a:rPr lang="en-US" sz="2800" b="1" dirty="0" err="1" smtClean="0">
                <a:solidFill>
                  <a:srgbClr val="0033CC"/>
                </a:solidFill>
                <a:latin typeface="Times New Roman" panose="02020603050405020304" pitchFamily="18" charset="0"/>
                <a:cs typeface="Times New Roman" panose="02020603050405020304" pitchFamily="18" charset="0"/>
              </a:rPr>
              <a:t>Chất</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dinh</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dưỡng</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là</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gì</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Sinh</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vật</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có</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thể</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lấy</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chất</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dinh</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dưỡng</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từ</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những</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nguồn</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nào</a:t>
            </a:r>
            <a:r>
              <a:rPr lang="en-US" sz="2800" b="1" dirty="0" smtClean="0">
                <a:solidFill>
                  <a:srgbClr val="0033CC"/>
                </a:solidFill>
                <a:latin typeface="Times New Roman" panose="02020603050405020304" pitchFamily="18" charset="0"/>
                <a:cs typeface="Times New Roman" panose="02020603050405020304" pitchFamily="18" charset="0"/>
              </a:rPr>
              <a:t>?</a:t>
            </a:r>
          </a:p>
          <a:p>
            <a:pPr>
              <a:lnSpc>
                <a:spcPct val="130000"/>
              </a:lnSpc>
              <a:spcBef>
                <a:spcPts val="1200"/>
              </a:spcBef>
            </a:pPr>
            <a:r>
              <a:rPr lang="en-US" sz="2800" b="1" dirty="0" err="1" smtClean="0">
                <a:solidFill>
                  <a:srgbClr val="C00000"/>
                </a:solidFill>
                <a:latin typeface="Times New Roman" panose="02020603050405020304" pitchFamily="18" charset="0"/>
                <a:cs typeface="Times New Roman" panose="02020603050405020304" pitchFamily="18" charset="0"/>
              </a:rPr>
              <a:t>Câu</a:t>
            </a:r>
            <a:r>
              <a:rPr lang="en-US" sz="2800" b="1" dirty="0" smtClean="0">
                <a:solidFill>
                  <a:srgbClr val="C00000"/>
                </a:solidFill>
                <a:latin typeface="Times New Roman" panose="02020603050405020304" pitchFamily="18" charset="0"/>
                <a:cs typeface="Times New Roman" panose="02020603050405020304" pitchFamily="18" charset="0"/>
              </a:rPr>
              <a:t> 9. Ở </a:t>
            </a:r>
            <a:r>
              <a:rPr lang="en-US" sz="2800" b="1" dirty="0" err="1" smtClean="0">
                <a:solidFill>
                  <a:srgbClr val="C00000"/>
                </a:solidFill>
                <a:latin typeface="Times New Roman" panose="02020603050405020304" pitchFamily="18" charset="0"/>
                <a:cs typeface="Times New Roman" panose="02020603050405020304" pitchFamily="18" charset="0"/>
              </a:rPr>
              <a:t>sinh</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vật</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các</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chất</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dinh</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dưỡng</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được</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chia</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thành</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những</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nhóm</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nào</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Dựa</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vào</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đâu</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để</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chia</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thành</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các</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nhóm</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đó</a:t>
            </a:r>
            <a:r>
              <a:rPr lang="en-US" sz="2800" b="1" dirty="0" smtClean="0">
                <a:solidFill>
                  <a:srgbClr val="C00000"/>
                </a:solidFill>
                <a:latin typeface="Times New Roman" panose="02020603050405020304" pitchFamily="18" charset="0"/>
                <a:cs typeface="Times New Roman" panose="02020603050405020304" pitchFamily="18" charset="0"/>
              </a:rPr>
              <a:t>?</a:t>
            </a:r>
          </a:p>
          <a:p>
            <a:pPr>
              <a:lnSpc>
                <a:spcPct val="130000"/>
              </a:lnSpc>
              <a:spcBef>
                <a:spcPts val="1200"/>
              </a:spcBef>
            </a:pPr>
            <a:r>
              <a:rPr lang="en-US" sz="2800" b="1" dirty="0" err="1" smtClean="0">
                <a:solidFill>
                  <a:srgbClr val="0033CC"/>
                </a:solidFill>
                <a:latin typeface="Times New Roman" panose="02020603050405020304" pitchFamily="18" charset="0"/>
                <a:cs typeface="Times New Roman" panose="02020603050405020304" pitchFamily="18" charset="0"/>
              </a:rPr>
              <a:t>Câu</a:t>
            </a:r>
            <a:r>
              <a:rPr lang="en-US" sz="2800" b="1" dirty="0" smtClean="0">
                <a:solidFill>
                  <a:srgbClr val="0033CC"/>
                </a:solidFill>
                <a:latin typeface="Times New Roman" panose="02020603050405020304" pitchFamily="18" charset="0"/>
                <a:cs typeface="Times New Roman" panose="02020603050405020304" pitchFamily="18" charset="0"/>
              </a:rPr>
              <a:t> 10. </a:t>
            </a:r>
            <a:r>
              <a:rPr lang="en-US" sz="2800" b="1" dirty="0" err="1" smtClean="0">
                <a:solidFill>
                  <a:srgbClr val="0033CC"/>
                </a:solidFill>
                <a:latin typeface="Times New Roman" panose="02020603050405020304" pitchFamily="18" charset="0"/>
                <a:cs typeface="Times New Roman" panose="02020603050405020304" pitchFamily="18" charset="0"/>
              </a:rPr>
              <a:t>Chất</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dinh</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dưỡng</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có</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những</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vai</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trò</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gì</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đối</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với</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cơ</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thể</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sinh</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vật</a:t>
            </a:r>
            <a:r>
              <a:rPr lang="en-US" sz="2800" b="1" dirty="0" smtClean="0">
                <a:solidFill>
                  <a:srgbClr val="0033CC"/>
                </a:solidFill>
                <a:latin typeface="Times New Roman" panose="02020603050405020304" pitchFamily="18" charset="0"/>
                <a:cs typeface="Times New Roman" panose="02020603050405020304" pitchFamily="18" charset="0"/>
              </a:rPr>
              <a:t>?</a:t>
            </a:r>
            <a:endParaRPr lang="en-US" sz="2800" b="1" dirty="0">
              <a:solidFill>
                <a:srgbClr val="0033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15660415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7" name="Rounded Rectangle 6"/>
          <p:cNvSpPr/>
          <p:nvPr/>
        </p:nvSpPr>
        <p:spPr>
          <a:xfrm>
            <a:off x="427902" y="2104041"/>
            <a:ext cx="9967382" cy="33442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0070C0"/>
                </a:solidFill>
                <a:latin typeface="Times New Roman" panose="02020603050405020304" pitchFamily="18" charset="0"/>
                <a:cs typeface="Times New Roman" panose="02020603050405020304" pitchFamily="18" charset="0"/>
                <a:sym typeface="Wingdings" pitchFamily="2" charset="2"/>
              </a:rPr>
              <a:t></a:t>
            </a:r>
            <a:r>
              <a:rPr lang="vi-VN" sz="3600" b="1" dirty="0" smtClean="0">
                <a:solidFill>
                  <a:srgbClr val="0070C0"/>
                </a:solidFill>
                <a:latin typeface="Times New Roman" panose="02020603050405020304" pitchFamily="18" charset="0"/>
                <a:cs typeface="Times New Roman" panose="02020603050405020304" pitchFamily="18" charset="0"/>
              </a:rPr>
              <a:t>Chất </a:t>
            </a:r>
            <a:r>
              <a:rPr lang="vi-VN" sz="3600" b="1" dirty="0">
                <a:solidFill>
                  <a:srgbClr val="0070C0"/>
                </a:solidFill>
                <a:latin typeface="Times New Roman" panose="02020603050405020304" pitchFamily="18" charset="0"/>
                <a:cs typeface="Times New Roman" panose="02020603050405020304" pitchFamily="18" charset="0"/>
              </a:rPr>
              <a:t>dinh dưỡng là các chất hoá học được cơ thể sinh vật hấp thụ từ mòi trường bên ngoài</a:t>
            </a:r>
            <a:r>
              <a:rPr lang="vi-VN" sz="3600" b="1" dirty="0" smtClean="0">
                <a:solidFill>
                  <a:srgbClr val="0070C0"/>
                </a:solidFill>
                <a:latin typeface="Times New Roman" panose="02020603050405020304" pitchFamily="18" charset="0"/>
                <a:cs typeface="Times New Roman" panose="02020603050405020304" pitchFamily="18" charset="0"/>
              </a:rPr>
              <a:t>.</a:t>
            </a:r>
            <a:endParaRPr lang="en-US" sz="3600" b="1" dirty="0" smtClean="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r>
              <a:rPr lang="en-US" sz="3600" b="1" dirty="0" smtClean="0">
                <a:solidFill>
                  <a:srgbClr val="0070C0"/>
                </a:solidFill>
                <a:latin typeface="Times New Roman" panose="02020603050405020304" pitchFamily="18" charset="0"/>
                <a:cs typeface="Times New Roman" panose="02020603050405020304" pitchFamily="18" charset="0"/>
                <a:sym typeface="Wingdings" pitchFamily="2" charset="2"/>
              </a:rPr>
              <a:t></a:t>
            </a:r>
            <a:r>
              <a:rPr lang="vi-VN" sz="3600" b="1" dirty="0" smtClean="0">
                <a:solidFill>
                  <a:srgbClr val="0070C0"/>
                </a:solidFill>
                <a:latin typeface="Times New Roman" panose="02020603050405020304" pitchFamily="18" charset="0"/>
                <a:cs typeface="Times New Roman" panose="02020603050405020304" pitchFamily="18" charset="0"/>
              </a:rPr>
              <a:t>Động </a:t>
            </a:r>
            <a:r>
              <a:rPr lang="vi-VN" sz="3600" b="1" dirty="0">
                <a:solidFill>
                  <a:srgbClr val="0070C0"/>
                </a:solidFill>
                <a:latin typeface="Times New Roman" panose="02020603050405020304" pitchFamily="18" charset="0"/>
                <a:cs typeface="Times New Roman" panose="02020603050405020304" pitchFamily="18" charset="0"/>
              </a:rPr>
              <a:t>vật có thể lấy chất dinh dưỡng từ thức ăn, thực vật lấy từ phân bón.</a:t>
            </a:r>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2400" b="1" dirty="0">
              <a:solidFill>
                <a:srgbClr val="00B0F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95270" y="814170"/>
            <a:ext cx="11331509" cy="9225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FF0000"/>
                </a:solidFill>
                <a:latin typeface="Times New Roman" panose="02020603050405020304" pitchFamily="18" charset="0"/>
                <a:cs typeface="Times New Roman" panose="02020603050405020304" pitchFamily="18" charset="0"/>
              </a:rPr>
              <a:t>Câu</a:t>
            </a:r>
            <a:r>
              <a:rPr lang="en-US" sz="2800" b="1" dirty="0" smtClean="0">
                <a:solidFill>
                  <a:srgbClr val="FF0000"/>
                </a:solidFill>
                <a:latin typeface="Times New Roman" panose="02020603050405020304" pitchFamily="18" charset="0"/>
                <a:cs typeface="Times New Roman" panose="02020603050405020304" pitchFamily="18" charset="0"/>
              </a:rPr>
              <a:t> 8. </a:t>
            </a:r>
            <a:r>
              <a:rPr lang="en-US" sz="2800" b="1" dirty="0" err="1" smtClean="0">
                <a:solidFill>
                  <a:srgbClr val="FF0000"/>
                </a:solidFill>
                <a:latin typeface="Times New Roman" panose="02020603050405020304" pitchFamily="18" charset="0"/>
                <a:cs typeface="Times New Roman" panose="02020603050405020304" pitchFamily="18" charset="0"/>
              </a:rPr>
              <a:t>Chất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dinh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dưỡng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gì</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Sinh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có</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lấy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dinh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dưỡng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từ</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những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nguồn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nào</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7409" name="Picture 1"/>
          <p:cNvPicPr>
            <a:picLocks noChangeAspect="1" noChangeArrowheads="1"/>
          </p:cNvPicPr>
          <p:nvPr/>
        </p:nvPicPr>
        <p:blipFill>
          <a:blip r:embed="rId3"/>
          <a:srcRect/>
          <a:stretch>
            <a:fillRect/>
          </a:stretch>
        </p:blipFill>
        <p:spPr bwMode="auto">
          <a:xfrm>
            <a:off x="10539663" y="2197769"/>
            <a:ext cx="1652337" cy="4660232"/>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xmlns="" val="3965062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3" name="Rounded Rectangle 2"/>
          <p:cNvSpPr/>
          <p:nvPr/>
        </p:nvSpPr>
        <p:spPr>
          <a:xfrm>
            <a:off x="208547" y="385564"/>
            <a:ext cx="11790948" cy="9225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FF0000"/>
                </a:solidFill>
                <a:latin typeface="Times New Roman" panose="02020603050405020304" pitchFamily="18" charset="0"/>
                <a:cs typeface="Times New Roman" panose="02020603050405020304" pitchFamily="18" charset="0"/>
              </a:rPr>
              <a:t>Câu</a:t>
            </a:r>
            <a:r>
              <a:rPr lang="en-US" sz="2800" b="1" dirty="0" smtClean="0">
                <a:solidFill>
                  <a:srgbClr val="FF0000"/>
                </a:solidFill>
                <a:latin typeface="Times New Roman" panose="02020603050405020304" pitchFamily="18" charset="0"/>
                <a:cs typeface="Times New Roman" panose="02020603050405020304" pitchFamily="18" charset="0"/>
              </a:rPr>
              <a:t> 9. Ở </a:t>
            </a:r>
            <a:r>
              <a:rPr lang="en-US" sz="2800" b="1" dirty="0" err="1" smtClean="0">
                <a:solidFill>
                  <a:srgbClr val="FF0000"/>
                </a:solidFill>
                <a:latin typeface="Times New Roman" panose="02020603050405020304" pitchFamily="18" charset="0"/>
                <a:cs typeface="Times New Roman" panose="02020603050405020304" pitchFamily="18" charset="0"/>
              </a:rPr>
              <a:t>sinh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dinh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dưỡng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được</a:t>
            </a:r>
            <a:r>
              <a:rPr lang="en-US" sz="2800" b="1" dirty="0" smtClean="0">
                <a:solidFill>
                  <a:srgbClr val="FF0000"/>
                </a:solidFill>
                <a:latin typeface="Times New Roman" panose="02020603050405020304" pitchFamily="18" charset="0"/>
                <a:cs typeface="Times New Roman" panose="02020603050405020304" pitchFamily="18" charset="0"/>
              </a:rPr>
              <a:t> chia </a:t>
            </a:r>
            <a:r>
              <a:rPr lang="en-US" sz="2800" b="1" dirty="0" err="1" smtClean="0">
                <a:solidFill>
                  <a:srgbClr val="FF0000"/>
                </a:solidFill>
                <a:latin typeface="Times New Roman" panose="02020603050405020304" pitchFamily="18" charset="0"/>
                <a:cs typeface="Times New Roman" panose="02020603050405020304" pitchFamily="18" charset="0"/>
              </a:rPr>
              <a:t>thành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những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nhóm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Dựa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đâu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để</a:t>
            </a:r>
            <a:r>
              <a:rPr lang="en-US" sz="2800" b="1" dirty="0" smtClean="0">
                <a:solidFill>
                  <a:srgbClr val="FF0000"/>
                </a:solidFill>
                <a:latin typeface="Times New Roman" panose="02020603050405020304" pitchFamily="18" charset="0"/>
                <a:cs typeface="Times New Roman" panose="02020603050405020304" pitchFamily="18" charset="0"/>
              </a:rPr>
              <a:t> chia </a:t>
            </a:r>
            <a:r>
              <a:rPr lang="en-US" sz="2800" b="1" dirty="0" err="1" smtClean="0">
                <a:solidFill>
                  <a:srgbClr val="FF0000"/>
                </a:solidFill>
                <a:latin typeface="Times New Roman" panose="02020603050405020304" pitchFamily="18" charset="0"/>
                <a:cs typeface="Times New Roman" panose="02020603050405020304" pitchFamily="18" charset="0"/>
              </a:rPr>
              <a:t>thành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nhóm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đó</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81263" y="1596787"/>
            <a:ext cx="11149263" cy="4087273"/>
          </a:xfrm>
          <a:prstGeom prst="rect">
            <a:avLst/>
          </a:prstGeom>
        </p:spPr>
        <p:txBody>
          <a:bodyPr wrap="square">
            <a:spAutoFit/>
          </a:bodyPr>
          <a:lstStyle/>
          <a:p>
            <a:pPr lvl="0">
              <a:lnSpc>
                <a:spcPct val="130000"/>
              </a:lnSpc>
              <a:spcBef>
                <a:spcPts val="1200"/>
              </a:spcBef>
            </a:pPr>
            <a:r>
              <a:rPr lang="en-US" sz="2400" b="1" i="1" dirty="0" smtClean="0">
                <a:solidFill>
                  <a:srgbClr val="FF0000"/>
                </a:solidFill>
                <a:latin typeface="Times New Roman" panose="02020603050405020304" pitchFamily="18" charset="0"/>
                <a:cs typeface="Times New Roman" panose="02020603050405020304" pitchFamily="18" charset="0"/>
                <a:sym typeface="Wingdings" pitchFamily="2" charset="2"/>
              </a:rPr>
              <a: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Ở</a:t>
            </a:r>
            <a:r>
              <a:rPr lang="vi-VN" sz="2400" b="1" dirty="0" smtClean="0">
                <a:solidFill>
                  <a:srgbClr val="FF0000"/>
                </a:solidFill>
                <a:latin typeface="Times New Roman" panose="02020603050405020304" pitchFamily="18" charset="0"/>
                <a:cs typeface="Times New Roman" panose="02020603050405020304" pitchFamily="18" charset="0"/>
              </a:rPr>
              <a:t> động vật: </a:t>
            </a:r>
            <a:r>
              <a:rPr lang="vi-VN" sz="2400" b="1" dirty="0" smtClean="0">
                <a:solidFill>
                  <a:srgbClr val="0070C0"/>
                </a:solidFill>
                <a:latin typeface="Times New Roman" panose="02020603050405020304" pitchFamily="18" charset="0"/>
                <a:cs typeface="Times New Roman" panose="02020603050405020304" pitchFamily="18" charset="0"/>
              </a:rPr>
              <a:t>chất dinh dưỡng </a:t>
            </a:r>
            <a:r>
              <a:rPr lang="en-US" sz="2400" b="1" dirty="0" err="1" smtClean="0">
                <a:solidFill>
                  <a:srgbClr val="0070C0"/>
                </a:solidFill>
                <a:latin typeface="Times New Roman" panose="02020603050405020304" pitchFamily="18" charset="0"/>
                <a:cs typeface="Times New Roman" panose="02020603050405020304" pitchFamily="18" charset="0"/>
              </a:rPr>
              <a:t>gồ</a:t>
            </a:r>
            <a:r>
              <a:rPr lang="vi-VN" sz="2400" b="1" dirty="0" smtClean="0">
                <a:solidFill>
                  <a:srgbClr val="0070C0"/>
                </a:solidFill>
                <a:latin typeface="Times New Roman" panose="02020603050405020304" pitchFamily="18" charset="0"/>
                <a:cs typeface="Times New Roman" panose="02020603050405020304" pitchFamily="18" charset="0"/>
              </a:rPr>
              <a:t>m bốn nhóm chính dựa vào bản chất hoá học của các chất: </a:t>
            </a:r>
            <a:r>
              <a:rPr lang="en-US" sz="2400" b="1" dirty="0" smtClean="0">
                <a:solidFill>
                  <a:srgbClr val="0070C0"/>
                </a:solidFill>
                <a:latin typeface="Times New Roman" panose="02020603050405020304" pitchFamily="18" charset="0"/>
                <a:cs typeface="Times New Roman" panose="02020603050405020304" pitchFamily="18" charset="0"/>
              </a:rPr>
              <a:t>carbohydrate </a:t>
            </a:r>
            <a:r>
              <a:rPr lang="vi-VN" sz="2400" b="1" dirty="0" smtClean="0">
                <a:solidFill>
                  <a:srgbClr val="0070C0"/>
                </a:solidFill>
                <a:latin typeface="Times New Roman" panose="02020603050405020304" pitchFamily="18" charset="0"/>
                <a:cs typeface="Times New Roman" panose="02020603050405020304" pitchFamily="18" charset="0"/>
              </a:rPr>
              <a:t>(chất bột đường), </a:t>
            </a:r>
            <a:r>
              <a:rPr lang="en-US" sz="2400" b="1" dirty="0" smtClean="0">
                <a:solidFill>
                  <a:srgbClr val="0070C0"/>
                </a:solidFill>
                <a:latin typeface="Times New Roman" panose="02020603050405020304" pitchFamily="18" charset="0"/>
                <a:cs typeface="Times New Roman" panose="02020603050405020304" pitchFamily="18" charset="0"/>
              </a:rPr>
              <a:t>lipid </a:t>
            </a:r>
            <a:r>
              <a:rPr lang="vi-VN" sz="2400" b="1" dirty="0" smtClean="0">
                <a:solidFill>
                  <a:srgbClr val="0070C0"/>
                </a:solidFill>
                <a:latin typeface="Times New Roman" panose="02020603050405020304" pitchFamily="18" charset="0"/>
                <a:cs typeface="Times New Roman" panose="02020603050405020304" pitchFamily="18" charset="0"/>
              </a:rPr>
              <a:t>(chất béo), </a:t>
            </a:r>
            <a:r>
              <a:rPr lang="en-US" sz="2400" b="1" dirty="0" smtClean="0">
                <a:solidFill>
                  <a:srgbClr val="0070C0"/>
                </a:solidFill>
                <a:latin typeface="Times New Roman" panose="02020603050405020304" pitchFamily="18" charset="0"/>
                <a:cs typeface="Times New Roman" panose="02020603050405020304" pitchFamily="18" charset="0"/>
              </a:rPr>
              <a:t>protein </a:t>
            </a:r>
            <a:r>
              <a:rPr lang="vi-VN" sz="2400" b="1" dirty="0" smtClean="0">
                <a:solidFill>
                  <a:srgbClr val="0070C0"/>
                </a:solidFill>
                <a:latin typeface="Times New Roman" panose="02020603050405020304" pitchFamily="18" charset="0"/>
                <a:cs typeface="Times New Roman" panose="02020603050405020304" pitchFamily="18" charset="0"/>
              </a:rPr>
              <a:t>(chất đạm), </a:t>
            </a:r>
            <a:r>
              <a:rPr lang="en-US" sz="2400" b="1" dirty="0" smtClean="0">
                <a:solidFill>
                  <a:srgbClr val="0070C0"/>
                </a:solidFill>
                <a:latin typeface="Times New Roman" panose="02020603050405020304" pitchFamily="18" charset="0"/>
                <a:cs typeface="Times New Roman" panose="02020603050405020304" pitchFamily="18" charset="0"/>
              </a:rPr>
              <a:t>vitamin </a:t>
            </a:r>
            <a:r>
              <a:rPr lang="vi-VN" sz="2400" b="1" dirty="0" smtClean="0">
                <a:solidFill>
                  <a:srgbClr val="0070C0"/>
                </a:solidFill>
                <a:latin typeface="Times New Roman" panose="02020603050405020304" pitchFamily="18" charset="0"/>
                <a:cs typeface="Times New Roman" panose="02020603050405020304" pitchFamily="18" charset="0"/>
              </a:rPr>
              <a:t>và chất khoáng.Trong đó, </a:t>
            </a:r>
            <a:r>
              <a:rPr lang="en-US" sz="2400" b="1" dirty="0" smtClean="0">
                <a:solidFill>
                  <a:srgbClr val="0070C0"/>
                </a:solidFill>
                <a:latin typeface="Times New Roman" panose="02020603050405020304" pitchFamily="18" charset="0"/>
                <a:cs typeface="Times New Roman" panose="02020603050405020304" pitchFamily="18" charset="0"/>
              </a:rPr>
              <a:t>carbohydrate, lipid </a:t>
            </a:r>
            <a:r>
              <a:rPr lang="vi-VN" sz="2400" b="1" dirty="0" smtClean="0">
                <a:solidFill>
                  <a:srgbClr val="0070C0"/>
                </a:solidFill>
                <a:latin typeface="Times New Roman" panose="02020603050405020304" pitchFamily="18" charset="0"/>
                <a:cs typeface="Times New Roman" panose="02020603050405020304" pitchFamily="18" charset="0"/>
              </a:rPr>
              <a:t>và </a:t>
            </a:r>
            <a:r>
              <a:rPr lang="en-US" sz="2400" b="1" dirty="0" smtClean="0">
                <a:solidFill>
                  <a:srgbClr val="0070C0"/>
                </a:solidFill>
                <a:latin typeface="Times New Roman" panose="02020603050405020304" pitchFamily="18" charset="0"/>
                <a:cs typeface="Times New Roman" panose="02020603050405020304" pitchFamily="18" charset="0"/>
              </a:rPr>
              <a:t>protein </a:t>
            </a:r>
            <a:r>
              <a:rPr lang="vi-VN" sz="2400" b="1" dirty="0" smtClean="0">
                <a:solidFill>
                  <a:srgbClr val="0070C0"/>
                </a:solidFill>
                <a:latin typeface="Times New Roman" panose="02020603050405020304" pitchFamily="18" charset="0"/>
                <a:cs typeface="Times New Roman" panose="02020603050405020304" pitchFamily="18" charset="0"/>
              </a:rPr>
              <a:t>là các chất cung cấp năng lượng; còn </a:t>
            </a:r>
            <a:r>
              <a:rPr lang="en-US" sz="2400" b="1" dirty="0" smtClean="0">
                <a:solidFill>
                  <a:srgbClr val="0070C0"/>
                </a:solidFill>
                <a:latin typeface="Times New Roman" panose="02020603050405020304" pitchFamily="18" charset="0"/>
                <a:cs typeface="Times New Roman" panose="02020603050405020304" pitchFamily="18" charset="0"/>
              </a:rPr>
              <a:t>vitamin </a:t>
            </a:r>
            <a:r>
              <a:rPr lang="vi-VN" sz="2400" b="1" dirty="0" smtClean="0">
                <a:solidFill>
                  <a:srgbClr val="0070C0"/>
                </a:solidFill>
                <a:latin typeface="Times New Roman" panose="02020603050405020304" pitchFamily="18" charset="0"/>
                <a:cs typeface="Times New Roman" panose="02020603050405020304" pitchFamily="18" charset="0"/>
              </a:rPr>
              <a:t>và chất khoáng là các chất không cung cấp năng lượng cho cơ thể.</a:t>
            </a:r>
            <a:endParaRPr lang="en-US" sz="2400" b="1" dirty="0" smtClean="0">
              <a:solidFill>
                <a:srgbClr val="0070C0"/>
              </a:solidFill>
              <a:latin typeface="Times New Roman" panose="02020603050405020304" pitchFamily="18" charset="0"/>
              <a:cs typeface="Times New Roman" panose="02020603050405020304" pitchFamily="18" charset="0"/>
            </a:endParaRPr>
          </a:p>
          <a:p>
            <a:pPr lvl="0">
              <a:lnSpc>
                <a:spcPct val="130000"/>
              </a:lnSpc>
              <a:spcBef>
                <a:spcPts val="1200"/>
              </a:spcBef>
            </a:pPr>
            <a:r>
              <a:rPr lang="en-US" sz="2400" b="1" dirty="0" smtClean="0">
                <a:solidFill>
                  <a:srgbClr val="FF0000"/>
                </a:solidFill>
                <a:latin typeface="Times New Roman" panose="02020603050405020304" pitchFamily="18" charset="0"/>
                <a:cs typeface="Times New Roman" panose="02020603050405020304" pitchFamily="18" charset="0"/>
                <a:sym typeface="Wingdings" pitchFamily="2" charset="2"/>
              </a:rPr>
              <a:t></a:t>
            </a:r>
            <a:r>
              <a:rPr lang="vi-VN" sz="2400" b="1" dirty="0" smtClean="0">
                <a:solidFill>
                  <a:srgbClr val="FF0000"/>
                </a:solidFill>
                <a:latin typeface="Times New Roman" panose="02020603050405020304" pitchFamily="18" charset="0"/>
                <a:cs typeface="Times New Roman" panose="02020603050405020304" pitchFamily="18" charset="0"/>
              </a:rPr>
              <a:t>Ở thực vật, </a:t>
            </a:r>
            <a:r>
              <a:rPr lang="vi-VN" sz="2400" b="1" dirty="0" smtClean="0">
                <a:solidFill>
                  <a:srgbClr val="0070C0"/>
                </a:solidFill>
                <a:latin typeface="Times New Roman" panose="02020603050405020304" pitchFamily="18" charset="0"/>
                <a:cs typeface="Times New Roman" panose="02020603050405020304" pitchFamily="18" charset="0"/>
              </a:rPr>
              <a:t>dựa vào tỉ lệ có trong tế bào mà các chất dinh dưỡng (muối khoáng) được chia thành hai nhóm: </a:t>
            </a:r>
            <a:r>
              <a:rPr lang="en-US" sz="2400" b="1" dirty="0" err="1" smtClean="0">
                <a:solidFill>
                  <a:srgbClr val="0070C0"/>
                </a:solidFill>
                <a:latin typeface="Times New Roman" panose="02020603050405020304" pitchFamily="18" charset="0"/>
                <a:cs typeface="Times New Roman" panose="02020603050405020304" pitchFamily="18" charset="0"/>
              </a:rPr>
              <a:t>nhóm</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smtClean="0">
                <a:solidFill>
                  <a:srgbClr val="0070C0"/>
                </a:solidFill>
                <a:latin typeface="Times New Roman" panose="02020603050405020304" pitchFamily="18" charset="0"/>
                <a:cs typeface="Times New Roman" panose="02020603050405020304" pitchFamily="18" charset="0"/>
              </a:rPr>
              <a:t>chiếm tỉ lệ lớn g</a:t>
            </a:r>
            <a:r>
              <a:rPr lang="en-US" sz="2400" b="1" dirty="0" smtClean="0">
                <a:solidFill>
                  <a:srgbClr val="0070C0"/>
                </a:solidFill>
                <a:latin typeface="Times New Roman" panose="02020603050405020304" pitchFamily="18" charset="0"/>
                <a:cs typeface="Times New Roman" panose="02020603050405020304" pitchFamily="18" charset="0"/>
              </a:rPr>
              <a:t>ồ</a:t>
            </a:r>
            <a:r>
              <a:rPr lang="vi-VN" sz="2400" b="1" dirty="0" smtClean="0">
                <a:solidFill>
                  <a:srgbClr val="0070C0"/>
                </a:solidFill>
                <a:latin typeface="Times New Roman" panose="02020603050405020304" pitchFamily="18" charset="0"/>
                <a:cs typeface="Times New Roman" panose="02020603050405020304" pitchFamily="18" charset="0"/>
              </a:rPr>
              <a:t>m có </a:t>
            </a:r>
            <a:r>
              <a:rPr lang="en-US" sz="2400" b="1" dirty="0" smtClean="0">
                <a:solidFill>
                  <a:srgbClr val="0070C0"/>
                </a:solidFill>
                <a:latin typeface="Times New Roman" panose="02020603050405020304" pitchFamily="18" charset="0"/>
                <a:cs typeface="Times New Roman" panose="02020603050405020304" pitchFamily="18" charset="0"/>
              </a:rPr>
              <a:t>C</a:t>
            </a:r>
            <a:r>
              <a:rPr lang="vi-VN" sz="2400" b="1" dirty="0" smtClean="0">
                <a:solidFill>
                  <a:srgbClr val="0070C0"/>
                </a:solidFill>
                <a:latin typeface="Times New Roman" panose="02020603050405020304" pitchFamily="18" charset="0"/>
                <a:cs typeface="Times New Roman" panose="02020603050405020304" pitchFamily="18" charset="0"/>
              </a:rPr>
              <a:t>, H, </a:t>
            </a:r>
            <a:r>
              <a:rPr lang="en-US" sz="2400" b="1" dirty="0" smtClean="0">
                <a:solidFill>
                  <a:srgbClr val="0070C0"/>
                </a:solidFill>
                <a:latin typeface="Times New Roman" panose="02020603050405020304" pitchFamily="18" charset="0"/>
                <a:cs typeface="Times New Roman" panose="02020603050405020304" pitchFamily="18" charset="0"/>
              </a:rPr>
              <a:t>O</a:t>
            </a:r>
            <a:r>
              <a:rPr lang="vi-VN" sz="2400" b="1" dirty="0" smtClean="0">
                <a:solidFill>
                  <a:srgbClr val="0070C0"/>
                </a:solidFill>
                <a:latin typeface="Times New Roman" panose="02020603050405020304" pitchFamily="18" charset="0"/>
                <a:cs typeface="Times New Roman" panose="02020603050405020304" pitchFamily="18" charset="0"/>
              </a:rPr>
              <a:t>, N, </a:t>
            </a:r>
            <a:r>
              <a:rPr lang="en-US" sz="2400" b="1" dirty="0" smtClean="0">
                <a:solidFill>
                  <a:srgbClr val="0070C0"/>
                </a:solidFill>
                <a:latin typeface="Times New Roman" panose="02020603050405020304" pitchFamily="18" charset="0"/>
                <a:cs typeface="Times New Roman" panose="02020603050405020304" pitchFamily="18" charset="0"/>
              </a:rPr>
              <a:t>P</a:t>
            </a:r>
            <a:r>
              <a:rPr lang="vi-VN" sz="2400" b="1" dirty="0" smtClean="0">
                <a:solidFill>
                  <a:srgbClr val="0070C0"/>
                </a:solidFill>
                <a:latin typeface="Times New Roman" panose="02020603050405020304" pitchFamily="18" charset="0"/>
                <a:cs typeface="Times New Roman" panose="02020603050405020304" pitchFamily="18" charset="0"/>
              </a:rPr>
              <a:t>,... và nhóm có tỉ lệ nhỏ g</a:t>
            </a:r>
            <a:r>
              <a:rPr lang="en-US" sz="2400" b="1" dirty="0" smtClean="0">
                <a:solidFill>
                  <a:srgbClr val="0070C0"/>
                </a:solidFill>
                <a:latin typeface="Times New Roman" panose="02020603050405020304" pitchFamily="18" charset="0"/>
                <a:cs typeface="Times New Roman" panose="02020603050405020304" pitchFamily="18" charset="0"/>
              </a:rPr>
              <a:t>ồ</a:t>
            </a:r>
            <a:r>
              <a:rPr lang="vi-VN" sz="2400" b="1" dirty="0" smtClean="0">
                <a:solidFill>
                  <a:srgbClr val="0070C0"/>
                </a:solidFill>
                <a:latin typeface="Times New Roman" panose="02020603050405020304" pitchFamily="18" charset="0"/>
                <a:cs typeface="Times New Roman" panose="02020603050405020304" pitchFamily="18" charset="0"/>
              </a:rPr>
              <a:t>m Fe, Zn, Cu, Mo,...</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17740623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3" name="Rounded Rectangle 2"/>
          <p:cNvSpPr/>
          <p:nvPr/>
        </p:nvSpPr>
        <p:spPr>
          <a:xfrm>
            <a:off x="288758" y="914954"/>
            <a:ext cx="11053010" cy="9225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FF0000"/>
                </a:solidFill>
                <a:latin typeface="Times New Roman" panose="02020603050405020304" pitchFamily="18" charset="0"/>
                <a:cs typeface="Times New Roman" panose="02020603050405020304" pitchFamily="18" charset="0"/>
              </a:rPr>
              <a:t>Câu</a:t>
            </a:r>
            <a:r>
              <a:rPr lang="en-US" sz="2800" b="1" dirty="0" smtClean="0">
                <a:solidFill>
                  <a:srgbClr val="FF0000"/>
                </a:solidFill>
                <a:latin typeface="Times New Roman" panose="02020603050405020304" pitchFamily="18" charset="0"/>
                <a:cs typeface="Times New Roman" panose="02020603050405020304" pitchFamily="18" charset="0"/>
              </a:rPr>
              <a:t> 10. </a:t>
            </a:r>
            <a:r>
              <a:rPr lang="en-US" sz="2800" b="1" dirty="0" err="1" smtClean="0">
                <a:solidFill>
                  <a:srgbClr val="FF0000"/>
                </a:solidFill>
                <a:latin typeface="Times New Roman" panose="02020603050405020304" pitchFamily="18" charset="0"/>
                <a:cs typeface="Times New Roman" panose="02020603050405020304" pitchFamily="18" charset="0"/>
              </a:rPr>
              <a:t>Chất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dinh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dưỡng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có</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những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vai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trò</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gì</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đối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với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sinh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5361" name="Picture 1"/>
          <p:cNvPicPr>
            <a:picLocks noChangeAspect="1" noChangeArrowheads="1"/>
          </p:cNvPicPr>
          <p:nvPr/>
        </p:nvPicPr>
        <p:blipFill>
          <a:blip r:embed="rId3"/>
          <a:srcRect/>
          <a:stretch>
            <a:fillRect/>
          </a:stretch>
        </p:blipFill>
        <p:spPr bwMode="auto">
          <a:xfrm>
            <a:off x="9734550" y="3575134"/>
            <a:ext cx="2457450" cy="3076575"/>
          </a:xfrm>
          <a:prstGeom prst="rect">
            <a:avLst/>
          </a:prstGeom>
          <a:noFill/>
          <a:ln w="9525">
            <a:noFill/>
            <a:miter lim="800000"/>
            <a:headEnd/>
            <a:tailEnd/>
          </a:ln>
          <a:effectLst/>
        </p:spPr>
      </p:pic>
      <p:sp>
        <p:nvSpPr>
          <p:cNvPr id="8" name="Rectangle 7"/>
          <p:cNvSpPr/>
          <p:nvPr/>
        </p:nvSpPr>
        <p:spPr>
          <a:xfrm>
            <a:off x="123825" y="146449"/>
            <a:ext cx="11649076"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smtClean="0">
                <a:solidFill>
                  <a:srgbClr val="FF0000"/>
                </a:solidFill>
                <a:latin typeface="Times New Roman" panose="02020603050405020304" pitchFamily="18" charset="0"/>
                <a:cs typeface="Times New Roman" panose="02020603050405020304" pitchFamily="18" charset="0"/>
              </a:rPr>
              <a:t>2.VAI </a:t>
            </a:r>
            <a:r>
              <a:rPr lang="en-US" sz="2600" b="1" dirty="0" smtClean="0">
                <a:solidFill>
                  <a:srgbClr val="FF0000"/>
                </a:solidFill>
                <a:latin typeface="Times New Roman" panose="02020603050405020304" pitchFamily="18" charset="0"/>
                <a:cs typeface="Times New Roman" panose="02020603050405020304" pitchFamily="18" charset="0"/>
              </a:rPr>
              <a:t>TRÒ CỦA CÁC CHẤT DINH DƯỠNG ĐỐI VỚI CƠ THỂ SINH VẬT</a:t>
            </a:r>
            <a:endParaRPr lang="en-US" sz="26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40865790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srcRect/>
          <a:stretch>
            <a:fillRect/>
          </a:stretch>
        </p:blipFill>
        <p:spPr bwMode="auto">
          <a:xfrm>
            <a:off x="9734550" y="3719512"/>
            <a:ext cx="2457450" cy="3076575"/>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6" name="Rectangle 5"/>
          <p:cNvSpPr/>
          <p:nvPr/>
        </p:nvSpPr>
        <p:spPr>
          <a:xfrm>
            <a:off x="433137" y="1304836"/>
            <a:ext cx="11004884" cy="2277547"/>
          </a:xfrm>
          <a:prstGeom prst="rect">
            <a:avLst/>
          </a:prstGeom>
        </p:spPr>
        <p:txBody>
          <a:bodyPr wrap="square">
            <a:spAutoFit/>
          </a:bodyPr>
          <a:lstStyle/>
          <a:p>
            <a:pPr>
              <a:spcBef>
                <a:spcPts val="1200"/>
              </a:spcBef>
            </a:pPr>
            <a:r>
              <a:rPr lang="en-US" sz="2800" b="1" dirty="0" smtClean="0">
                <a:latin typeface="Times New Roman" panose="02020603050405020304" pitchFamily="18" charset="0"/>
                <a:cs typeface="Times New Roman" panose="02020603050405020304" pitchFamily="18" charset="0"/>
              </a:rPr>
              <a:t>+ C</a:t>
            </a:r>
            <a:r>
              <a:rPr lang="vi-VN" sz="2800" b="1" dirty="0" smtClean="0">
                <a:latin typeface="Times New Roman" panose="02020603050405020304" pitchFamily="18" charset="0"/>
                <a:cs typeface="Times New Roman" panose="02020603050405020304" pitchFamily="18" charset="0"/>
              </a:rPr>
              <a:t>ung </a:t>
            </a:r>
            <a:r>
              <a:rPr lang="vi-VN" sz="2800" b="1" dirty="0" smtClean="0">
                <a:latin typeface="Times New Roman" panose="02020603050405020304" pitchFamily="18" charset="0"/>
                <a:cs typeface="Times New Roman" panose="02020603050405020304" pitchFamily="18" charset="0"/>
              </a:rPr>
              <a:t>cấp nguyên liệu c</a:t>
            </a:r>
            <a:r>
              <a:rPr lang="en-US" sz="2800" b="1" dirty="0" smtClean="0">
                <a:latin typeface="Times New Roman" panose="02020603050405020304" pitchFamily="18" charset="0"/>
                <a:cs typeface="Times New Roman" panose="02020603050405020304" pitchFamily="18" charset="0"/>
              </a:rPr>
              <a:t>ấ</a:t>
            </a:r>
            <a:r>
              <a:rPr lang="vi-VN" sz="2800" b="1" dirty="0" smtClean="0">
                <a:latin typeface="Times New Roman" panose="02020603050405020304" pitchFamily="18" charset="0"/>
                <a:cs typeface="Times New Roman" panose="02020603050405020304" pitchFamily="18" charset="0"/>
              </a:rPr>
              <a:t>u tạo nên các thành phần của tế bào, </a:t>
            </a:r>
            <a:endParaRPr lang="en-US" sz="2800" b="1" dirty="0" smtClean="0">
              <a:latin typeface="Times New Roman" panose="02020603050405020304" pitchFamily="18" charset="0"/>
              <a:cs typeface="Times New Roman" panose="02020603050405020304" pitchFamily="18" charset="0"/>
            </a:endParaRPr>
          </a:p>
          <a:p>
            <a:pPr>
              <a:spcBef>
                <a:spcPts val="1200"/>
              </a:spcBef>
            </a:pPr>
            <a:r>
              <a:rPr lang="en-US" sz="2800" b="1" dirty="0" smtClean="0">
                <a:latin typeface="Times New Roman" panose="02020603050405020304" pitchFamily="18" charset="0"/>
                <a:cs typeface="Times New Roman" panose="02020603050405020304" pitchFamily="18" charset="0"/>
              </a:rPr>
              <a:t>+ G</a:t>
            </a:r>
            <a:r>
              <a:rPr lang="vi-VN" sz="2800" b="1" dirty="0" smtClean="0">
                <a:latin typeface="Times New Roman" panose="02020603050405020304" pitchFamily="18" charset="0"/>
                <a:cs typeface="Times New Roman" panose="02020603050405020304" pitchFamily="18" charset="0"/>
              </a:rPr>
              <a:t>iúp </a:t>
            </a:r>
            <a:r>
              <a:rPr lang="vi-VN" sz="2800" b="1" dirty="0" smtClean="0">
                <a:latin typeface="Times New Roman" panose="02020603050405020304" pitchFamily="18" charset="0"/>
                <a:cs typeface="Times New Roman" panose="02020603050405020304" pitchFamily="18" charset="0"/>
              </a:rPr>
              <a:t>cơ thể sinh trưởng và phát triển; </a:t>
            </a:r>
            <a:endParaRPr lang="en-US" sz="2800" b="1" dirty="0" smtClean="0">
              <a:latin typeface="Times New Roman" panose="02020603050405020304" pitchFamily="18" charset="0"/>
              <a:cs typeface="Times New Roman" panose="02020603050405020304" pitchFamily="18" charset="0"/>
            </a:endParaRPr>
          </a:p>
          <a:p>
            <a:pPr>
              <a:spcBef>
                <a:spcPts val="1200"/>
              </a:spcBef>
            </a:pPr>
            <a:r>
              <a:rPr lang="en-US" sz="2800" b="1" dirty="0" smtClean="0">
                <a:latin typeface="Times New Roman" panose="02020603050405020304" pitchFamily="18" charset="0"/>
                <a:cs typeface="Times New Roman" panose="02020603050405020304" pitchFamily="18" charset="0"/>
              </a:rPr>
              <a:t>+ C</a:t>
            </a:r>
            <a:r>
              <a:rPr lang="vi-VN" sz="2800" b="1" dirty="0" smtClean="0">
                <a:latin typeface="Times New Roman" panose="02020603050405020304" pitchFamily="18" charset="0"/>
                <a:cs typeface="Times New Roman" panose="02020603050405020304" pitchFamily="18" charset="0"/>
              </a:rPr>
              <a:t>ung </a:t>
            </a:r>
            <a:r>
              <a:rPr lang="vi-VN" sz="2800" b="1" dirty="0" smtClean="0">
                <a:latin typeface="Times New Roman" panose="02020603050405020304" pitchFamily="18" charset="0"/>
                <a:cs typeface="Times New Roman" panose="02020603050405020304" pitchFamily="18" charset="0"/>
              </a:rPr>
              <a:t>cấp năng lượng; </a:t>
            </a:r>
            <a:endParaRPr lang="en-US" sz="2800" b="1" dirty="0" smtClean="0">
              <a:latin typeface="Times New Roman" panose="02020603050405020304" pitchFamily="18" charset="0"/>
              <a:cs typeface="Times New Roman" panose="02020603050405020304" pitchFamily="18" charset="0"/>
            </a:endParaRPr>
          </a:p>
          <a:p>
            <a:pPr>
              <a:spcBef>
                <a:spcPts val="1200"/>
              </a:spcBef>
            </a:pPr>
            <a:r>
              <a:rPr lang="en-US" sz="2800" b="1" dirty="0" smtClean="0">
                <a:latin typeface="Times New Roman" panose="02020603050405020304" pitchFamily="18" charset="0"/>
                <a:cs typeface="Times New Roman" panose="02020603050405020304" pitchFamily="18" charset="0"/>
              </a:rPr>
              <a:t>+ T</a:t>
            </a:r>
            <a:r>
              <a:rPr lang="vi-VN" sz="2800" b="1" dirty="0" smtClean="0">
                <a:latin typeface="Times New Roman" panose="02020603050405020304" pitchFamily="18" charset="0"/>
                <a:cs typeface="Times New Roman" panose="02020603050405020304" pitchFamily="18" charset="0"/>
              </a:rPr>
              <a:t>ham </a:t>
            </a:r>
            <a:r>
              <a:rPr lang="vi-VN" sz="2800" b="1" dirty="0" smtClean="0">
                <a:latin typeface="Times New Roman" panose="02020603050405020304" pitchFamily="18" charset="0"/>
                <a:cs typeface="Times New Roman" panose="02020603050405020304" pitchFamily="18" charset="0"/>
              </a:rPr>
              <a:t>gia đi</a:t>
            </a:r>
            <a:r>
              <a:rPr lang="en-US" sz="2800" b="1" dirty="0" smtClean="0">
                <a:latin typeface="Times New Roman" panose="02020603050405020304" pitchFamily="18" charset="0"/>
                <a:cs typeface="Times New Roman" panose="02020603050405020304" pitchFamily="18" charset="0"/>
              </a:rPr>
              <a:t>ề</a:t>
            </a:r>
            <a:r>
              <a:rPr lang="vi-VN" sz="2800" b="1" dirty="0" smtClean="0">
                <a:latin typeface="Times New Roman" panose="02020603050405020304" pitchFamily="18" charset="0"/>
                <a:cs typeface="Times New Roman" panose="02020603050405020304" pitchFamily="18" charset="0"/>
              </a:rPr>
              <a:t>u hoà các hoạt động s</a:t>
            </a:r>
            <a:r>
              <a:rPr lang="en-US" sz="2800" b="1" dirty="0" smtClean="0">
                <a:latin typeface="Times New Roman" panose="02020603050405020304" pitchFamily="18" charset="0"/>
                <a:cs typeface="Times New Roman" panose="02020603050405020304" pitchFamily="18" charset="0"/>
              </a:rPr>
              <a:t>ố</a:t>
            </a:r>
            <a:r>
              <a:rPr lang="vi-VN" sz="2800" b="1" dirty="0" smtClean="0">
                <a:latin typeface="Times New Roman" panose="02020603050405020304" pitchFamily="18" charset="0"/>
                <a:cs typeface="Times New Roman" panose="02020603050405020304" pitchFamily="18" charset="0"/>
              </a:rPr>
              <a:t>ng của tế bào và cơ thể.</a:t>
            </a:r>
            <a:endParaRPr lang="en-US" sz="28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23825" y="146449"/>
            <a:ext cx="11649076"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smtClean="0">
                <a:solidFill>
                  <a:srgbClr val="FF0000"/>
                </a:solidFill>
                <a:latin typeface="Times New Roman" panose="02020603050405020304" pitchFamily="18" charset="0"/>
                <a:cs typeface="Times New Roman" panose="02020603050405020304" pitchFamily="18" charset="0"/>
              </a:rPr>
              <a:t>2. VAI </a:t>
            </a:r>
            <a:r>
              <a:rPr lang="en-US" sz="2600" b="1" dirty="0" smtClean="0">
                <a:solidFill>
                  <a:srgbClr val="FF0000"/>
                </a:solidFill>
                <a:latin typeface="Times New Roman" panose="02020603050405020304" pitchFamily="18" charset="0"/>
                <a:cs typeface="Times New Roman" panose="02020603050405020304" pitchFamily="18" charset="0"/>
              </a:rPr>
              <a:t>TRÒ CỦA CÁC CHẤT DINH DƯỠNG ĐỐI VỚI CƠ THỂ SINH VẬT</a:t>
            </a:r>
            <a:endParaRPr lang="en-US" sz="26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40865790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HỮNG CÁCH CẤP CỨU CÂY KHI CÂY HÉO ÚA"/>
          <p:cNvPicPr>
            <a:picLocks noGrp="1"/>
          </p:cNvPicPr>
          <p:nvPr>
            <p:ph idx="1"/>
          </p:nvPr>
        </p:nvPicPr>
        <p:blipFill rotWithShape="1">
          <a:blip r:embed="rId2">
            <a:extLst>
              <a:ext uri="{28A0092B-C50C-407E-A947-70E740481C1C}">
                <a14:useLocalDpi xmlns:a14="http://schemas.microsoft.com/office/drawing/2010/main" xmlns="" val="0"/>
              </a:ext>
            </a:extLst>
          </a:blip>
          <a:srcRect l="42884" b="942"/>
          <a:stretch/>
        </p:blipFill>
        <p:spPr bwMode="auto">
          <a:xfrm>
            <a:off x="130629" y="1227909"/>
            <a:ext cx="4754880" cy="5434148"/>
          </a:xfrm>
          <a:prstGeom prst="rect">
            <a:avLst/>
          </a:prstGeom>
          <a:noFill/>
          <a:ln>
            <a:noFill/>
          </a:ln>
          <a:extLst>
            <a:ext uri="{53640926-AAD7-44D8-BBD7-CCE9431645EC}">
              <a14:shadowObscured xmlns:a14="http://schemas.microsoft.com/office/drawing/2010/main" xmlns=""/>
            </a:ext>
          </a:extLst>
        </p:spPr>
      </p:pic>
      <p:pic>
        <p:nvPicPr>
          <p:cNvPr id="5" name="Picture 4" descr="NHỮNG CÁCH CẤP CỨU CÂY KHI CÂY HÉO ÚA"/>
          <p:cNvPicPr/>
          <p:nvPr/>
        </p:nvPicPr>
        <p:blipFill rotWithShape="1">
          <a:blip r:embed="rId2">
            <a:extLst>
              <a:ext uri="{28A0092B-C50C-407E-A947-70E740481C1C}">
                <a14:useLocalDpi xmlns:a14="http://schemas.microsoft.com/office/drawing/2010/main" xmlns="" val="0"/>
              </a:ext>
            </a:extLst>
          </a:blip>
          <a:srcRect r="56055"/>
          <a:stretch/>
        </p:blipFill>
        <p:spPr bwMode="auto">
          <a:xfrm>
            <a:off x="7236822" y="1227909"/>
            <a:ext cx="4441372" cy="5434148"/>
          </a:xfrm>
          <a:prstGeom prst="rect">
            <a:avLst/>
          </a:prstGeom>
          <a:noFill/>
          <a:ln>
            <a:noFill/>
          </a:ln>
          <a:extLst>
            <a:ext uri="{53640926-AAD7-44D8-BBD7-CCE9431645EC}">
              <a14:shadowObscured xmlns:a14="http://schemas.microsoft.com/office/drawing/2010/main" xmlns=""/>
            </a:ext>
          </a:extLst>
        </p:spPr>
      </p:pic>
      <p:sp>
        <p:nvSpPr>
          <p:cNvPr id="6" name="Right Arrow 5"/>
          <p:cNvSpPr/>
          <p:nvPr/>
        </p:nvSpPr>
        <p:spPr>
          <a:xfrm>
            <a:off x="5003074" y="3309595"/>
            <a:ext cx="2116183"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0629" y="104504"/>
            <a:ext cx="11547565" cy="11234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Tại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sao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nhiều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loại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cây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trồng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lúa</a:t>
            </a:r>
            <a:r>
              <a:rPr lang="en-US" sz="3200" b="1" dirty="0" smtClean="0">
                <a:solidFill>
                  <a:srgbClr val="FF0000"/>
                </a:solidFill>
                <a:latin typeface="Times New Roman" panose="02020603050405020304" pitchFamily="18" charset="0"/>
                <a:cs typeface="Times New Roman" panose="02020603050405020304" pitchFamily="18" charset="0"/>
              </a:rPr>
              <a:t> , </a:t>
            </a:r>
            <a:r>
              <a:rPr lang="en-US" sz="3200" b="1" dirty="0" err="1" smtClean="0">
                <a:solidFill>
                  <a:srgbClr val="FF0000"/>
                </a:solidFill>
                <a:latin typeface="Times New Roman" panose="02020603050405020304" pitchFamily="18" charset="0"/>
                <a:cs typeface="Times New Roman" panose="02020603050405020304" pitchFamily="18" charset="0"/>
              </a:rPr>
              <a:t>ngô</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cây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ăn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quả</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không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được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tưới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nước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đủ</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sẽ</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héo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dần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thậm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chí</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sẽ</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chết</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9482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r="8747"/>
          <a:stretch/>
        </p:blipFill>
        <p:spPr>
          <a:xfrm>
            <a:off x="425115" y="318337"/>
            <a:ext cx="11526253" cy="4469492"/>
          </a:xfrm>
        </p:spPr>
      </p:pic>
      <p:pic>
        <p:nvPicPr>
          <p:cNvPr id="14338" name="Picture 2"/>
          <p:cNvPicPr>
            <a:picLocks noChangeAspect="1" noChangeArrowheads="1"/>
          </p:cNvPicPr>
          <p:nvPr/>
        </p:nvPicPr>
        <p:blipFill>
          <a:blip r:embed="rId3"/>
          <a:srcRect/>
          <a:stretch>
            <a:fillRect/>
          </a:stretch>
        </p:blipFill>
        <p:spPr bwMode="auto">
          <a:xfrm>
            <a:off x="10491537" y="4758584"/>
            <a:ext cx="1700462" cy="2099416"/>
          </a:xfrm>
          <a:prstGeom prst="rect">
            <a:avLst/>
          </a:prstGeom>
          <a:noFill/>
          <a:ln w="9525">
            <a:noFill/>
            <a:miter lim="800000"/>
            <a:headEnd/>
            <a:tailEnd/>
          </a:ln>
          <a:effectLst/>
        </p:spPr>
      </p:pic>
      <p:pic>
        <p:nvPicPr>
          <p:cNvPr id="14339" name="Picture 3"/>
          <p:cNvPicPr>
            <a:picLocks noChangeAspect="1" noChangeArrowheads="1"/>
          </p:cNvPicPr>
          <p:nvPr/>
        </p:nvPicPr>
        <p:blipFill>
          <a:blip r:embed="rId4"/>
          <a:srcRect/>
          <a:stretch>
            <a:fillRect/>
          </a:stretch>
        </p:blipFill>
        <p:spPr bwMode="auto">
          <a:xfrm>
            <a:off x="364206" y="5105400"/>
            <a:ext cx="1838325" cy="1752600"/>
          </a:xfrm>
          <a:prstGeom prst="rect">
            <a:avLst/>
          </a:prstGeom>
          <a:noFill/>
          <a:ln w="9525">
            <a:noFill/>
            <a:miter lim="800000"/>
            <a:headEnd/>
            <a:tailEnd/>
          </a:ln>
          <a:effectLst/>
        </p:spPr>
      </p:pic>
    </p:spTree>
    <p:extLst>
      <p:ext uri="{BB962C8B-B14F-4D97-AF65-F5344CB8AC3E}">
        <p14:creationId xmlns:p14="http://schemas.microsoft.com/office/powerpoint/2010/main" xmlns="" val="475458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r="32815"/>
          <a:stretch/>
        </p:blipFill>
        <p:spPr>
          <a:xfrm>
            <a:off x="3390900" y="971551"/>
            <a:ext cx="8673442" cy="4723396"/>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3450" y="1101892"/>
            <a:ext cx="3158466" cy="4705350"/>
          </a:xfrm>
          <a:prstGeom prst="rect">
            <a:avLst/>
          </a:prstGeom>
        </p:spPr>
      </p:pic>
    </p:spTree>
    <p:extLst>
      <p:ext uri="{BB962C8B-B14F-4D97-AF65-F5344CB8AC3E}">
        <p14:creationId xmlns:p14="http://schemas.microsoft.com/office/powerpoint/2010/main" xmlns="" val="2227986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054100"/>
            <a:ext cx="10515600" cy="4351338"/>
          </a:xfrm>
        </p:spPr>
        <p:txBody>
          <a:bodyPr/>
          <a:lstStyle/>
          <a:p>
            <a:pPr marL="0" indent="0">
              <a:buNone/>
            </a:pP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p>
          <a:p>
            <a:pPr marL="514350" indent="-514350">
              <a:buAutoNum type="alphaUcPeriod"/>
            </a:pPr>
            <a:r>
              <a:rPr lang="en-US" dirty="0" smtClean="0">
                <a:latin typeface="Times New Roman" panose="02020603050405020304" pitchFamily="18" charset="0"/>
                <a:cs typeface="Times New Roman" panose="02020603050405020304" pitchFamily="18" charset="0"/>
              </a:rPr>
              <a:t>50</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514350" indent="-514350">
              <a:buAutoNum type="alphaUcPeriod"/>
            </a:pPr>
            <a:r>
              <a:rPr lang="en-US" dirty="0" smtClean="0">
                <a:latin typeface="Times New Roman" panose="02020603050405020304" pitchFamily="18" charset="0"/>
                <a:cs typeface="Times New Roman" panose="02020603050405020304" pitchFamily="18" charset="0"/>
              </a:rPr>
              <a:t>60</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514350" indent="-514350">
              <a:buAutoNum type="alphaUcPeriod"/>
            </a:pPr>
            <a:r>
              <a:rPr lang="en-US" dirty="0" smtClean="0">
                <a:latin typeface="Times New Roman" panose="02020603050405020304" pitchFamily="18" charset="0"/>
                <a:cs typeface="Times New Roman" panose="02020603050405020304" pitchFamily="18" charset="0"/>
              </a:rPr>
              <a:t>70</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514350" indent="-514350">
              <a:buAutoNum type="alphaUcPeriod"/>
            </a:pPr>
            <a:r>
              <a:rPr lang="en-US" dirty="0" smtClean="0">
                <a:latin typeface="Times New Roman" panose="02020603050405020304" pitchFamily="18" charset="0"/>
                <a:cs typeface="Times New Roman" panose="02020603050405020304" pitchFamily="18" charset="0"/>
              </a:rPr>
              <a:t>80</a:t>
            </a:r>
            <a:r>
              <a:rPr lang="en-US" dirty="0">
                <a:latin typeface="Times New Roman" panose="02020603050405020304" pitchFamily="18" charset="0"/>
                <a:cs typeface="Times New Roman" panose="02020603050405020304" pitchFamily="18" charset="0"/>
              </a:rPr>
              <a:t>%. </a:t>
            </a:r>
          </a:p>
        </p:txBody>
      </p:sp>
      <p:sp>
        <p:nvSpPr>
          <p:cNvPr id="4" name="Rounded Rectangle 3"/>
          <p:cNvSpPr/>
          <p:nvPr/>
        </p:nvSpPr>
        <p:spPr>
          <a:xfrm>
            <a:off x="3629026" y="219075"/>
            <a:ext cx="4190999"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Oval 4"/>
          <p:cNvSpPr/>
          <p:nvPr/>
        </p:nvSpPr>
        <p:spPr>
          <a:xfrm>
            <a:off x="466725" y="2533650"/>
            <a:ext cx="447675" cy="447675"/>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C</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1265" name="Picture 1"/>
          <p:cNvPicPr>
            <a:picLocks noChangeAspect="1" noChangeArrowheads="1"/>
          </p:cNvPicPr>
          <p:nvPr/>
        </p:nvPicPr>
        <p:blipFill>
          <a:blip r:embed="rId2"/>
          <a:srcRect/>
          <a:stretch>
            <a:fillRect/>
          </a:stretch>
        </p:blipFill>
        <p:spPr bwMode="auto">
          <a:xfrm>
            <a:off x="9382125" y="4972050"/>
            <a:ext cx="2571750" cy="1885950"/>
          </a:xfrm>
          <a:prstGeom prst="rect">
            <a:avLst/>
          </a:prstGeom>
          <a:noFill/>
          <a:ln w="9525">
            <a:noFill/>
            <a:miter lim="800000"/>
            <a:headEnd/>
            <a:tailEnd/>
          </a:ln>
          <a:effectLst/>
        </p:spPr>
      </p:pic>
    </p:spTree>
    <p:extLst>
      <p:ext uri="{BB962C8B-B14F-4D97-AF65-F5344CB8AC3E}">
        <p14:creationId xmlns:p14="http://schemas.microsoft.com/office/powerpoint/2010/main" xmlns="" val="99533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054100"/>
            <a:ext cx="10515600" cy="4351338"/>
          </a:xfrm>
        </p:spPr>
        <p:txBody>
          <a:bodyPr/>
          <a:lstStyle/>
          <a:p>
            <a:pPr marL="0" indent="0">
              <a:buNone/>
            </a:pP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nhiệt</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Cung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a:t>
            </a:r>
            <a:r>
              <a:rPr lang="en-US" dirty="0">
                <a:latin typeface="Times New Roman" panose="02020603050405020304" pitchFamily="18" charset="0"/>
                <a:cs typeface="Times New Roman" panose="02020603050405020304" pitchFamily="18" charset="0"/>
              </a:rPr>
              <a:t> tan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629026" y="219075"/>
            <a:ext cx="4190999"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Oval 4"/>
          <p:cNvSpPr/>
          <p:nvPr/>
        </p:nvSpPr>
        <p:spPr>
          <a:xfrm>
            <a:off x="781049" y="1628776"/>
            <a:ext cx="276225" cy="3048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5" name="Oval 14"/>
          <p:cNvSpPr/>
          <p:nvPr/>
        </p:nvSpPr>
        <p:spPr>
          <a:xfrm>
            <a:off x="781048" y="2151064"/>
            <a:ext cx="276225" cy="3048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6" name="Oval 15"/>
          <p:cNvSpPr/>
          <p:nvPr/>
        </p:nvSpPr>
        <p:spPr>
          <a:xfrm>
            <a:off x="781049" y="2660652"/>
            <a:ext cx="276225" cy="3048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7" name="Oval 16"/>
          <p:cNvSpPr/>
          <p:nvPr/>
        </p:nvSpPr>
        <p:spPr>
          <a:xfrm>
            <a:off x="738185" y="4181476"/>
            <a:ext cx="276225" cy="3048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8" name="Oval 17"/>
          <p:cNvSpPr/>
          <p:nvPr/>
        </p:nvSpPr>
        <p:spPr>
          <a:xfrm>
            <a:off x="723898" y="4638676"/>
            <a:ext cx="276225" cy="3048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x</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241" name="Picture 1"/>
          <p:cNvPicPr>
            <a:picLocks noChangeAspect="1" noChangeArrowheads="1"/>
          </p:cNvPicPr>
          <p:nvPr/>
        </p:nvPicPr>
        <p:blipFill>
          <a:blip r:embed="rId2"/>
          <a:srcRect/>
          <a:stretch>
            <a:fillRect/>
          </a:stretch>
        </p:blipFill>
        <p:spPr bwMode="auto">
          <a:xfrm>
            <a:off x="9382125" y="4764004"/>
            <a:ext cx="2571750" cy="1885950"/>
          </a:xfrm>
          <a:prstGeom prst="rect">
            <a:avLst/>
          </a:prstGeom>
          <a:noFill/>
          <a:ln w="9525">
            <a:noFill/>
            <a:miter lim="800000"/>
            <a:headEnd/>
            <a:tailEnd/>
          </a:ln>
          <a:effectLst/>
        </p:spPr>
      </p:pic>
    </p:spTree>
    <p:extLst>
      <p:ext uri="{BB962C8B-B14F-4D97-AF65-F5344CB8AC3E}">
        <p14:creationId xmlns:p14="http://schemas.microsoft.com/office/powerpoint/2010/main" xmlns="" val="321523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054100"/>
            <a:ext cx="10515600" cy="4351338"/>
          </a:xfrm>
        </p:spPr>
        <p:txBody>
          <a:bodyPr/>
          <a:lstStyle/>
          <a:p>
            <a:pPr marL="0" indent="0">
              <a:buNone/>
            </a:pP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a:t>
            </a:r>
            <a:r>
              <a:rPr lang="en-US" dirty="0">
                <a:latin typeface="Times New Roman" panose="02020603050405020304" pitchFamily="18" charset="0"/>
                <a:cs typeface="Times New Roman" panose="02020603050405020304" pitchFamily="18" charset="0"/>
              </a:rPr>
              <a:t> tan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carbon dioxide. </a:t>
            </a:r>
          </a:p>
          <a:p>
            <a:pPr marL="0" indent="0">
              <a:buNone/>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629026" y="219075"/>
            <a:ext cx="4190999"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Oval 4"/>
          <p:cNvSpPr/>
          <p:nvPr/>
        </p:nvSpPr>
        <p:spPr>
          <a:xfrm>
            <a:off x="466725" y="2047875"/>
            <a:ext cx="447675" cy="447675"/>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B</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9217" name="Picture 1"/>
          <p:cNvPicPr>
            <a:picLocks noChangeAspect="1" noChangeArrowheads="1"/>
          </p:cNvPicPr>
          <p:nvPr/>
        </p:nvPicPr>
        <p:blipFill>
          <a:blip r:embed="rId2"/>
          <a:srcRect/>
          <a:stretch>
            <a:fillRect/>
          </a:stretch>
        </p:blipFill>
        <p:spPr bwMode="auto">
          <a:xfrm>
            <a:off x="254167" y="4972050"/>
            <a:ext cx="2571750" cy="1885950"/>
          </a:xfrm>
          <a:prstGeom prst="rect">
            <a:avLst/>
          </a:prstGeom>
          <a:noFill/>
          <a:ln w="9525">
            <a:noFill/>
            <a:miter lim="800000"/>
            <a:headEnd/>
            <a:tailEnd/>
          </a:ln>
          <a:effectLst/>
        </p:spPr>
      </p:pic>
    </p:spTree>
    <p:extLst>
      <p:ext uri="{BB962C8B-B14F-4D97-AF65-F5344CB8AC3E}">
        <p14:creationId xmlns:p14="http://schemas.microsoft.com/office/powerpoint/2010/main" xmlns="" val="4383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054100"/>
            <a:ext cx="10515600" cy="4351338"/>
          </a:xfrm>
        </p:spPr>
        <p:txBody>
          <a:bodyPr>
            <a:normAutofit lnSpcReduction="10000"/>
          </a:bodyPr>
          <a:lstStyle/>
          <a:p>
            <a:pPr marL="0" indent="0">
              <a:buNone/>
            </a:pP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(5)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(6)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A. 1.       B. 2.        C. 3.        D. 4. </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629026" y="219075"/>
            <a:ext cx="4190999"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Oval 4"/>
          <p:cNvSpPr/>
          <p:nvPr/>
        </p:nvSpPr>
        <p:spPr>
          <a:xfrm>
            <a:off x="4562475" y="4657725"/>
            <a:ext cx="447675" cy="447675"/>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D</a:t>
            </a:r>
          </a:p>
        </p:txBody>
      </p:sp>
      <p:pic>
        <p:nvPicPr>
          <p:cNvPr id="8193" name="Picture 1"/>
          <p:cNvPicPr>
            <a:picLocks noChangeAspect="1" noChangeArrowheads="1"/>
          </p:cNvPicPr>
          <p:nvPr/>
        </p:nvPicPr>
        <p:blipFill>
          <a:blip r:embed="rId2"/>
          <a:srcRect/>
          <a:stretch>
            <a:fillRect/>
          </a:stretch>
        </p:blipFill>
        <p:spPr bwMode="auto">
          <a:xfrm>
            <a:off x="10125881" y="2261937"/>
            <a:ext cx="2066120" cy="4596063"/>
          </a:xfrm>
          <a:prstGeom prst="rect">
            <a:avLst/>
          </a:prstGeom>
          <a:noFill/>
          <a:ln w="9525">
            <a:noFill/>
            <a:miter lim="800000"/>
            <a:headEnd/>
            <a:tailEnd/>
          </a:ln>
          <a:effectLst/>
        </p:spPr>
      </p:pic>
    </p:spTree>
    <p:extLst>
      <p:ext uri="{BB962C8B-B14F-4D97-AF65-F5344CB8AC3E}">
        <p14:creationId xmlns:p14="http://schemas.microsoft.com/office/powerpoint/2010/main" xmlns="" val="196347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054100"/>
            <a:ext cx="10515600" cy="4351338"/>
          </a:xfrm>
        </p:spPr>
        <p:txBody>
          <a:bodyPr>
            <a:normAutofit fontScale="92500" lnSpcReduction="10000"/>
          </a:bodyPr>
          <a:lstStyle/>
          <a:p>
            <a:pPr marL="0" indent="0">
              <a:lnSpc>
                <a:spcPct val="110000"/>
              </a:lnSpc>
              <a:buNone/>
            </a:pP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nSpc>
                <a:spcPct val="110000"/>
              </a:lnSpc>
              <a:buNone/>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oxygen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hydrogen. </a:t>
            </a:r>
          </a:p>
          <a:p>
            <a:pPr marL="0" indent="0">
              <a:lnSpc>
                <a:spcPct val="110000"/>
              </a:lnSpc>
              <a:buNone/>
            </a:pPr>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oxygen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hydrogen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p>
          <a:p>
            <a:pPr marL="0" indent="0">
              <a:lnSpc>
                <a:spcPct val="110000"/>
              </a:lnSpc>
              <a:buNone/>
            </a:pPr>
            <a:r>
              <a:rPr lang="en-US" dirty="0">
                <a:latin typeface="Times New Roman" panose="02020603050405020304" pitchFamily="18" charset="0"/>
                <a:cs typeface="Times New Roman" panose="02020603050405020304" pitchFamily="18" charset="0"/>
              </a:rPr>
              <a:t>(3) Do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p>
          <a:p>
            <a:pPr marL="0" indent="0">
              <a:lnSpc>
                <a:spcPct val="110000"/>
              </a:lnSpc>
              <a:buNone/>
            </a:pPr>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p>
          <a:p>
            <a:pPr marL="0" indent="0">
              <a:lnSpc>
                <a:spcPct val="110000"/>
              </a:lnSpc>
              <a:buNone/>
            </a:pPr>
            <a:r>
              <a:rPr lang="en-US" dirty="0">
                <a:latin typeface="Times New Roman" panose="02020603050405020304" pitchFamily="18" charset="0"/>
                <a:cs typeface="Times New Roman" panose="02020603050405020304" pitchFamily="18" charset="0"/>
              </a:rPr>
              <a:t>A. 1.           B. 2.            C. 3.             D. 4. </a:t>
            </a:r>
          </a:p>
          <a:p>
            <a:pPr marL="0" indent="0">
              <a:lnSpc>
                <a:spcPct val="110000"/>
              </a:lnSpc>
              <a:buNone/>
            </a:pPr>
            <a:endParaRPr lang="en-US"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629026" y="219075"/>
            <a:ext cx="4190999"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Oval 4"/>
          <p:cNvSpPr/>
          <p:nvPr/>
        </p:nvSpPr>
        <p:spPr>
          <a:xfrm>
            <a:off x="434641" y="4900862"/>
            <a:ext cx="447675" cy="447675"/>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A</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4686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054101"/>
            <a:ext cx="10515600" cy="984250"/>
          </a:xfrm>
        </p:spPr>
        <p:txBody>
          <a:bodyPr>
            <a:normAutofit/>
          </a:bodyPr>
          <a:lstStyle/>
          <a:p>
            <a:pPr marL="0" indent="0">
              <a:buNone/>
            </a:pP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6. </a:t>
            </a:r>
            <a:r>
              <a:rPr lang="vi-VN" b="1" dirty="0" smtClean="0">
                <a:solidFill>
                  <a:srgbClr val="FF0000"/>
                </a:solidFill>
                <a:latin typeface="Times New Roman" panose="02020603050405020304" pitchFamily="18" charset="0"/>
                <a:cs typeface="Times New Roman" panose="02020603050405020304" pitchFamily="18" charset="0"/>
              </a:rPr>
              <a:t>Tại </a:t>
            </a:r>
            <a:r>
              <a:rPr lang="vi-VN" b="1" dirty="0">
                <a:solidFill>
                  <a:srgbClr val="FF0000"/>
                </a:solidFill>
                <a:latin typeface="Times New Roman" panose="02020603050405020304" pitchFamily="18" charset="0"/>
                <a:cs typeface="Times New Roman" panose="02020603050405020304" pitchFamily="18" charset="0"/>
              </a:rPr>
              <a:t>sao khi cơ thể đang ra mổ hôi, nêu có gió thổi ta sẽ có cảm giác mát hơn?</a:t>
            </a: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629026" y="219075"/>
            <a:ext cx="4190999"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850733" y="2106362"/>
            <a:ext cx="10515600" cy="2251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vi-VN" b="1" dirty="0" smtClean="0">
                <a:solidFill>
                  <a:srgbClr val="0033CC"/>
                </a:solidFill>
                <a:latin typeface="Times New Roman" panose="02020603050405020304" pitchFamily="18" charset="0"/>
                <a:cs typeface="Times New Roman" panose="02020603050405020304" pitchFamily="18" charset="0"/>
              </a:rPr>
              <a:t>Khi có gió thổi, nước trong mổ hòi sẽ bay hơi nhanh hơn và mang theo nhiệt cơ thể đang toả ra giảm nhiệt độ bề mặt cơ thể nên sẽ có cảm giác mát hơn.</a:t>
            </a:r>
            <a:endParaRPr lang="en-US" b="1" dirty="0" smtClean="0">
              <a:solidFill>
                <a:srgbClr val="0033CC"/>
              </a:solidFill>
              <a:latin typeface="Times New Roman" panose="02020603050405020304" pitchFamily="18" charset="0"/>
              <a:cs typeface="Times New Roman" panose="02020603050405020304" pitchFamily="18" charset="0"/>
            </a:endParaRPr>
          </a:p>
          <a:p>
            <a:pPr marL="0" indent="0">
              <a:lnSpc>
                <a:spcPct val="100000"/>
              </a:lnSpc>
              <a:buFont typeface="Arial" panose="020B0604020202020204" pitchFamily="34" charset="0"/>
              <a:buNone/>
            </a:pPr>
            <a:endParaRPr lang="en-US" dirty="0" smtClean="0">
              <a:solidFill>
                <a:srgbClr val="0033CC"/>
              </a:solidFill>
              <a:latin typeface="Times New Roman" panose="02020603050405020304" pitchFamily="18" charset="0"/>
              <a:cs typeface="Times New Roman" panose="02020603050405020304" pitchFamily="18" charset="0"/>
            </a:endParaRPr>
          </a:p>
          <a:p>
            <a:pPr marL="0" indent="0">
              <a:lnSpc>
                <a:spcPct val="100000"/>
              </a:lnSpc>
              <a:buFont typeface="Arial" panose="020B0604020202020204" pitchFamily="34" charset="0"/>
              <a:buNone/>
            </a:pPr>
            <a:endParaRPr lang="en-US" dirty="0">
              <a:solidFill>
                <a:srgbClr val="0033CC"/>
              </a:solidFill>
              <a:latin typeface="Times New Roman" panose="02020603050405020304" pitchFamily="18" charset="0"/>
              <a:cs typeface="Times New Roman" panose="02020603050405020304" pitchFamily="18" charset="0"/>
            </a:endParaRPr>
          </a:p>
        </p:txBody>
      </p:sp>
      <p:pic>
        <p:nvPicPr>
          <p:cNvPr id="6145" name="Picture 1"/>
          <p:cNvPicPr>
            <a:picLocks noChangeAspect="1" noChangeArrowheads="1"/>
          </p:cNvPicPr>
          <p:nvPr/>
        </p:nvPicPr>
        <p:blipFill>
          <a:blip r:embed="rId2"/>
          <a:srcRect/>
          <a:stretch>
            <a:fillRect/>
          </a:stretch>
        </p:blipFill>
        <p:spPr bwMode="auto">
          <a:xfrm>
            <a:off x="10791825" y="3743325"/>
            <a:ext cx="1400175" cy="3114675"/>
          </a:xfrm>
          <a:prstGeom prst="rect">
            <a:avLst/>
          </a:prstGeom>
          <a:noFill/>
          <a:ln w="9525">
            <a:noFill/>
            <a:miter lim="800000"/>
            <a:headEnd/>
            <a:tailEnd/>
          </a:ln>
          <a:effectLst/>
        </p:spPr>
      </p:pic>
    </p:spTree>
    <p:extLst>
      <p:ext uri="{BB962C8B-B14F-4D97-AF65-F5344CB8AC3E}">
        <p14:creationId xmlns:p14="http://schemas.microsoft.com/office/powerpoint/2010/main" xmlns="" val="404980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054101"/>
            <a:ext cx="10515600" cy="984250"/>
          </a:xfrm>
        </p:spPr>
        <p:txBody>
          <a:bodyPr>
            <a:normAutofit fontScale="25000" lnSpcReduction="20000"/>
          </a:bodyPr>
          <a:lstStyle/>
          <a:p>
            <a:pPr marL="0" indent="0">
              <a:lnSpc>
                <a:spcPct val="120000"/>
              </a:lnSpc>
              <a:buNone/>
            </a:pPr>
            <a:r>
              <a:rPr lang="en-US" sz="11200" b="1" dirty="0" err="1">
                <a:solidFill>
                  <a:srgbClr val="FF0000"/>
                </a:solidFill>
                <a:latin typeface="Times New Roman" panose="02020603050405020304" pitchFamily="18" charset="0"/>
                <a:cs typeface="Times New Roman" panose="02020603050405020304" pitchFamily="18" charset="0"/>
              </a:rPr>
              <a:t>Câu</a:t>
            </a:r>
            <a:r>
              <a:rPr lang="en-US" sz="11200" b="1" dirty="0">
                <a:solidFill>
                  <a:srgbClr val="FF0000"/>
                </a:solidFill>
                <a:latin typeface="Times New Roman" panose="02020603050405020304" pitchFamily="18" charset="0"/>
                <a:cs typeface="Times New Roman" panose="02020603050405020304" pitchFamily="18" charset="0"/>
              </a:rPr>
              <a:t> </a:t>
            </a:r>
            <a:r>
              <a:rPr lang="en-US" sz="11200" b="1" dirty="0" smtClean="0">
                <a:solidFill>
                  <a:srgbClr val="FF0000"/>
                </a:solidFill>
                <a:latin typeface="Times New Roman" panose="02020603050405020304" pitchFamily="18" charset="0"/>
                <a:cs typeface="Times New Roman" panose="02020603050405020304" pitchFamily="18" charset="0"/>
              </a:rPr>
              <a:t>7. </a:t>
            </a:r>
            <a:r>
              <a:rPr lang="vi-VN" sz="11200" b="1" dirty="0" smtClean="0">
                <a:solidFill>
                  <a:srgbClr val="FF0000"/>
                </a:solidFill>
                <a:latin typeface="Times New Roman" panose="02020603050405020304" pitchFamily="18" charset="0"/>
                <a:cs typeface="Times New Roman" panose="02020603050405020304" pitchFamily="18" charset="0"/>
              </a:rPr>
              <a:t>Tại </a:t>
            </a:r>
            <a:r>
              <a:rPr lang="vi-VN" sz="11200" b="1" dirty="0">
                <a:solidFill>
                  <a:srgbClr val="FF0000"/>
                </a:solidFill>
                <a:latin typeface="Times New Roman" panose="02020603050405020304" pitchFamily="18" charset="0"/>
                <a:cs typeface="Times New Roman" panose="02020603050405020304" pitchFamily="18" charset="0"/>
              </a:rPr>
              <a:t>sao chúng ta cần phải ăn nhiều loại thức ăn khác nhau?</a:t>
            </a:r>
            <a:endParaRPr lang="en-US" sz="11200" b="1" dirty="0">
              <a:solidFill>
                <a:srgbClr val="FF0000"/>
              </a:solidFill>
              <a:latin typeface="Times New Roman" panose="02020603050405020304" pitchFamily="18" charset="0"/>
              <a:cs typeface="Times New Roman" panose="02020603050405020304" pitchFamily="18" charset="0"/>
            </a:endParaRPr>
          </a:p>
          <a:p>
            <a:pPr marL="0" indent="0">
              <a:lnSpc>
                <a:spcPct val="120000"/>
              </a:lnSpc>
              <a:buNone/>
            </a:pPr>
            <a:endParaRPr lang="en-US" sz="11200" b="1" dirty="0">
              <a:solidFill>
                <a:srgbClr val="FF0000"/>
              </a:solidFill>
              <a:latin typeface="Times New Roman" panose="02020603050405020304" pitchFamily="18" charset="0"/>
              <a:cs typeface="Times New Roman" panose="02020603050405020304" pitchFamily="18" charset="0"/>
            </a:endParaRPr>
          </a:p>
          <a:p>
            <a:pPr marL="0" indent="0">
              <a:lnSpc>
                <a:spcPct val="120000"/>
              </a:lnSpc>
              <a:buNone/>
            </a:pPr>
            <a:endParaRPr lang="en-US" dirty="0" smtClean="0">
              <a:latin typeface="Times New Roman" panose="02020603050405020304" pitchFamily="18" charset="0"/>
              <a:cs typeface="Times New Roman" panose="02020603050405020304" pitchFamily="18" charset="0"/>
            </a:endParaRPr>
          </a:p>
          <a:p>
            <a:pPr marL="0" indent="0">
              <a:lnSpc>
                <a:spcPct val="120000"/>
              </a:lnSpc>
              <a:buNone/>
            </a:pPr>
            <a:endParaRPr lang="en-US"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629026" y="219075"/>
            <a:ext cx="4190999"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490286" y="2174541"/>
            <a:ext cx="10972800" cy="2251075"/>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9600" dirty="0" smtClean="0">
                <a:latin typeface="Times New Roman" panose="02020603050405020304" pitchFamily="18" charset="0"/>
                <a:cs typeface="Times New Roman" panose="02020603050405020304" pitchFamily="18" charset="0"/>
              </a:rPr>
              <a:t>Chúng ta cần ăn nhiều loại thức ăn khác nhau để cung câp đẩy đủ các loại chất dinh dưỡng, không cung cấp thừa hoặc thiếu một nhóm chất dinh dưỡng nào đó.</a:t>
            </a:r>
            <a:endParaRPr lang="en-US" sz="960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5122" name="AutoShape 2" descr="anh dong cac loai hoa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srcRect/>
          <a:stretch>
            <a:fillRect/>
          </a:stretch>
        </p:blipFill>
        <p:spPr bwMode="auto">
          <a:xfrm>
            <a:off x="9837821" y="4552950"/>
            <a:ext cx="1981200" cy="2305050"/>
          </a:xfrm>
          <a:prstGeom prst="rect">
            <a:avLst/>
          </a:prstGeom>
          <a:noFill/>
          <a:ln w="9525">
            <a:noFill/>
            <a:miter lim="800000"/>
            <a:headEnd/>
            <a:tailEnd/>
          </a:ln>
          <a:effectLst/>
        </p:spPr>
      </p:pic>
      <p:pic>
        <p:nvPicPr>
          <p:cNvPr id="7" name="Picture 3"/>
          <p:cNvPicPr>
            <a:picLocks noChangeAspect="1" noChangeArrowheads="1"/>
          </p:cNvPicPr>
          <p:nvPr/>
        </p:nvPicPr>
        <p:blipFill>
          <a:blip r:embed="rId2"/>
          <a:srcRect/>
          <a:stretch>
            <a:fillRect/>
          </a:stretch>
        </p:blipFill>
        <p:spPr bwMode="auto">
          <a:xfrm>
            <a:off x="6148137" y="4552950"/>
            <a:ext cx="1981200" cy="2305050"/>
          </a:xfrm>
          <a:prstGeom prst="rect">
            <a:avLst/>
          </a:prstGeom>
          <a:noFill/>
          <a:ln w="9525">
            <a:noFill/>
            <a:miter lim="800000"/>
            <a:headEnd/>
            <a:tailEnd/>
          </a:ln>
          <a:effectLst/>
        </p:spPr>
      </p:pic>
      <p:pic>
        <p:nvPicPr>
          <p:cNvPr id="8" name="Picture 3"/>
          <p:cNvPicPr>
            <a:picLocks noChangeAspect="1" noChangeArrowheads="1"/>
          </p:cNvPicPr>
          <p:nvPr/>
        </p:nvPicPr>
        <p:blipFill>
          <a:blip r:embed="rId2"/>
          <a:srcRect/>
          <a:stretch>
            <a:fillRect/>
          </a:stretch>
        </p:blipFill>
        <p:spPr bwMode="auto">
          <a:xfrm>
            <a:off x="3100134" y="4552950"/>
            <a:ext cx="1981200" cy="2305050"/>
          </a:xfrm>
          <a:prstGeom prst="rect">
            <a:avLst/>
          </a:prstGeom>
          <a:noFill/>
          <a:ln w="9525">
            <a:noFill/>
            <a:miter lim="800000"/>
            <a:headEnd/>
            <a:tailEnd/>
          </a:ln>
          <a:effectLst/>
        </p:spPr>
      </p:pic>
      <p:pic>
        <p:nvPicPr>
          <p:cNvPr id="9" name="Picture 3"/>
          <p:cNvPicPr>
            <a:picLocks noChangeAspect="1" noChangeArrowheads="1"/>
          </p:cNvPicPr>
          <p:nvPr/>
        </p:nvPicPr>
        <p:blipFill>
          <a:blip r:embed="rId2"/>
          <a:srcRect/>
          <a:stretch>
            <a:fillRect/>
          </a:stretch>
        </p:blipFill>
        <p:spPr bwMode="auto">
          <a:xfrm>
            <a:off x="0" y="4552950"/>
            <a:ext cx="1981200" cy="2305050"/>
          </a:xfrm>
          <a:prstGeom prst="rect">
            <a:avLst/>
          </a:prstGeom>
          <a:noFill/>
          <a:ln w="9525">
            <a:noFill/>
            <a:miter lim="800000"/>
            <a:headEnd/>
            <a:tailEnd/>
          </a:ln>
          <a:effectLst/>
        </p:spPr>
      </p:pic>
    </p:spTree>
    <p:extLst>
      <p:ext uri="{BB962C8B-B14F-4D97-AF65-F5344CB8AC3E}">
        <p14:creationId xmlns:p14="http://schemas.microsoft.com/office/powerpoint/2010/main" xmlns="" val="120491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054101"/>
            <a:ext cx="10515600" cy="984250"/>
          </a:xfrm>
        </p:spPr>
        <p:txBody>
          <a:bodyPr>
            <a:normAutofit fontScale="55000" lnSpcReduction="20000"/>
          </a:bodyPr>
          <a:lstStyle/>
          <a:p>
            <a:pPr marL="0" indent="0">
              <a:lnSpc>
                <a:spcPct val="120000"/>
              </a:lnSpc>
              <a:buNone/>
            </a:pPr>
            <a:r>
              <a:rPr lang="vi-VN" sz="5100" b="1" dirty="0" smtClean="0">
                <a:solidFill>
                  <a:srgbClr val="FF0000"/>
                </a:solidFill>
                <a:latin typeface="Times New Roman" panose="02020603050405020304" pitchFamily="18" charset="0"/>
                <a:cs typeface="Times New Roman" panose="02020603050405020304" pitchFamily="18" charset="0"/>
              </a:rPr>
              <a:t>Tại </a:t>
            </a:r>
            <a:r>
              <a:rPr lang="vi-VN" sz="5100" b="1" dirty="0">
                <a:solidFill>
                  <a:srgbClr val="FF0000"/>
                </a:solidFill>
                <a:latin typeface="Times New Roman" panose="02020603050405020304" pitchFamily="18" charset="0"/>
                <a:cs typeface="Times New Roman" panose="02020603050405020304" pitchFamily="18" charset="0"/>
              </a:rPr>
              <a:t>sao khi bị nôn, sót cao, tiêu chảy, chúng ta cần phải bổ sung nước bằng cách uống dung dịch oresol?</a:t>
            </a:r>
            <a:endParaRPr lang="en-US" sz="5100" b="1" dirty="0">
              <a:solidFill>
                <a:srgbClr val="FF0000"/>
              </a:solidFill>
              <a:latin typeface="Times New Roman" panose="02020603050405020304" pitchFamily="18" charset="0"/>
              <a:cs typeface="Times New Roman" panose="02020603050405020304" pitchFamily="18" charset="0"/>
            </a:endParaRPr>
          </a:p>
          <a:p>
            <a:pPr marL="0" indent="0">
              <a:lnSpc>
                <a:spcPct val="120000"/>
              </a:lnSpc>
              <a:buNone/>
            </a:pPr>
            <a:endParaRPr lang="en-US" sz="11200" b="1" dirty="0">
              <a:solidFill>
                <a:srgbClr val="FF0000"/>
              </a:solidFill>
              <a:latin typeface="Times New Roman" panose="02020603050405020304" pitchFamily="18" charset="0"/>
              <a:cs typeface="Times New Roman" panose="02020603050405020304" pitchFamily="18" charset="0"/>
            </a:endParaRPr>
          </a:p>
          <a:p>
            <a:pPr marL="0" indent="0">
              <a:lnSpc>
                <a:spcPct val="120000"/>
              </a:lnSpc>
              <a:buNone/>
            </a:pPr>
            <a:endParaRPr lang="en-US" dirty="0" smtClean="0">
              <a:latin typeface="Times New Roman" panose="02020603050405020304" pitchFamily="18" charset="0"/>
              <a:cs typeface="Times New Roman" panose="02020603050405020304" pitchFamily="18" charset="0"/>
            </a:endParaRPr>
          </a:p>
          <a:p>
            <a:pPr marL="0" indent="0">
              <a:lnSpc>
                <a:spcPct val="120000"/>
              </a:lnSpc>
              <a:buNone/>
            </a:pPr>
            <a:endParaRPr lang="en-US"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629026" y="219075"/>
            <a:ext cx="4190999"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VẬN DỤNG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361950" y="2206625"/>
            <a:ext cx="10972800" cy="225107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7000" dirty="0" smtClean="0">
                <a:solidFill>
                  <a:srgbClr val="00B050"/>
                </a:solidFill>
                <a:latin typeface="Times New Roman" panose="02020603050405020304" pitchFamily="18" charset="0"/>
                <a:cs typeface="Times New Roman" panose="02020603050405020304" pitchFamily="18" charset="0"/>
              </a:rPr>
              <a:t>Oresol là dung dịch có thành phẩn chủ yếu là nước và các chất điện giải (các muối khoáng). Khi bị nôn, sốt cao, tiêu chảy sẽ làm cho cơ thể bị mất một lượng lớn nước và các chất điện giải. Vì vậy, uống dung dịch oresol có tác dụng bù lại các chất này cho cơ thể.</a:t>
            </a:r>
            <a:endParaRPr lang="en-US" sz="7000" dirty="0" smtClean="0">
              <a:solidFill>
                <a:srgbClr val="00B05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7000" dirty="0" smtClean="0">
              <a:solidFill>
                <a:srgbClr val="00B05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pic>
        <p:nvPicPr>
          <p:cNvPr id="4097" name="Picture 1"/>
          <p:cNvPicPr>
            <a:picLocks noChangeAspect="1" noChangeArrowheads="1"/>
          </p:cNvPicPr>
          <p:nvPr/>
        </p:nvPicPr>
        <p:blipFill>
          <a:blip r:embed="rId2"/>
          <a:srcRect/>
          <a:stretch>
            <a:fillRect/>
          </a:stretch>
        </p:blipFill>
        <p:spPr bwMode="auto">
          <a:xfrm>
            <a:off x="10014284" y="4552950"/>
            <a:ext cx="1981200" cy="2305050"/>
          </a:xfrm>
          <a:prstGeom prst="rect">
            <a:avLst/>
          </a:prstGeom>
          <a:noFill/>
          <a:ln w="9525">
            <a:noFill/>
            <a:miter lim="800000"/>
            <a:headEnd/>
            <a:tailEnd/>
          </a:ln>
          <a:effectLst/>
        </p:spPr>
      </p:pic>
    </p:spTree>
    <p:extLst>
      <p:ext uri="{BB962C8B-B14F-4D97-AF65-F5344CB8AC3E}">
        <p14:creationId xmlns:p14="http://schemas.microsoft.com/office/powerpoint/2010/main" xmlns="" val="370580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2"/>
          <p:cNvPicPr>
            <a:picLocks noChangeAspect="1"/>
          </p:cNvPicPr>
          <p:nvPr/>
        </p:nvPicPr>
        <p:blipFill>
          <a:blip r:embed="rId3"/>
          <a:srcRect/>
          <a:stretch>
            <a:fillRect/>
          </a:stretch>
        </p:blipFill>
        <p:spPr bwMode="auto">
          <a:xfrm>
            <a:off x="-145472" y="2800350"/>
            <a:ext cx="81534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495396" y="956160"/>
            <a:ext cx="9201208" cy="11112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Bài</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a:t>
            </a:r>
            <a:r>
              <a:rPr lang="vi-VN" sz="4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VAI TRÒ CỦA NƯỚC VÀ CÁC CHẤT DINH DƯỠNG ĐỐI VỚI CƠ THỂ SINH VẬT</a:t>
            </a:r>
            <a:endParaRPr lang="vi-VN"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100" name="Picture 5"/>
          <p:cNvPicPr>
            <a:picLocks noChangeAspect="1"/>
          </p:cNvPicPr>
          <p:nvPr/>
        </p:nvPicPr>
        <p:blipFill>
          <a:blip r:embed="rId4"/>
          <a:srcRect/>
          <a:stretch>
            <a:fillRect/>
          </a:stretch>
        </p:blipFill>
        <p:spPr bwMode="auto">
          <a:xfrm>
            <a:off x="7306224" y="1511785"/>
            <a:ext cx="4885776" cy="3664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62067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3" name="Content Placeholder 2"/>
          <p:cNvSpPr>
            <a:spLocks noGrp="1"/>
          </p:cNvSpPr>
          <p:nvPr>
            <p:ph idx="1"/>
          </p:nvPr>
        </p:nvSpPr>
        <p:spPr/>
        <p:txBody>
          <a:bodyPr/>
          <a:lstStyle/>
          <a:p>
            <a:endParaRPr lang="en-US"/>
          </a:p>
          <a:p>
            <a:endParaRPr lang="en-US"/>
          </a:p>
        </p:txBody>
      </p:sp>
      <p:sp>
        <p:nvSpPr>
          <p:cNvPr id="9" name="Curved Up Ribbon 8"/>
          <p:cNvSpPr/>
          <p:nvPr/>
        </p:nvSpPr>
        <p:spPr bwMode="auto">
          <a:xfrm>
            <a:off x="2229532" y="1136666"/>
            <a:ext cx="8146026" cy="4226597"/>
          </a:xfrm>
          <a:prstGeom prst="ellipseRibbon2">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2075" tIns="46038" rIns="92075" bIns="46038" anchor="ctr">
            <a:spAutoFit/>
          </a:bodyPr>
          <a:lstStyle/>
          <a:p>
            <a:pPr>
              <a:defRPr/>
            </a:pPr>
            <a:r>
              <a:rPr lang="en-US" sz="2400" dirty="0" smtClean="0">
                <a:solidFill>
                  <a:srgbClr val="7030A0"/>
                </a:solidFill>
                <a:latin typeface="Times New Roman" pitchFamily="18" charset="0"/>
                <a:cs typeface="Times New Roman" pitchFamily="18" charset="0"/>
              </a:rPr>
              <a:t>- HS </a:t>
            </a:r>
            <a:r>
              <a:rPr lang="en-US" sz="2400" dirty="0" err="1">
                <a:solidFill>
                  <a:srgbClr val="7030A0"/>
                </a:solidFill>
                <a:latin typeface="Times New Roman" pitchFamily="18" charset="0"/>
                <a:cs typeface="Times New Roman" pitchFamily="18" charset="0"/>
              </a:rPr>
              <a:t>học</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bài</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trả</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lời</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câu</a:t>
            </a:r>
            <a:r>
              <a:rPr lang="en-US" sz="2400" dirty="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hỏi</a:t>
            </a:r>
            <a:r>
              <a:rPr lang="en-US" sz="2400" dirty="0" smtClean="0">
                <a:solidFill>
                  <a:srgbClr val="7030A0"/>
                </a:solidFill>
                <a:latin typeface="Times New Roman" pitchFamily="18" charset="0"/>
                <a:cs typeface="Times New Roman" pitchFamily="18" charset="0"/>
              </a:rPr>
              <a:t> 1, 2 </a:t>
            </a:r>
            <a:r>
              <a:rPr lang="en-US" sz="2400" dirty="0" err="1">
                <a:solidFill>
                  <a:srgbClr val="7030A0"/>
                </a:solidFill>
                <a:latin typeface="Times New Roman" pitchFamily="18" charset="0"/>
                <a:cs typeface="Times New Roman" pitchFamily="18" charset="0"/>
              </a:rPr>
              <a:t>trong</a:t>
            </a:r>
            <a:r>
              <a:rPr lang="en-US" sz="2400" dirty="0">
                <a:solidFill>
                  <a:srgbClr val="7030A0"/>
                </a:solidFill>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SGK </a:t>
            </a:r>
            <a:r>
              <a:rPr lang="en-US" sz="2400" dirty="0" err="1" smtClean="0">
                <a:solidFill>
                  <a:srgbClr val="7030A0"/>
                </a:solidFill>
                <a:latin typeface="Times New Roman" pitchFamily="18" charset="0"/>
                <a:cs typeface="Times New Roman" pitchFamily="18" charset="0"/>
              </a:rPr>
              <a:t>trang</a:t>
            </a:r>
            <a:r>
              <a:rPr lang="en-US" sz="2400" dirty="0" smtClean="0">
                <a:solidFill>
                  <a:srgbClr val="7030A0"/>
                </a:solidFill>
                <a:latin typeface="Times New Roman" pitchFamily="18" charset="0"/>
                <a:cs typeface="Times New Roman" pitchFamily="18" charset="0"/>
              </a:rPr>
              <a:t> 130 </a:t>
            </a:r>
            <a:r>
              <a:rPr lang="en-US" sz="2400" dirty="0" err="1" smtClean="0">
                <a:solidFill>
                  <a:srgbClr val="7030A0"/>
                </a:solidFill>
                <a:latin typeface="Times New Roman" pitchFamily="18" charset="0"/>
                <a:cs typeface="Times New Roman" pitchFamily="18" charset="0"/>
              </a:rPr>
              <a:t>và</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sách</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bài</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tập</a:t>
            </a:r>
            <a:r>
              <a:rPr lang="en-US" sz="2400" dirty="0" smtClean="0">
                <a:solidFill>
                  <a:srgbClr val="7030A0"/>
                </a:solidFill>
                <a:latin typeface="Times New Roman" pitchFamily="18" charset="0"/>
                <a:cs typeface="Times New Roman" pitchFamily="18" charset="0"/>
              </a:rPr>
              <a:t>.</a:t>
            </a:r>
            <a:endParaRPr lang="en-US" sz="2400" dirty="0">
              <a:solidFill>
                <a:srgbClr val="7030A0"/>
              </a:solidFill>
              <a:latin typeface="Times New Roman" pitchFamily="18" charset="0"/>
              <a:cs typeface="Times New Roman" pitchFamily="18" charset="0"/>
            </a:endParaRPr>
          </a:p>
          <a:p>
            <a:pPr>
              <a:defRPr/>
            </a:pPr>
            <a:r>
              <a:rPr lang="pt-BR" sz="2400" dirty="0" smtClean="0">
                <a:solidFill>
                  <a:srgbClr val="7030A0"/>
                </a:solidFill>
                <a:latin typeface="Times New Roman" pitchFamily="18" charset="0"/>
                <a:cs typeface="Times New Roman" pitchFamily="18" charset="0"/>
              </a:rPr>
              <a:t>- Đọc </a:t>
            </a:r>
            <a:r>
              <a:rPr lang="pt-BR" sz="2400" dirty="0">
                <a:solidFill>
                  <a:srgbClr val="7030A0"/>
                </a:solidFill>
                <a:latin typeface="Times New Roman" pitchFamily="18" charset="0"/>
                <a:cs typeface="Times New Roman" pitchFamily="18" charset="0"/>
              </a:rPr>
              <a:t>và tìm hiểu bài m</a:t>
            </a:r>
            <a:r>
              <a:rPr lang="en-US" sz="2400" dirty="0" err="1">
                <a:solidFill>
                  <a:srgbClr val="7030A0"/>
                </a:solidFill>
                <a:latin typeface="Times New Roman" pitchFamily="18" charset="0"/>
                <a:cs typeface="Times New Roman" pitchFamily="18" charset="0"/>
              </a:rPr>
              <a:t>ới</a:t>
            </a:r>
            <a:r>
              <a:rPr lang="en-US" sz="2400" dirty="0">
                <a:solidFill>
                  <a:srgbClr val="7030A0"/>
                </a:solidFill>
                <a:latin typeface="Times New Roman" pitchFamily="18" charset="0"/>
                <a:cs typeface="Times New Roman" pitchFamily="18" charset="0"/>
              </a:rPr>
              <a:t>.</a:t>
            </a:r>
            <a:endParaRPr lang="pt-BR" sz="2400" dirty="0">
              <a:solidFill>
                <a:srgbClr val="7030A0"/>
              </a:solidFill>
              <a:latin typeface="Times New Roman" pitchFamily="18" charset="0"/>
              <a:cs typeface="Times New Roman" pitchFamily="18" charset="0"/>
            </a:endParaRPr>
          </a:p>
          <a:p>
            <a:pPr>
              <a:defRPr/>
            </a:pPr>
            <a:r>
              <a:rPr lang="pt-BR" sz="2400" dirty="0" smtClean="0">
                <a:solidFill>
                  <a:srgbClr val="7030A0"/>
                </a:solidFill>
                <a:latin typeface="Times New Roman" pitchFamily="18" charset="0"/>
                <a:cs typeface="Times New Roman" pitchFamily="18" charset="0"/>
              </a:rPr>
              <a:t>Bài 29. Trao đổi nước và các chất dinh dưỡng ở thực vật. </a:t>
            </a:r>
            <a:endParaRPr lang="pt-BR" sz="2400" dirty="0">
              <a:solidFill>
                <a:srgbClr val="7030A0"/>
              </a:solidFill>
              <a:latin typeface="Times New Roman" pitchFamily="18" charset="0"/>
              <a:cs typeface="Times New Roman" pitchFamily="18" charset="0"/>
            </a:endParaRPr>
          </a:p>
          <a:p>
            <a:pPr>
              <a:defRPr/>
            </a:pPr>
            <a:endParaRPr lang="pt-BR" sz="2400" dirty="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p:txBody>
      </p:sp>
      <p:pic>
        <p:nvPicPr>
          <p:cNvPr id="11" name="Picture 9" descr="729642g8z5cf0f0r"/>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2930975" y="4000373"/>
            <a:ext cx="7070925" cy="4047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4" descr="teach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59637" y="3018504"/>
            <a:ext cx="22098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AutoShape 2" descr="Hình ảnh có liên quan"/>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ình ảnh có liên quan"/>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xmlns="" id="{8CEC9C25-8E60-424F-83F1-9C9AD80A11A6}"/>
              </a:ext>
            </a:extLst>
          </p:cNvPr>
          <p:cNvSpPr txBox="1"/>
          <p:nvPr/>
        </p:nvSpPr>
        <p:spPr>
          <a:xfrm>
            <a:off x="1560922" y="92078"/>
            <a:ext cx="9131722" cy="646331"/>
          </a:xfrm>
          <a:prstGeom prst="rect">
            <a:avLst/>
          </a:prstGeom>
          <a:noFill/>
        </p:spPr>
        <p:txBody>
          <a:bodyPr wrap="square" rtlCol="0">
            <a:spAutoFit/>
          </a:bodyPr>
          <a:lstStyle/>
          <a:p>
            <a:pPr algn="ctr"/>
            <a:r>
              <a:rPr lang="en-US" sz="3600" b="1" dirty="0">
                <a:solidFill>
                  <a:schemeClr val="accent1"/>
                </a:solidFill>
                <a:latin typeface="Times New Roman" pitchFamily="18" charset="0"/>
                <a:cs typeface="Times New Roman" pitchFamily="18" charset="0"/>
              </a:rPr>
              <a:t>DẶN DÒ VỀ NHÀ</a:t>
            </a:r>
          </a:p>
        </p:txBody>
      </p:sp>
      <p:sp>
        <p:nvSpPr>
          <p:cNvPr id="14" name="Flowchart: Stored Data 13">
            <a:extLst>
              <a:ext uri="{FF2B5EF4-FFF2-40B4-BE49-F238E27FC236}">
                <a16:creationId xmlns:a16="http://schemas.microsoft.com/office/drawing/2014/main" xmlns="" id="{EAAC8D1D-7C7F-4771-8465-E8BB50220F45}"/>
              </a:ext>
            </a:extLst>
          </p:cNvPr>
          <p:cNvSpPr/>
          <p:nvPr/>
        </p:nvSpPr>
        <p:spPr bwMode="auto">
          <a:xfrm rot="10800000">
            <a:off x="8742263" y="107990"/>
            <a:ext cx="1071862" cy="644518"/>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5" name="Flowchart: Stored Data 14">
            <a:extLst>
              <a:ext uri="{FF2B5EF4-FFF2-40B4-BE49-F238E27FC236}">
                <a16:creationId xmlns:a16="http://schemas.microsoft.com/office/drawing/2014/main" xmlns="" id="{D2835CEA-7E33-4842-9C56-9217C87A4B9C}"/>
              </a:ext>
            </a:extLst>
          </p:cNvPr>
          <p:cNvSpPr/>
          <p:nvPr/>
        </p:nvSpPr>
        <p:spPr bwMode="auto">
          <a:xfrm>
            <a:off x="2410313" y="92076"/>
            <a:ext cx="1041324" cy="675274"/>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cxnSp>
        <p:nvCxnSpPr>
          <p:cNvPr id="16" name="Straight Connector 15">
            <a:extLst>
              <a:ext uri="{FF2B5EF4-FFF2-40B4-BE49-F238E27FC236}">
                <a16:creationId xmlns:a16="http://schemas.microsoft.com/office/drawing/2014/main" xmlns="" id="{F8F2854F-E3D5-450F-820C-1B38F4CC0AD1}"/>
              </a:ext>
            </a:extLst>
          </p:cNvPr>
          <p:cNvCxnSpPr>
            <a:cxnSpLocks/>
          </p:cNvCxnSpPr>
          <p:nvPr/>
        </p:nvCxnSpPr>
        <p:spPr bwMode="auto">
          <a:xfrm flipV="1">
            <a:off x="2584286" y="734441"/>
            <a:ext cx="6385601" cy="25967"/>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054979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khunganh\khunganh\khung-hinh-dep (16).png"/>
          <p:cNvPicPr>
            <a:picLocks noChangeAspect="1" noChangeArrowheads="1"/>
          </p:cNvPicPr>
          <p:nvPr/>
        </p:nvPicPr>
        <p:blipFill>
          <a:blip r:embed="rId3" cstate="print"/>
          <a:srcRect l="3976" t="5556" r="6556" b="5274"/>
          <a:stretch>
            <a:fillRect/>
          </a:stretch>
        </p:blipFill>
        <p:spPr bwMode="auto">
          <a:xfrm>
            <a:off x="-384720" y="-19967"/>
            <a:ext cx="12817424" cy="6877967"/>
          </a:xfrm>
          <a:prstGeom prst="rect">
            <a:avLst/>
          </a:prstGeom>
          <a:ln>
            <a:noFill/>
          </a:ln>
          <a:effectLst>
            <a:softEdge rad="112500"/>
          </a:effectLst>
        </p:spPr>
      </p:pic>
      <p:sp>
        <p:nvSpPr>
          <p:cNvPr id="44035" name="Text Box 7"/>
          <p:cNvSpPr txBox="1">
            <a:spLocks noChangeArrowheads="1"/>
          </p:cNvSpPr>
          <p:nvPr/>
        </p:nvSpPr>
        <p:spPr bwMode="auto">
          <a:xfrm>
            <a:off x="1847850" y="1916113"/>
            <a:ext cx="8351838" cy="230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7200" b="1">
                <a:solidFill>
                  <a:srgbClr val="CC0000"/>
                </a:solidFill>
                <a:latin typeface="Times New Roman" panose="02020603050405020304" pitchFamily="18" charset="0"/>
              </a:rPr>
              <a:t>XIN CHÀO VÀ HẸN GẶP LẠI</a:t>
            </a:r>
          </a:p>
        </p:txBody>
      </p:sp>
    </p:spTree>
    <p:extLst>
      <p:ext uri="{BB962C8B-B14F-4D97-AF65-F5344CB8AC3E}">
        <p14:creationId xmlns:p14="http://schemas.microsoft.com/office/powerpoint/2010/main" xmlns="" val="13643137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
            </a:r>
            <a:br>
              <a:rPr lang="en-US"/>
            </a:br>
            <a:endParaRPr lang="en-US"/>
          </a:p>
        </p:txBody>
      </p:sp>
      <p:sp>
        <p:nvSpPr>
          <p:cNvPr id="3" name="Content Placeholder 2"/>
          <p:cNvSpPr>
            <a:spLocks noGrp="1"/>
          </p:cNvSpPr>
          <p:nvPr>
            <p:ph idx="1"/>
          </p:nvPr>
        </p:nvSpPr>
        <p:spPr>
          <a:xfrm>
            <a:off x="-3427246" y="-844554"/>
            <a:ext cx="10515600" cy="4351338"/>
          </a:xfrm>
        </p:spPr>
        <p:txBody>
          <a:bodyPr/>
          <a:lstStyle/>
          <a:p>
            <a:endParaRPr lang="en-US" dirty="0"/>
          </a:p>
          <a:p>
            <a:endParaRPr lang="en-US" dirty="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b="35153"/>
          <a:stretch/>
        </p:blipFill>
        <p:spPr>
          <a:xfrm>
            <a:off x="609601" y="925509"/>
            <a:ext cx="11582399" cy="2176862"/>
          </a:xfrm>
          <a:prstGeom prst="rect">
            <a:avLst/>
          </a:prstGeom>
        </p:spPr>
      </p:pic>
      <p:sp>
        <p:nvSpPr>
          <p:cNvPr id="5" name="Rectangle 4"/>
          <p:cNvSpPr/>
          <p:nvPr/>
        </p:nvSpPr>
        <p:spPr>
          <a:xfrm>
            <a:off x="1847851" y="213914"/>
            <a:ext cx="8905874" cy="115768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BÀI 28. VAI TRÒ CỦA NƯỚC VÀ CÁC CHẤT DINH DƯỠNG ĐỐI VỚI CƠ THỂ SINH VẬT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38274" y="3344067"/>
            <a:ext cx="9315452" cy="5715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anose="02020603050405020304" pitchFamily="18" charset="0"/>
                <a:cs typeface="Times New Roman" panose="02020603050405020304" pitchFamily="18" charset="0"/>
              </a:rPr>
              <a:t>I</a:t>
            </a:r>
            <a:r>
              <a:rPr lang="en-US" sz="2800" dirty="0" smtClean="0">
                <a:solidFill>
                  <a:srgbClr val="FF0000"/>
                </a:solidFill>
                <a:latin typeface="Times New Roman" panose="02020603050405020304" pitchFamily="18" charset="0"/>
                <a:cs typeface="Times New Roman" panose="02020603050405020304" pitchFamily="18" charset="0"/>
              </a:rPr>
              <a:t>. VAI TRÒ CỦA NƯỚC ĐỐI VỚI CƠ THỂ SINH VẬT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438273" y="4324350"/>
            <a:ext cx="9315452" cy="95249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0000"/>
                </a:solidFill>
                <a:latin typeface="Times New Roman" panose="02020603050405020304" pitchFamily="18" charset="0"/>
                <a:cs typeface="Times New Roman" panose="02020603050405020304" pitchFamily="18" charset="0"/>
              </a:rPr>
              <a:t>II. VAI TRÒ CỦA CÁC CHẤT DINH DƯỠNG ĐỐI VỚI CƠ THỂ SINH VẬT</a:t>
            </a:r>
            <a:endParaRPr lang="en-US" sz="28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21160797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8" name="Rectangle 7"/>
          <p:cNvSpPr/>
          <p:nvPr/>
        </p:nvSpPr>
        <p:spPr>
          <a:xfrm>
            <a:off x="123825" y="146449"/>
            <a:ext cx="9315452" cy="5715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anose="02020603050405020304" pitchFamily="18" charset="0"/>
                <a:cs typeface="Times New Roman" panose="02020603050405020304" pitchFamily="18" charset="0"/>
              </a:rPr>
              <a:t>I</a:t>
            </a:r>
            <a:r>
              <a:rPr lang="en-US" sz="2800" dirty="0" smtClean="0">
                <a:solidFill>
                  <a:srgbClr val="FF0000"/>
                </a:solidFill>
                <a:latin typeface="Times New Roman" panose="02020603050405020304" pitchFamily="18" charset="0"/>
                <a:cs typeface="Times New Roman" panose="02020603050405020304" pitchFamily="18" charset="0"/>
              </a:rPr>
              <a:t>. VAI TRÒ CỦA NƯỚC ĐỐI VỚI CƠ THỂ SINH VẬT</a:t>
            </a:r>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220727294"/>
              </p:ext>
            </p:extLst>
          </p:nvPr>
        </p:nvGraphicFramePr>
        <p:xfrm>
          <a:off x="666745" y="1690688"/>
          <a:ext cx="10687054" cy="4175760"/>
        </p:xfrm>
        <a:graphic>
          <a:graphicData uri="http://schemas.openxmlformats.org/drawingml/2006/table">
            <a:tbl>
              <a:tblPr firstRow="1" bandRow="1">
                <a:tableStyleId>{5C22544A-7EE6-4342-B048-85BDC9FD1C3A}</a:tableStyleId>
              </a:tblPr>
              <a:tblGrid>
                <a:gridCol w="5343527">
                  <a:extLst>
                    <a:ext uri="{9D8B030D-6E8A-4147-A177-3AD203B41FA5}">
                      <a16:colId xmlns:a16="http://schemas.microsoft.com/office/drawing/2014/main" xmlns="" val="820999426"/>
                    </a:ext>
                  </a:extLst>
                </a:gridCol>
                <a:gridCol w="5343527">
                  <a:extLst>
                    <a:ext uri="{9D8B030D-6E8A-4147-A177-3AD203B41FA5}">
                      <a16:colId xmlns:a16="http://schemas.microsoft.com/office/drawing/2014/main" xmlns="" val="1188119747"/>
                    </a:ext>
                  </a:extLst>
                </a:gridCol>
              </a:tblGrid>
              <a:tr h="370840">
                <a:tc>
                  <a:txBody>
                    <a:bodyPr/>
                    <a:lstStyle/>
                    <a:p>
                      <a:pPr algn="ctr"/>
                      <a:r>
                        <a:rPr lang="en-US" sz="2400" dirty="0" err="1" smtClean="0">
                          <a:solidFill>
                            <a:srgbClr val="FF0000"/>
                          </a:solidFill>
                          <a:latin typeface="Times New Roman" panose="02020603050405020304" pitchFamily="18" charset="0"/>
                          <a:cs typeface="Times New Roman" panose="02020603050405020304" pitchFamily="18" charset="0"/>
                        </a:rPr>
                        <a:t>Tổ</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1, </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3</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srgbClr val="FF0000"/>
                          </a:solidFill>
                          <a:latin typeface="Times New Roman" panose="02020603050405020304" pitchFamily="18" charset="0"/>
                          <a:cs typeface="Times New Roman" panose="02020603050405020304" pitchFamily="18" charset="0"/>
                        </a:rPr>
                        <a:t>Tổ</a:t>
                      </a:r>
                      <a:r>
                        <a:rPr lang="en-US" sz="2400" dirty="0" smtClean="0">
                          <a:solidFill>
                            <a:srgbClr val="FF0000"/>
                          </a:solidFill>
                          <a:latin typeface="Times New Roman" panose="02020603050405020304" pitchFamily="18" charset="0"/>
                          <a:cs typeface="Times New Roman" panose="02020603050405020304" pitchFamily="18" charset="0"/>
                        </a:rPr>
                        <a:t> 2,  4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66957455"/>
                  </a:ext>
                </a:extLst>
              </a:tr>
              <a:tr h="370840">
                <a:tc>
                  <a:txBody>
                    <a:bodyPr/>
                    <a:lstStyle/>
                    <a:p>
                      <a:r>
                        <a:rPr lang="en-US" sz="2200" b="1" kern="1200" dirty="0" smtClean="0">
                          <a:solidFill>
                            <a:srgbClr val="00B0F0"/>
                          </a:solidFill>
                          <a:effectLst/>
                          <a:latin typeface="Times New Roman" panose="02020603050405020304" pitchFamily="18" charset="0"/>
                          <a:ea typeface="+mn-ea"/>
                          <a:cs typeface="Times New Roman" panose="02020603050405020304" pitchFamily="18" charset="0"/>
                        </a:rPr>
                        <a:t>CẤU</a:t>
                      </a:r>
                      <a:r>
                        <a:rPr lang="en-US" sz="2200" b="1" kern="1200" baseline="0" dirty="0" smtClean="0">
                          <a:solidFill>
                            <a:srgbClr val="00B0F0"/>
                          </a:solidFill>
                          <a:effectLst/>
                          <a:latin typeface="Times New Roman" panose="02020603050405020304" pitchFamily="18" charset="0"/>
                          <a:ea typeface="+mn-ea"/>
                          <a:cs typeface="Times New Roman" panose="02020603050405020304" pitchFamily="18" charset="0"/>
                        </a:rPr>
                        <a:t> TRÚC VÀ TÍNH CHẤT CỦA NƯỚC</a:t>
                      </a:r>
                      <a:endParaRPr lang="en-US" sz="2200" b="1" kern="1200" dirty="0" smtClean="0">
                        <a:solidFill>
                          <a:srgbClr val="00B0F0"/>
                        </a:solidFill>
                        <a:effectLst/>
                        <a:latin typeface="Times New Roman" panose="02020603050405020304" pitchFamily="18" charset="0"/>
                        <a:ea typeface="+mn-ea"/>
                        <a:cs typeface="Times New Roman" panose="02020603050405020304" pitchFamily="18" charset="0"/>
                      </a:endParaRPr>
                    </a:p>
                    <a:p>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H1.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Em</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hãy</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cho</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biết</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nước</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có</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những</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tính</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chất</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gì</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a:t>
                      </a:r>
                    </a:p>
                    <a:p>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H2.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Quan</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sát</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Hình</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28.1,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em</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hãy</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mô</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tả</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cấu</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trúc</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của</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phân</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tử</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nước</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a:t>
                      </a:r>
                    </a:p>
                    <a:p>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H3.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Em</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có</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nhận</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xét</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gì</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về</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sự</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phân</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bố</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của</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các</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electron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trong</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phân</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tử</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nước</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a:t>
                      </a:r>
                    </a:p>
                    <a:p>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H4. Cho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biết</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tính</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chất</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của</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phân</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tử</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nước</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Vì</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sao</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phân</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tử</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nước</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có</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tính</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chất</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đó</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a:t>
                      </a:r>
                    </a:p>
                    <a:p>
                      <a:endParaRPr lang="en-US" sz="24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b="1" kern="1200" dirty="0" smtClean="0">
                          <a:solidFill>
                            <a:srgbClr val="00B0F0"/>
                          </a:solidFill>
                          <a:effectLst/>
                          <a:latin typeface="Times New Roman" panose="02020603050405020304" pitchFamily="18" charset="0"/>
                          <a:ea typeface="+mn-ea"/>
                          <a:cs typeface="Times New Roman" panose="02020603050405020304" pitchFamily="18" charset="0"/>
                        </a:rPr>
                        <a:t>VAI TRÒ</a:t>
                      </a:r>
                      <a:r>
                        <a:rPr lang="en-US" sz="2200" b="1" kern="1200" baseline="0" dirty="0" smtClean="0">
                          <a:solidFill>
                            <a:srgbClr val="00B0F0"/>
                          </a:solidFill>
                          <a:effectLst/>
                          <a:latin typeface="Times New Roman" panose="02020603050405020304" pitchFamily="18" charset="0"/>
                          <a:ea typeface="+mn-ea"/>
                          <a:cs typeface="Times New Roman" panose="02020603050405020304" pitchFamily="18" charset="0"/>
                        </a:rPr>
                        <a:t> CỦA NƯỚC</a:t>
                      </a:r>
                      <a:endParaRPr lang="en-US" sz="2200" b="1" kern="1200" dirty="0" smtClean="0">
                        <a:solidFill>
                          <a:srgbClr val="00B0F0"/>
                        </a:solidFill>
                        <a:effectLst/>
                        <a:latin typeface="Times New Roman" panose="02020603050405020304" pitchFamily="18" charset="0"/>
                        <a:ea typeface="+mn-ea"/>
                        <a:cs typeface="Times New Roman" panose="02020603050405020304" pitchFamily="18" charset="0"/>
                      </a:endParaRPr>
                    </a:p>
                    <a:p>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H5.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Nước</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có</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những</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vai</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trò</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gì</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đối</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với</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sinh</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vật</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Cho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ví</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dụ</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a:t>
                      </a:r>
                    </a:p>
                    <a:p>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H6.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Em</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hãy</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kể</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tên</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một</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só</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loài</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sinh</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vật</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sống</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trong</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mòi</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trường</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nước</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a:t>
                      </a:r>
                    </a:p>
                    <a:p>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H7.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Điều</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gì</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sẽ</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xảy</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ra</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đổi</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với</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cơ</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thể</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sinh</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vật</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khi</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thiếu</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nước</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kéo</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dài</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Giải</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rgbClr val="7030A0"/>
                          </a:solidFill>
                          <a:effectLst/>
                          <a:latin typeface="Times New Roman" panose="02020603050405020304" pitchFamily="18" charset="0"/>
                          <a:ea typeface="+mn-ea"/>
                          <a:cs typeface="Times New Roman" panose="02020603050405020304" pitchFamily="18" charset="0"/>
                        </a:rPr>
                        <a:t>thích</a:t>
                      </a:r>
                      <a:r>
                        <a:rPr lang="en-US" sz="2400" kern="1200" dirty="0" smtClean="0">
                          <a:solidFill>
                            <a:srgbClr val="7030A0"/>
                          </a:solidFill>
                          <a:effectLst/>
                          <a:latin typeface="Times New Roman" panose="02020603050405020304" pitchFamily="18" charset="0"/>
                          <a:ea typeface="+mn-ea"/>
                          <a:cs typeface="Times New Roman" panose="02020603050405020304" pitchFamily="18" charset="0"/>
                        </a:rPr>
                        <a:t>.</a:t>
                      </a:r>
                    </a:p>
                    <a:p>
                      <a:endParaRPr lang="en-US" sz="24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39753150"/>
                  </a:ext>
                </a:extLst>
              </a:tr>
            </a:tbl>
          </a:graphicData>
        </a:graphic>
      </p:graphicFrame>
      <p:sp>
        <p:nvSpPr>
          <p:cNvPr id="7" name="Rounded Rectangle 6"/>
          <p:cNvSpPr/>
          <p:nvPr/>
        </p:nvSpPr>
        <p:spPr>
          <a:xfrm>
            <a:off x="2695575" y="999134"/>
            <a:ext cx="6486525" cy="4103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NHIỆM VỤ CỦA CÁC NHÓM CHUYÊN GIA</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Oval 9"/>
          <p:cNvSpPr/>
          <p:nvPr/>
        </p:nvSpPr>
        <p:spPr>
          <a:xfrm>
            <a:off x="9725025" y="646310"/>
            <a:ext cx="1343027" cy="104437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10 PHÚT</a:t>
            </a:r>
            <a:endParaRPr lang="en-US"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39918008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1" nodeType="clickEffect">
                                  <p:stCondLst>
                                    <p:cond delay="0"/>
                                  </p:stCondLst>
                                  <p:childTnLst>
                                    <p:animRot by="21600000">
                                      <p:cBhvr>
                                        <p:cTn id="24"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8" name="Rectangle 7"/>
          <p:cNvSpPr/>
          <p:nvPr/>
        </p:nvSpPr>
        <p:spPr>
          <a:xfrm>
            <a:off x="123825" y="146449"/>
            <a:ext cx="9315452" cy="5715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anose="02020603050405020304" pitchFamily="18" charset="0"/>
                <a:cs typeface="Times New Roman" panose="02020603050405020304" pitchFamily="18" charset="0"/>
              </a:rPr>
              <a:t>I</a:t>
            </a:r>
            <a:r>
              <a:rPr lang="en-US" sz="2800" dirty="0" smtClean="0">
                <a:solidFill>
                  <a:srgbClr val="FF0000"/>
                </a:solidFill>
                <a:latin typeface="Times New Roman" panose="02020603050405020304" pitchFamily="18" charset="0"/>
                <a:cs typeface="Times New Roman" panose="02020603050405020304" pitchFamily="18" charset="0"/>
              </a:rPr>
              <a:t>. VAI TRÒ CỦA NƯỚC ĐỐI VỚI CƠ THỂ SINH VẬT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695575" y="999134"/>
            <a:ext cx="6486525" cy="4103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NHIỆM VỤ CỦA CÁC NHÓM MẢNH GHÉP</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Oval 9"/>
          <p:cNvSpPr/>
          <p:nvPr/>
        </p:nvSpPr>
        <p:spPr>
          <a:xfrm>
            <a:off x="9596436" y="1168499"/>
            <a:ext cx="1343027" cy="104437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10 PHÚT</a:t>
            </a:r>
            <a:endParaRPr lang="en-US" b="1"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823911" y="2313584"/>
            <a:ext cx="10229852" cy="22774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Trao</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đổi</a:t>
            </a:r>
            <a:r>
              <a:rPr lang="en-US" sz="4000" b="1" dirty="0" smtClean="0">
                <a:solidFill>
                  <a:srgbClr val="FF0000"/>
                </a:solidFill>
                <a:latin typeface="Times New Roman" panose="02020603050405020304" pitchFamily="18" charset="0"/>
                <a:cs typeface="Times New Roman" panose="02020603050405020304" pitchFamily="18" charset="0"/>
              </a:rPr>
              <a:t>, chia </a:t>
            </a:r>
            <a:r>
              <a:rPr lang="en-US" sz="4000" b="1" dirty="0" err="1" smtClean="0">
                <a:solidFill>
                  <a:srgbClr val="FF0000"/>
                </a:solidFill>
                <a:latin typeface="Times New Roman" panose="02020603050405020304" pitchFamily="18" charset="0"/>
                <a:cs typeface="Times New Roman" panose="02020603050405020304" pitchFamily="18" charset="0"/>
              </a:rPr>
              <a:t>sẻ</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giữa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các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thành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viên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của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nhóm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ghép</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đáp</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án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của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các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câu</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hỏi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từ</a:t>
            </a:r>
            <a:r>
              <a:rPr lang="en-US" sz="4000" b="1" dirty="0" smtClean="0">
                <a:solidFill>
                  <a:srgbClr val="FF0000"/>
                </a:solidFill>
                <a:latin typeface="Times New Roman" panose="02020603050405020304" pitchFamily="18" charset="0"/>
                <a:cs typeface="Times New Roman" panose="02020603050405020304" pitchFamily="18" charset="0"/>
              </a:rPr>
              <a:t> H1 </a:t>
            </a:r>
            <a:r>
              <a:rPr lang="en-US" sz="40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H7</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24681566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1" nodeType="clickEffect">
                                  <p:stCondLst>
                                    <p:cond delay="0"/>
                                  </p:stCondLst>
                                  <p:childTnLst>
                                    <p:animRot by="21600000">
                                      <p:cBhvr>
                                        <p:cTn id="2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0" grpId="0" animBg="1"/>
      <p:bldP spid="10" grpId="1"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8" name="Rectangle 7"/>
          <p:cNvSpPr/>
          <p:nvPr/>
        </p:nvSpPr>
        <p:spPr>
          <a:xfrm>
            <a:off x="123825" y="146449"/>
            <a:ext cx="9315452" cy="5715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anose="02020603050405020304" pitchFamily="18" charset="0"/>
                <a:cs typeface="Times New Roman" panose="02020603050405020304" pitchFamily="18" charset="0"/>
              </a:rPr>
              <a:t>I</a:t>
            </a:r>
            <a:r>
              <a:rPr lang="en-US" sz="2800" dirty="0" smtClean="0">
                <a:solidFill>
                  <a:srgbClr val="FF0000"/>
                </a:solidFill>
                <a:latin typeface="Times New Roman" panose="02020603050405020304" pitchFamily="18" charset="0"/>
                <a:cs typeface="Times New Roman" panose="02020603050405020304" pitchFamily="18" charset="0"/>
              </a:rPr>
              <a:t>. VAI TRÒ CỦA NƯỚC ĐỐI VỚI CƠ THỂ SINH VẬT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123950" y="999134"/>
            <a:ext cx="9353549" cy="91023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 1.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453939" y="2068528"/>
            <a:ext cx="11224713" cy="227746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33CC"/>
                </a:solidFill>
                <a:latin typeface="Times New Roman" panose="02020603050405020304" pitchFamily="18" charset="0"/>
                <a:cs typeface="Times New Roman" panose="02020603050405020304" pitchFamily="18" charset="0"/>
              </a:rPr>
              <a:t>Nước là chất lỏng không màu, không mùi, không vị, sôi ở 100 °C và đòng đặc ở 0 °C. Nước là dung </a:t>
            </a:r>
            <a:r>
              <a:rPr lang="vi-VN" sz="3200" b="1" dirty="0" smtClean="0">
                <a:solidFill>
                  <a:srgbClr val="0033CC"/>
                </a:solidFill>
                <a:latin typeface="Times New Roman" panose="02020603050405020304" pitchFamily="18" charset="0"/>
                <a:cs typeface="Times New Roman" panose="02020603050405020304" pitchFamily="18" charset="0"/>
              </a:rPr>
              <a:t>m</a:t>
            </a:r>
            <a:r>
              <a:rPr lang="en-US" sz="3200" b="1" dirty="0">
                <a:solidFill>
                  <a:srgbClr val="0033CC"/>
                </a:solidFill>
                <a:latin typeface="Times New Roman" panose="02020603050405020304" pitchFamily="18" charset="0"/>
                <a:cs typeface="Times New Roman" panose="02020603050405020304" pitchFamily="18" charset="0"/>
              </a:rPr>
              <a:t>ô</a:t>
            </a:r>
            <a:r>
              <a:rPr lang="vi-VN" sz="3200" b="1" dirty="0" smtClean="0">
                <a:solidFill>
                  <a:srgbClr val="0033CC"/>
                </a:solidFill>
                <a:latin typeface="Times New Roman" panose="02020603050405020304" pitchFamily="18" charset="0"/>
                <a:cs typeface="Times New Roman" panose="02020603050405020304" pitchFamily="18" charset="0"/>
              </a:rPr>
              <a:t>i </a:t>
            </a:r>
            <a:r>
              <a:rPr lang="vi-VN" sz="3200" b="1" dirty="0">
                <a:solidFill>
                  <a:srgbClr val="0033CC"/>
                </a:solidFill>
                <a:latin typeface="Times New Roman" panose="02020603050405020304" pitchFamily="18" charset="0"/>
                <a:cs typeface="Times New Roman" panose="02020603050405020304" pitchFamily="18" charset="0"/>
              </a:rPr>
              <a:t>hoà tan nhiều chất, có tính dẫn điện và dẫn nhiệt.</a:t>
            </a:r>
            <a:endParaRPr lang="en-US" sz="3200" b="1" dirty="0">
              <a:solidFill>
                <a:srgbClr val="0033CC"/>
              </a:solidFill>
              <a:latin typeface="Times New Roman" panose="02020603050405020304" pitchFamily="18" charset="0"/>
              <a:cs typeface="Times New Roman" panose="02020603050405020304" pitchFamily="18" charset="0"/>
            </a:endParaRPr>
          </a:p>
        </p:txBody>
      </p:sp>
      <p:pic>
        <p:nvPicPr>
          <p:cNvPr id="27649" name="Picture 1"/>
          <p:cNvPicPr>
            <a:picLocks noChangeAspect="1" noChangeArrowheads="1"/>
          </p:cNvPicPr>
          <p:nvPr/>
        </p:nvPicPr>
        <p:blipFill>
          <a:blip r:embed="rId3"/>
          <a:srcRect/>
          <a:stretch>
            <a:fillRect/>
          </a:stretch>
        </p:blipFill>
        <p:spPr bwMode="auto">
          <a:xfrm>
            <a:off x="9734550" y="3781425"/>
            <a:ext cx="2457450" cy="3076575"/>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xmlns="" val="9294687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8" name="Rectangle 7"/>
          <p:cNvSpPr/>
          <p:nvPr/>
        </p:nvSpPr>
        <p:spPr>
          <a:xfrm>
            <a:off x="123825" y="146449"/>
            <a:ext cx="9315452" cy="5715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anose="02020603050405020304" pitchFamily="18" charset="0"/>
                <a:cs typeface="Times New Roman" panose="02020603050405020304" pitchFamily="18" charset="0"/>
              </a:rPr>
              <a:t>I</a:t>
            </a:r>
            <a:r>
              <a:rPr lang="en-US" sz="2800" dirty="0" smtClean="0">
                <a:solidFill>
                  <a:srgbClr val="FF0000"/>
                </a:solidFill>
                <a:latin typeface="Times New Roman" panose="02020603050405020304" pitchFamily="18" charset="0"/>
                <a:cs typeface="Times New Roman" panose="02020603050405020304" pitchFamily="18" charset="0"/>
              </a:rPr>
              <a:t>. VAI TRÒ CỦA NƯỚC ĐỐI VỚI CƠ THỂ SINH VẬT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3600450" y="1085056"/>
            <a:ext cx="7953375" cy="91023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 2</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28.1,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mô</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cấu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000125" y="3305767"/>
            <a:ext cx="10515600" cy="2277466"/>
          </a:xfrm>
          <a:prstGeom prst="roundRect">
            <a:avLst/>
          </a:prstGeom>
          <a:solidFill>
            <a:srgbClr val="FFD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70C0"/>
                </a:solidFill>
                <a:latin typeface="Times New Roman" panose="02020603050405020304" pitchFamily="18" charset="0"/>
                <a:cs typeface="Times New Roman" panose="02020603050405020304" pitchFamily="18" charset="0"/>
              </a:rPr>
              <a:t>Một phân tử nước được cấu tạo từ một nguyên tử </a:t>
            </a:r>
            <a:r>
              <a:rPr lang="en-US" sz="3200" b="1" dirty="0">
                <a:solidFill>
                  <a:srgbClr val="0070C0"/>
                </a:solidFill>
                <a:latin typeface="Times New Roman" panose="02020603050405020304" pitchFamily="18" charset="0"/>
                <a:cs typeface="Times New Roman" panose="02020603050405020304" pitchFamily="18" charset="0"/>
              </a:rPr>
              <a:t>oxygen </a:t>
            </a:r>
            <a:r>
              <a:rPr lang="vi-VN" sz="3200" b="1" dirty="0">
                <a:solidFill>
                  <a:srgbClr val="0070C0"/>
                </a:solidFill>
                <a:latin typeface="Times New Roman" panose="02020603050405020304" pitchFamily="18" charset="0"/>
                <a:cs typeface="Times New Roman" panose="02020603050405020304" pitchFamily="18" charset="0"/>
              </a:rPr>
              <a:t>và hai nguyên tử </a:t>
            </a:r>
            <a:r>
              <a:rPr lang="en-US" sz="3200" b="1" dirty="0">
                <a:solidFill>
                  <a:srgbClr val="0070C0"/>
                </a:solidFill>
                <a:latin typeface="Times New Roman" panose="02020603050405020304" pitchFamily="18" charset="0"/>
                <a:cs typeface="Times New Roman" panose="02020603050405020304" pitchFamily="18" charset="0"/>
              </a:rPr>
              <a:t>hydrogen </a:t>
            </a:r>
            <a:r>
              <a:rPr lang="vi-VN" sz="3200" b="1" dirty="0">
                <a:solidFill>
                  <a:srgbClr val="0070C0"/>
                </a:solidFill>
                <a:latin typeface="Times New Roman" panose="02020603050405020304" pitchFamily="18" charset="0"/>
                <a:cs typeface="Times New Roman" panose="02020603050405020304" pitchFamily="18" charset="0"/>
              </a:rPr>
              <a:t>liên kết với nhau bằng liên kết cộng hoá trị.</a:t>
            </a:r>
            <a:endParaRPr lang="en-US" sz="32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4800" y="976212"/>
            <a:ext cx="2901115" cy="2186088"/>
          </a:xfrm>
          <a:prstGeom prst="rect">
            <a:avLst/>
          </a:prstGeom>
        </p:spPr>
      </p:pic>
    </p:spTree>
    <p:custDataLst>
      <p:tags r:id="rId1"/>
    </p:custDataLst>
    <p:extLst>
      <p:ext uri="{BB962C8B-B14F-4D97-AF65-F5344CB8AC3E}">
        <p14:creationId xmlns:p14="http://schemas.microsoft.com/office/powerpoint/2010/main" xmlns="" val="15258258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8" name="Rectangle 7"/>
          <p:cNvSpPr/>
          <p:nvPr/>
        </p:nvSpPr>
        <p:spPr>
          <a:xfrm>
            <a:off x="123825" y="146449"/>
            <a:ext cx="9315452" cy="5715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anose="02020603050405020304" pitchFamily="18" charset="0"/>
                <a:cs typeface="Times New Roman" panose="02020603050405020304" pitchFamily="18" charset="0"/>
              </a:rPr>
              <a:t>I</a:t>
            </a:r>
            <a:r>
              <a:rPr lang="en-US" sz="2800" dirty="0" smtClean="0">
                <a:solidFill>
                  <a:srgbClr val="FF0000"/>
                </a:solidFill>
                <a:latin typeface="Times New Roman" panose="02020603050405020304" pitchFamily="18" charset="0"/>
                <a:cs typeface="Times New Roman" panose="02020603050405020304" pitchFamily="18" charset="0"/>
              </a:rPr>
              <a:t>. VAI TRÒ CỦA NƯỚC ĐỐI VỚI CƠ THỂ SINH VẬT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590675" y="999134"/>
            <a:ext cx="8410575" cy="91023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 3</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xét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electron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3429000" y="2837459"/>
            <a:ext cx="7810499" cy="2277466"/>
          </a:xfrm>
          <a:prstGeom prst="roundRect">
            <a:avLst/>
          </a:prstGeom>
          <a:solidFill>
            <a:srgbClr val="FFD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70C0"/>
                </a:solidFill>
                <a:latin typeface="Times New Roman" panose="02020603050405020304" pitchFamily="18" charset="0"/>
                <a:cs typeface="Times New Roman" panose="02020603050405020304" pitchFamily="18" charset="0"/>
              </a:rPr>
              <a:t>Trong phân tử nước, các </a:t>
            </a:r>
            <a:r>
              <a:rPr lang="en-US" sz="3200" b="1" dirty="0">
                <a:solidFill>
                  <a:srgbClr val="0070C0"/>
                </a:solidFill>
                <a:latin typeface="Times New Roman" panose="02020603050405020304" pitchFamily="18" charset="0"/>
                <a:cs typeface="Times New Roman" panose="02020603050405020304" pitchFamily="18" charset="0"/>
              </a:rPr>
              <a:t>electron </a:t>
            </a:r>
            <a:r>
              <a:rPr lang="vi-VN" sz="3200" b="1" dirty="0">
                <a:solidFill>
                  <a:srgbClr val="0070C0"/>
                </a:solidFill>
                <a:latin typeface="Times New Roman" panose="02020603050405020304" pitchFamily="18" charset="0"/>
                <a:cs typeface="Times New Roman" panose="02020603050405020304" pitchFamily="18" charset="0"/>
              </a:rPr>
              <a:t>có xu hướng bị lệch </a:t>
            </a:r>
            <a:r>
              <a:rPr lang="vi-VN" sz="3200" b="1" dirty="0" smtClean="0">
                <a:solidFill>
                  <a:srgbClr val="0070C0"/>
                </a:solidFill>
                <a:latin typeface="Times New Roman" panose="02020603050405020304" pitchFamily="18" charset="0"/>
                <a:cs typeface="Times New Roman" panose="02020603050405020304" pitchFamily="18" charset="0"/>
              </a:rPr>
              <a:t>v</a:t>
            </a:r>
            <a:r>
              <a:rPr lang="en-US" sz="3200" b="1" dirty="0" smtClean="0">
                <a:solidFill>
                  <a:srgbClr val="0070C0"/>
                </a:solidFill>
                <a:latin typeface="Times New Roman" panose="02020603050405020304" pitchFamily="18" charset="0"/>
                <a:cs typeface="Times New Roman" panose="02020603050405020304" pitchFamily="18" charset="0"/>
              </a:rPr>
              <a:t>ề</a:t>
            </a:r>
            <a:r>
              <a:rPr lang="vi-VN" sz="3200" b="1" dirty="0" smtClean="0">
                <a:solidFill>
                  <a:srgbClr val="0070C0"/>
                </a:solidFill>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phía </a:t>
            </a:r>
            <a:r>
              <a:rPr lang="en-US" sz="3200" b="1" dirty="0">
                <a:solidFill>
                  <a:srgbClr val="0070C0"/>
                </a:solidFill>
                <a:latin typeface="Times New Roman" panose="02020603050405020304" pitchFamily="18" charset="0"/>
                <a:cs typeface="Times New Roman" panose="02020603050405020304" pitchFamily="18" charset="0"/>
              </a:rPr>
              <a:t>oxygen </a:t>
            </a:r>
            <a:r>
              <a:rPr lang="vi-VN" sz="3200" b="1" dirty="0">
                <a:solidFill>
                  <a:srgbClr val="0070C0"/>
                </a:solidFill>
                <a:latin typeface="Times New Roman" panose="02020603050405020304" pitchFamily="18" charset="0"/>
                <a:cs typeface="Times New Roman" panose="02020603050405020304" pitchFamily="18" charset="0"/>
              </a:rPr>
              <a:t>do nguyên </a:t>
            </a:r>
            <a:r>
              <a:rPr lang="vi-VN" sz="3200" b="1" dirty="0" smtClean="0">
                <a:solidFill>
                  <a:srgbClr val="0070C0"/>
                </a:solidFill>
                <a:latin typeface="Times New Roman" panose="02020603050405020304" pitchFamily="18" charset="0"/>
                <a:cs typeface="Times New Roman" panose="02020603050405020304" pitchFamily="18" charset="0"/>
              </a:rPr>
              <a:t>tử</a:t>
            </a:r>
            <a:r>
              <a:rPr lang="en-US" sz="3200" b="1" dirty="0" smtClean="0">
                <a:solidFill>
                  <a:srgbClr val="0070C0"/>
                </a:solidFill>
                <a:latin typeface="Times New Roman" panose="02020603050405020304" pitchFamily="18" charset="0"/>
                <a:cs typeface="Times New Roman" panose="02020603050405020304" pitchFamily="18" charset="0"/>
              </a:rPr>
              <a:t> </a:t>
            </a:r>
            <a:r>
              <a:rPr lang="vi-VN" sz="3200" b="1" dirty="0" smtClean="0">
                <a:solidFill>
                  <a:srgbClr val="0070C0"/>
                </a:solidFill>
                <a:latin typeface="Times New Roman" panose="02020603050405020304" pitchFamily="18" charset="0"/>
                <a:cs typeface="Times New Roman" panose="02020603050405020304" pitchFamily="18" charset="0"/>
              </a:rPr>
              <a:t>oxygen </a:t>
            </a:r>
            <a:r>
              <a:rPr lang="vi-VN" sz="3200" b="1" dirty="0">
                <a:solidFill>
                  <a:srgbClr val="0070C0"/>
                </a:solidFill>
                <a:latin typeface="Times New Roman" panose="02020603050405020304" pitchFamily="18" charset="0"/>
                <a:cs typeface="Times New Roman" panose="02020603050405020304" pitchFamily="18" charset="0"/>
              </a:rPr>
              <a:t>có khả năng hút </a:t>
            </a:r>
            <a:r>
              <a:rPr lang="en-US" sz="3200" b="1" dirty="0">
                <a:solidFill>
                  <a:srgbClr val="0070C0"/>
                </a:solidFill>
                <a:latin typeface="Times New Roman" panose="02020603050405020304" pitchFamily="18" charset="0"/>
                <a:cs typeface="Times New Roman" panose="02020603050405020304" pitchFamily="18" charset="0"/>
              </a:rPr>
              <a:t>electron </a:t>
            </a:r>
            <a:r>
              <a:rPr lang="vi-VN" sz="3200" b="1" dirty="0">
                <a:solidFill>
                  <a:srgbClr val="0070C0"/>
                </a:solidFill>
                <a:latin typeface="Times New Roman" panose="02020603050405020304" pitchFamily="18" charset="0"/>
                <a:cs typeface="Times New Roman" panose="02020603050405020304" pitchFamily="18" charset="0"/>
              </a:rPr>
              <a:t>mạnh hơn.</a:t>
            </a:r>
            <a:endParaRPr lang="en-US" sz="3200" b="1" dirty="0">
              <a:solidFill>
                <a:srgbClr val="0070C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52400" y="2695575"/>
            <a:ext cx="3210673" cy="2419350"/>
          </a:xfrm>
          <a:prstGeom prst="rect">
            <a:avLst/>
          </a:prstGeom>
        </p:spPr>
      </p:pic>
    </p:spTree>
    <p:custDataLst>
      <p:tags r:id="rId1"/>
    </p:custDataLst>
    <p:extLst>
      <p:ext uri="{BB962C8B-B14F-4D97-AF65-F5344CB8AC3E}">
        <p14:creationId xmlns:p14="http://schemas.microsoft.com/office/powerpoint/2010/main" xmlns="" val="19603225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3"/>
</p:tagLst>
</file>

<file path=ppt/tags/tag10.xml><?xml version="1.0" encoding="utf-8"?>
<p:tagLst xmlns:a="http://schemas.openxmlformats.org/drawingml/2006/main" xmlns:r="http://schemas.openxmlformats.org/officeDocument/2006/relationships" xmlns:p="http://schemas.openxmlformats.org/presentationml/2006/main">
  <p:tag name="TIMING" val="|0.1|3"/>
</p:tagLst>
</file>

<file path=ppt/tags/tag11.xml><?xml version="1.0" encoding="utf-8"?>
<p:tagLst xmlns:a="http://schemas.openxmlformats.org/drawingml/2006/main" xmlns:r="http://schemas.openxmlformats.org/officeDocument/2006/relationships" xmlns:p="http://schemas.openxmlformats.org/presentationml/2006/main">
  <p:tag name="TIMING" val="|0.1|3"/>
</p:tagLst>
</file>

<file path=ppt/tags/tag12.xml><?xml version="1.0" encoding="utf-8"?>
<p:tagLst xmlns:a="http://schemas.openxmlformats.org/drawingml/2006/main" xmlns:r="http://schemas.openxmlformats.org/officeDocument/2006/relationships" xmlns:p="http://schemas.openxmlformats.org/presentationml/2006/main">
  <p:tag name="TIMING" val="|0.1|3"/>
</p:tagLst>
</file>

<file path=ppt/tags/tag13.xml><?xml version="1.0" encoding="utf-8"?>
<p:tagLst xmlns:a="http://schemas.openxmlformats.org/drawingml/2006/main" xmlns:r="http://schemas.openxmlformats.org/officeDocument/2006/relationships" xmlns:p="http://schemas.openxmlformats.org/presentationml/2006/main">
  <p:tag name="TIMING" val="|0.1|3"/>
</p:tagLst>
</file>

<file path=ppt/tags/tag14.xml><?xml version="1.0" encoding="utf-8"?>
<p:tagLst xmlns:a="http://schemas.openxmlformats.org/drawingml/2006/main" xmlns:r="http://schemas.openxmlformats.org/officeDocument/2006/relationships" xmlns:p="http://schemas.openxmlformats.org/presentationml/2006/main">
  <p:tag name="TIMING" val="|0.1|3"/>
</p:tagLst>
</file>

<file path=ppt/tags/tag15.xml><?xml version="1.0" encoding="utf-8"?>
<p:tagLst xmlns:a="http://schemas.openxmlformats.org/drawingml/2006/main" xmlns:r="http://schemas.openxmlformats.org/officeDocument/2006/relationships" xmlns:p="http://schemas.openxmlformats.org/presentationml/2006/main">
  <p:tag name="TIMING" val="|0.1|3"/>
</p:tagLst>
</file>

<file path=ppt/tags/tag16.xml><?xml version="1.0" encoding="utf-8"?>
<p:tagLst xmlns:a="http://schemas.openxmlformats.org/drawingml/2006/main" xmlns:r="http://schemas.openxmlformats.org/officeDocument/2006/relationships" xmlns:p="http://schemas.openxmlformats.org/presentationml/2006/main">
  <p:tag name="TIMING" val="|0.1|3"/>
</p:tagLst>
</file>

<file path=ppt/tags/tag2.xml><?xml version="1.0" encoding="utf-8"?>
<p:tagLst xmlns:a="http://schemas.openxmlformats.org/drawingml/2006/main" xmlns:r="http://schemas.openxmlformats.org/officeDocument/2006/relationships" xmlns:p="http://schemas.openxmlformats.org/presentationml/2006/main">
  <p:tag name="TIMING" val="|0.1|3"/>
</p:tagLst>
</file>

<file path=ppt/tags/tag3.xml><?xml version="1.0" encoding="utf-8"?>
<p:tagLst xmlns:a="http://schemas.openxmlformats.org/drawingml/2006/main" xmlns:r="http://schemas.openxmlformats.org/officeDocument/2006/relationships" xmlns:p="http://schemas.openxmlformats.org/presentationml/2006/main">
  <p:tag name="TIMING" val="|0.1|3"/>
</p:tagLst>
</file>

<file path=ppt/tags/tag4.xml><?xml version="1.0" encoding="utf-8"?>
<p:tagLst xmlns:a="http://schemas.openxmlformats.org/drawingml/2006/main" xmlns:r="http://schemas.openxmlformats.org/officeDocument/2006/relationships" xmlns:p="http://schemas.openxmlformats.org/presentationml/2006/main">
  <p:tag name="TIMING" val="|0.1|3"/>
</p:tagLst>
</file>

<file path=ppt/tags/tag5.xml><?xml version="1.0" encoding="utf-8"?>
<p:tagLst xmlns:a="http://schemas.openxmlformats.org/drawingml/2006/main" xmlns:r="http://schemas.openxmlformats.org/officeDocument/2006/relationships" xmlns:p="http://schemas.openxmlformats.org/presentationml/2006/main">
  <p:tag name="TIMING" val="|0.1|3"/>
</p:tagLst>
</file>

<file path=ppt/tags/tag6.xml><?xml version="1.0" encoding="utf-8"?>
<p:tagLst xmlns:a="http://schemas.openxmlformats.org/drawingml/2006/main" xmlns:r="http://schemas.openxmlformats.org/officeDocument/2006/relationships" xmlns:p="http://schemas.openxmlformats.org/presentationml/2006/main">
  <p:tag name="TIMING" val="|0.1|3"/>
</p:tagLst>
</file>

<file path=ppt/tags/tag7.xml><?xml version="1.0" encoding="utf-8"?>
<p:tagLst xmlns:a="http://schemas.openxmlformats.org/drawingml/2006/main" xmlns:r="http://schemas.openxmlformats.org/officeDocument/2006/relationships" xmlns:p="http://schemas.openxmlformats.org/presentationml/2006/main">
  <p:tag name="TIMING" val="|0.1|3"/>
</p:tagLst>
</file>

<file path=ppt/tags/tag8.xml><?xml version="1.0" encoding="utf-8"?>
<p:tagLst xmlns:a="http://schemas.openxmlformats.org/drawingml/2006/main" xmlns:r="http://schemas.openxmlformats.org/officeDocument/2006/relationships" xmlns:p="http://schemas.openxmlformats.org/presentationml/2006/main">
  <p:tag name="TIMING" val="|0.1|3"/>
</p:tagLst>
</file>

<file path=ppt/tags/tag9.xml><?xml version="1.0" encoding="utf-8"?>
<p:tagLst xmlns:a="http://schemas.openxmlformats.org/drawingml/2006/main" xmlns:r="http://schemas.openxmlformats.org/officeDocument/2006/relationships" xmlns:p="http://schemas.openxmlformats.org/presentationml/2006/main">
  <p:tag name="TIMING" val="|0.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2024</Words>
  <Application>Microsoft Office PowerPoint</Application>
  <PresentationFormat>Custom</PresentationFormat>
  <Paragraphs>159</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 </vt:lpstr>
      <vt:lpstr> </vt:lpstr>
      <vt:lpstr> </vt:lpstr>
      <vt:lpstr> </vt:lpstr>
      <vt:lpstr> </vt:lpstr>
      <vt:lpstr> </vt:lpstr>
      <vt:lpstr> </vt:lpstr>
      <vt:lpstr> </vt:lpstr>
      <vt:lpstr> </vt:lpstr>
      <vt:lpstr> </vt:lpstr>
      <vt:lpstr> </vt:lpstr>
      <vt:lpstr> </vt:lpstr>
      <vt:lpstr> </vt:lpstr>
      <vt:lpstr> </vt:lpstr>
      <vt:lpstr> </vt:lpstr>
      <vt:lpstr> </vt:lpstr>
      <vt:lpstr>Slide 20</vt:lpstr>
      <vt:lpstr>Slide 21</vt:lpstr>
      <vt:lpstr>Slide 22</vt:lpstr>
      <vt:lpstr>Slide 23</vt:lpstr>
      <vt:lpstr>Slide 24</vt:lpstr>
      <vt:lpstr>Slide 25</vt:lpstr>
      <vt:lpstr>Slide 26</vt:lpstr>
      <vt:lpstr>Slide 27</vt:lpstr>
      <vt:lpstr>Slide 28</vt:lpstr>
      <vt:lpstr>Slide 29</vt:lpstr>
      <vt:lpstr> </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NGA</dc:creator>
  <cp:lastModifiedBy>DELL</cp:lastModifiedBy>
  <cp:revision>51</cp:revision>
  <dcterms:created xsi:type="dcterms:W3CDTF">2022-07-16T03:21:03Z</dcterms:created>
  <dcterms:modified xsi:type="dcterms:W3CDTF">2023-03-08T16:15:28Z</dcterms:modified>
</cp:coreProperties>
</file>