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4.wav" ContentType="audio/x-wav"/>
  <Override PartName="/ppt/media/audio5.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8" r:id="rId2"/>
    <p:sldId id="258" r:id="rId3"/>
    <p:sldId id="259" r:id="rId4"/>
    <p:sldId id="260" r:id="rId5"/>
    <p:sldId id="261" r:id="rId6"/>
    <p:sldId id="279" r:id="rId7"/>
    <p:sldId id="262" r:id="rId8"/>
    <p:sldId id="263" r:id="rId9"/>
    <p:sldId id="280" r:id="rId10"/>
    <p:sldId id="265" r:id="rId11"/>
    <p:sldId id="266" r:id="rId12"/>
    <p:sldId id="281" r:id="rId13"/>
    <p:sldId id="292" r:id="rId14"/>
    <p:sldId id="293" r:id="rId15"/>
    <p:sldId id="270" r:id="rId16"/>
    <p:sldId id="271" r:id="rId17"/>
    <p:sldId id="272" r:id="rId18"/>
    <p:sldId id="273" r:id="rId19"/>
    <p:sldId id="282" r:id="rId20"/>
    <p:sldId id="283" r:id="rId21"/>
    <p:sldId id="294" r:id="rId22"/>
    <p:sldId id="295" r:id="rId23"/>
    <p:sldId id="289" r:id="rId24"/>
    <p:sldId id="267" r:id="rId25"/>
    <p:sldId id="268" r:id="rId26"/>
    <p:sldId id="269" r:id="rId27"/>
    <p:sldId id="285" r:id="rId28"/>
    <p:sldId id="290" r:id="rId29"/>
    <p:sldId id="291" r:id="rId30"/>
    <p:sldId id="284" r:id="rId31"/>
    <p:sldId id="275" r:id="rId32"/>
    <p:sldId id="276" r:id="rId33"/>
    <p:sldId id="277" r:id="rId34"/>
    <p:sldId id="256" r:id="rId35"/>
    <p:sldId id="287" r:id="rId36"/>
    <p:sldId id="296"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9900"/>
    <a:srgbClr val="00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FA559-AD81-4B50-8DA3-79E9C5E62918}" type="datetimeFigureOut">
              <a:rPr lang="en-US" smtClean="0"/>
              <a:t>6/9/2024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D4120-7A64-4064-B754-87BAF3035684}" type="slidenum">
              <a:rPr lang="en-US" smtClean="0"/>
              <a:t>‹#›</a:t>
            </a:fld>
            <a:endParaRPr lang="en-US"/>
          </a:p>
        </p:txBody>
      </p:sp>
    </p:spTree>
    <p:extLst>
      <p:ext uri="{BB962C8B-B14F-4D97-AF65-F5344CB8AC3E}">
        <p14:creationId xmlns:p14="http://schemas.microsoft.com/office/powerpoint/2010/main" val="342659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be81104e2b_0_247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be81104e2b_0_24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02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431704-B89D-4EFF-9D8E-0227E0BA8B71}" type="slidenum">
              <a:rPr lang="zh-CN" altLang="en-US" smtClean="0"/>
              <a:t>22</a:t>
            </a:fld>
            <a:endParaRPr lang="zh-CN" altLang="en-US"/>
          </a:p>
        </p:txBody>
      </p:sp>
    </p:spTree>
    <p:extLst>
      <p:ext uri="{BB962C8B-B14F-4D97-AF65-F5344CB8AC3E}">
        <p14:creationId xmlns:p14="http://schemas.microsoft.com/office/powerpoint/2010/main" val="2543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431704-B89D-4EFF-9D8E-0227E0BA8B71}" type="slidenum">
              <a:rPr lang="zh-CN" altLang="en-US" smtClean="0"/>
              <a:t>37</a:t>
            </a:fld>
            <a:endParaRPr lang="zh-CN" altLang="en-US"/>
          </a:p>
        </p:txBody>
      </p:sp>
    </p:spTree>
    <p:extLst>
      <p:ext uri="{BB962C8B-B14F-4D97-AF65-F5344CB8AC3E}">
        <p14:creationId xmlns:p14="http://schemas.microsoft.com/office/powerpoint/2010/main" val="98652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37E551-4E23-409E-A57E-21D68B1EF2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219483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7E551-4E23-409E-A57E-21D68B1EF2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273461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7E551-4E23-409E-A57E-21D68B1EF2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210908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57"/>
        <p:cNvGrpSpPr/>
        <p:nvPr/>
      </p:nvGrpSpPr>
      <p:grpSpPr>
        <a:xfrm>
          <a:off x="0" y="0"/>
          <a:ext cx="0" cy="0"/>
          <a:chOff x="0" y="0"/>
          <a:chExt cx="0" cy="0"/>
        </a:xfrm>
      </p:grpSpPr>
      <p:sp>
        <p:nvSpPr>
          <p:cNvPr id="458" name="Google Shape;458;p29"/>
          <p:cNvSpPr txBox="1">
            <a:spLocks noGrp="1"/>
          </p:cNvSpPr>
          <p:nvPr>
            <p:ph type="subTitle" idx="1"/>
          </p:nvPr>
        </p:nvSpPr>
        <p:spPr>
          <a:xfrm>
            <a:off x="1944450" y="2061167"/>
            <a:ext cx="5255100" cy="33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59" name="Google Shape;459;p29"/>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29"/>
          <p:cNvSpPr/>
          <p:nvPr/>
        </p:nvSpPr>
        <p:spPr>
          <a:xfrm>
            <a:off x="791016" y="2180502"/>
            <a:ext cx="633317"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29"/>
          <p:cNvSpPr/>
          <p:nvPr/>
        </p:nvSpPr>
        <p:spPr>
          <a:xfrm>
            <a:off x="7309926" y="3016535"/>
            <a:ext cx="230195" cy="296492"/>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2" name="Google Shape;462;p29"/>
          <p:cNvGrpSpPr/>
          <p:nvPr/>
        </p:nvGrpSpPr>
        <p:grpSpPr>
          <a:xfrm>
            <a:off x="720010" y="4534643"/>
            <a:ext cx="870591" cy="1197525"/>
            <a:chOff x="5285884" y="-1380494"/>
            <a:chExt cx="870591" cy="898144"/>
          </a:xfrm>
        </p:grpSpPr>
        <p:sp>
          <p:nvSpPr>
            <p:cNvPr id="463" name="Google Shape;463;p29"/>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9"/>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9"/>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9"/>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9"/>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9"/>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9"/>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9"/>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9"/>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9"/>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4446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7E551-4E23-409E-A57E-21D68B1EF2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406830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37E551-4E23-409E-A57E-21D68B1EF2E1}"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383719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37E551-4E23-409E-A57E-21D68B1EF2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76144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37E551-4E23-409E-A57E-21D68B1EF2E1}" type="datetimeFigureOut">
              <a:rPr lang="en-US" smtClean="0"/>
              <a:t>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82528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37E551-4E23-409E-A57E-21D68B1EF2E1}" type="datetimeFigureOut">
              <a:rPr lang="en-US" smtClean="0"/>
              <a:t>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56148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7E551-4E23-409E-A57E-21D68B1EF2E1}" type="datetimeFigureOut">
              <a:rPr lang="en-US" smtClean="0"/>
              <a:t>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113369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37E551-4E23-409E-A57E-21D68B1EF2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53388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37E551-4E23-409E-A57E-21D68B1EF2E1}"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AE754-8AB4-4AD1-9D5D-3929514C7E3A}" type="slidenum">
              <a:rPr lang="en-US" smtClean="0"/>
              <a:t>‹#›</a:t>
            </a:fld>
            <a:endParaRPr lang="en-US"/>
          </a:p>
        </p:txBody>
      </p:sp>
    </p:spTree>
    <p:extLst>
      <p:ext uri="{BB962C8B-B14F-4D97-AF65-F5344CB8AC3E}">
        <p14:creationId xmlns:p14="http://schemas.microsoft.com/office/powerpoint/2010/main" val="268666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7E551-4E23-409E-A57E-21D68B1EF2E1}" type="datetimeFigureOut">
              <a:rPr lang="en-US" smtClean="0"/>
              <a:t>6/9/2024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AE754-8AB4-4AD1-9D5D-3929514C7E3A}" type="slidenum">
              <a:rPr lang="en-US" smtClean="0"/>
              <a:t>‹#›</a:t>
            </a:fld>
            <a:endParaRPr lang="en-US"/>
          </a:p>
        </p:txBody>
      </p:sp>
    </p:spTree>
    <p:extLst>
      <p:ext uri="{BB962C8B-B14F-4D97-AF65-F5344CB8AC3E}">
        <p14:creationId xmlns:p14="http://schemas.microsoft.com/office/powerpoint/2010/main" val="239678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NULL"/><Relationship Id="rId5" Type="http://schemas.openxmlformats.org/officeDocument/2006/relationships/image" Target="../media/image10.wmf"/><Relationship Id="rId4" Type="http://schemas.openxmlformats.org/officeDocument/2006/relationships/audio" Target="../media/audio5.wav"/></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NULL"/><Relationship Id="rId5" Type="http://schemas.openxmlformats.org/officeDocument/2006/relationships/image" Target="../media/image10.wmf"/><Relationship Id="rId4" Type="http://schemas.openxmlformats.org/officeDocument/2006/relationships/audio" Target="../media/audio4.wav"/></Relationships>
</file>

<file path=ppt/slides/_rels/slide1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NULL"/><Relationship Id="rId5" Type="http://schemas.openxmlformats.org/officeDocument/2006/relationships/image" Target="../media/image10.wmf"/><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NUL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NUL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NUL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NULL"/></Relationships>
</file>

<file path=ppt/slides/_rels/slide2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NUL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NUL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0"/>
          <p:cNvSpPr txBox="1">
            <a:spLocks noChangeArrowheads="1"/>
          </p:cNvSpPr>
          <p:nvPr/>
        </p:nvSpPr>
        <p:spPr bwMode="auto">
          <a:xfrm>
            <a:off x="163240" y="457200"/>
            <a:ext cx="858992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3600" b="1" dirty="0">
                <a:solidFill>
                  <a:srgbClr val="FF0000"/>
                </a:solidFill>
                <a:latin typeface="Times New Roman" pitchFamily="18" charset="0"/>
                <a:cs typeface="Times New Roman" pitchFamily="18" charset="0"/>
              </a:rPr>
              <a:t>CHỦ ĐỀ 7      </a:t>
            </a:r>
          </a:p>
          <a:p>
            <a:pPr algn="ctr">
              <a:spcBef>
                <a:spcPct val="50000"/>
              </a:spcBef>
              <a:defRPr/>
            </a:pPr>
            <a:r>
              <a:rPr lang="en-US" altLang="en-US" sz="3600" b="1" dirty="0">
                <a:solidFill>
                  <a:srgbClr val="FF0000"/>
                </a:solidFill>
                <a:latin typeface="Times New Roman" pitchFamily="18" charset="0"/>
                <a:cs typeface="Times New Roman" pitchFamily="18" charset="0"/>
              </a:rPr>
              <a:t>TRAO ĐỔI CHẤT VÀ CHUYỂN HÓA NĂNG LƯỢNG Ở SINH VẬT</a:t>
            </a:r>
          </a:p>
        </p:txBody>
      </p:sp>
      <p:sp>
        <p:nvSpPr>
          <p:cNvPr id="7" name="Text Box 20"/>
          <p:cNvSpPr txBox="1">
            <a:spLocks noChangeArrowheads="1"/>
          </p:cNvSpPr>
          <p:nvPr/>
        </p:nvSpPr>
        <p:spPr bwMode="auto">
          <a:xfrm>
            <a:off x="52404" y="3276600"/>
            <a:ext cx="88116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3000" b="1" dirty="0">
                <a:solidFill>
                  <a:srgbClr val="3333FF"/>
                </a:solidFill>
                <a:latin typeface="Times New Roman" pitchFamily="18" charset="0"/>
                <a:cs typeface="Times New Roman" pitchFamily="18" charset="0"/>
              </a:rPr>
              <a:t>BÀI 22 </a:t>
            </a:r>
          </a:p>
          <a:p>
            <a:pPr algn="ctr">
              <a:spcBef>
                <a:spcPct val="50000"/>
              </a:spcBef>
              <a:defRPr/>
            </a:pPr>
            <a:r>
              <a:rPr lang="en-US" altLang="en-US" sz="3000" b="1" dirty="0">
                <a:solidFill>
                  <a:srgbClr val="3333FF"/>
                </a:solidFill>
                <a:latin typeface="Times New Roman" pitchFamily="18" charset="0"/>
                <a:cs typeface="Times New Roman" pitchFamily="18" charset="0"/>
              </a:rPr>
              <a:t> VAI TRÒ CỦA TRAO ĐỔI CHẤT VÀ CHUYỂN HÓA NĂNG LƯỢNG Ở SINH VẬT</a:t>
            </a:r>
          </a:p>
        </p:txBody>
      </p:sp>
    </p:spTree>
    <p:extLst>
      <p:ext uri="{BB962C8B-B14F-4D97-AF65-F5344CB8AC3E}">
        <p14:creationId xmlns:p14="http://schemas.microsoft.com/office/powerpoint/2010/main" val="4275537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6681" y="0"/>
            <a:ext cx="4379119" cy="954107"/>
          </a:xfrm>
          <a:prstGeom prst="rect">
            <a:avLst/>
          </a:prstGeom>
          <a:noFill/>
        </p:spPr>
        <p:txBody>
          <a:bodyPr wrap="square" rtlCol="0">
            <a:spAutoFit/>
          </a:bodyPr>
          <a:lstStyle/>
          <a:p>
            <a:r>
              <a:rPr lang="en-US" sz="2800" b="1">
                <a:solidFill>
                  <a:srgbClr val="006600"/>
                </a:solidFill>
                <a:latin typeface="Times New Roman" pitchFamily="18" charset="0"/>
                <a:cs typeface="Times New Roman" pitchFamily="18" charset="0"/>
              </a:rPr>
              <a:t>2</a:t>
            </a:r>
            <a:r>
              <a:rPr lang="en-US" sz="2800" b="1" dirty="0">
                <a:solidFill>
                  <a:srgbClr val="006600"/>
                </a:solidFill>
                <a:latin typeface="Times New Roman" pitchFamily="18" charset="0"/>
                <a:cs typeface="Times New Roman" pitchFamily="18" charset="0"/>
              </a:rPr>
              <a:t>.</a:t>
            </a:r>
            <a:r>
              <a:rPr lang="en-US" sz="2800" b="1">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Khái</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niệm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chuyển</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hóa</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năng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lượng</a:t>
            </a:r>
            <a:r>
              <a:rPr lang="en-US" sz="2800" b="1" dirty="0">
                <a:solidFill>
                  <a:srgbClr val="006600"/>
                </a:solidFill>
                <a:latin typeface="Times New Roman" pitchFamily="18" charset="0"/>
                <a:cs typeface="Times New Roman" pitchFamily="18" charset="0"/>
              </a:rPr>
              <a:t>:</a:t>
            </a:r>
          </a:p>
        </p:txBody>
      </p:sp>
      <p:sp>
        <p:nvSpPr>
          <p:cNvPr id="13" name="TextBox 12"/>
          <p:cNvSpPr txBox="1"/>
          <p:nvPr/>
        </p:nvSpPr>
        <p:spPr>
          <a:xfrm>
            <a:off x="4648202" y="457200"/>
            <a:ext cx="4471179" cy="6032421"/>
          </a:xfrm>
          <a:prstGeom prst="rect">
            <a:avLst/>
          </a:prstGeom>
          <a:noFill/>
        </p:spPr>
        <p:txBody>
          <a:bodyPr wrap="square" rtlCol="0">
            <a:spAutoFit/>
          </a:bodyPr>
          <a:lstStyle/>
          <a:p>
            <a:pPr>
              <a:spcBef>
                <a:spcPts val="600"/>
              </a:spcBef>
              <a:spcAft>
                <a:spcPts val="600"/>
              </a:spcAft>
            </a:pPr>
            <a:r>
              <a:rPr lang="en-US" sz="2800">
                <a:solidFill>
                  <a:srgbClr val="3333FF"/>
                </a:solidFill>
                <a:latin typeface="Times New Roman" pitchFamily="18" charset="0"/>
                <a:cs typeface="Times New Roman" pitchFamily="18" charset="0"/>
              </a:rPr>
              <a:t>Câu 4. Quan sát hình giải thích quá trình chuyển hoá năng lượng trong sơ đồ? Thế </a:t>
            </a:r>
            <a:r>
              <a:rPr lang="en-US" sz="2800" dirty="0" err="1">
                <a:solidFill>
                  <a:srgbClr val="3333FF"/>
                </a:solidFill>
                <a:latin typeface="Times New Roman" pitchFamily="18" charset="0"/>
                <a:cs typeface="Times New Roman" pitchFamily="18" charset="0"/>
              </a:rPr>
              <a:t>nào</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là</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chuyển</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hoá</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lượng</a:t>
            </a:r>
            <a:r>
              <a:rPr lang="en-US" sz="2800" dirty="0">
                <a:solidFill>
                  <a:srgbClr val="3333FF"/>
                </a:solidFill>
                <a:latin typeface="Times New Roman" pitchFamily="18" charset="0"/>
                <a:cs typeface="Times New Roman" pitchFamily="18" charset="0"/>
              </a:rPr>
              <a:t>?</a:t>
            </a:r>
          </a:p>
          <a:p>
            <a:pPr>
              <a:spcBef>
                <a:spcPts val="600"/>
              </a:spcBef>
              <a:spcAft>
                <a:spcPts val="600"/>
              </a:spcAft>
            </a:pPr>
            <a:r>
              <a:rPr lang="en-US" sz="2800">
                <a:solidFill>
                  <a:srgbClr val="3333FF"/>
                </a:solidFill>
                <a:latin typeface="Times New Roman" pitchFamily="18" charset="0"/>
                <a:cs typeface="Times New Roman" pitchFamily="18" charset="0"/>
              </a:rPr>
              <a:t>Câu 5</a:t>
            </a:r>
            <a:r>
              <a:rPr lang="en-US" sz="2800" dirty="0">
                <a:solidFill>
                  <a:srgbClr val="3333FF"/>
                </a:solidFill>
                <a:latin typeface="Times New Roman" pitchFamily="18" charset="0"/>
                <a:cs typeface="Times New Roman" pitchFamily="18" charset="0"/>
              </a:rPr>
              <a:t>.</a:t>
            </a:r>
            <a:r>
              <a:rPr lang="en-US" sz="280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Sự</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biến</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đổi</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nào</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sau</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đây</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là</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chuyển</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hoá</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lượng</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trong</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cơ</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thể</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sinh</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vật</a:t>
            </a:r>
            <a:r>
              <a:rPr lang="en-US" sz="2800" dirty="0">
                <a:solidFill>
                  <a:srgbClr val="3333FF"/>
                </a:solidFill>
                <a:latin typeface="Times New Roman" pitchFamily="18" charset="0"/>
                <a:cs typeface="Times New Roman" pitchFamily="18" charset="0"/>
              </a:rPr>
              <a:t>?</a:t>
            </a:r>
          </a:p>
          <a:p>
            <a:pPr>
              <a:spcBef>
                <a:spcPts val="600"/>
              </a:spcBef>
              <a:spcAft>
                <a:spcPts val="600"/>
              </a:spcAft>
            </a:pPr>
            <a:r>
              <a:rPr lang="en-US" sz="2800" dirty="0">
                <a:solidFill>
                  <a:srgbClr val="3333FF"/>
                </a:solidFill>
                <a:latin typeface="Times New Roman" pitchFamily="18" charset="0"/>
                <a:cs typeface="Times New Roman" pitchFamily="18" charset="0"/>
              </a:rPr>
              <a:t>a/</a:t>
            </a:r>
            <a:r>
              <a:rPr lang="en-US" sz="2800" dirty="0" err="1">
                <a:solidFill>
                  <a:srgbClr val="3333FF"/>
                </a:solidFill>
                <a:latin typeface="Times New Roman" pitchFamily="18" charset="0"/>
                <a:cs typeface="Times New Roman" pitchFamily="18" charset="0"/>
              </a:rPr>
              <a:t>Quang</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 -&gt; </a:t>
            </a:r>
            <a:r>
              <a:rPr lang="en-US" sz="2800" dirty="0" err="1">
                <a:solidFill>
                  <a:srgbClr val="3333FF"/>
                </a:solidFill>
                <a:latin typeface="Times New Roman" pitchFamily="18" charset="0"/>
                <a:cs typeface="Times New Roman" pitchFamily="18" charset="0"/>
              </a:rPr>
              <a:t>Hoá</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 </a:t>
            </a:r>
          </a:p>
          <a:p>
            <a:pPr>
              <a:spcBef>
                <a:spcPts val="600"/>
              </a:spcBef>
              <a:spcAft>
                <a:spcPts val="600"/>
              </a:spcAft>
            </a:pPr>
            <a:r>
              <a:rPr lang="en-US" sz="2800" dirty="0">
                <a:solidFill>
                  <a:srgbClr val="3333FF"/>
                </a:solidFill>
                <a:latin typeface="Times New Roman" pitchFamily="18" charset="0"/>
                <a:cs typeface="Times New Roman" pitchFamily="18" charset="0"/>
              </a:rPr>
              <a:t>b/</a:t>
            </a:r>
            <a:r>
              <a:rPr lang="en-US" sz="2800" dirty="0" err="1">
                <a:solidFill>
                  <a:srgbClr val="3333FF"/>
                </a:solidFill>
                <a:latin typeface="Times New Roman" pitchFamily="18" charset="0"/>
                <a:cs typeface="Times New Roman" pitchFamily="18" charset="0"/>
              </a:rPr>
              <a:t>Điện</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 -&gt; </a:t>
            </a:r>
            <a:r>
              <a:rPr lang="en-US" sz="2800" dirty="0" err="1">
                <a:solidFill>
                  <a:srgbClr val="3333FF"/>
                </a:solidFill>
                <a:latin typeface="Times New Roman" pitchFamily="18" charset="0"/>
                <a:cs typeface="Times New Roman" pitchFamily="18" charset="0"/>
              </a:rPr>
              <a:t>Nhiệt</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 </a:t>
            </a:r>
          </a:p>
          <a:p>
            <a:pPr>
              <a:spcBef>
                <a:spcPts val="600"/>
              </a:spcBef>
              <a:spcAft>
                <a:spcPts val="600"/>
              </a:spcAft>
            </a:pPr>
            <a:r>
              <a:rPr lang="en-US" sz="2800" dirty="0">
                <a:solidFill>
                  <a:srgbClr val="3333FF"/>
                </a:solidFill>
                <a:latin typeface="Times New Roman" pitchFamily="18" charset="0"/>
                <a:cs typeface="Times New Roman" pitchFamily="18" charset="0"/>
              </a:rPr>
              <a:t>c/ </a:t>
            </a:r>
            <a:r>
              <a:rPr lang="en-US" sz="2800" dirty="0" err="1">
                <a:solidFill>
                  <a:srgbClr val="3333FF"/>
                </a:solidFill>
                <a:latin typeface="Times New Roman" pitchFamily="18" charset="0"/>
                <a:cs typeface="Times New Roman" pitchFamily="18" charset="0"/>
              </a:rPr>
              <a:t>Hoá</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 -&gt; </a:t>
            </a:r>
            <a:r>
              <a:rPr lang="en-US" sz="2800" dirty="0" err="1">
                <a:solidFill>
                  <a:srgbClr val="3333FF"/>
                </a:solidFill>
                <a:latin typeface="Times New Roman" pitchFamily="18" charset="0"/>
                <a:cs typeface="Times New Roman" pitchFamily="18" charset="0"/>
              </a:rPr>
              <a:t>Nhiệt</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 </a:t>
            </a:r>
          </a:p>
          <a:p>
            <a:pPr>
              <a:spcBef>
                <a:spcPts val="600"/>
              </a:spcBef>
              <a:spcAft>
                <a:spcPts val="600"/>
              </a:spcAft>
            </a:pPr>
            <a:r>
              <a:rPr lang="en-US" sz="2800" dirty="0">
                <a:solidFill>
                  <a:srgbClr val="3333FF"/>
                </a:solidFill>
                <a:latin typeface="Times New Roman" pitchFamily="18" charset="0"/>
                <a:cs typeface="Times New Roman" pitchFamily="18" charset="0"/>
              </a:rPr>
              <a:t>d/ </a:t>
            </a:r>
            <a:r>
              <a:rPr lang="en-US" sz="2800" dirty="0" err="1">
                <a:solidFill>
                  <a:srgbClr val="3333FF"/>
                </a:solidFill>
                <a:latin typeface="Times New Roman" pitchFamily="18" charset="0"/>
                <a:cs typeface="Times New Roman" pitchFamily="18" charset="0"/>
              </a:rPr>
              <a:t>Điện</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 -&gt; </a:t>
            </a:r>
            <a:r>
              <a:rPr lang="en-US" sz="2800" dirty="0" err="1">
                <a:solidFill>
                  <a:srgbClr val="3333FF"/>
                </a:solidFill>
                <a:latin typeface="Times New Roman" pitchFamily="18" charset="0"/>
                <a:cs typeface="Times New Roman" pitchFamily="18" charset="0"/>
              </a:rPr>
              <a:t>Cơ</a:t>
            </a:r>
            <a:r>
              <a:rPr lang="en-US" sz="2800" dirty="0">
                <a:solidFill>
                  <a:srgbClr val="3333FF"/>
                </a:solidFill>
                <a:latin typeface="Times New Roman" pitchFamily="18" charset="0"/>
                <a:cs typeface="Times New Roman" pitchFamily="18" charset="0"/>
              </a:rPr>
              <a:t> </a:t>
            </a:r>
            <a:r>
              <a:rPr lang="en-US" sz="2800" dirty="0" err="1">
                <a:solidFill>
                  <a:srgbClr val="3333FF"/>
                </a:solidFill>
                <a:latin typeface="Times New Roman" pitchFamily="18" charset="0"/>
                <a:cs typeface="Times New Roman" pitchFamily="18" charset="0"/>
              </a:rPr>
              <a:t>năng</a:t>
            </a:r>
            <a:r>
              <a:rPr lang="en-US" sz="2800" dirty="0">
                <a:solidFill>
                  <a:srgbClr val="3333FF"/>
                </a:solidFill>
                <a:latin typeface="Times New Roman" pitchFamily="18" charset="0"/>
                <a:cs typeface="Times New Roman" pitchFamily="18" charset="0"/>
              </a:rPr>
              <a:t>:</a:t>
            </a: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16681" y="-990600"/>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 y="954108"/>
            <a:ext cx="4531520" cy="553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007177"/>
      </p:ext>
    </p:extLst>
  </p:cSld>
  <p:clrMapOvr>
    <a:masterClrMapping/>
  </p:clrMapOvr>
  <p:transition spd="slow">
    <p:randomBar dir="vert"/>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p:cTn id="42"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86400" y="160338"/>
            <a:ext cx="3124200" cy="2246769"/>
          </a:xfrm>
          <a:prstGeom prst="rect">
            <a:avLst/>
          </a:prstGeom>
          <a:noFill/>
        </p:spPr>
        <p:txBody>
          <a:bodyPr wrap="square" rtlCol="0">
            <a:spAutoFit/>
          </a:bodyPr>
          <a:lstStyle/>
          <a:p>
            <a:pPr>
              <a:spcBef>
                <a:spcPts val="600"/>
              </a:spcBef>
              <a:spcAft>
                <a:spcPts val="600"/>
              </a:spcAft>
            </a:pPr>
            <a:r>
              <a:rPr lang="en-US" sz="2800">
                <a:latin typeface="Times New Roman" pitchFamily="18" charset="0"/>
                <a:cs typeface="Times New Roman" pitchFamily="18" charset="0"/>
              </a:rPr>
              <a:t>Câu 4.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lượng</a:t>
            </a:r>
            <a:r>
              <a:rPr lang="en-US" sz="2800">
                <a:latin typeface="Times New Roman" pitchFamily="18" charset="0"/>
                <a:cs typeface="Times New Roman" pitchFamily="18" charset="0"/>
              </a:rPr>
              <a:t> từ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khác</a:t>
            </a:r>
            <a:r>
              <a:rPr lang="en-US" sz="280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6194D881-D99B-C070-59F0-07C26D0202AC}"/>
              </a:ext>
            </a:extLst>
          </p:cNvPr>
          <p:cNvSpPr txBox="1"/>
          <p:nvPr/>
        </p:nvSpPr>
        <p:spPr>
          <a:xfrm>
            <a:off x="358176" y="3581400"/>
            <a:ext cx="7543800" cy="2277547"/>
          </a:xfrm>
          <a:prstGeom prst="rect">
            <a:avLst/>
          </a:prstGeom>
          <a:noFill/>
        </p:spPr>
        <p:txBody>
          <a:bodyPr wrap="square">
            <a:spAutoFit/>
          </a:bodyPr>
          <a:lstStyle/>
          <a:p>
            <a:pPr>
              <a:spcBef>
                <a:spcPts val="600"/>
              </a:spcBef>
              <a:spcAft>
                <a:spcPts val="600"/>
              </a:spcAft>
            </a:pPr>
            <a:r>
              <a:rPr lang="en-US" sz="2800">
                <a:latin typeface="Times New Roman" pitchFamily="18" charset="0"/>
                <a:cs typeface="Times New Roman" pitchFamily="18" charset="0"/>
              </a:rPr>
              <a:t>Câu 5. a/ Quang năng -&gt; Hoá năng: (trong cơ thể).</a:t>
            </a:r>
          </a:p>
          <a:p>
            <a:pPr>
              <a:spcBef>
                <a:spcPts val="600"/>
              </a:spcBef>
              <a:spcAft>
                <a:spcPts val="600"/>
              </a:spcAft>
            </a:pPr>
            <a:r>
              <a:rPr lang="en-US" sz="2800">
                <a:latin typeface="Times New Roman" pitchFamily="18" charset="0"/>
                <a:cs typeface="Times New Roman" pitchFamily="18" charset="0"/>
              </a:rPr>
              <a:t>          b/ Điện năng -&gt; Nhiệt năng: (ngoài cơ thể).</a:t>
            </a:r>
          </a:p>
          <a:p>
            <a:pPr>
              <a:spcBef>
                <a:spcPts val="600"/>
              </a:spcBef>
              <a:spcAft>
                <a:spcPts val="600"/>
              </a:spcAft>
            </a:pPr>
            <a:r>
              <a:rPr lang="en-US" sz="2800">
                <a:latin typeface="Times New Roman" pitchFamily="18" charset="0"/>
                <a:cs typeface="Times New Roman" pitchFamily="18" charset="0"/>
              </a:rPr>
              <a:t>          c/ Hoá năng -&gt; Nhiệt năng: (trong cơ thể).</a:t>
            </a:r>
          </a:p>
          <a:p>
            <a:pPr>
              <a:spcBef>
                <a:spcPts val="600"/>
              </a:spcBef>
              <a:spcAft>
                <a:spcPts val="600"/>
              </a:spcAft>
            </a:pPr>
            <a:r>
              <a:rPr lang="en-US" sz="2800">
                <a:latin typeface="Times New Roman" pitchFamily="18" charset="0"/>
                <a:cs typeface="Times New Roman" pitchFamily="18" charset="0"/>
              </a:rPr>
              <a:t>          d/ Điện năng -&gt; Cơ năng: (ngoài cơ thể).</a:t>
            </a:r>
            <a:endParaRPr lang="en-US" sz="2800" dirty="0">
              <a:latin typeface="Times New Roman" pitchFamily="18" charset="0"/>
              <a:cs typeface="Times New Roman" pitchFamily="18" charset="0"/>
            </a:endParaRPr>
          </a:p>
        </p:txBody>
      </p:sp>
      <p:pic>
        <p:nvPicPr>
          <p:cNvPr id="5" name="Picture 3">
            <a:extLst>
              <a:ext uri="{FF2B5EF4-FFF2-40B4-BE49-F238E27FC236}">
                <a16:creationId xmlns:a16="http://schemas.microsoft.com/office/drawing/2014/main" id="{99E5DB8A-6AEA-E0D4-B83C-7808E8072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 y="381000"/>
            <a:ext cx="5103020" cy="260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371086"/>
      </p:ext>
    </p:extLst>
  </p:cSld>
  <p:clrMapOvr>
    <a:masterClrMapping/>
  </p:clrMapOvr>
  <p:transition spd="slow">
    <p:pull/>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p:cTn id="1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2357" y="501781"/>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3800" y="16565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a:solidFill>
                  <a:srgbClr val="3333FF"/>
                </a:solidFill>
                <a:latin typeface="Times New Roman" pitchFamily="18" charset="0"/>
                <a:cs typeface="Times New Roman" pitchFamily="18" charset="0"/>
              </a:rPr>
              <a:t>2. Chuyển </a:t>
            </a:r>
            <a:r>
              <a:rPr lang="en-US" altLang="en-US" sz="2800" b="1" u="sng" err="1">
                <a:solidFill>
                  <a:srgbClr val="3333FF"/>
                </a:solidFill>
                <a:latin typeface="Times New Roman" pitchFamily="18" charset="0"/>
                <a:cs typeface="Times New Roman" pitchFamily="18" charset="0"/>
              </a:rPr>
              <a:t>hóa</a:t>
            </a:r>
            <a:r>
              <a:rPr lang="en-US" altLang="en-US" sz="2800" b="1" u="sng">
                <a:solidFill>
                  <a:srgbClr val="3333FF"/>
                </a:solidFill>
                <a:latin typeface="Times New Roman" pitchFamily="18" charset="0"/>
                <a:cs typeface="Times New Roman" pitchFamily="18" charset="0"/>
              </a:rPr>
              <a:t> năng lượng </a:t>
            </a:r>
            <a:r>
              <a:rPr lang="en-US" altLang="en-US" sz="2800" b="1" u="sng" dirty="0">
                <a:solidFill>
                  <a:srgbClr val="3333FF"/>
                </a:solidFill>
                <a:latin typeface="Times New Roman" pitchFamily="18" charset="0"/>
                <a:cs typeface="Times New Roman" pitchFamily="18" charset="0"/>
              </a:rPr>
              <a:t>ở </a:t>
            </a:r>
            <a:r>
              <a:rPr lang="en-US" altLang="en-US" sz="2800" b="1" u="sng" dirty="0" err="1">
                <a:solidFill>
                  <a:srgbClr val="3333FF"/>
                </a:solidFill>
                <a:latin typeface="Times New Roman" pitchFamily="18" charset="0"/>
                <a:cs typeface="Times New Roman" pitchFamily="18" charset="0"/>
              </a:rPr>
              <a:t>sinh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vật</a:t>
            </a:r>
            <a:endParaRPr lang="en-US" altLang="en-US" sz="2800" b="1" u="sng" dirty="0">
              <a:solidFill>
                <a:srgbClr val="3333FF"/>
              </a:solidFill>
              <a:latin typeface="Times New Roman" pitchFamily="18" charset="0"/>
              <a:cs typeface="Times New Roman" pitchFamily="18" charset="0"/>
            </a:endParaRPr>
          </a:p>
        </p:txBody>
      </p:sp>
      <p:sp>
        <p:nvSpPr>
          <p:cNvPr id="7" name="Text Box 20"/>
          <p:cNvSpPr txBox="1">
            <a:spLocks noChangeArrowheads="1"/>
          </p:cNvSpPr>
          <p:nvPr/>
        </p:nvSpPr>
        <p:spPr bwMode="auto">
          <a:xfrm>
            <a:off x="180000" y="0"/>
            <a:ext cx="881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400" b="1" dirty="0">
                <a:solidFill>
                  <a:srgbClr val="FF0000"/>
                </a:solidFill>
                <a:latin typeface="Times New Roman" pitchFamily="18" charset="0"/>
                <a:cs typeface="Times New Roman" pitchFamily="18" charset="0"/>
              </a:rPr>
              <a:t>BÀI 22 - VAI TRÒ CỦA TRAO ĐỔI CHẤT VÀ CHUYỂN HÓA NĂNG LƯỢNG Ở SINH VẬT</a:t>
            </a:r>
          </a:p>
        </p:txBody>
      </p:sp>
      <p:sp>
        <p:nvSpPr>
          <p:cNvPr id="10" name="Rectangle 9"/>
          <p:cNvSpPr/>
          <p:nvPr/>
        </p:nvSpPr>
        <p:spPr>
          <a:xfrm>
            <a:off x="180000" y="2394219"/>
            <a:ext cx="8695305" cy="954107"/>
          </a:xfrm>
          <a:prstGeom prst="rect">
            <a:avLst/>
          </a:prstGeom>
        </p:spPr>
        <p:txBody>
          <a:bodyPr wrap="square">
            <a:spAutoFit/>
          </a:bodyPr>
          <a:lstStyle/>
          <a:p>
            <a:pPr>
              <a:spcBef>
                <a:spcPts val="600"/>
              </a:spcBef>
              <a:spcAft>
                <a:spcPts val="600"/>
              </a:spcAft>
            </a:pP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a:t>
            </a:r>
          </a:p>
        </p:txBody>
      </p:sp>
      <p:sp>
        <p:nvSpPr>
          <p:cNvPr id="2" name="Rectangle 1"/>
          <p:cNvSpPr/>
          <p:nvPr/>
        </p:nvSpPr>
        <p:spPr>
          <a:xfrm>
            <a:off x="198757" y="3562745"/>
            <a:ext cx="9279194" cy="954107"/>
          </a:xfrm>
          <a:prstGeom prst="rect">
            <a:avLst/>
          </a:prstGeom>
        </p:spPr>
        <p:txBody>
          <a:bodyPr wrap="square">
            <a:spAutoFit/>
          </a:bodyPr>
          <a:lstStyle/>
          <a:p>
            <a:pPr>
              <a:spcBef>
                <a:spcPts val="600"/>
              </a:spcBef>
              <a:spcAft>
                <a:spcPts val="600"/>
              </a:spcAft>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kèm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664128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C6225-B869-7016-C653-6437C1A00AEF}"/>
              </a:ext>
            </a:extLst>
          </p:cNvPr>
          <p:cNvSpPr/>
          <p:nvPr/>
        </p:nvSpPr>
        <p:spPr>
          <a:xfrm>
            <a:off x="800100" y="224973"/>
            <a:ext cx="7543800" cy="990600"/>
          </a:xfrm>
          <a:prstGeom prst="rect">
            <a:avLst/>
          </a:prstGeom>
          <a:solidFill>
            <a:srgbClr val="66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Câu hỏi  1. Hãy sắp xếp các thông tin cho vào cột cho đúng</a:t>
            </a:r>
          </a:p>
        </p:txBody>
      </p:sp>
      <p:sp>
        <p:nvSpPr>
          <p:cNvPr id="6" name="TextBox 5">
            <a:extLst>
              <a:ext uri="{FF2B5EF4-FFF2-40B4-BE49-F238E27FC236}">
                <a16:creationId xmlns:a16="http://schemas.microsoft.com/office/drawing/2014/main" id="{11640219-6817-8DDE-4807-10BE7A889D55}"/>
              </a:ext>
            </a:extLst>
          </p:cNvPr>
          <p:cNvSpPr txBox="1"/>
          <p:nvPr/>
        </p:nvSpPr>
        <p:spPr>
          <a:xfrm>
            <a:off x="956604" y="4214671"/>
            <a:ext cx="5486400" cy="461665"/>
          </a:xfrm>
          <a:prstGeom prst="rect">
            <a:avLst/>
          </a:prstGeom>
          <a:noFill/>
        </p:spPr>
        <p:txBody>
          <a:bodyPr wrap="square" rtlCol="0">
            <a:spAutoFit/>
          </a:bodyPr>
          <a:lstStyle/>
          <a:p>
            <a:r>
              <a:rPr lang="en-US" sz="2400" b="1"/>
              <a:t>1. Phân giải Protein trong tế bào</a:t>
            </a:r>
          </a:p>
        </p:txBody>
      </p:sp>
      <p:sp>
        <p:nvSpPr>
          <p:cNvPr id="7" name="TextBox 6">
            <a:extLst>
              <a:ext uri="{FF2B5EF4-FFF2-40B4-BE49-F238E27FC236}">
                <a16:creationId xmlns:a16="http://schemas.microsoft.com/office/drawing/2014/main" id="{0DB931B2-6CCC-97AA-7E75-70F8F62DADE6}"/>
              </a:ext>
            </a:extLst>
          </p:cNvPr>
          <p:cNvSpPr txBox="1"/>
          <p:nvPr/>
        </p:nvSpPr>
        <p:spPr>
          <a:xfrm>
            <a:off x="982392" y="4499317"/>
            <a:ext cx="7239000" cy="584775"/>
          </a:xfrm>
          <a:prstGeom prst="rect">
            <a:avLst/>
          </a:prstGeom>
          <a:noFill/>
        </p:spPr>
        <p:txBody>
          <a:bodyPr wrap="square" rtlCol="0">
            <a:spAutoFit/>
          </a:bodyPr>
          <a:lstStyle/>
          <a:p>
            <a:r>
              <a:rPr lang="en-US" sz="2400" b="1"/>
              <a:t>2</a:t>
            </a:r>
            <a:r>
              <a:rPr lang="en-US" sz="3200" b="1"/>
              <a:t>.</a:t>
            </a:r>
            <a:r>
              <a:rPr lang="en-US" sz="2400" b="1"/>
              <a:t>Quang năng chuyển thành hoá năng trong quang hợp</a:t>
            </a:r>
          </a:p>
        </p:txBody>
      </p:sp>
      <p:sp>
        <p:nvSpPr>
          <p:cNvPr id="8" name="TextBox 7">
            <a:extLst>
              <a:ext uri="{FF2B5EF4-FFF2-40B4-BE49-F238E27FC236}">
                <a16:creationId xmlns:a16="http://schemas.microsoft.com/office/drawing/2014/main" id="{41CCAE54-9D33-51E3-CB52-CC0DEDEC146C}"/>
              </a:ext>
            </a:extLst>
          </p:cNvPr>
          <p:cNvSpPr txBox="1"/>
          <p:nvPr/>
        </p:nvSpPr>
        <p:spPr>
          <a:xfrm>
            <a:off x="976532" y="5024735"/>
            <a:ext cx="7734300" cy="461665"/>
          </a:xfrm>
          <a:prstGeom prst="rect">
            <a:avLst/>
          </a:prstGeom>
          <a:noFill/>
        </p:spPr>
        <p:txBody>
          <a:bodyPr wrap="square" rtlCol="0">
            <a:spAutoFit/>
          </a:bodyPr>
          <a:lstStyle/>
          <a:p>
            <a:r>
              <a:rPr lang="en-US" sz="2400" b="1"/>
              <a:t>3. Hấp thụ Carbondioxide và thải oxygen ở thực vật</a:t>
            </a:r>
          </a:p>
        </p:txBody>
      </p:sp>
      <p:sp>
        <p:nvSpPr>
          <p:cNvPr id="9" name="TextBox 8">
            <a:extLst>
              <a:ext uri="{FF2B5EF4-FFF2-40B4-BE49-F238E27FC236}">
                <a16:creationId xmlns:a16="http://schemas.microsoft.com/office/drawing/2014/main" id="{0EF9A465-BC32-7A68-AE47-4D1363324F1D}"/>
              </a:ext>
            </a:extLst>
          </p:cNvPr>
          <p:cNvSpPr txBox="1"/>
          <p:nvPr/>
        </p:nvSpPr>
        <p:spPr>
          <a:xfrm>
            <a:off x="952500" y="5405735"/>
            <a:ext cx="6515100" cy="461665"/>
          </a:xfrm>
          <a:prstGeom prst="rect">
            <a:avLst/>
          </a:prstGeom>
          <a:noFill/>
        </p:spPr>
        <p:txBody>
          <a:bodyPr wrap="square" rtlCol="0">
            <a:spAutoFit/>
          </a:bodyPr>
          <a:lstStyle/>
          <a:p>
            <a:r>
              <a:rPr lang="en-US" sz="2400" b="1"/>
              <a:t>4. Bài tiết mồ hôi</a:t>
            </a:r>
          </a:p>
        </p:txBody>
      </p:sp>
      <p:sp>
        <p:nvSpPr>
          <p:cNvPr id="10" name="TextBox 9">
            <a:extLst>
              <a:ext uri="{FF2B5EF4-FFF2-40B4-BE49-F238E27FC236}">
                <a16:creationId xmlns:a16="http://schemas.microsoft.com/office/drawing/2014/main" id="{131E38F2-DFB0-93F5-8319-10F37AF09C83}"/>
              </a:ext>
            </a:extLst>
          </p:cNvPr>
          <p:cNvSpPr txBox="1"/>
          <p:nvPr/>
        </p:nvSpPr>
        <p:spPr>
          <a:xfrm>
            <a:off x="952500" y="5786735"/>
            <a:ext cx="7734300" cy="461665"/>
          </a:xfrm>
          <a:prstGeom prst="rect">
            <a:avLst/>
          </a:prstGeom>
          <a:noFill/>
        </p:spPr>
        <p:txBody>
          <a:bodyPr wrap="square" rtlCol="0">
            <a:spAutoFit/>
          </a:bodyPr>
          <a:lstStyle/>
          <a:p>
            <a:r>
              <a:rPr lang="en-US" sz="2400" b="1"/>
              <a:t>5. Chuyển hoá năng thành nhiệt năng trong hô hấp tế bào</a:t>
            </a:r>
          </a:p>
        </p:txBody>
      </p:sp>
      <p:sp>
        <p:nvSpPr>
          <p:cNvPr id="11" name="TextBox 10">
            <a:extLst>
              <a:ext uri="{FF2B5EF4-FFF2-40B4-BE49-F238E27FC236}">
                <a16:creationId xmlns:a16="http://schemas.microsoft.com/office/drawing/2014/main" id="{9D70D0BE-722D-2B1B-E990-7D18D5AF30E8}"/>
              </a:ext>
            </a:extLst>
          </p:cNvPr>
          <p:cNvSpPr txBox="1"/>
          <p:nvPr/>
        </p:nvSpPr>
        <p:spPr>
          <a:xfrm>
            <a:off x="942536" y="6167735"/>
            <a:ext cx="51816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6. Phân giải Glucose trong tế bào</a:t>
            </a:r>
          </a:p>
        </p:txBody>
      </p:sp>
      <p:graphicFrame>
        <p:nvGraphicFramePr>
          <p:cNvPr id="12" name="Table 11">
            <a:extLst>
              <a:ext uri="{FF2B5EF4-FFF2-40B4-BE49-F238E27FC236}">
                <a16:creationId xmlns:a16="http://schemas.microsoft.com/office/drawing/2014/main" id="{24295A31-FCA9-428A-E056-8B3D823BB90C}"/>
              </a:ext>
            </a:extLst>
          </p:cNvPr>
          <p:cNvGraphicFramePr>
            <a:graphicFrameLocks noGrp="1"/>
          </p:cNvGraphicFramePr>
          <p:nvPr>
            <p:extLst>
              <p:ext uri="{D42A27DB-BD31-4B8C-83A1-F6EECF244321}">
                <p14:modId xmlns:p14="http://schemas.microsoft.com/office/powerpoint/2010/main" val="2168722434"/>
              </p:ext>
            </p:extLst>
          </p:nvPr>
        </p:nvGraphicFramePr>
        <p:xfrm>
          <a:off x="468042" y="1426812"/>
          <a:ext cx="8267700" cy="2804160"/>
        </p:xfrm>
        <a:graphic>
          <a:graphicData uri="http://schemas.openxmlformats.org/drawingml/2006/table">
            <a:tbl>
              <a:tblPr firstRow="1" bandRow="1">
                <a:tableStyleId>{5C22544A-7EE6-4342-B048-85BDC9FD1C3A}</a:tableStyleId>
              </a:tblPr>
              <a:tblGrid>
                <a:gridCol w="4133850">
                  <a:extLst>
                    <a:ext uri="{9D8B030D-6E8A-4147-A177-3AD203B41FA5}">
                      <a16:colId xmlns:a16="http://schemas.microsoft.com/office/drawing/2014/main" val="1808949253"/>
                    </a:ext>
                  </a:extLst>
                </a:gridCol>
                <a:gridCol w="4133850">
                  <a:extLst>
                    <a:ext uri="{9D8B030D-6E8A-4147-A177-3AD203B41FA5}">
                      <a16:colId xmlns:a16="http://schemas.microsoft.com/office/drawing/2014/main" val="1233165640"/>
                    </a:ext>
                  </a:extLst>
                </a:gridCol>
              </a:tblGrid>
              <a:tr h="449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Trao đổi chất</a:t>
                      </a:r>
                    </a:p>
                    <a:p>
                      <a:pPr algn="ctr"/>
                      <a:endParaRPr lang="en-US"/>
                    </a:p>
                  </a:txBody>
                  <a:tcPr/>
                </a:tc>
                <a:tc>
                  <a:txBody>
                    <a:bodyPr/>
                    <a:lstStyle/>
                    <a:p>
                      <a:pPr algn="ctr"/>
                      <a:r>
                        <a:rPr lang="en-US" sz="2400"/>
                        <a:t>Chuyển hoá năng lượng </a:t>
                      </a:r>
                    </a:p>
                  </a:txBody>
                  <a:tcPr/>
                </a:tc>
                <a:extLst>
                  <a:ext uri="{0D108BD9-81ED-4DB2-BD59-A6C34878D82A}">
                    <a16:rowId xmlns:a16="http://schemas.microsoft.com/office/drawing/2014/main" val="2366066132"/>
                  </a:ext>
                </a:extLst>
              </a:tr>
              <a:tr h="280907">
                <a:tc>
                  <a:txBody>
                    <a:bodyPr/>
                    <a:lstStyle/>
                    <a:p>
                      <a:endParaRPr lang="en-US" sz="2800"/>
                    </a:p>
                  </a:txBody>
                  <a:tcPr/>
                </a:tc>
                <a:tc>
                  <a:txBody>
                    <a:bodyPr/>
                    <a:lstStyle/>
                    <a:p>
                      <a:endParaRPr lang="en-US" sz="2800"/>
                    </a:p>
                  </a:txBody>
                  <a:tcPr/>
                </a:tc>
                <a:extLst>
                  <a:ext uri="{0D108BD9-81ED-4DB2-BD59-A6C34878D82A}">
                    <a16:rowId xmlns:a16="http://schemas.microsoft.com/office/drawing/2014/main" val="2385059184"/>
                  </a:ext>
                </a:extLst>
              </a:tr>
              <a:tr h="280907">
                <a:tc>
                  <a:txBody>
                    <a:bodyPr/>
                    <a:lstStyle/>
                    <a:p>
                      <a:endParaRPr lang="en-US" sz="2800"/>
                    </a:p>
                  </a:txBody>
                  <a:tcPr/>
                </a:tc>
                <a:tc>
                  <a:txBody>
                    <a:bodyPr/>
                    <a:lstStyle/>
                    <a:p>
                      <a:endParaRPr lang="en-US" sz="2800"/>
                    </a:p>
                  </a:txBody>
                  <a:tcPr/>
                </a:tc>
                <a:extLst>
                  <a:ext uri="{0D108BD9-81ED-4DB2-BD59-A6C34878D82A}">
                    <a16:rowId xmlns:a16="http://schemas.microsoft.com/office/drawing/2014/main" val="4180808968"/>
                  </a:ext>
                </a:extLst>
              </a:tr>
              <a:tr h="280907">
                <a:tc>
                  <a:txBody>
                    <a:bodyPr/>
                    <a:lstStyle/>
                    <a:p>
                      <a:endParaRPr lang="en-US" sz="2800"/>
                    </a:p>
                  </a:txBody>
                  <a:tcPr/>
                </a:tc>
                <a:tc>
                  <a:txBody>
                    <a:bodyPr/>
                    <a:lstStyle/>
                    <a:p>
                      <a:endParaRPr lang="en-US" sz="2800"/>
                    </a:p>
                  </a:txBody>
                  <a:tcPr/>
                </a:tc>
                <a:extLst>
                  <a:ext uri="{0D108BD9-81ED-4DB2-BD59-A6C34878D82A}">
                    <a16:rowId xmlns:a16="http://schemas.microsoft.com/office/drawing/2014/main" val="2738114204"/>
                  </a:ext>
                </a:extLst>
              </a:tr>
              <a:tr h="280907">
                <a:tc>
                  <a:txBody>
                    <a:bodyPr/>
                    <a:lstStyle/>
                    <a:p>
                      <a:endParaRPr lang="en-US" sz="2800"/>
                    </a:p>
                  </a:txBody>
                  <a:tcPr/>
                </a:tc>
                <a:tc>
                  <a:txBody>
                    <a:bodyPr/>
                    <a:lstStyle/>
                    <a:p>
                      <a:endParaRPr lang="en-US" sz="2800"/>
                    </a:p>
                  </a:txBody>
                  <a:tcPr/>
                </a:tc>
                <a:extLst>
                  <a:ext uri="{0D108BD9-81ED-4DB2-BD59-A6C34878D82A}">
                    <a16:rowId xmlns:a16="http://schemas.microsoft.com/office/drawing/2014/main" val="605684127"/>
                  </a:ext>
                </a:extLst>
              </a:tr>
            </a:tbl>
          </a:graphicData>
        </a:graphic>
      </p:graphicFrame>
    </p:spTree>
    <p:extLst>
      <p:ext uri="{BB962C8B-B14F-4D97-AF65-F5344CB8AC3E}">
        <p14:creationId xmlns:p14="http://schemas.microsoft.com/office/powerpoint/2010/main" val="94797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C6225-B869-7016-C653-6437C1A00AEF}"/>
              </a:ext>
            </a:extLst>
          </p:cNvPr>
          <p:cNvSpPr/>
          <p:nvPr/>
        </p:nvSpPr>
        <p:spPr>
          <a:xfrm>
            <a:off x="800100" y="224973"/>
            <a:ext cx="7543800" cy="990600"/>
          </a:xfrm>
          <a:prstGeom prst="rect">
            <a:avLst/>
          </a:prstGeom>
          <a:solidFill>
            <a:srgbClr val="66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Câu hỏi  1. Hãy sắp xếp các thông tin cho vào cột cho đúng</a:t>
            </a:r>
          </a:p>
        </p:txBody>
      </p:sp>
      <p:graphicFrame>
        <p:nvGraphicFramePr>
          <p:cNvPr id="14" name="Table 13">
            <a:extLst>
              <a:ext uri="{FF2B5EF4-FFF2-40B4-BE49-F238E27FC236}">
                <a16:creationId xmlns:a16="http://schemas.microsoft.com/office/drawing/2014/main" id="{BF713903-42AA-4B25-A1CB-AB1D58676952}"/>
              </a:ext>
            </a:extLst>
          </p:cNvPr>
          <p:cNvGraphicFramePr>
            <a:graphicFrameLocks noGrp="1"/>
          </p:cNvGraphicFramePr>
          <p:nvPr>
            <p:extLst>
              <p:ext uri="{D42A27DB-BD31-4B8C-83A1-F6EECF244321}">
                <p14:modId xmlns:p14="http://schemas.microsoft.com/office/powerpoint/2010/main" val="807090916"/>
              </p:ext>
            </p:extLst>
          </p:nvPr>
        </p:nvGraphicFramePr>
        <p:xfrm>
          <a:off x="381000" y="1264920"/>
          <a:ext cx="8763000" cy="3840480"/>
        </p:xfrm>
        <a:graphic>
          <a:graphicData uri="http://schemas.openxmlformats.org/drawingml/2006/table">
            <a:tbl>
              <a:tblPr firstRow="1" bandRow="1">
                <a:tableStyleId>{5C22544A-7EE6-4342-B048-85BDC9FD1C3A}</a:tableStyleId>
              </a:tblPr>
              <a:tblGrid>
                <a:gridCol w="4299603">
                  <a:extLst>
                    <a:ext uri="{9D8B030D-6E8A-4147-A177-3AD203B41FA5}">
                      <a16:colId xmlns:a16="http://schemas.microsoft.com/office/drawing/2014/main" val="1820290977"/>
                    </a:ext>
                  </a:extLst>
                </a:gridCol>
                <a:gridCol w="4463397">
                  <a:extLst>
                    <a:ext uri="{9D8B030D-6E8A-4147-A177-3AD203B41FA5}">
                      <a16:colId xmlns:a16="http://schemas.microsoft.com/office/drawing/2014/main" val="3357325401"/>
                    </a:ext>
                  </a:extLst>
                </a:gridCol>
              </a:tblGrid>
              <a:tr h="375976">
                <a:tc>
                  <a:txBody>
                    <a:bodyPr/>
                    <a:lstStyle/>
                    <a:p>
                      <a:r>
                        <a:rPr lang="en-US" sz="2800"/>
                        <a:t>Trao đổi chất</a:t>
                      </a:r>
                    </a:p>
                  </a:txBody>
                  <a:tcPr/>
                </a:tc>
                <a:tc>
                  <a:txBody>
                    <a:bodyPr/>
                    <a:lstStyle/>
                    <a:p>
                      <a:r>
                        <a:rPr lang="en-US" sz="2800"/>
                        <a:t>Chuyển hoá năng lượng</a:t>
                      </a:r>
                    </a:p>
                  </a:txBody>
                  <a:tcPr/>
                </a:tc>
                <a:extLst>
                  <a:ext uri="{0D108BD9-81ED-4DB2-BD59-A6C34878D82A}">
                    <a16:rowId xmlns:a16="http://schemas.microsoft.com/office/drawing/2014/main" val="1347377150"/>
                  </a:ext>
                </a:extLst>
              </a:tr>
              <a:tr h="2189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t>1</a:t>
                      </a:r>
                      <a:r>
                        <a:rPr lang="en-US" sz="32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Phân giải Protein trong tế bào</a:t>
                      </a:r>
                      <a:endParaRPr lang="en-US" sz="280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3. Hấp thụ Carbondioxide và thải oxygen ở thực vật</a:t>
                      </a:r>
                      <a:endParaRPr lang="en-US" sz="280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4. Bài tiết mồ hôi</a:t>
                      </a:r>
                      <a:endParaRPr lang="en-US" sz="280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6. Phân giải Glucose trong tế bào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t>2</a:t>
                      </a:r>
                      <a:r>
                        <a:rPr lang="en-US" sz="4000" b="1"/>
                        <a:t>.</a:t>
                      </a:r>
                      <a:r>
                        <a:rPr lang="en-US" sz="2800" b="1">
                          <a:latin typeface="Times New Roman" panose="02020603050405020304" pitchFamily="18" charset="0"/>
                          <a:cs typeface="Times New Roman" panose="02020603050405020304" pitchFamily="18" charset="0"/>
                        </a:rPr>
                        <a:t>Quang năng chuyển thành hoá năng trong quang hợp</a:t>
                      </a:r>
                      <a:endParaRPr lang="en-US" sz="2400" b="1">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5. Chuyển hoá năng thành nhiệt năng trong hô hấp tế bào</a:t>
                      </a:r>
                    </a:p>
                    <a:p>
                      <a:endParaRPr lang="en-US" sz="3200"/>
                    </a:p>
                  </a:txBody>
                  <a:tcPr/>
                </a:tc>
                <a:extLst>
                  <a:ext uri="{0D108BD9-81ED-4DB2-BD59-A6C34878D82A}">
                    <a16:rowId xmlns:a16="http://schemas.microsoft.com/office/drawing/2014/main" val="169050733"/>
                  </a:ext>
                </a:extLst>
              </a:tr>
            </a:tbl>
          </a:graphicData>
        </a:graphic>
      </p:graphicFrame>
    </p:spTree>
    <p:extLst>
      <p:ext uri="{BB962C8B-B14F-4D97-AF65-F5344CB8AC3E}">
        <p14:creationId xmlns:p14="http://schemas.microsoft.com/office/powerpoint/2010/main" val="352188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1597307" y="205326"/>
            <a:ext cx="6198243"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3097544" y="302228"/>
            <a:ext cx="3057294"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a:t>
            </a:r>
            <a:r>
              <a:rPr lang="en-US" sz="3200" b="1">
                <a:solidFill>
                  <a:schemeClr val="bg1"/>
                </a:solidFill>
                <a:latin typeface="Times New Roman" pitchFamily="18" charset="0"/>
                <a:cs typeface="Times New Roman" pitchFamily="18" charset="0"/>
              </a:rPr>
              <a:t>HỎI 2</a:t>
            </a:r>
            <a:endParaRPr lang="en-US" sz="3200" b="1" dirty="0">
              <a:solidFill>
                <a:schemeClr val="bg1"/>
              </a:solidFill>
              <a:latin typeface="Times New Roman" pitchFamily="18" charset="0"/>
              <a:cs typeface="Times New Roman" pitchFamily="18" charset="0"/>
            </a:endParaRP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332618" y="1169347"/>
            <a:ext cx="8727621"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a:t>
            </a:r>
            <a:r>
              <a:rPr lang="en-US" sz="3200">
                <a:solidFill>
                  <a:schemeClr val="tx1"/>
                </a:solidFill>
                <a:latin typeface="Times New Roman" pitchFamily="18" charset="0"/>
                <a:cs typeface="Times New Roman" pitchFamily="18" charset="0"/>
              </a:rPr>
              <a:t>Chất nào sau đây là sản phẩm của quá trình trao đổi chất được động vật thải ra môi trường?</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1128535" y="3389916"/>
            <a:ext cx="63979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Oxygen</a:t>
            </a:r>
            <a:r>
              <a:rPr lang="en-US" sz="280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128534" y="2346747"/>
            <a:ext cx="63979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Carbon dioxide.</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1128535" y="5610485"/>
            <a:ext cx="63979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Vitamin.</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128535" y="4503980"/>
            <a:ext cx="63979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Chất dinh dưỡng.</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35E65B2D-A4A5-4EEC-BEBA-6B0A22A56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539" y="5853724"/>
            <a:ext cx="754533"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489603"/>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1597307" y="205326"/>
            <a:ext cx="6198243"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3097544" y="302228"/>
            <a:ext cx="3057294"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a:t>
            </a:r>
            <a:r>
              <a:rPr lang="en-US" sz="3200" b="1">
                <a:solidFill>
                  <a:schemeClr val="bg1"/>
                </a:solidFill>
                <a:latin typeface="Times New Roman" pitchFamily="18" charset="0"/>
                <a:cs typeface="Times New Roman" pitchFamily="18" charset="0"/>
              </a:rPr>
              <a:t>HỎI 3</a:t>
            </a:r>
            <a:endParaRPr lang="en-US" sz="3200" b="1" dirty="0">
              <a:solidFill>
                <a:schemeClr val="bg1"/>
              </a:solidFill>
              <a:latin typeface="Times New Roman" pitchFamily="18" charset="0"/>
              <a:cs typeface="Times New Roman" pitchFamily="18" charset="0"/>
            </a:endParaRP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422032" y="1153552"/>
            <a:ext cx="8572040" cy="1396727"/>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Trong quá trình quang hợp, cây xanh chuyển hóa năng lượng ánh sáng mặt trời thành dạng năng lượng nào sau đây?</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4991584" y="3113332"/>
            <a:ext cx="326783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093808" y="3134670"/>
            <a:ext cx="326783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a:solidFill>
                  <a:schemeClr val="tx1"/>
                </a:solidFill>
                <a:latin typeface="Times New Roman" pitchFamily="18" charset="0"/>
                <a:cs typeface="Times New Roman" pitchFamily="18" charset="0"/>
              </a:rPr>
              <a:t>A.</a:t>
            </a:r>
            <a:r>
              <a:rPr lang="en-US" sz="320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4991584" y="4772785"/>
            <a:ext cx="326783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Nhiệt năng</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137214" y="4772785"/>
            <a:ext cx="326783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F6EB15D0-DC00-4329-832C-2CFA5629E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539" y="5853724"/>
            <a:ext cx="754533"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19064"/>
      </p:ext>
    </p:extLst>
  </p:cSld>
  <p:clrMapOvr>
    <a:masterClrMapping/>
  </p:clrMapOvr>
  <mc:AlternateContent xmlns:mc="http://schemas.openxmlformats.org/markup-compatibility/2006" xmlns:p14="http://schemas.microsoft.com/office/powerpoint/2010/main">
    <mc:Choice Requires="p14">
      <p:transition spd="slow">
        <p14:prism/>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1597307" y="205326"/>
            <a:ext cx="6198243"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3097544" y="302228"/>
            <a:ext cx="3057294"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a:t>
            </a:r>
            <a:r>
              <a:rPr lang="en-US" sz="3200" b="1">
                <a:solidFill>
                  <a:schemeClr val="bg1"/>
                </a:solidFill>
                <a:latin typeface="Times New Roman" pitchFamily="18" charset="0"/>
                <a:cs typeface="Times New Roman" pitchFamily="18" charset="0"/>
              </a:rPr>
              <a:t>HỎI 4</a:t>
            </a:r>
            <a:endParaRPr lang="en-US" sz="3200" b="1" dirty="0">
              <a:solidFill>
                <a:schemeClr val="bg1"/>
              </a:solidFill>
              <a:latin typeface="Times New Roman" pitchFamily="18" charset="0"/>
              <a:cs typeface="Times New Roman" pitchFamily="18" charset="0"/>
            </a:endParaRP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720227" y="1252026"/>
            <a:ext cx="7703547" cy="124525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Nguồn năng lượng cơ thể sinh vật giải phóng ra ngoài môi trường dưới dạng nào là chủ yếu?</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4725907" y="2986007"/>
            <a:ext cx="358996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828131" y="3007345"/>
            <a:ext cx="3589962"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4725907" y="4536804"/>
            <a:ext cx="358996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3200" dirty="0">
              <a:solidFill>
                <a:schemeClr val="tx1"/>
              </a:solidFill>
              <a:latin typeface="Times New Roman" pitchFamily="18" charset="0"/>
              <a:cs typeface="Times New Roman" pitchFamily="18" charset="0"/>
            </a:endParaRPr>
          </a:p>
          <a:p>
            <a:pPr lvl="0"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Hóa năng</a:t>
            </a:r>
            <a:endParaRPr lang="en-US" sz="3200" dirty="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828132" y="4564011"/>
            <a:ext cx="3619880"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939A6115-C997-4627-B9C9-7472909D2C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539" y="5853724"/>
            <a:ext cx="754533"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58598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1597307" y="205326"/>
            <a:ext cx="6198243"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3097544" y="302228"/>
            <a:ext cx="3057294"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a:t>
            </a:r>
            <a:r>
              <a:rPr lang="en-US" sz="3200" b="1">
                <a:solidFill>
                  <a:schemeClr val="bg1"/>
                </a:solidFill>
                <a:latin typeface="Times New Roman" pitchFamily="18" charset="0"/>
                <a:cs typeface="Times New Roman" pitchFamily="18" charset="0"/>
              </a:rPr>
              <a:t>HỎI 5</a:t>
            </a:r>
            <a:endParaRPr lang="en-US" sz="3200" b="1" dirty="0">
              <a:solidFill>
                <a:schemeClr val="bg1"/>
              </a:solidFill>
              <a:latin typeface="Times New Roman" pitchFamily="18" charset="0"/>
              <a:cs typeface="Times New Roman" pitchFamily="18" charset="0"/>
            </a:endParaRP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654148" y="1073576"/>
            <a:ext cx="8044302" cy="86800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Hoàn thành chú thích trong hình bên về quá trình trao đổi chất ở thực vật?</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4696428" y="3264658"/>
            <a:ext cx="361481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2</a:t>
            </a:r>
            <a:r>
              <a:rPr lang="vi-VN" sz="3200">
                <a:solidFill>
                  <a:schemeClr val="tx1"/>
                </a:solidFill>
                <a:latin typeface="Times New Roman" pitchFamily="18" charset="0"/>
                <a:cs typeface="Times New Roman" pitchFamily="18" charset="0"/>
              </a:rPr>
              <a:t>.</a:t>
            </a:r>
            <a:r>
              <a:rPr lang="vi-VN" sz="280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4676299" y="2070820"/>
            <a:ext cx="364488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1</a:t>
            </a:r>
            <a:r>
              <a:rPr lang="vi-VN" sz="320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4696428" y="5551347"/>
            <a:ext cx="363777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4</a:t>
            </a:r>
            <a:r>
              <a:rPr lang="en-US" sz="280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4696428" y="4424423"/>
            <a:ext cx="3586240"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3</a:t>
            </a:r>
            <a:r>
              <a:rPr lang="vi-VN" sz="320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B5F29B45-381A-4013-9BFA-9231C2507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183" y="5853724"/>
            <a:ext cx="754533"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654148" y="2347764"/>
            <a:ext cx="3312941" cy="3966665"/>
          </a:xfrm>
          <a:prstGeom prst="rect">
            <a:avLst/>
          </a:prstGeom>
          <a:noFill/>
          <a:ln>
            <a:noFill/>
          </a:ln>
        </p:spPr>
      </p:pic>
      <p:sp>
        <p:nvSpPr>
          <p:cNvPr id="5" name="TextBox 4"/>
          <p:cNvSpPr txBox="1"/>
          <p:nvPr/>
        </p:nvSpPr>
        <p:spPr>
          <a:xfrm>
            <a:off x="5038886" y="2264570"/>
            <a:ext cx="3496687" cy="584775"/>
          </a:xfrm>
          <a:prstGeom prst="rect">
            <a:avLst/>
          </a:prstGeom>
          <a:noFill/>
        </p:spPr>
        <p:txBody>
          <a:bodyPr wrap="square" rtlCol="0">
            <a:spAutoFit/>
          </a:bodyPr>
          <a:lstStyle/>
          <a:p>
            <a:r>
              <a:rPr lang="en-US" sz="3200">
                <a:latin typeface="Times New Roman" pitchFamily="18" charset="0"/>
                <a:cs typeface="Times New Roman" pitchFamily="18" charset="0"/>
              </a:rPr>
              <a:t>Carbon dioxide</a:t>
            </a:r>
          </a:p>
        </p:txBody>
      </p:sp>
      <p:sp>
        <p:nvSpPr>
          <p:cNvPr id="13" name="TextBox 12"/>
          <p:cNvSpPr txBox="1"/>
          <p:nvPr/>
        </p:nvSpPr>
        <p:spPr>
          <a:xfrm>
            <a:off x="5038886" y="3458408"/>
            <a:ext cx="3496687" cy="584775"/>
          </a:xfrm>
          <a:prstGeom prst="rect">
            <a:avLst/>
          </a:prstGeom>
          <a:noFill/>
        </p:spPr>
        <p:txBody>
          <a:bodyPr wrap="square" rtlCol="0">
            <a:spAutoFit/>
          </a:bodyPr>
          <a:lstStyle/>
          <a:p>
            <a:r>
              <a:rPr lang="en-US" sz="3200">
                <a:latin typeface="Times New Roman" pitchFamily="18" charset="0"/>
                <a:cs typeface="Times New Roman" pitchFamily="18" charset="0"/>
              </a:rPr>
              <a:t>Oxygen, nước</a:t>
            </a:r>
          </a:p>
        </p:txBody>
      </p:sp>
      <p:sp>
        <p:nvSpPr>
          <p:cNvPr id="14" name="TextBox 13"/>
          <p:cNvSpPr txBox="1"/>
          <p:nvPr/>
        </p:nvSpPr>
        <p:spPr>
          <a:xfrm>
            <a:off x="5074278" y="4618173"/>
            <a:ext cx="3496687" cy="584775"/>
          </a:xfrm>
          <a:prstGeom prst="rect">
            <a:avLst/>
          </a:prstGeom>
          <a:noFill/>
        </p:spPr>
        <p:txBody>
          <a:bodyPr wrap="square" rtlCol="0">
            <a:spAutoFit/>
          </a:bodyPr>
          <a:lstStyle/>
          <a:p>
            <a:r>
              <a:rPr lang="en-US" sz="3200">
                <a:latin typeface="Times New Roman" pitchFamily="18" charset="0"/>
                <a:cs typeface="Times New Roman" pitchFamily="18" charset="0"/>
              </a:rPr>
              <a:t>Chuyển hóa</a:t>
            </a:r>
          </a:p>
        </p:txBody>
      </p:sp>
      <p:sp>
        <p:nvSpPr>
          <p:cNvPr id="15" name="TextBox 14"/>
          <p:cNvSpPr txBox="1"/>
          <p:nvPr/>
        </p:nvSpPr>
        <p:spPr>
          <a:xfrm>
            <a:off x="5074278" y="5745097"/>
            <a:ext cx="3496687" cy="1077218"/>
          </a:xfrm>
          <a:prstGeom prst="rect">
            <a:avLst/>
          </a:prstGeom>
          <a:noFill/>
        </p:spPr>
        <p:txBody>
          <a:bodyPr wrap="square" rtlCol="0">
            <a:spAutoFit/>
          </a:bodyPr>
          <a:lstStyle/>
          <a:p>
            <a:r>
              <a:rPr lang="en-US" sz="3200">
                <a:latin typeface="Times New Roman" pitchFamily="18" charset="0"/>
                <a:cs typeface="Times New Roman" pitchFamily="18" charset="0"/>
              </a:rPr>
              <a:t>Nước và muối khoáng</a:t>
            </a:r>
          </a:p>
        </p:txBody>
      </p:sp>
    </p:spTree>
    <p:extLst>
      <p:ext uri="{BB962C8B-B14F-4D97-AF65-F5344CB8AC3E}">
        <p14:creationId xmlns:p14="http://schemas.microsoft.com/office/powerpoint/2010/main" val="2954416452"/>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5148595"/>
              </p:ext>
            </p:extLst>
          </p:nvPr>
        </p:nvGraphicFramePr>
        <p:xfrm>
          <a:off x="228600" y="228600"/>
          <a:ext cx="8229600" cy="923964"/>
        </p:xfrm>
        <a:graphic>
          <a:graphicData uri="http://schemas.openxmlformats.org/drawingml/2006/table">
            <a:tbl>
              <a:tblPr/>
              <a:tblGrid>
                <a:gridCol w="8229600">
                  <a:extLst>
                    <a:ext uri="{9D8B030D-6E8A-4147-A177-3AD203B41FA5}">
                      <a16:colId xmlns:a16="http://schemas.microsoft.com/office/drawing/2014/main" val="20000"/>
                    </a:ext>
                  </a:extLst>
                </a:gridCol>
              </a:tblGrid>
              <a:tr h="273636">
                <a:tc>
                  <a:txBody>
                    <a:bodyPr/>
                    <a:lstStyle/>
                    <a:p>
                      <a:pPr fontAlgn="t"/>
                      <a:r>
                        <a:rPr lang="en-US" sz="2800" b="0" dirty="0">
                          <a:effectLst/>
                          <a:latin typeface="Times New Roman" panose="02020603050405020304" pitchFamily="18" charset="0"/>
                          <a:cs typeface="Times New Roman" panose="02020603050405020304" pitchFamily="18" charset="0"/>
                        </a:rPr>
                        <a:t>? </a:t>
                      </a:r>
                      <a:r>
                        <a:rPr lang="vi-VN" sz="2800" b="0" dirty="0">
                          <a:effectLst/>
                          <a:latin typeface="Times New Roman" panose="02020603050405020304" pitchFamily="18" charset="0"/>
                          <a:cs typeface="Times New Roman" panose="02020603050405020304" pitchFamily="18" charset="0"/>
                        </a:rPr>
                        <a:t>Sinh vật có sử dụng hết toàn bộ các chất được lấy từ môi trường không? Giải thích.</a:t>
                      </a:r>
                    </a:p>
                  </a:txBody>
                  <a:tcPr marL="35262" marR="35262" marT="35262" marB="35262">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228600" y="2514600"/>
            <a:ext cx="901238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=&gt;</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Sinh</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vật</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thể</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sử</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dụng</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hết</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được</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lấy</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từ</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môi</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trường</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một</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phần</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cơ</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thể</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chuyển</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hóa</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được</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sẽ</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được</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đào</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thải</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ngoài</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cơ</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thể</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Ví</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dụ</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Cellulose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trong</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thực</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3333FF"/>
                </a:solidFill>
                <a:effectLst/>
                <a:latin typeface="Times New Roman" pitchFamily="18" charset="0"/>
                <a:cs typeface="Times New Roman" pitchFamily="18" charset="0"/>
              </a:rPr>
              <a:t>vật</a:t>
            </a: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1952872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3" name="Rectangle 2"/>
          <p:cNvSpPr/>
          <p:nvPr/>
        </p:nvSpPr>
        <p:spPr>
          <a:xfrm>
            <a:off x="304800" y="609600"/>
            <a:ext cx="8458200" cy="2062103"/>
          </a:xfrm>
          <a:prstGeom prst="rect">
            <a:avLst/>
          </a:prstGeom>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Khi chơi thể thao, nhiệt độ cơ thể tăng hơn mức bình thường, đồng thời nhịp hô hấp cũng tăng lên. Hiện tượng này được giải thích như thế nào?</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304800" y="3505200"/>
            <a:ext cx="8839200" cy="2554545"/>
          </a:xfrm>
          <a:prstGeom prst="rect">
            <a:avLst/>
          </a:prstGeom>
          <a:solidFill>
            <a:schemeClr val="bg1"/>
          </a:solid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=&gt; </a:t>
            </a:r>
            <a:r>
              <a:rPr lang="vi-VN" sz="3200" dirty="0">
                <a:solidFill>
                  <a:srgbClr val="3333FF"/>
                </a:solidFill>
                <a:latin typeface="Times New Roman" panose="02020603050405020304" pitchFamily="18" charset="0"/>
                <a:cs typeface="Times New Roman" panose="02020603050405020304" pitchFamily="18" charset="0"/>
              </a:rPr>
              <a:t>Khi ta vận động cơ thể chuyển hóa hóa năng thành năng lượng, giải phóng nhiệt năng khiến cơ thể chúng ta nóng lên, nhịp tim và hô hấp tăng để cung cấp oxygen cho quá trình chuyển hóa năng lượng.</a:t>
            </a:r>
            <a:endParaRPr lang="en-US" sz="32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018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839200" cy="447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14800"/>
            <a:ext cx="5029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13185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FC4AF-7ABB-3797-1F20-5FE045B93F17}"/>
              </a:ext>
            </a:extLst>
          </p:cNvPr>
          <p:cNvSpPr txBox="1"/>
          <p:nvPr/>
        </p:nvSpPr>
        <p:spPr>
          <a:xfrm>
            <a:off x="2362200" y="228600"/>
            <a:ext cx="4038600" cy="523220"/>
          </a:xfrm>
          <a:prstGeom prst="rect">
            <a:avLst/>
          </a:prstGeom>
          <a:noFill/>
        </p:spPr>
        <p:txBody>
          <a:bodyPr wrap="square" rtlCol="0">
            <a:spAutoFit/>
          </a:bodyPr>
          <a:lstStyle/>
          <a:p>
            <a:r>
              <a:rPr lang="en-US" sz="2800" b="1">
                <a:solidFill>
                  <a:srgbClr val="3333FF"/>
                </a:solidFill>
              </a:rPr>
              <a:t>HƯỚNG DẪN TỰ HỌC</a:t>
            </a:r>
          </a:p>
        </p:txBody>
      </p:sp>
      <p:sp>
        <p:nvSpPr>
          <p:cNvPr id="3" name="TextBox 2">
            <a:extLst>
              <a:ext uri="{FF2B5EF4-FFF2-40B4-BE49-F238E27FC236}">
                <a16:creationId xmlns:a16="http://schemas.microsoft.com/office/drawing/2014/main" id="{4E319A40-7019-497F-0584-0EF765320803}"/>
              </a:ext>
            </a:extLst>
          </p:cNvPr>
          <p:cNvSpPr txBox="1"/>
          <p:nvPr/>
        </p:nvSpPr>
        <p:spPr>
          <a:xfrm>
            <a:off x="1524000" y="1295400"/>
            <a:ext cx="6705600" cy="2523768"/>
          </a:xfrm>
          <a:prstGeom prst="rect">
            <a:avLst/>
          </a:prstGeom>
          <a:noFill/>
        </p:spPr>
        <p:txBody>
          <a:bodyPr wrap="square" rtlCol="0">
            <a:spAutoFit/>
          </a:bodyPr>
          <a:lstStyle/>
          <a:p>
            <a:pPr algn="just">
              <a:lnSpc>
                <a:spcPct val="115000"/>
              </a:lnSpc>
              <a:spcAft>
                <a:spcPts val="1000"/>
              </a:spcAft>
            </a:pPr>
            <a:r>
              <a:rPr lang="en-US" sz="2400" b="1">
                <a:solidFill>
                  <a:srgbClr val="000000"/>
                </a:solidFill>
                <a:latin typeface="Times New Roman" panose="02020603050405020304" pitchFamily="18" charset="0"/>
                <a:ea typeface="Times New Roman" panose="02020603050405020304" pitchFamily="18" charset="0"/>
              </a:rPr>
              <a:t>1</a:t>
            </a:r>
            <a:r>
              <a:rPr lang="en-US" sz="2400" b="1">
                <a:solidFill>
                  <a:srgbClr val="000000"/>
                </a:solidFill>
                <a:effectLst/>
                <a:latin typeface="Times New Roman" panose="02020603050405020304" pitchFamily="18" charset="0"/>
                <a:ea typeface="Times New Roman" panose="02020603050405020304" pitchFamily="18" charset="0"/>
              </a:rPr>
              <a:t>.Bài vừa học: </a:t>
            </a:r>
            <a:r>
              <a:rPr lang="en-US" sz="2400">
                <a:solidFill>
                  <a:srgbClr val="000000"/>
                </a:solidFill>
                <a:effectLst/>
                <a:latin typeface="Times New Roman" panose="02020603050405020304" pitchFamily="18" charset="0"/>
                <a:ea typeface="Times New Roman" panose="02020603050405020304" pitchFamily="18" charset="0"/>
              </a:rPr>
              <a:t>Học thuộc bài</a:t>
            </a:r>
            <a:endParaRPr lang="en-US" sz="2400">
              <a:effectLst/>
              <a:latin typeface="Times New Roman" panose="02020603050405020304" pitchFamily="18" charset="0"/>
              <a:ea typeface="Times New Roman" panose="02020603050405020304" pitchFamily="18" charset="0"/>
            </a:endParaRPr>
          </a:p>
          <a:p>
            <a:pPr marL="457200" indent="457200" algn="just">
              <a:lnSpc>
                <a:spcPct val="115000"/>
              </a:lnSpc>
              <a:spcAft>
                <a:spcPts val="1000"/>
              </a:spcAft>
            </a:pPr>
            <a:r>
              <a:rPr lang="en-US" sz="2400">
                <a:solidFill>
                  <a:srgbClr val="000000"/>
                </a:solidFill>
                <a:effectLst/>
                <a:latin typeface="Times New Roman" panose="02020603050405020304" pitchFamily="18" charset="0"/>
                <a:ea typeface="Times New Roman" panose="02020603050405020304" pitchFamily="18" charset="0"/>
              </a:rPr>
              <a:t>Làm bài tập 22.4-22.6/158 SBT</a:t>
            </a:r>
            <a:endParaRPr lang="en-US" sz="240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n-US" sz="2400" b="1">
                <a:solidFill>
                  <a:srgbClr val="000000"/>
                </a:solidFill>
                <a:effectLst/>
                <a:latin typeface="Times New Roman" panose="02020603050405020304" pitchFamily="18" charset="0"/>
                <a:ea typeface="Times New Roman" panose="02020603050405020304" pitchFamily="18" charset="0"/>
              </a:rPr>
              <a:t>2. Bài sắp học : Chuẩn bị phần II. Bài 22 Vai trò của trao đổi chất và chuyển hoá năng lượng </a:t>
            </a:r>
            <a:endParaRPr lang="en-US" sz="2400">
              <a:effectLst/>
              <a:latin typeface="Times New Roman" panose="02020603050405020304" pitchFamily="18" charset="0"/>
              <a:ea typeface="Times New Roman" panose="02020603050405020304" pitchFamily="18" charset="0"/>
            </a:endParaRPr>
          </a:p>
          <a:p>
            <a:endParaRPr lang="en-US"/>
          </a:p>
        </p:txBody>
      </p:sp>
    </p:spTree>
    <p:extLst>
      <p:ext uri="{BB962C8B-B14F-4D97-AF65-F5344CB8AC3E}">
        <p14:creationId xmlns:p14="http://schemas.microsoft.com/office/powerpoint/2010/main" val="3646749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8" y="871387"/>
            <a:ext cx="9140727" cy="5143500"/>
          </a:xfrm>
          <a:prstGeom prst="rect">
            <a:avLst/>
          </a:prstGeom>
        </p:spPr>
      </p:pic>
      <p:sp>
        <p:nvSpPr>
          <p:cNvPr id="22" name="云形 21"/>
          <p:cNvSpPr/>
          <p:nvPr/>
        </p:nvSpPr>
        <p:spPr>
          <a:xfrm>
            <a:off x="554293" y="1961222"/>
            <a:ext cx="803020" cy="532576"/>
          </a:xfrm>
          <a:prstGeom prst="cloud">
            <a:avLst/>
          </a:pr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25" name="云形 24"/>
          <p:cNvSpPr/>
          <p:nvPr/>
        </p:nvSpPr>
        <p:spPr>
          <a:xfrm>
            <a:off x="1721434" y="1237122"/>
            <a:ext cx="1085187" cy="57455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2975"/>
              <a:gd name="connsiteX1" fmla="*/ 5659 w 43256"/>
              <a:gd name="connsiteY1" fmla="*/ 6766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1146 w 43256"/>
              <a:gd name="connsiteY16" fmla="*/ 31109 h 42975"/>
              <a:gd name="connsiteX17" fmla="*/ 2149 w 43256"/>
              <a:gd name="connsiteY17" fmla="*/ 25410 h 42975"/>
              <a:gd name="connsiteX18" fmla="*/ 31 w 43256"/>
              <a:gd name="connsiteY18" fmla="*/ 19563 h 42975"/>
              <a:gd name="connsiteX19" fmla="*/ 3899 w 43256"/>
              <a:gd name="connsiteY19" fmla="*/ 14366 h 42975"/>
              <a:gd name="connsiteX20" fmla="*/ 3936 w 43256"/>
              <a:gd name="connsiteY20" fmla="*/ 14229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18" fmla="*/ 4163 w 43256"/>
              <a:gd name="connsiteY18" fmla="*/ 15648 h 42975"/>
              <a:gd name="connsiteX19" fmla="*/ 3936 w 43256"/>
              <a:gd name="connsiteY19" fmla="*/ 14229 h 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297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7495" y="43189"/>
                  <a:pt x="23703" y="42965"/>
                </a:cubicBezTo>
                <a:cubicBezTo>
                  <a:pt x="19911" y="42741"/>
                  <a:pt x="9600" y="37307"/>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2975" fill="none" extrusionOk="0">
                <a:moveTo>
                  <a:pt x="4729" y="26036"/>
                </a:moveTo>
                <a:cubicBezTo>
                  <a:pt x="3845" y="26130"/>
                  <a:pt x="2961" y="25852"/>
                  <a:pt x="2196" y="25239"/>
                </a:cubicBezTo>
                <a:moveTo>
                  <a:pt x="6964" y="34758"/>
                </a:moveTo>
                <a:cubicBezTo>
                  <a:pt x="6609" y="34951"/>
                  <a:pt x="6236" y="35079"/>
                  <a:pt x="5856" y="3513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26" name="云形 25"/>
          <p:cNvSpPr/>
          <p:nvPr/>
        </p:nvSpPr>
        <p:spPr>
          <a:xfrm>
            <a:off x="6983582" y="1499396"/>
            <a:ext cx="834818" cy="5531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27" name="云形 26"/>
          <p:cNvSpPr/>
          <p:nvPr/>
        </p:nvSpPr>
        <p:spPr>
          <a:xfrm rot="429982">
            <a:off x="8028155" y="2439279"/>
            <a:ext cx="858332" cy="5347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grpSp>
        <p:nvGrpSpPr>
          <p:cNvPr id="11" name="组合 10"/>
          <p:cNvGrpSpPr/>
          <p:nvPr/>
        </p:nvGrpSpPr>
        <p:grpSpPr>
          <a:xfrm rot="6221564">
            <a:off x="-851838" y="3676451"/>
            <a:ext cx="10562921" cy="10562921"/>
            <a:chOff x="-2272894" y="2621826"/>
            <a:chExt cx="16687800" cy="16687800"/>
          </a:xfrm>
        </p:grpSpPr>
        <p:pic>
          <p:nvPicPr>
            <p:cNvPr id="12" name="图片 1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3" name="矩形 12"/>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a:off x="-1704671" y="2823620"/>
            <a:ext cx="12515850" cy="12515850"/>
            <a:chOff x="-2272894" y="2621826"/>
            <a:chExt cx="16687800" cy="16687800"/>
          </a:xfrm>
        </p:grpSpPr>
        <p:pic>
          <p:nvPicPr>
            <p:cNvPr id="6" name="图片 5"/>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9" name="矩形 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940" y="871387"/>
            <a:ext cx="3444630" cy="3236705"/>
          </a:xfrm>
          <a:prstGeom prst="rect">
            <a:avLst/>
          </a:prstGeom>
        </p:spPr>
      </p:pic>
      <p:grpSp>
        <p:nvGrpSpPr>
          <p:cNvPr id="14" name="组合 13"/>
          <p:cNvGrpSpPr/>
          <p:nvPr/>
        </p:nvGrpSpPr>
        <p:grpSpPr>
          <a:xfrm>
            <a:off x="52554" y="4707897"/>
            <a:ext cx="9001401" cy="9001401"/>
            <a:chOff x="-2272894" y="2621826"/>
            <a:chExt cx="16687800" cy="16687800"/>
          </a:xfrm>
        </p:grpSpPr>
        <p:pic>
          <p:nvPicPr>
            <p:cNvPr id="15" name="图片 1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6" name="矩形 15"/>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7" name="组合 16"/>
          <p:cNvGrpSpPr/>
          <p:nvPr/>
        </p:nvGrpSpPr>
        <p:grpSpPr>
          <a:xfrm rot="4384328">
            <a:off x="-1205970" y="3293166"/>
            <a:ext cx="11155339" cy="11155339"/>
            <a:chOff x="-2272894" y="2621826"/>
            <a:chExt cx="16687800" cy="16687800"/>
          </a:xfrm>
        </p:grpSpPr>
        <p:pic>
          <p:nvPicPr>
            <p:cNvPr id="18" name="图片 17"/>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76284" y="3475457"/>
              <a:ext cx="13610431" cy="14155688"/>
            </a:xfrm>
            <a:prstGeom prst="rect">
              <a:avLst/>
            </a:prstGeom>
          </p:spPr>
        </p:pic>
        <p:sp>
          <p:nvSpPr>
            <p:cNvPr id="19" name="矩形 1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19"/>
          <p:cNvSpPr txBox="1"/>
          <p:nvPr/>
        </p:nvSpPr>
        <p:spPr>
          <a:xfrm>
            <a:off x="596969" y="4216493"/>
            <a:ext cx="8245118" cy="553998"/>
          </a:xfrm>
          <a:prstGeom prst="rect">
            <a:avLst/>
          </a:prstGeom>
          <a:noFill/>
        </p:spPr>
        <p:txBody>
          <a:bodyPr wrap="square" rtlCol="0">
            <a:spAutoFit/>
          </a:bodyPr>
          <a:lstStyle/>
          <a:p>
            <a:pPr algn="ct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Chúc</a:t>
            </a:r>
            <a:r>
              <a:rPr lang="en-US" altLang="zh-CN"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 </a:t>
            </a: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các</a:t>
            </a:r>
            <a:r>
              <a:rPr lang="en-US" altLang="zh-CN"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 </a:t>
            </a: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em</a:t>
            </a:r>
            <a:r>
              <a:rPr lang="en-US" altLang="zh-CN"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 </a:t>
            </a: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học</a:t>
            </a:r>
            <a:r>
              <a:rPr lang="en-US" altLang="zh-CN"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 </a:t>
            </a: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tốt</a:t>
            </a:r>
            <a:endParaRPr lang="zh-CN" altLang="en-US"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29" name="任意多边形 28"/>
          <p:cNvSpPr/>
          <p:nvPr/>
        </p:nvSpPr>
        <p:spPr>
          <a:xfrm rot="2600086">
            <a:off x="2552060" y="1981262"/>
            <a:ext cx="417723" cy="364680"/>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345" h="384429">
                <a:moveTo>
                  <a:pt x="86854" y="95212"/>
                </a:moveTo>
                <a:cubicBezTo>
                  <a:pt x="95744" y="69812"/>
                  <a:pt x="84986" y="7454"/>
                  <a:pt x="108996" y="570"/>
                </a:cubicBezTo>
                <a:cubicBezTo>
                  <a:pt x="133006" y="-6314"/>
                  <a:pt x="192915" y="51348"/>
                  <a:pt x="230916" y="53910"/>
                </a:cubicBezTo>
                <a:cubicBezTo>
                  <a:pt x="268917" y="56472"/>
                  <a:pt x="287808" y="20774"/>
                  <a:pt x="337000" y="15942"/>
                </a:cubicBezTo>
                <a:cubicBezTo>
                  <a:pt x="386192" y="11110"/>
                  <a:pt x="373577" y="25428"/>
                  <a:pt x="373676" y="44456"/>
                </a:cubicBezTo>
                <a:cubicBezTo>
                  <a:pt x="373775" y="63484"/>
                  <a:pt x="327099" y="99324"/>
                  <a:pt x="337596" y="130110"/>
                </a:cubicBezTo>
                <a:cubicBezTo>
                  <a:pt x="348093" y="160896"/>
                  <a:pt x="425226" y="203770"/>
                  <a:pt x="436656" y="229170"/>
                </a:cubicBezTo>
                <a:cubicBezTo>
                  <a:pt x="448086" y="254570"/>
                  <a:pt x="431576" y="278700"/>
                  <a:pt x="406176" y="282510"/>
                </a:cubicBezTo>
                <a:cubicBezTo>
                  <a:pt x="380776" y="286320"/>
                  <a:pt x="312851" y="246908"/>
                  <a:pt x="284256" y="252030"/>
                </a:cubicBezTo>
                <a:cubicBezTo>
                  <a:pt x="255661" y="257152"/>
                  <a:pt x="252983" y="291424"/>
                  <a:pt x="234605" y="313244"/>
                </a:cubicBezTo>
                <a:cubicBezTo>
                  <a:pt x="216227" y="335064"/>
                  <a:pt x="190134" y="394528"/>
                  <a:pt x="173986" y="382949"/>
                </a:cubicBezTo>
                <a:cubicBezTo>
                  <a:pt x="157838" y="371370"/>
                  <a:pt x="166331" y="271938"/>
                  <a:pt x="137719" y="243768"/>
                </a:cubicBezTo>
                <a:cubicBezTo>
                  <a:pt x="109107" y="215598"/>
                  <a:pt x="16286" y="226630"/>
                  <a:pt x="2316" y="213930"/>
                </a:cubicBezTo>
                <a:cubicBezTo>
                  <a:pt x="-11654" y="201230"/>
                  <a:pt x="41566" y="172756"/>
                  <a:pt x="55656" y="152970"/>
                </a:cubicBezTo>
                <a:cubicBezTo>
                  <a:pt x="69746" y="133184"/>
                  <a:pt x="77964" y="120612"/>
                  <a:pt x="86854" y="95212"/>
                </a:cubicBezTo>
                <a:close/>
              </a:path>
            </a:pathLst>
          </a:custGeom>
          <a:solidFill>
            <a:schemeClr val="accent2"/>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30" name="任意多边形 29"/>
          <p:cNvSpPr/>
          <p:nvPr/>
        </p:nvSpPr>
        <p:spPr>
          <a:xfrm rot="7755168">
            <a:off x="6247359" y="2561593"/>
            <a:ext cx="312813" cy="295970"/>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104484 h 393701"/>
              <a:gd name="connsiteX1" fmla="*/ 108996 w 440345"/>
              <a:gd name="connsiteY1" fmla="*/ 9842 h 393701"/>
              <a:gd name="connsiteX2" fmla="*/ 230916 w 440345"/>
              <a:gd name="connsiteY2" fmla="*/ 63182 h 393701"/>
              <a:gd name="connsiteX3" fmla="*/ 337000 w 440345"/>
              <a:gd name="connsiteY3" fmla="*/ 25214 h 393701"/>
              <a:gd name="connsiteX4" fmla="*/ 356161 w 440345"/>
              <a:gd name="connsiteY4" fmla="*/ 755 h 393701"/>
              <a:gd name="connsiteX5" fmla="*/ 373676 w 440345"/>
              <a:gd name="connsiteY5" fmla="*/ 53728 h 393701"/>
              <a:gd name="connsiteX6" fmla="*/ 337596 w 440345"/>
              <a:gd name="connsiteY6" fmla="*/ 139382 h 393701"/>
              <a:gd name="connsiteX7" fmla="*/ 436656 w 440345"/>
              <a:gd name="connsiteY7" fmla="*/ 238442 h 393701"/>
              <a:gd name="connsiteX8" fmla="*/ 406176 w 440345"/>
              <a:gd name="connsiteY8" fmla="*/ 291782 h 393701"/>
              <a:gd name="connsiteX9" fmla="*/ 284256 w 440345"/>
              <a:gd name="connsiteY9" fmla="*/ 261302 h 393701"/>
              <a:gd name="connsiteX10" fmla="*/ 234605 w 440345"/>
              <a:gd name="connsiteY10" fmla="*/ 322516 h 393701"/>
              <a:gd name="connsiteX11" fmla="*/ 173986 w 440345"/>
              <a:gd name="connsiteY11" fmla="*/ 392221 h 393701"/>
              <a:gd name="connsiteX12" fmla="*/ 137719 w 440345"/>
              <a:gd name="connsiteY12" fmla="*/ 253040 h 393701"/>
              <a:gd name="connsiteX13" fmla="*/ 2316 w 440345"/>
              <a:gd name="connsiteY13" fmla="*/ 223202 h 393701"/>
              <a:gd name="connsiteX14" fmla="*/ 55656 w 440345"/>
              <a:gd name="connsiteY14" fmla="*/ 162242 h 393701"/>
              <a:gd name="connsiteX15" fmla="*/ 86854 w 440345"/>
              <a:gd name="connsiteY15" fmla="*/ 104484 h 393701"/>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73676 w 440345"/>
              <a:gd name="connsiteY5" fmla="*/ 53976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56715 w 440345"/>
              <a:gd name="connsiteY5" fmla="*/ 62973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7132 w 440623"/>
              <a:gd name="connsiteY0" fmla="*/ 104732 h 393949"/>
              <a:gd name="connsiteX1" fmla="*/ 109274 w 440623"/>
              <a:gd name="connsiteY1" fmla="*/ 10090 h 393949"/>
              <a:gd name="connsiteX2" fmla="*/ 231194 w 440623"/>
              <a:gd name="connsiteY2" fmla="*/ 63430 h 393949"/>
              <a:gd name="connsiteX3" fmla="*/ 320459 w 440623"/>
              <a:gd name="connsiteY3" fmla="*/ 19757 h 393949"/>
              <a:gd name="connsiteX4" fmla="*/ 356439 w 440623"/>
              <a:gd name="connsiteY4" fmla="*/ 1003 h 393949"/>
              <a:gd name="connsiteX5" fmla="*/ 356993 w 440623"/>
              <a:gd name="connsiteY5" fmla="*/ 62973 h 393949"/>
              <a:gd name="connsiteX6" fmla="*/ 337874 w 440623"/>
              <a:gd name="connsiteY6" fmla="*/ 139630 h 393949"/>
              <a:gd name="connsiteX7" fmla="*/ 436934 w 440623"/>
              <a:gd name="connsiteY7" fmla="*/ 238690 h 393949"/>
              <a:gd name="connsiteX8" fmla="*/ 406454 w 440623"/>
              <a:gd name="connsiteY8" fmla="*/ 292030 h 393949"/>
              <a:gd name="connsiteX9" fmla="*/ 284534 w 440623"/>
              <a:gd name="connsiteY9" fmla="*/ 261550 h 393949"/>
              <a:gd name="connsiteX10" fmla="*/ 234883 w 440623"/>
              <a:gd name="connsiteY10" fmla="*/ 322764 h 393949"/>
              <a:gd name="connsiteX11" fmla="*/ 174264 w 440623"/>
              <a:gd name="connsiteY11" fmla="*/ 392469 h 393949"/>
              <a:gd name="connsiteX12" fmla="*/ 137997 w 440623"/>
              <a:gd name="connsiteY12" fmla="*/ 253288 h 393949"/>
              <a:gd name="connsiteX13" fmla="*/ 2594 w 440623"/>
              <a:gd name="connsiteY13" fmla="*/ 223450 h 393949"/>
              <a:gd name="connsiteX14" fmla="*/ 49053 w 440623"/>
              <a:gd name="connsiteY14" fmla="*/ 151093 h 393949"/>
              <a:gd name="connsiteX15" fmla="*/ 87132 w 440623"/>
              <a:gd name="connsiteY15" fmla="*/ 104732 h 393949"/>
              <a:gd name="connsiteX0" fmla="*/ 111837 w 440811"/>
              <a:gd name="connsiteY0" fmla="*/ 87129 h 393949"/>
              <a:gd name="connsiteX1" fmla="*/ 109462 w 440811"/>
              <a:gd name="connsiteY1" fmla="*/ 10090 h 393949"/>
              <a:gd name="connsiteX2" fmla="*/ 231382 w 440811"/>
              <a:gd name="connsiteY2" fmla="*/ 63430 h 393949"/>
              <a:gd name="connsiteX3" fmla="*/ 320647 w 440811"/>
              <a:gd name="connsiteY3" fmla="*/ 19757 h 393949"/>
              <a:gd name="connsiteX4" fmla="*/ 356627 w 440811"/>
              <a:gd name="connsiteY4" fmla="*/ 1003 h 393949"/>
              <a:gd name="connsiteX5" fmla="*/ 357181 w 440811"/>
              <a:gd name="connsiteY5" fmla="*/ 62973 h 393949"/>
              <a:gd name="connsiteX6" fmla="*/ 338062 w 440811"/>
              <a:gd name="connsiteY6" fmla="*/ 139630 h 393949"/>
              <a:gd name="connsiteX7" fmla="*/ 437122 w 440811"/>
              <a:gd name="connsiteY7" fmla="*/ 238690 h 393949"/>
              <a:gd name="connsiteX8" fmla="*/ 406642 w 440811"/>
              <a:gd name="connsiteY8" fmla="*/ 292030 h 393949"/>
              <a:gd name="connsiteX9" fmla="*/ 284722 w 440811"/>
              <a:gd name="connsiteY9" fmla="*/ 261550 h 393949"/>
              <a:gd name="connsiteX10" fmla="*/ 235071 w 440811"/>
              <a:gd name="connsiteY10" fmla="*/ 322764 h 393949"/>
              <a:gd name="connsiteX11" fmla="*/ 174452 w 440811"/>
              <a:gd name="connsiteY11" fmla="*/ 392469 h 393949"/>
              <a:gd name="connsiteX12" fmla="*/ 138185 w 440811"/>
              <a:gd name="connsiteY12" fmla="*/ 253288 h 393949"/>
              <a:gd name="connsiteX13" fmla="*/ 2782 w 440811"/>
              <a:gd name="connsiteY13" fmla="*/ 223450 h 393949"/>
              <a:gd name="connsiteX14" fmla="*/ 49241 w 440811"/>
              <a:gd name="connsiteY14" fmla="*/ 151093 h 393949"/>
              <a:gd name="connsiteX15" fmla="*/ 111837 w 440811"/>
              <a:gd name="connsiteY15" fmla="*/ 87129 h 393949"/>
              <a:gd name="connsiteX0" fmla="*/ 111837 w 440811"/>
              <a:gd name="connsiteY0" fmla="*/ 87036 h 393856"/>
              <a:gd name="connsiteX1" fmla="*/ 109462 w 440811"/>
              <a:gd name="connsiteY1" fmla="*/ 9997 h 393856"/>
              <a:gd name="connsiteX2" fmla="*/ 224500 w 440811"/>
              <a:gd name="connsiteY2" fmla="*/ 51941 h 393856"/>
              <a:gd name="connsiteX3" fmla="*/ 320647 w 440811"/>
              <a:gd name="connsiteY3" fmla="*/ 19664 h 393856"/>
              <a:gd name="connsiteX4" fmla="*/ 356627 w 440811"/>
              <a:gd name="connsiteY4" fmla="*/ 910 h 393856"/>
              <a:gd name="connsiteX5" fmla="*/ 357181 w 440811"/>
              <a:gd name="connsiteY5" fmla="*/ 62880 h 393856"/>
              <a:gd name="connsiteX6" fmla="*/ 338062 w 440811"/>
              <a:gd name="connsiteY6" fmla="*/ 139537 h 393856"/>
              <a:gd name="connsiteX7" fmla="*/ 437122 w 440811"/>
              <a:gd name="connsiteY7" fmla="*/ 238597 h 393856"/>
              <a:gd name="connsiteX8" fmla="*/ 406642 w 440811"/>
              <a:gd name="connsiteY8" fmla="*/ 291937 h 393856"/>
              <a:gd name="connsiteX9" fmla="*/ 284722 w 440811"/>
              <a:gd name="connsiteY9" fmla="*/ 261457 h 393856"/>
              <a:gd name="connsiteX10" fmla="*/ 235071 w 440811"/>
              <a:gd name="connsiteY10" fmla="*/ 322671 h 393856"/>
              <a:gd name="connsiteX11" fmla="*/ 174452 w 440811"/>
              <a:gd name="connsiteY11" fmla="*/ 392376 h 393856"/>
              <a:gd name="connsiteX12" fmla="*/ 138185 w 440811"/>
              <a:gd name="connsiteY12" fmla="*/ 253195 h 393856"/>
              <a:gd name="connsiteX13" fmla="*/ 2782 w 440811"/>
              <a:gd name="connsiteY13" fmla="*/ 223357 h 393856"/>
              <a:gd name="connsiteX14" fmla="*/ 49241 w 440811"/>
              <a:gd name="connsiteY14" fmla="*/ 151000 h 393856"/>
              <a:gd name="connsiteX15" fmla="*/ 111837 w 440811"/>
              <a:gd name="connsiteY15" fmla="*/ 87036 h 393856"/>
              <a:gd name="connsiteX0" fmla="*/ 111837 w 440811"/>
              <a:gd name="connsiteY0" fmla="*/ 92333 h 399153"/>
              <a:gd name="connsiteX1" fmla="*/ 109462 w 440811"/>
              <a:gd name="connsiteY1" fmla="*/ 15294 h 399153"/>
              <a:gd name="connsiteX2" fmla="*/ 224500 w 440811"/>
              <a:gd name="connsiteY2" fmla="*/ 57238 h 399153"/>
              <a:gd name="connsiteX3" fmla="*/ 316023 w 440811"/>
              <a:gd name="connsiteY3" fmla="*/ 4427 h 399153"/>
              <a:gd name="connsiteX4" fmla="*/ 356627 w 440811"/>
              <a:gd name="connsiteY4" fmla="*/ 6207 h 399153"/>
              <a:gd name="connsiteX5" fmla="*/ 357181 w 440811"/>
              <a:gd name="connsiteY5" fmla="*/ 68177 h 399153"/>
              <a:gd name="connsiteX6" fmla="*/ 338062 w 440811"/>
              <a:gd name="connsiteY6" fmla="*/ 144834 h 399153"/>
              <a:gd name="connsiteX7" fmla="*/ 437122 w 440811"/>
              <a:gd name="connsiteY7" fmla="*/ 243894 h 399153"/>
              <a:gd name="connsiteX8" fmla="*/ 406642 w 440811"/>
              <a:gd name="connsiteY8" fmla="*/ 297234 h 399153"/>
              <a:gd name="connsiteX9" fmla="*/ 284722 w 440811"/>
              <a:gd name="connsiteY9" fmla="*/ 266754 h 399153"/>
              <a:gd name="connsiteX10" fmla="*/ 235071 w 440811"/>
              <a:gd name="connsiteY10" fmla="*/ 327968 h 399153"/>
              <a:gd name="connsiteX11" fmla="*/ 174452 w 440811"/>
              <a:gd name="connsiteY11" fmla="*/ 397673 h 399153"/>
              <a:gd name="connsiteX12" fmla="*/ 138185 w 440811"/>
              <a:gd name="connsiteY12" fmla="*/ 258492 h 399153"/>
              <a:gd name="connsiteX13" fmla="*/ 2782 w 440811"/>
              <a:gd name="connsiteY13" fmla="*/ 228654 h 399153"/>
              <a:gd name="connsiteX14" fmla="*/ 49241 w 440811"/>
              <a:gd name="connsiteY14" fmla="*/ 156297 h 399153"/>
              <a:gd name="connsiteX15" fmla="*/ 111837 w 440811"/>
              <a:gd name="connsiteY15" fmla="*/ 92333 h 399153"/>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57181 w 440811"/>
              <a:gd name="connsiteY5" fmla="*/ 74368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46852 w 440811"/>
              <a:gd name="connsiteY5" fmla="*/ 70653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66053 w 440811"/>
              <a:gd name="connsiteY5" fmla="*/ 79275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110254 h 417074"/>
              <a:gd name="connsiteX1" fmla="*/ 109462 w 440811"/>
              <a:gd name="connsiteY1" fmla="*/ 33215 h 417074"/>
              <a:gd name="connsiteX2" fmla="*/ 224500 w 440811"/>
              <a:gd name="connsiteY2" fmla="*/ 75159 h 417074"/>
              <a:gd name="connsiteX3" fmla="*/ 316023 w 440811"/>
              <a:gd name="connsiteY3" fmla="*/ 22348 h 417074"/>
              <a:gd name="connsiteX4" fmla="*/ 379028 w 440811"/>
              <a:gd name="connsiteY4" fmla="*/ 961 h 417074"/>
              <a:gd name="connsiteX5" fmla="*/ 366053 w 440811"/>
              <a:gd name="connsiteY5" fmla="*/ 91005 h 417074"/>
              <a:gd name="connsiteX6" fmla="*/ 338062 w 440811"/>
              <a:gd name="connsiteY6" fmla="*/ 162755 h 417074"/>
              <a:gd name="connsiteX7" fmla="*/ 437122 w 440811"/>
              <a:gd name="connsiteY7" fmla="*/ 261815 h 417074"/>
              <a:gd name="connsiteX8" fmla="*/ 406642 w 440811"/>
              <a:gd name="connsiteY8" fmla="*/ 315155 h 417074"/>
              <a:gd name="connsiteX9" fmla="*/ 284722 w 440811"/>
              <a:gd name="connsiteY9" fmla="*/ 284675 h 417074"/>
              <a:gd name="connsiteX10" fmla="*/ 235071 w 440811"/>
              <a:gd name="connsiteY10" fmla="*/ 345889 h 417074"/>
              <a:gd name="connsiteX11" fmla="*/ 174452 w 440811"/>
              <a:gd name="connsiteY11" fmla="*/ 415594 h 417074"/>
              <a:gd name="connsiteX12" fmla="*/ 138185 w 440811"/>
              <a:gd name="connsiteY12" fmla="*/ 276413 h 417074"/>
              <a:gd name="connsiteX13" fmla="*/ 2782 w 440811"/>
              <a:gd name="connsiteY13" fmla="*/ 246575 h 417074"/>
              <a:gd name="connsiteX14" fmla="*/ 49241 w 440811"/>
              <a:gd name="connsiteY14" fmla="*/ 174218 h 417074"/>
              <a:gd name="connsiteX15" fmla="*/ 111837 w 440811"/>
              <a:gd name="connsiteY15" fmla="*/ 110254 h 4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811" h="417074">
                <a:moveTo>
                  <a:pt x="111837" y="110254"/>
                </a:moveTo>
                <a:cubicBezTo>
                  <a:pt x="121874" y="86754"/>
                  <a:pt x="90685" y="39064"/>
                  <a:pt x="109462" y="33215"/>
                </a:cubicBezTo>
                <a:cubicBezTo>
                  <a:pt x="128239" y="27366"/>
                  <a:pt x="190073" y="76970"/>
                  <a:pt x="224500" y="75159"/>
                </a:cubicBezTo>
                <a:cubicBezTo>
                  <a:pt x="258927" y="73348"/>
                  <a:pt x="290268" y="34714"/>
                  <a:pt x="316023" y="22348"/>
                </a:cubicBezTo>
                <a:cubicBezTo>
                  <a:pt x="341778" y="9982"/>
                  <a:pt x="372915" y="-3791"/>
                  <a:pt x="379028" y="961"/>
                </a:cubicBezTo>
                <a:cubicBezTo>
                  <a:pt x="385141" y="5713"/>
                  <a:pt x="372881" y="64039"/>
                  <a:pt x="366053" y="91005"/>
                </a:cubicBezTo>
                <a:cubicBezTo>
                  <a:pt x="359225" y="117971"/>
                  <a:pt x="326217" y="134287"/>
                  <a:pt x="338062" y="162755"/>
                </a:cubicBezTo>
                <a:cubicBezTo>
                  <a:pt x="349907" y="191223"/>
                  <a:pt x="425692" y="236415"/>
                  <a:pt x="437122" y="261815"/>
                </a:cubicBezTo>
                <a:cubicBezTo>
                  <a:pt x="448552" y="287215"/>
                  <a:pt x="432042" y="311345"/>
                  <a:pt x="406642" y="315155"/>
                </a:cubicBezTo>
                <a:cubicBezTo>
                  <a:pt x="381242" y="318965"/>
                  <a:pt x="313317" y="279553"/>
                  <a:pt x="284722" y="284675"/>
                </a:cubicBezTo>
                <a:cubicBezTo>
                  <a:pt x="256127" y="289797"/>
                  <a:pt x="253449" y="324069"/>
                  <a:pt x="235071" y="345889"/>
                </a:cubicBezTo>
                <a:cubicBezTo>
                  <a:pt x="216693" y="367709"/>
                  <a:pt x="190600" y="427173"/>
                  <a:pt x="174452" y="415594"/>
                </a:cubicBezTo>
                <a:cubicBezTo>
                  <a:pt x="158304" y="404015"/>
                  <a:pt x="166797" y="304583"/>
                  <a:pt x="138185" y="276413"/>
                </a:cubicBezTo>
                <a:cubicBezTo>
                  <a:pt x="109573" y="248243"/>
                  <a:pt x="16752" y="259275"/>
                  <a:pt x="2782" y="246575"/>
                </a:cubicBezTo>
                <a:cubicBezTo>
                  <a:pt x="-11188" y="233875"/>
                  <a:pt x="31065" y="196938"/>
                  <a:pt x="49241" y="174218"/>
                </a:cubicBezTo>
                <a:cubicBezTo>
                  <a:pt x="67417" y="151498"/>
                  <a:pt x="101800" y="133754"/>
                  <a:pt x="111837" y="110254"/>
                </a:cubicBezTo>
                <a:close/>
              </a:path>
            </a:pathLst>
          </a:custGeom>
          <a:solidFill>
            <a:schemeClr val="accent4"/>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dirty="0">
              <a:solidFill>
                <a:prstClr val="white"/>
              </a:solidFill>
            </a:endParaRPr>
          </a:p>
        </p:txBody>
      </p:sp>
      <p:sp>
        <p:nvSpPr>
          <p:cNvPr id="35" name="云形 25"/>
          <p:cNvSpPr/>
          <p:nvPr/>
        </p:nvSpPr>
        <p:spPr>
          <a:xfrm>
            <a:off x="-2649460" y="1217555"/>
            <a:ext cx="834818" cy="5531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45" name="云形 26"/>
          <p:cNvSpPr/>
          <p:nvPr/>
        </p:nvSpPr>
        <p:spPr>
          <a:xfrm rot="429982">
            <a:off x="1294066" y="2719626"/>
            <a:ext cx="858332" cy="5347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Tree>
    <p:extLst>
      <p:ext uri="{BB962C8B-B14F-4D97-AF65-F5344CB8AC3E}">
        <p14:creationId xmlns:p14="http://schemas.microsoft.com/office/powerpoint/2010/main" val="2116580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0"/>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11"/>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14"/>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17"/>
                                        </p:tgtEl>
                                        <p:attrNameLst>
                                          <p:attrName>r</p:attrName>
                                        </p:attrNameLst>
                                      </p:cBhvr>
                                    </p:animRot>
                                  </p:childTnLst>
                                </p:cTn>
                              </p:par>
                              <p:par>
                                <p:cTn id="13" presetID="63" presetClass="path" presetSubtype="0" accel="50000" decel="50000" fill="hold" grpId="0" nodeType="withEffect">
                                  <p:stCondLst>
                                    <p:cond delay="0"/>
                                  </p:stCondLst>
                                  <p:childTnLst>
                                    <p:animMotion origin="layout" path="M 2.70833E-6 4.81481E-6 L 0.65911 0.06157 " pathEditMode="relative" rAng="0" ptsTypes="AA">
                                      <p:cBhvr>
                                        <p:cTn id="14" dur="4000" fill="hold"/>
                                        <p:tgtEl>
                                          <p:spTgt spid="22"/>
                                        </p:tgtEl>
                                        <p:attrNameLst>
                                          <p:attrName>ppt_x</p:attrName>
                                          <p:attrName>ppt_y</p:attrName>
                                        </p:attrNameLst>
                                      </p:cBhvr>
                                      <p:rCtr x="32956" y="3079"/>
                                    </p:animMotion>
                                  </p:childTnLst>
                                </p:cTn>
                              </p:par>
                              <p:par>
                                <p:cTn id="15" presetID="63" presetClass="path" presetSubtype="0" accel="50000" decel="50000" fill="hold" grpId="0" nodeType="withEffect">
                                  <p:stCondLst>
                                    <p:cond delay="0"/>
                                  </p:stCondLst>
                                  <p:childTnLst>
                                    <p:animMotion origin="layout" path="M 3.95833E-6 3.7037E-7 L 0.50247 -0.02431 " pathEditMode="relative" rAng="0" ptsTypes="AA">
                                      <p:cBhvr>
                                        <p:cTn id="16" dur="4000" fill="hold"/>
                                        <p:tgtEl>
                                          <p:spTgt spid="25"/>
                                        </p:tgtEl>
                                        <p:attrNameLst>
                                          <p:attrName>ppt_x</p:attrName>
                                          <p:attrName>ppt_y</p:attrName>
                                        </p:attrNameLst>
                                      </p:cBhvr>
                                      <p:rCtr x="25117" y="-1227"/>
                                    </p:animMotion>
                                  </p:childTnLst>
                                </p:cTn>
                              </p:par>
                              <p:par>
                                <p:cTn id="17" presetID="63" presetClass="path" presetSubtype="0" accel="50000" decel="50000" fill="hold" grpId="0" nodeType="withEffect">
                                  <p:stCondLst>
                                    <p:cond delay="0"/>
                                  </p:stCondLst>
                                  <p:childTnLst>
                                    <p:animMotion origin="layout" path="M 0 0 L 0.290527 0.00013 E" pathEditMode="relative" ptsTypes="">
                                      <p:cBhvr>
                                        <p:cTn id="18" dur="4000" fill="hold"/>
                                        <p:tgtEl>
                                          <p:spTgt spid="26"/>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312461 0.00057 E" pathEditMode="relative" ptsTypes="">
                                      <p:cBhvr>
                                        <p:cTn id="20" dur="4000" fill="hold"/>
                                        <p:tgtEl>
                                          <p:spTgt spid="27"/>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1694 -0.01458 L 0.46289 0.00162 " pathEditMode="relative" rAng="0" ptsTypes="AA">
                                      <p:cBhvr>
                                        <p:cTn id="22" dur="4000" fill="hold"/>
                                        <p:tgtEl>
                                          <p:spTgt spid="35"/>
                                        </p:tgtEl>
                                        <p:attrNameLst>
                                          <p:attrName>ppt_x</p:attrName>
                                          <p:attrName>ppt_y</p:attrName>
                                        </p:attrNameLst>
                                      </p:cBhvr>
                                      <p:rCtr x="14674" y="810"/>
                                    </p:animMotion>
                                  </p:childTnLst>
                                </p:cTn>
                              </p:par>
                              <p:par>
                                <p:cTn id="23" presetID="63" presetClass="path" presetSubtype="0" accel="50000" decel="50000" fill="hold" grpId="0" nodeType="withEffect">
                                  <p:stCondLst>
                                    <p:cond delay="0"/>
                                  </p:stCondLst>
                                  <p:childTnLst>
                                    <p:animMotion origin="layout" path="M -0.30755 -0.00255 L -1.45833E-6 1.11111E-6 " pathEditMode="relative" rAng="0" ptsTypes="AA">
                                      <p:cBhvr>
                                        <p:cTn id="24" dur="4000" fill="hold"/>
                                        <p:tgtEl>
                                          <p:spTgt spid="45"/>
                                        </p:tgtEl>
                                        <p:attrNameLst>
                                          <p:attrName>ppt_x</p:attrName>
                                          <p:attrName>ppt_y</p:attrName>
                                        </p:attrNameLst>
                                      </p:cBhvr>
                                      <p:rCtr x="15378" y="116"/>
                                    </p:animMotion>
                                  </p:childTnLst>
                                </p:cTn>
                              </p:par>
                              <p:par>
                                <p:cTn id="25" presetID="10" presetClass="entr" presetSubtype="0" fill="hold" grpId="0" nodeType="withEffect">
                                  <p:stCondLst>
                                    <p:cond delay="17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par>
                                <p:cTn id="28" presetID="63" presetClass="path" presetSubtype="0" accel="50000" decel="50000" fill="hold" grpId="1" nodeType="withEffect">
                                  <p:stCondLst>
                                    <p:cond delay="1750"/>
                                  </p:stCondLst>
                                  <p:childTnLst>
                                    <p:animMotion origin="layout" path="M -0.068719 -0.017227 L 0 0 E" pathEditMode="relative" ptsTypes="">
                                      <p:cBhvr>
                                        <p:cTn id="29" dur="2000" fill="hold"/>
                                        <p:tgtEl>
                                          <p:spTgt spid="29"/>
                                        </p:tgtEl>
                                        <p:attrNameLst>
                                          <p:attrName>ppt_x</p:attrName>
                                          <p:attrName>ppt_y</p:attrName>
                                        </p:attrNameLst>
                                      </p:cBhvr>
                                    </p:animMotion>
                                  </p:childTnLst>
                                </p:cTn>
                              </p:par>
                              <p:par>
                                <p:cTn id="30" presetID="32" presetClass="emph" presetSubtype="0" fill="hold" grpId="2" nodeType="withEffect">
                                  <p:stCondLst>
                                    <p:cond delay="1750"/>
                                  </p:stCondLst>
                                  <p:childTnLst>
                                    <p:animRot by="120000">
                                      <p:cBhvr>
                                        <p:cTn id="31" dur="1" fill="hold">
                                          <p:stCondLst>
                                            <p:cond delay="0"/>
                                          </p:stCondLst>
                                        </p:cTn>
                                        <p:tgtEl>
                                          <p:spTgt spid="29"/>
                                        </p:tgtEl>
                                        <p:attrNameLst>
                                          <p:attrName>r</p:attrName>
                                        </p:attrNameLst>
                                      </p:cBhvr>
                                    </p:animRot>
                                    <p:animRot by="-240000">
                                      <p:cBhvr>
                                        <p:cTn id="32" dur="2" fill="hold">
                                          <p:stCondLst>
                                            <p:cond delay="199"/>
                                          </p:stCondLst>
                                        </p:cTn>
                                        <p:tgtEl>
                                          <p:spTgt spid="29"/>
                                        </p:tgtEl>
                                        <p:attrNameLst>
                                          <p:attrName>r</p:attrName>
                                        </p:attrNameLst>
                                      </p:cBhvr>
                                    </p:animRot>
                                    <p:animRot by="240000">
                                      <p:cBhvr>
                                        <p:cTn id="33" dur="2" fill="hold">
                                          <p:stCondLst>
                                            <p:cond delay="397"/>
                                          </p:stCondLst>
                                        </p:cTn>
                                        <p:tgtEl>
                                          <p:spTgt spid="29"/>
                                        </p:tgtEl>
                                        <p:attrNameLst>
                                          <p:attrName>r</p:attrName>
                                        </p:attrNameLst>
                                      </p:cBhvr>
                                    </p:animRot>
                                    <p:animRot by="-240000">
                                      <p:cBhvr>
                                        <p:cTn id="34" dur="2" fill="hold">
                                          <p:stCondLst>
                                            <p:cond delay="596"/>
                                          </p:stCondLst>
                                        </p:cTn>
                                        <p:tgtEl>
                                          <p:spTgt spid="29"/>
                                        </p:tgtEl>
                                        <p:attrNameLst>
                                          <p:attrName>r</p:attrName>
                                        </p:attrNameLst>
                                      </p:cBhvr>
                                    </p:animRot>
                                    <p:animRot by="120000">
                                      <p:cBhvr>
                                        <p:cTn id="35" dur="2" fill="hold">
                                          <p:stCondLst>
                                            <p:cond delay="1010"/>
                                          </p:stCondLst>
                                        </p:cTn>
                                        <p:tgtEl>
                                          <p:spTgt spid="29"/>
                                        </p:tgtEl>
                                        <p:attrNameLst>
                                          <p:attrName>r</p:attrName>
                                        </p:attrNameLst>
                                      </p:cBhvr>
                                    </p:animRot>
                                  </p:childTnLst>
                                </p:cTn>
                              </p:par>
                              <p:par>
                                <p:cTn id="36" presetID="8" presetClass="emph" presetSubtype="0" fill="hold" grpId="3" nodeType="withEffect">
                                  <p:stCondLst>
                                    <p:cond delay="2750"/>
                                  </p:stCondLst>
                                  <p:childTnLst>
                                    <p:animRot by="21600000">
                                      <p:cBhvr>
                                        <p:cTn id="37" dur="1250" fill="hold"/>
                                        <p:tgtEl>
                                          <p:spTgt spid="29"/>
                                        </p:tgtEl>
                                        <p:attrNameLst>
                                          <p:attrName>r</p:attrName>
                                        </p:attrNameLst>
                                      </p:cBhvr>
                                    </p:animRot>
                                  </p:childTnLst>
                                </p:cTn>
                              </p:par>
                              <p:par>
                                <p:cTn id="38" presetID="8" presetClass="emph" presetSubtype="0" fill="hold" grpId="0" nodeType="withEffect">
                                  <p:stCondLst>
                                    <p:cond delay="2750"/>
                                  </p:stCondLst>
                                  <p:childTnLst>
                                    <p:animRot by="21600000">
                                      <p:cBhvr>
                                        <p:cTn id="39" dur="2000" fill="hold"/>
                                        <p:tgtEl>
                                          <p:spTgt spid="30"/>
                                        </p:tgtEl>
                                        <p:attrNameLst>
                                          <p:attrName>r</p:attrName>
                                        </p:attrNameLst>
                                      </p:cBhvr>
                                    </p:animRot>
                                  </p:childTnLst>
                                </p:cTn>
                              </p:par>
                              <p:par>
                                <p:cTn id="40" presetID="37" presetClass="entr" presetSubtype="0" fill="hold" grpId="0" nodeType="withEffect">
                                  <p:stCondLst>
                                    <p:cond delay="27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ppt_x</p:attrName>
                                        </p:attrNameLst>
                                      </p:cBhvr>
                                      <p:tavLst>
                                        <p:tav tm="0">
                                          <p:val>
                                            <p:strVal val="#ppt_x"/>
                                          </p:val>
                                        </p:tav>
                                        <p:tav tm="100000">
                                          <p:val>
                                            <p:strVal val="#ppt_x"/>
                                          </p:val>
                                        </p:tav>
                                      </p:tavLst>
                                    </p:anim>
                                    <p:anim calcmode="lin" valueType="num">
                                      <p:cBhvr>
                                        <p:cTn id="44" dur="1800" decel="100000" fill="hold"/>
                                        <p:tgtEl>
                                          <p:spTgt spid="20"/>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7" grpId="0" animBg="1"/>
      <p:bldP spid="20" grpId="0"/>
      <p:bldP spid="29" grpId="0" animBg="1"/>
      <p:bldP spid="29" grpId="1" animBg="1"/>
      <p:bldP spid="29" grpId="2" animBg="1"/>
      <p:bldP spid="29" grpId="3" animBg="1"/>
      <p:bldP spid="30" grpId="0" animBg="1"/>
      <p:bldP spid="35"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2357" y="501781"/>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3800" y="16565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Khái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niệm</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trao</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đổi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và</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chuyển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NL ở </a:t>
            </a:r>
            <a:r>
              <a:rPr lang="en-US" altLang="en-US" sz="2800" b="1" u="sng" dirty="0" err="1">
                <a:solidFill>
                  <a:srgbClr val="3333FF"/>
                </a:solidFill>
                <a:latin typeface="Times New Roman" pitchFamily="18" charset="0"/>
                <a:cs typeface="Times New Roman" pitchFamily="18" charset="0"/>
              </a:rPr>
              <a:t>sinh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vật</a:t>
            </a:r>
            <a:endParaRPr lang="en-US" altLang="en-US" sz="2800" b="1" u="sng" dirty="0">
              <a:solidFill>
                <a:srgbClr val="3333FF"/>
              </a:solidFill>
              <a:latin typeface="Times New Roman" pitchFamily="18" charset="0"/>
              <a:cs typeface="Times New Roman" pitchFamily="18" charset="0"/>
            </a:endParaRPr>
          </a:p>
        </p:txBody>
      </p:sp>
      <p:sp>
        <p:nvSpPr>
          <p:cNvPr id="7" name="Text Box 20"/>
          <p:cNvSpPr txBox="1">
            <a:spLocks noChangeArrowheads="1"/>
          </p:cNvSpPr>
          <p:nvPr/>
        </p:nvSpPr>
        <p:spPr bwMode="auto">
          <a:xfrm>
            <a:off x="180000" y="0"/>
            <a:ext cx="881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400" b="1">
                <a:solidFill>
                  <a:srgbClr val="FF0000"/>
                </a:solidFill>
                <a:latin typeface="Times New Roman" pitchFamily="18" charset="0"/>
                <a:cs typeface="Times New Roman" pitchFamily="18" charset="0"/>
              </a:rPr>
              <a:t>Tiết 2. BÀI </a:t>
            </a:r>
            <a:r>
              <a:rPr lang="en-US" altLang="en-US" sz="2400" b="1" dirty="0">
                <a:solidFill>
                  <a:srgbClr val="FF0000"/>
                </a:solidFill>
                <a:latin typeface="Times New Roman" pitchFamily="18" charset="0"/>
                <a:cs typeface="Times New Roman" pitchFamily="18" charset="0"/>
              </a:rPr>
              <a:t>22 - VAI TRÒ CỦA TRAO ĐỔI CHẤT VÀ CHUYỂN HÓA NĂNG LƯỢNG Ở SINH VẬT</a:t>
            </a:r>
          </a:p>
        </p:txBody>
      </p:sp>
      <p:sp>
        <p:nvSpPr>
          <p:cNvPr id="11" name="TextBox 10"/>
          <p:cNvSpPr txBox="1"/>
          <p:nvPr/>
        </p:nvSpPr>
        <p:spPr>
          <a:xfrm>
            <a:off x="-7374" y="3005383"/>
            <a:ext cx="9067800" cy="954107"/>
          </a:xfrm>
          <a:prstGeom prst="rect">
            <a:avLst/>
          </a:prstGeom>
          <a:noFill/>
        </p:spPr>
        <p:txBody>
          <a:bodyPr wrap="square" rtlCol="0">
            <a:spAutoFit/>
          </a:bodyPr>
          <a:lstStyle/>
          <a:p>
            <a:r>
              <a:rPr lang="en-US" sz="2800" b="1" u="sng" dirty="0">
                <a:solidFill>
                  <a:srgbClr val="3333FF"/>
                </a:solidFill>
                <a:latin typeface="Times New Roman" pitchFamily="18" charset="0"/>
                <a:cs typeface="Times New Roman" pitchFamily="18" charset="0"/>
              </a:rPr>
              <a:t>II. </a:t>
            </a:r>
            <a:r>
              <a:rPr lang="en-US" sz="2800" b="1" u="sng" dirty="0" err="1">
                <a:solidFill>
                  <a:srgbClr val="3333FF"/>
                </a:solidFill>
                <a:latin typeface="Times New Roman" pitchFamily="18" charset="0"/>
                <a:cs typeface="Times New Roman" pitchFamily="18" charset="0"/>
              </a:rPr>
              <a:t>Vai</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trò</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của</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trao</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đổi</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chất</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và</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chuyển</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hóa</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năng</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lượng</a:t>
            </a:r>
            <a:r>
              <a:rPr lang="en-US" sz="2800" b="1" u="sng" dirty="0">
                <a:solidFill>
                  <a:srgbClr val="3333FF"/>
                </a:solidFill>
                <a:latin typeface="Times New Roman" pitchFamily="18" charset="0"/>
                <a:cs typeface="Times New Roman" pitchFamily="18" charset="0"/>
              </a:rPr>
              <a:t> ở </a:t>
            </a:r>
            <a:r>
              <a:rPr lang="en-US" sz="2800" b="1" u="sng" dirty="0" err="1">
                <a:solidFill>
                  <a:srgbClr val="3333FF"/>
                </a:solidFill>
                <a:latin typeface="Times New Roman" pitchFamily="18" charset="0"/>
                <a:cs typeface="Times New Roman" pitchFamily="18" charset="0"/>
              </a:rPr>
              <a:t>cơ</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thể</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sinh</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vật</a:t>
            </a:r>
            <a:endParaRPr lang="en-US" sz="2800" b="1" u="sng" dirty="0">
              <a:solidFill>
                <a:srgbClr val="3333FF"/>
              </a:solidFill>
              <a:latin typeface="Times New Roman" pitchFamily="18" charset="0"/>
              <a:cs typeface="Times New Roman" pitchFamily="18" charset="0"/>
            </a:endParaRPr>
          </a:p>
        </p:txBody>
      </p:sp>
      <p:sp>
        <p:nvSpPr>
          <p:cNvPr id="12" name="TextBox 11"/>
          <p:cNvSpPr txBox="1"/>
          <p:nvPr/>
        </p:nvSpPr>
        <p:spPr>
          <a:xfrm>
            <a:off x="206681" y="3971780"/>
            <a:ext cx="8327719" cy="954107"/>
          </a:xfrm>
          <a:prstGeom prst="rect">
            <a:avLst/>
          </a:prstGeom>
          <a:noFill/>
        </p:spPr>
        <p:txBody>
          <a:bodyPr wrap="square" rtlCol="0">
            <a:spAutoFit/>
          </a:bodyPr>
          <a:lstStyle/>
          <a:p>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Vai</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trò</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của</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trao</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đổi</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chất</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và</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chuyển</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hoá</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năng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lượng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trong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cơ</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thể</a:t>
            </a:r>
            <a:endParaRPr lang="en-US" sz="2800" b="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392544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16681" y="-1676400"/>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9" y="3352800"/>
            <a:ext cx="380117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594" y="2561364"/>
            <a:ext cx="4472205" cy="422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5"/>
          <a:stretch>
            <a:fillRect/>
          </a:stretch>
        </p:blipFill>
        <p:spPr>
          <a:xfrm>
            <a:off x="345281" y="264278"/>
            <a:ext cx="3977399" cy="2859922"/>
          </a:xfrm>
          <a:prstGeom prst="rect">
            <a:avLst/>
          </a:prstGeom>
        </p:spPr>
      </p:pic>
      <p:sp>
        <p:nvSpPr>
          <p:cNvPr id="3" name="Rectangle 2"/>
          <p:cNvSpPr/>
          <p:nvPr/>
        </p:nvSpPr>
        <p:spPr>
          <a:xfrm>
            <a:off x="4724400" y="36255"/>
            <a:ext cx="3932945" cy="2554545"/>
          </a:xfrm>
          <a:prstGeom prst="rect">
            <a:avLst/>
          </a:prstGeom>
          <a:solidFill>
            <a:srgbClr val="00B0F0"/>
          </a:solidFill>
        </p:spPr>
        <p:txBody>
          <a:bodyPr wrap="square">
            <a:spAutoFit/>
          </a:bodyPr>
          <a:lstStyle/>
          <a:p>
            <a:r>
              <a:rPr lang="en-US" sz="3200" dirty="0">
                <a:latin typeface="Times New Roman" pitchFamily="18" charset="0"/>
                <a:cs typeface="Times New Roman" pitchFamily="18" charset="0"/>
              </a:rPr>
              <a:t> ?6/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Cho </a:t>
            </a:r>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84692828"/>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314"/>
            <a:ext cx="4136060"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253313"/>
            <a:ext cx="5029200" cy="485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3219" y="4107766"/>
            <a:ext cx="1540413" cy="2554545"/>
          </a:xfrm>
          <a:prstGeom prst="rect">
            <a:avLst/>
          </a:prstGeom>
          <a:noFill/>
          <a:ln w="22225">
            <a:solidFill>
              <a:schemeClr val="tx1"/>
            </a:solidFill>
          </a:ln>
        </p:spPr>
        <p:txBody>
          <a:bodyPr wrap="square" rtlCol="0">
            <a:spAutoFit/>
          </a:bodyPr>
          <a:lstStyle/>
          <a:p>
            <a:pPr algn="ctr"/>
            <a:r>
              <a:rPr lang="en-US" sz="3200" b="1">
                <a:latin typeface="Times New Roman" pitchFamily="18" charset="0"/>
                <a:cs typeface="Times New Roman" pitchFamily="18" charset="0"/>
              </a:rPr>
              <a:t>Mệt mỏi</a:t>
            </a:r>
          </a:p>
          <a:p>
            <a:pPr algn="ctr"/>
            <a:r>
              <a:rPr lang="en-US" sz="3200">
                <a:latin typeface="Times New Roman" pitchFamily="18" charset="0"/>
                <a:cs typeface="Times New Roman" pitchFamily="18" charset="0"/>
              </a:rPr>
              <a:t>Thiếu </a:t>
            </a:r>
          </a:p>
          <a:p>
            <a:pPr algn="ctr"/>
            <a:r>
              <a:rPr lang="en-US" sz="3200">
                <a:latin typeface="Times New Roman" pitchFamily="18" charset="0"/>
                <a:cs typeface="Times New Roman" pitchFamily="18" charset="0"/>
              </a:rPr>
              <a:t>năng </a:t>
            </a:r>
          </a:p>
          <a:p>
            <a:pPr algn="ctr"/>
            <a:r>
              <a:rPr lang="en-US" sz="3200">
                <a:latin typeface="Times New Roman" pitchFamily="18" charset="0"/>
                <a:cs typeface="Times New Roman" pitchFamily="18" charset="0"/>
              </a:rPr>
              <a:t>lượng</a:t>
            </a:r>
          </a:p>
        </p:txBody>
      </p:sp>
      <p:sp>
        <p:nvSpPr>
          <p:cNvPr id="13" name="TextBox 12"/>
          <p:cNvSpPr txBox="1"/>
          <p:nvPr/>
        </p:nvSpPr>
        <p:spPr>
          <a:xfrm>
            <a:off x="2310618" y="4107766"/>
            <a:ext cx="1698674" cy="2554545"/>
          </a:xfrm>
          <a:prstGeom prst="rect">
            <a:avLst/>
          </a:prstGeom>
          <a:noFill/>
          <a:ln w="22225">
            <a:solidFill>
              <a:schemeClr val="tx1"/>
            </a:solidFill>
          </a:ln>
        </p:spPr>
        <p:txBody>
          <a:bodyPr wrap="square" rtlCol="0">
            <a:spAutoFit/>
          </a:bodyPr>
          <a:lstStyle/>
          <a:p>
            <a:pPr algn="ctr"/>
            <a:r>
              <a:rPr lang="en-US" sz="3200" b="1">
                <a:latin typeface="Times New Roman" pitchFamily="18" charset="0"/>
                <a:cs typeface="Times New Roman" pitchFamily="18" charset="0"/>
              </a:rPr>
              <a:t>Mạnh khỏe</a:t>
            </a:r>
          </a:p>
          <a:p>
            <a:pPr algn="ctr"/>
            <a:r>
              <a:rPr lang="en-US" sz="3200">
                <a:latin typeface="Times New Roman" pitchFamily="18" charset="0"/>
                <a:cs typeface="Times New Roman" pitchFamily="18" charset="0"/>
              </a:rPr>
              <a:t>Tràn đầy</a:t>
            </a:r>
          </a:p>
          <a:p>
            <a:pPr algn="ctr"/>
            <a:r>
              <a:rPr lang="en-US" sz="3200">
                <a:latin typeface="Times New Roman" pitchFamily="18" charset="0"/>
                <a:cs typeface="Times New Roman" pitchFamily="18" charset="0"/>
              </a:rPr>
              <a:t>năng </a:t>
            </a:r>
          </a:p>
          <a:p>
            <a:pPr algn="ctr"/>
            <a:r>
              <a:rPr lang="en-US" sz="3200">
                <a:latin typeface="Times New Roman" pitchFamily="18" charset="0"/>
                <a:cs typeface="Times New Roman" pitchFamily="18" charset="0"/>
              </a:rPr>
              <a:t>lượng</a:t>
            </a:r>
          </a:p>
        </p:txBody>
      </p:sp>
      <p:sp>
        <p:nvSpPr>
          <p:cNvPr id="3" name="Down Arrow 2"/>
          <p:cNvSpPr/>
          <p:nvPr/>
        </p:nvSpPr>
        <p:spPr>
          <a:xfrm>
            <a:off x="896816" y="3221501"/>
            <a:ext cx="27432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2943665" y="3221500"/>
            <a:ext cx="27432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509272"/>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additive="base">
                                        <p:cTn id="33" dur="500" fill="hold"/>
                                        <p:tgtEl>
                                          <p:spTgt spid="6149"/>
                                        </p:tgtEl>
                                        <p:attrNameLst>
                                          <p:attrName>ppt_x</p:attrName>
                                        </p:attrNameLst>
                                      </p:cBhvr>
                                      <p:tavLst>
                                        <p:tav tm="0">
                                          <p:val>
                                            <p:strVal val="#ppt_x"/>
                                          </p:val>
                                        </p:tav>
                                        <p:tav tm="100000">
                                          <p:val>
                                            <p:strVal val="#ppt_x"/>
                                          </p:val>
                                        </p:tav>
                                      </p:tavLst>
                                    </p:anim>
                                    <p:anim calcmode="lin" valueType="num">
                                      <p:cBhvr additive="base">
                                        <p:cTn id="3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=&gt;6. </a:t>
            </a:r>
            <a:r>
              <a:rPr lang="vi-VN" sz="2800" dirty="0">
                <a:latin typeface="Times New Roman" panose="02020603050405020304" pitchFamily="18" charset="0"/>
                <a:cs typeface="Times New Roman" panose="02020603050405020304" pitchFamily="18" charset="0"/>
              </a:rPr>
              <a:t>Quá trình trao đổi chất và chuyển hoá năng lượng là điều kiện cơ bản giúp duy trì sự sống, sinh trưởng, phát triển và sinh sản ở các loài sinh vật.</a:t>
            </a:r>
          </a:p>
          <a:p>
            <a:r>
              <a:rPr lang="vi-VN" sz="2800" dirty="0">
                <a:solidFill>
                  <a:srgbClr val="3333FF"/>
                </a:solidFill>
                <a:latin typeface="Times New Roman" panose="02020603050405020304" pitchFamily="18" charset="0"/>
                <a:cs typeface="Times New Roman" panose="02020603050405020304" pitchFamily="18" charset="0"/>
              </a:rPr>
              <a:t>Ví dụ:</a:t>
            </a:r>
            <a:endParaRPr lang="en-US" sz="2800" dirty="0">
              <a:solidFill>
                <a:srgbClr val="3333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Cây xanh cần có quá trình quang hợp để phục vụ cho sinh trưởng và phát triển.</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Khi ta ăn thức ăn, cơ thể chuyển hóa thức ăn thành năng lượng giúp duy trì hoạt động sống của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a:t>
            </a:r>
            <a:r>
              <a:rPr lang="vi-VN" sz="2800" dirty="0">
                <a:latin typeface="Times New Roman" panose="02020603050405020304" pitchFamily="18" charset="0"/>
                <a:cs typeface="Times New Roman" panose="02020603050405020304" pitchFamily="18" charset="0"/>
              </a:rPr>
              <a:t>.</a:t>
            </a:r>
          </a:p>
        </p:txBody>
      </p:sp>
      <p:sp>
        <p:nvSpPr>
          <p:cNvPr id="4" name="Rectangle 3"/>
          <p:cNvSpPr/>
          <p:nvPr/>
        </p:nvSpPr>
        <p:spPr>
          <a:xfrm>
            <a:off x="228600" y="3647182"/>
            <a:ext cx="8458200"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Điều gì sẽ xảy ra đối với sinh vật nếu quá trình trao đổi chất và chuyển hoá năng lượng bị ngừng lại? Giải thích.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 y="5323582"/>
            <a:ext cx="8534400" cy="1077218"/>
          </a:xfrm>
          <a:prstGeom prst="rect">
            <a:avLst/>
          </a:prstGeom>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=&gt; </a:t>
            </a:r>
            <a:r>
              <a:rPr lang="vi-VN" sz="3200" dirty="0">
                <a:solidFill>
                  <a:srgbClr val="3333FF"/>
                </a:solidFill>
                <a:latin typeface="Times New Roman" panose="02020603050405020304" pitchFamily="18" charset="0"/>
                <a:cs typeface="Times New Roman" panose="02020603050405020304" pitchFamily="18" charset="0"/>
              </a:rPr>
              <a:t>Sinh vật sẽ không có năng lượng để duy trì các hoạt động sống bình thường và </a:t>
            </a:r>
            <a:r>
              <a:rPr lang="en-US" sz="3200" dirty="0" err="1">
                <a:solidFill>
                  <a:srgbClr val="3333FF"/>
                </a:solidFill>
                <a:latin typeface="Times New Roman" panose="02020603050405020304" pitchFamily="18" charset="0"/>
                <a:cs typeface="Times New Roman" panose="02020603050405020304" pitchFamily="18" charset="0"/>
              </a:rPr>
              <a:t>sẽ</a:t>
            </a:r>
            <a:r>
              <a:rPr lang="en-US" sz="3200" dirty="0">
                <a:solidFill>
                  <a:srgbClr val="3333FF"/>
                </a:solidFill>
                <a:latin typeface="Times New Roman" panose="02020603050405020304" pitchFamily="18" charset="0"/>
                <a:cs typeface="Times New Roman" panose="02020603050405020304" pitchFamily="18" charset="0"/>
              </a:rPr>
              <a:t> </a:t>
            </a:r>
            <a:r>
              <a:rPr lang="vi-VN" sz="3200" dirty="0">
                <a:solidFill>
                  <a:srgbClr val="3333FF"/>
                </a:solidFill>
                <a:latin typeface="Times New Roman" panose="02020603050405020304" pitchFamily="18" charset="0"/>
                <a:cs typeface="Times New Roman" panose="02020603050405020304" pitchFamily="18" charset="0"/>
              </a:rPr>
              <a:t>chết.</a:t>
            </a:r>
            <a:endParaRPr lang="en-US" sz="32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5030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43580"/>
            <a:ext cx="990600" cy="73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3800" y="127835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Khái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niệm</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trao</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đổi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và</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chuyển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NL ở </a:t>
            </a:r>
            <a:r>
              <a:rPr lang="en-US" altLang="en-US" sz="2800" b="1" u="sng" dirty="0" err="1">
                <a:solidFill>
                  <a:srgbClr val="3333FF"/>
                </a:solidFill>
                <a:latin typeface="Times New Roman" pitchFamily="18" charset="0"/>
                <a:cs typeface="Times New Roman" pitchFamily="18" charset="0"/>
              </a:rPr>
              <a:t>sinh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vật</a:t>
            </a:r>
            <a:endParaRPr lang="en-US" altLang="en-US" sz="2800" b="1" u="sng" dirty="0">
              <a:solidFill>
                <a:srgbClr val="3333FF"/>
              </a:solidFill>
              <a:latin typeface="Times New Roman" pitchFamily="18" charset="0"/>
              <a:cs typeface="Times New Roman" pitchFamily="18" charset="0"/>
            </a:endParaRPr>
          </a:p>
        </p:txBody>
      </p:sp>
      <p:sp>
        <p:nvSpPr>
          <p:cNvPr id="7" name="Text Box 20"/>
          <p:cNvSpPr txBox="1">
            <a:spLocks noChangeArrowheads="1"/>
          </p:cNvSpPr>
          <p:nvPr/>
        </p:nvSpPr>
        <p:spPr bwMode="auto">
          <a:xfrm>
            <a:off x="180000" y="0"/>
            <a:ext cx="881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400" b="1" dirty="0">
                <a:solidFill>
                  <a:srgbClr val="FF0000"/>
                </a:solidFill>
                <a:latin typeface="Times New Roman" pitchFamily="18" charset="0"/>
                <a:cs typeface="Times New Roman" pitchFamily="18" charset="0"/>
              </a:rPr>
              <a:t>BÀI 22- VAI TRÒ CỦA TRAO ĐỔI CHẤT VÀ CHUYỂN HÓA NĂNG LƯỢNG Ở SINH VẬT</a:t>
            </a:r>
          </a:p>
        </p:txBody>
      </p:sp>
      <p:sp>
        <p:nvSpPr>
          <p:cNvPr id="11" name="TextBox 10"/>
          <p:cNvSpPr txBox="1"/>
          <p:nvPr/>
        </p:nvSpPr>
        <p:spPr>
          <a:xfrm>
            <a:off x="71284" y="2248937"/>
            <a:ext cx="9067800" cy="954107"/>
          </a:xfrm>
          <a:prstGeom prst="rect">
            <a:avLst/>
          </a:prstGeom>
          <a:noFill/>
        </p:spPr>
        <p:txBody>
          <a:bodyPr wrap="square" rtlCol="0">
            <a:spAutoFit/>
          </a:bodyPr>
          <a:lstStyle/>
          <a:p>
            <a:r>
              <a:rPr lang="en-US" sz="2800" b="1" u="sng" dirty="0">
                <a:solidFill>
                  <a:srgbClr val="3333FF"/>
                </a:solidFill>
                <a:latin typeface="Times New Roman" pitchFamily="18" charset="0"/>
                <a:cs typeface="Times New Roman" pitchFamily="18" charset="0"/>
              </a:rPr>
              <a:t>II. </a:t>
            </a:r>
            <a:r>
              <a:rPr lang="en-US" sz="2800" b="1" u="sng" dirty="0" err="1">
                <a:solidFill>
                  <a:srgbClr val="3333FF"/>
                </a:solidFill>
                <a:latin typeface="Times New Roman" pitchFamily="18" charset="0"/>
                <a:cs typeface="Times New Roman" pitchFamily="18" charset="0"/>
              </a:rPr>
              <a:t>Vai</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trò</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của</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trao</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đổi</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chất</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và</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chuyển</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hóa</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năng</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lượng</a:t>
            </a:r>
            <a:r>
              <a:rPr lang="en-US" sz="2800" b="1" u="sng" dirty="0">
                <a:solidFill>
                  <a:srgbClr val="3333FF"/>
                </a:solidFill>
                <a:latin typeface="Times New Roman" pitchFamily="18" charset="0"/>
                <a:cs typeface="Times New Roman" pitchFamily="18" charset="0"/>
              </a:rPr>
              <a:t> ở </a:t>
            </a:r>
            <a:r>
              <a:rPr lang="en-US" sz="2800" b="1" u="sng" dirty="0" err="1">
                <a:solidFill>
                  <a:srgbClr val="3333FF"/>
                </a:solidFill>
                <a:latin typeface="Times New Roman" pitchFamily="18" charset="0"/>
                <a:cs typeface="Times New Roman" pitchFamily="18" charset="0"/>
              </a:rPr>
              <a:t>cơ</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thể</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sinh</a:t>
            </a:r>
            <a:r>
              <a:rPr lang="en-US" sz="2800" b="1" u="sng" dirty="0">
                <a:solidFill>
                  <a:srgbClr val="3333FF"/>
                </a:solidFill>
                <a:latin typeface="Times New Roman" pitchFamily="18" charset="0"/>
                <a:cs typeface="Times New Roman" pitchFamily="18" charset="0"/>
              </a:rPr>
              <a:t> </a:t>
            </a:r>
            <a:r>
              <a:rPr lang="en-US" sz="2800" b="1" u="sng" dirty="0" err="1">
                <a:solidFill>
                  <a:srgbClr val="3333FF"/>
                </a:solidFill>
                <a:latin typeface="Times New Roman" pitchFamily="18" charset="0"/>
                <a:cs typeface="Times New Roman" pitchFamily="18" charset="0"/>
              </a:rPr>
              <a:t>vật</a:t>
            </a:r>
            <a:endParaRPr lang="en-US" sz="2800" b="1" u="sng" dirty="0">
              <a:solidFill>
                <a:srgbClr val="3333FF"/>
              </a:solidFill>
              <a:latin typeface="Times New Roman" pitchFamily="18" charset="0"/>
              <a:cs typeface="Times New Roman" pitchFamily="18" charset="0"/>
            </a:endParaRPr>
          </a:p>
        </p:txBody>
      </p:sp>
      <p:sp>
        <p:nvSpPr>
          <p:cNvPr id="12" name="Rectangle 11"/>
          <p:cNvSpPr/>
          <p:nvPr/>
        </p:nvSpPr>
        <p:spPr>
          <a:xfrm>
            <a:off x="184916" y="3429000"/>
            <a:ext cx="8496300" cy="3108543"/>
          </a:xfrm>
          <a:prstGeom prst="rect">
            <a:avLst/>
          </a:prstGeom>
        </p:spPr>
        <p:txBody>
          <a:bodyPr wrap="square">
            <a:spAutoFit/>
          </a:bodyPr>
          <a:lstStyle/>
          <a:p>
            <a:r>
              <a:rPr lang="vi-VN" sz="2800">
                <a:latin typeface="Times New Roman" pitchFamily="18" charset="0"/>
                <a:cs typeface="Times New Roman" pitchFamily="18" charset="0"/>
              </a:rPr>
              <a:t>Quá </a:t>
            </a:r>
            <a:r>
              <a:rPr lang="vi-VN" sz="2800" dirty="0">
                <a:latin typeface="Times New Roman" pitchFamily="18" charset="0"/>
                <a:cs typeface="Times New Roman" pitchFamily="18" charset="0"/>
              </a:rPr>
              <a:t>trình trao đổi chất và chuyển hoá năng 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như</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 Cung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cấu</a:t>
            </a:r>
            <a:r>
              <a:rPr lang="en-US" sz="2800">
                <a:latin typeface="Times New Roman" pitchFamily="18" charset="0"/>
                <a:cs typeface="Times New Roman" pitchFamily="18" charset="0"/>
              </a:rPr>
              <a:t> tạo, thực hiện chức năng của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cơ</a:t>
            </a:r>
            <a:r>
              <a:rPr lang="en-US" sz="2800">
                <a:latin typeface="Times New Roman" pitchFamily="18" charset="0"/>
                <a:cs typeface="Times New Roman" pitchFamily="18" charset="0"/>
              </a:rPr>
              <a:t> thể.</a:t>
            </a:r>
            <a:endParaRPr lang="en-US" sz="2800" dirty="0">
              <a:latin typeface="Times New Roman" pitchFamily="18" charset="0"/>
              <a:cs typeface="Times New Roman" pitchFamily="18" charset="0"/>
            </a:endParaRPr>
          </a:p>
          <a:p>
            <a:r>
              <a:rPr lang="en-US" sz="2800">
                <a:latin typeface="Times New Roman" pitchFamily="18" charset="0"/>
                <a:cs typeface="Times New Roman" pitchFamily="18" charset="0"/>
              </a:rPr>
              <a:t>+ Cung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a:latin typeface="Times New Roman" pitchFamily="18" charset="0"/>
                <a:cs typeface="Times New Roman" pitchFamily="18" charset="0"/>
              </a:rPr>
              <a:t>. </a:t>
            </a:r>
          </a:p>
          <a:p>
            <a:r>
              <a:rPr lang="en-US" sz="2800">
                <a:latin typeface="Times New Roman" pitchFamily="18" charset="0"/>
                <a:cs typeface="Times New Roman" pitchFamily="18" charset="0"/>
              </a:rPr>
              <a:t>Nhờ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996846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arn(inVertic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arn(inVertic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arn(inVertical)">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1442396" y="516918"/>
            <a:ext cx="6311652"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652A4962-2A37-42BE-A54C-87B21A39BC3D}"/>
              </a:ext>
            </a:extLst>
          </p:cNvPr>
          <p:cNvSpPr txBox="1"/>
          <p:nvPr/>
        </p:nvSpPr>
        <p:spPr>
          <a:xfrm>
            <a:off x="3041605" y="541499"/>
            <a:ext cx="3113234"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CÂU HỎI 5</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304800" y="2057400"/>
            <a:ext cx="8363550" cy="2286000"/>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latin typeface="Times New Roman" pitchFamily="18" charset="0"/>
                <a:cs typeface="Times New Roman" pitchFamily="18" charset="0"/>
              </a:rPr>
              <a:t>Hãy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trò</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trao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đổi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chuyển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hóa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năng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lượng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với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sinh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vật</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cột</a:t>
            </a:r>
            <a:r>
              <a:rPr lang="en-US" sz="3200" dirty="0">
                <a:solidFill>
                  <a:schemeClr val="tx1"/>
                </a:solidFill>
                <a:latin typeface="Times New Roman" pitchFamily="18" charset="0"/>
                <a:cs typeface="Times New Roman" pitchFamily="18" charset="0"/>
              </a:rPr>
              <a:t> A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cột</a:t>
            </a:r>
            <a:r>
              <a:rPr lang="en-US" sz="3200" dirty="0">
                <a:solidFill>
                  <a:schemeClr val="tx1"/>
                </a:solidFill>
                <a:latin typeface="Times New Roman" pitchFamily="18" charset="0"/>
                <a:cs typeface="Times New Roman" pitchFamily="18" charset="0"/>
              </a:rPr>
              <a:t> B </a:t>
            </a:r>
            <a:r>
              <a:rPr lang="en-US" sz="3200" dirty="0" err="1">
                <a:solidFill>
                  <a:schemeClr val="tx1"/>
                </a:solidFill>
                <a:latin typeface="Times New Roman" pitchFamily="18" charset="0"/>
                <a:cs typeface="Times New Roman" pitchFamily="18" charset="0"/>
              </a:rPr>
              <a:t>sao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phù</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hợp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kết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cột</a:t>
            </a:r>
            <a:r>
              <a:rPr lang="en-US" sz="3200" dirty="0">
                <a:solidFill>
                  <a:schemeClr val="tx1"/>
                </a:solidFill>
                <a:latin typeface="Times New Roman" pitchFamily="18" charset="0"/>
                <a:cs typeface="Times New Roman" pitchFamily="18" charset="0"/>
              </a:rPr>
              <a:t> C</a:t>
            </a:r>
          </a:p>
        </p:txBody>
      </p:sp>
    </p:spTree>
    <p:extLst>
      <p:ext uri="{BB962C8B-B14F-4D97-AF65-F5344CB8AC3E}">
        <p14:creationId xmlns:p14="http://schemas.microsoft.com/office/powerpoint/2010/main" val="4028277211"/>
      </p:ext>
    </p:extLst>
  </p:cSld>
  <p:clrMapOvr>
    <a:masterClrMapping/>
  </p:clrMapOvr>
  <mc:AlternateContent xmlns:mc="http://schemas.openxmlformats.org/markup-compatibility/2006" xmlns:p14="http://schemas.microsoft.com/office/powerpoint/2010/main">
    <mc:Choice Requires="p14">
      <p:transition spd="slow" p14:dur="1500">
        <p14:glitter pattern="hexagon"/>
        <p:sndAc>
          <p:stSnd>
            <p:snd r:embed="rId2" name="applause.wav"/>
          </p:stSnd>
        </p:sndAc>
      </p:transition>
    </mc:Choice>
    <mc:Fallback xmlns="">
      <p:transition spd="slow">
        <p:fade/>
        <p:sndAc>
          <p:stSnd>
            <p:snd r:embed="rId4" name="applause.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1483898" y="106850"/>
            <a:ext cx="6311652"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652A4962-2A37-42BE-A54C-87B21A39BC3D}"/>
              </a:ext>
            </a:extLst>
          </p:cNvPr>
          <p:cNvSpPr txBox="1"/>
          <p:nvPr/>
        </p:nvSpPr>
        <p:spPr>
          <a:xfrm>
            <a:off x="3041605" y="161547"/>
            <a:ext cx="3113234"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CÂU HỎI 5</a:t>
            </a:r>
          </a:p>
        </p:txBody>
      </p:sp>
      <p:graphicFrame>
        <p:nvGraphicFramePr>
          <p:cNvPr id="5" name="Table 4"/>
          <p:cNvGraphicFramePr>
            <a:graphicFrameLocks noGrp="1"/>
          </p:cNvGraphicFramePr>
          <p:nvPr>
            <p:extLst>
              <p:ext uri="{D42A27DB-BD31-4B8C-83A1-F6EECF244321}">
                <p14:modId xmlns:p14="http://schemas.microsoft.com/office/powerpoint/2010/main" val="2754199764"/>
              </p:ext>
            </p:extLst>
          </p:nvPr>
        </p:nvGraphicFramePr>
        <p:xfrm>
          <a:off x="354706" y="1219201"/>
          <a:ext cx="8472744" cy="5651021"/>
        </p:xfrm>
        <a:graphic>
          <a:graphicData uri="http://schemas.openxmlformats.org/drawingml/2006/table">
            <a:tbl>
              <a:tblPr firstRow="1" firstCol="1" bandRow="1">
                <a:tableStyleId>{5C22544A-7EE6-4342-B048-85BDC9FD1C3A}</a:tableStyleId>
              </a:tblPr>
              <a:tblGrid>
                <a:gridCol w="2606040">
                  <a:extLst>
                    <a:ext uri="{9D8B030D-6E8A-4147-A177-3AD203B41FA5}">
                      <a16:colId xmlns:a16="http://schemas.microsoft.com/office/drawing/2014/main" val="20000"/>
                    </a:ext>
                  </a:extLst>
                </a:gridCol>
                <a:gridCol w="4737296">
                  <a:extLst>
                    <a:ext uri="{9D8B030D-6E8A-4147-A177-3AD203B41FA5}">
                      <a16:colId xmlns:a16="http://schemas.microsoft.com/office/drawing/2014/main" val="20001"/>
                    </a:ext>
                  </a:extLst>
                </a:gridCol>
                <a:gridCol w="1129408">
                  <a:extLst>
                    <a:ext uri="{9D8B030D-6E8A-4147-A177-3AD203B41FA5}">
                      <a16:colId xmlns:a16="http://schemas.microsoft.com/office/drawing/2014/main" val="20002"/>
                    </a:ext>
                  </a:extLst>
                </a:gridCol>
              </a:tblGrid>
              <a:tr h="560075">
                <a:tc>
                  <a:txBody>
                    <a:bodyPr/>
                    <a:lstStyle/>
                    <a:p>
                      <a:pPr algn="ctr">
                        <a:lnSpc>
                          <a:spcPct val="115000"/>
                        </a:lnSpc>
                        <a:spcAft>
                          <a:spcPts val="0"/>
                        </a:spcAft>
                        <a:tabLst>
                          <a:tab pos="540385" algn="l"/>
                          <a:tab pos="630555" algn="l"/>
                        </a:tabLst>
                      </a:pPr>
                      <a:r>
                        <a:rPr lang="en-US" sz="3000" dirty="0" err="1">
                          <a:effectLst/>
                          <a:latin typeface="Times New Roman" pitchFamily="18" charset="0"/>
                          <a:cs typeface="Times New Roman" pitchFamily="18" charset="0"/>
                        </a:rPr>
                        <a:t>Cột</a:t>
                      </a:r>
                      <a:r>
                        <a:rPr lang="en-US" sz="3000" dirty="0">
                          <a:effectLst/>
                          <a:latin typeface="Times New Roman" pitchFamily="18" charset="0"/>
                          <a:cs typeface="Times New Roman" pitchFamily="18" charset="0"/>
                        </a:rPr>
                        <a:t> A</a:t>
                      </a:r>
                      <a:endParaRPr lang="en-US" sz="3000" dirty="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540385" algn="l"/>
                          <a:tab pos="630555" algn="l"/>
                        </a:tabLst>
                      </a:pPr>
                      <a:r>
                        <a:rPr lang="en-US" sz="3000" dirty="0" err="1">
                          <a:effectLst/>
                          <a:latin typeface="Times New Roman" pitchFamily="18" charset="0"/>
                          <a:cs typeface="Times New Roman" pitchFamily="18" charset="0"/>
                        </a:rPr>
                        <a:t>Cột</a:t>
                      </a:r>
                      <a:r>
                        <a:rPr lang="en-US" sz="3000" dirty="0">
                          <a:effectLst/>
                          <a:latin typeface="Times New Roman" pitchFamily="18" charset="0"/>
                          <a:cs typeface="Times New Roman" pitchFamily="18" charset="0"/>
                        </a:rPr>
                        <a:t> B</a:t>
                      </a:r>
                      <a:endParaRPr lang="en-US" sz="3000" dirty="0">
                        <a:effectLst/>
                        <a:latin typeface="Times New Roman" pitchFamily="18" charset="0"/>
                        <a:ea typeface="Calibri"/>
                        <a:cs typeface="Times New Roman" pitchFamily="18" charset="0"/>
                      </a:endParaRPr>
                    </a:p>
                  </a:txBody>
                  <a:tcPr marL="51435" marR="51435" marT="0" marB="0"/>
                </a:tc>
                <a:tc>
                  <a:txBody>
                    <a:bodyPr/>
                    <a:lstStyle/>
                    <a:p>
                      <a:pPr algn="ctr">
                        <a:lnSpc>
                          <a:spcPct val="115000"/>
                        </a:lnSpc>
                        <a:spcAft>
                          <a:spcPts val="0"/>
                        </a:spcAft>
                        <a:tabLst>
                          <a:tab pos="540385" algn="l"/>
                          <a:tab pos="630555" algn="l"/>
                        </a:tabLst>
                      </a:pPr>
                      <a:r>
                        <a:rPr lang="en-US" sz="3000">
                          <a:effectLst/>
                          <a:latin typeface="Times New Roman" pitchFamily="18" charset="0"/>
                          <a:cs typeface="Times New Roman" pitchFamily="18" charset="0"/>
                        </a:rPr>
                        <a:t>Cột C</a:t>
                      </a:r>
                      <a:endParaRPr lang="en-US" sz="300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0"/>
                  </a:ext>
                </a:extLst>
              </a:tr>
              <a:tr h="810479">
                <a:tc rowSpan="2">
                  <a:txBody>
                    <a:bodyPr/>
                    <a:lstStyle/>
                    <a:p>
                      <a:pPr algn="just">
                        <a:lnSpc>
                          <a:spcPct val="115000"/>
                        </a:lnSpc>
                        <a:spcAft>
                          <a:spcPts val="0"/>
                        </a:spcAft>
                        <a:tabLst>
                          <a:tab pos="540385" algn="l"/>
                          <a:tab pos="630555" algn="l"/>
                        </a:tabLst>
                      </a:pPr>
                      <a:r>
                        <a:rPr lang="en-US" sz="3000" dirty="0">
                          <a:effectLst/>
                          <a:latin typeface="Times New Roman" pitchFamily="18" charset="0"/>
                          <a:cs typeface="Times New Roman" pitchFamily="18" charset="0"/>
                        </a:rPr>
                        <a:t> </a:t>
                      </a:r>
                    </a:p>
                    <a:p>
                      <a:pPr algn="just">
                        <a:lnSpc>
                          <a:spcPct val="115000"/>
                        </a:lnSpc>
                        <a:spcAft>
                          <a:spcPts val="0"/>
                        </a:spcAft>
                        <a:tabLst>
                          <a:tab pos="540385" algn="l"/>
                          <a:tab pos="630555" algn="l"/>
                        </a:tabLst>
                      </a:pPr>
                      <a:r>
                        <a:rPr lang="en-US" sz="3000" dirty="0">
                          <a:effectLst/>
                          <a:latin typeface="Times New Roman" pitchFamily="18" charset="0"/>
                          <a:cs typeface="Times New Roman" pitchFamily="18" charset="0"/>
                        </a:rPr>
                        <a:t>1/ </a:t>
                      </a:r>
                      <a:r>
                        <a:rPr lang="en-US" sz="3000" dirty="0" err="1">
                          <a:effectLst/>
                          <a:latin typeface="Times New Roman" pitchFamily="18" charset="0"/>
                          <a:cs typeface="Times New Roman" pitchFamily="18" charset="0"/>
                        </a:rPr>
                        <a:t>Cung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cấp</a:t>
                      </a:r>
                      <a:r>
                        <a:rPr lang="en-US" sz="3000" baseline="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nguyên</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liệu</a:t>
                      </a:r>
                      <a:endParaRPr lang="en-US" sz="3000" dirty="0">
                        <a:effectLst/>
                        <a:latin typeface="Times New Roman" pitchFamily="18" charset="0"/>
                        <a:ea typeface="Calibri"/>
                        <a:cs typeface="Times New Roman" pitchFamily="18" charset="0"/>
                      </a:endParaRPr>
                    </a:p>
                  </a:txBody>
                  <a:tcPr marL="51435" marR="51435" marT="0" marB="0"/>
                </a:tc>
                <a:tc>
                  <a:txBody>
                    <a:bodyPr/>
                    <a:lstStyle/>
                    <a:p>
                      <a:pPr algn="just">
                        <a:lnSpc>
                          <a:spcPct val="115000"/>
                        </a:lnSpc>
                        <a:spcAft>
                          <a:spcPts val="0"/>
                        </a:spcAft>
                        <a:tabLst>
                          <a:tab pos="540385" algn="l"/>
                          <a:tab pos="630555" algn="l"/>
                        </a:tabLst>
                      </a:pPr>
                      <a:r>
                        <a:rPr lang="en-US" sz="3000" dirty="0">
                          <a:effectLst/>
                          <a:latin typeface="Times New Roman" pitchFamily="18" charset="0"/>
                          <a:cs typeface="Times New Roman" pitchFamily="18" charset="0"/>
                        </a:rPr>
                        <a:t>A/ </a:t>
                      </a:r>
                      <a:r>
                        <a:rPr lang="en-US" sz="3000" dirty="0" err="1">
                          <a:effectLst/>
                          <a:latin typeface="Times New Roman" pitchFamily="18" charset="0"/>
                          <a:cs typeface="Times New Roman" pitchFamily="18" charset="0"/>
                        </a:rPr>
                        <a:t>Quá</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trình</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tổng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hợp</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protêin</a:t>
                      </a:r>
                      <a:endParaRPr lang="en-US" sz="3000" dirty="0">
                        <a:effectLst/>
                        <a:latin typeface="Times New Roman" pitchFamily="18" charset="0"/>
                        <a:ea typeface="Calibri"/>
                        <a:cs typeface="Times New Roman" pitchFamily="18" charset="0"/>
                      </a:endParaRPr>
                    </a:p>
                  </a:txBody>
                  <a:tcPr marL="51435" marR="51435" marT="0" marB="0"/>
                </a:tc>
                <a:tc>
                  <a:txBody>
                    <a:bodyPr/>
                    <a:lstStyle/>
                    <a:p>
                      <a:pPr algn="just">
                        <a:lnSpc>
                          <a:spcPct val="115000"/>
                        </a:lnSpc>
                        <a:spcAft>
                          <a:spcPts val="0"/>
                        </a:spcAft>
                        <a:tabLst>
                          <a:tab pos="540385" algn="l"/>
                          <a:tab pos="630555" algn="l"/>
                        </a:tabLst>
                      </a:pPr>
                      <a:r>
                        <a:rPr lang="en-US" sz="3000" dirty="0">
                          <a:effectLst/>
                          <a:latin typeface="Times New Roman" pitchFamily="18" charset="0"/>
                          <a:cs typeface="Times New Roman" pitchFamily="18" charset="0"/>
                        </a:rPr>
                        <a:t> 1/ </a:t>
                      </a:r>
                      <a:endParaRPr lang="en-US" sz="30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1"/>
                  </a:ext>
                </a:extLst>
              </a:tr>
              <a:tr h="560075">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000" dirty="0">
                          <a:effectLst/>
                          <a:latin typeface="Times New Roman" pitchFamily="18" charset="0"/>
                          <a:cs typeface="Times New Roman" pitchFamily="18" charset="0"/>
                        </a:rPr>
                        <a:t>B/ </a:t>
                      </a:r>
                      <a:r>
                        <a:rPr lang="en-US" sz="3000" dirty="0" err="1">
                          <a:effectLst/>
                          <a:latin typeface="Times New Roman" pitchFamily="18" charset="0"/>
                          <a:cs typeface="Times New Roman" pitchFamily="18" charset="0"/>
                        </a:rPr>
                        <a:t>Quá</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trình</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phân</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giải</a:t>
                      </a:r>
                      <a:r>
                        <a:rPr lang="en-US" sz="3000" dirty="0">
                          <a:effectLst/>
                          <a:latin typeface="Times New Roman" pitchFamily="18" charset="0"/>
                          <a:cs typeface="Times New Roman" pitchFamily="18" charset="0"/>
                        </a:rPr>
                        <a:t> lipid</a:t>
                      </a:r>
                      <a:endParaRPr lang="en-US" sz="3000" dirty="0">
                        <a:effectLst/>
                        <a:latin typeface="Times New Roman" pitchFamily="18" charset="0"/>
                        <a:ea typeface="Calibri"/>
                        <a:cs typeface="Times New Roman" pitchFamily="18" charset="0"/>
                      </a:endParaRPr>
                    </a:p>
                  </a:txBody>
                  <a:tcPr marL="51435" marR="51435" marT="0" marB="0"/>
                </a:tc>
                <a:tc>
                  <a:txBody>
                    <a:bodyPr/>
                    <a:lstStyle/>
                    <a:p>
                      <a:pPr algn="just">
                        <a:lnSpc>
                          <a:spcPct val="115000"/>
                        </a:lnSpc>
                        <a:spcAft>
                          <a:spcPts val="0"/>
                        </a:spcAft>
                        <a:tabLst>
                          <a:tab pos="540385" algn="l"/>
                          <a:tab pos="630555" algn="l"/>
                        </a:tabLst>
                      </a:pPr>
                      <a:r>
                        <a:rPr lang="en-US" sz="3000">
                          <a:effectLst/>
                          <a:latin typeface="Times New Roman" pitchFamily="18" charset="0"/>
                          <a:cs typeface="Times New Roman" pitchFamily="18" charset="0"/>
                        </a:rPr>
                        <a:t> </a:t>
                      </a:r>
                      <a:endParaRPr lang="en-US" sz="300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2"/>
                  </a:ext>
                </a:extLst>
              </a:tr>
              <a:tr h="1777885">
                <a:tc rowSpan="2">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000" dirty="0">
                          <a:effectLst/>
                          <a:latin typeface="Times New Roman" pitchFamily="18" charset="0"/>
                          <a:cs typeface="Times New Roman" pitchFamily="18" charset="0"/>
                        </a:rPr>
                        <a:t> </a:t>
                      </a: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000" dirty="0">
                        <a:effectLst/>
                        <a:latin typeface="Times New Roman" pitchFamily="18" charset="0"/>
                        <a:cs typeface="Times New Roman" pitchFamily="18" charset="0"/>
                      </a:endParaRP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000" dirty="0">
                          <a:effectLst/>
                          <a:latin typeface="Times New Roman" pitchFamily="18" charset="0"/>
                          <a:cs typeface="Times New Roman" pitchFamily="18" charset="0"/>
                        </a:rPr>
                        <a:t>2/ </a:t>
                      </a:r>
                      <a:r>
                        <a:rPr lang="en-US" sz="3000" dirty="0" err="1">
                          <a:effectLst/>
                          <a:latin typeface="Times New Roman" pitchFamily="18" charset="0"/>
                          <a:cs typeface="Times New Roman" pitchFamily="18" charset="0"/>
                        </a:rPr>
                        <a:t>Cung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cấp</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năng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lượng</a:t>
                      </a:r>
                      <a:endParaRPr lang="en-US" sz="3000" dirty="0">
                        <a:effectLst/>
                        <a:latin typeface="Times New Roman" pitchFamily="18" charset="0"/>
                        <a:ea typeface="Calibri"/>
                        <a:cs typeface="Times New Roman" pitchFamily="18" charset="0"/>
                      </a:endParaRPr>
                    </a:p>
                    <a:p>
                      <a:pPr algn="just">
                        <a:lnSpc>
                          <a:spcPct val="115000"/>
                        </a:lnSpc>
                        <a:spcAft>
                          <a:spcPts val="0"/>
                        </a:spcAft>
                        <a:tabLst>
                          <a:tab pos="540385" algn="l"/>
                          <a:tab pos="630555" algn="l"/>
                        </a:tabLst>
                      </a:pPr>
                      <a:endParaRPr lang="en-US" sz="3000" dirty="0">
                        <a:effectLst/>
                        <a:latin typeface="Times New Roman" pitchFamily="18" charset="0"/>
                        <a:ea typeface="Calibri"/>
                        <a:cs typeface="Times New Roman" pitchFamily="18" charset="0"/>
                      </a:endParaRP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000" dirty="0">
                          <a:effectLst/>
                          <a:latin typeface="Times New Roman" pitchFamily="18" charset="0"/>
                          <a:cs typeface="Times New Roman" pitchFamily="18" charset="0"/>
                        </a:rPr>
                        <a:t> </a:t>
                      </a:r>
                      <a:endParaRPr lang="en-US" sz="3000" dirty="0">
                        <a:effectLst/>
                        <a:latin typeface="Times New Roman" pitchFamily="18" charset="0"/>
                        <a:ea typeface="Calibri"/>
                        <a:cs typeface="Times New Roman" pitchFamily="18" charset="0"/>
                      </a:endParaRPr>
                    </a:p>
                  </a:txBody>
                  <a:tcPr marL="51435" marR="51435" marT="0" marB="0"/>
                </a:tc>
                <a:tc>
                  <a:txBody>
                    <a:bodyPr/>
                    <a:lstStyle/>
                    <a:p>
                      <a:pPr algn="just">
                        <a:lnSpc>
                          <a:spcPct val="115000"/>
                        </a:lnSpc>
                        <a:spcAft>
                          <a:spcPts val="0"/>
                        </a:spcAft>
                        <a:tabLst>
                          <a:tab pos="540385" algn="l"/>
                          <a:tab pos="630555" algn="l"/>
                        </a:tabLst>
                      </a:pPr>
                      <a:r>
                        <a:rPr lang="en-US" sz="3000" dirty="0">
                          <a:effectLst/>
                          <a:latin typeface="Times New Roman" pitchFamily="18" charset="0"/>
                          <a:cs typeface="Times New Roman" pitchFamily="18" charset="0"/>
                        </a:rPr>
                        <a:t>C/ </a:t>
                      </a:r>
                      <a:r>
                        <a:rPr lang="en-US" sz="3000" dirty="0" err="1">
                          <a:effectLst/>
                          <a:latin typeface="Times New Roman" pitchFamily="18" charset="0"/>
                          <a:cs typeface="Times New Roman" pitchFamily="18" charset="0"/>
                        </a:rPr>
                        <a:t>Quang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năng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được</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chuyển</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thành</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hóa</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năng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trong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quang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hợp</a:t>
                      </a:r>
                      <a:endParaRPr lang="en-US" sz="3000" dirty="0">
                        <a:effectLst/>
                        <a:latin typeface="Times New Roman" pitchFamily="18" charset="0"/>
                        <a:ea typeface="Calibri"/>
                        <a:cs typeface="Times New Roman" pitchFamily="18" charset="0"/>
                      </a:endParaRPr>
                    </a:p>
                  </a:txBody>
                  <a:tcPr marL="51435" marR="51435" marT="0" marB="0"/>
                </a:tc>
                <a:tc>
                  <a:txBody>
                    <a:bodyPr/>
                    <a:lstStyle/>
                    <a:p>
                      <a:pPr algn="just">
                        <a:lnSpc>
                          <a:spcPct val="115000"/>
                        </a:lnSpc>
                        <a:spcAft>
                          <a:spcPts val="0"/>
                        </a:spcAft>
                        <a:tabLst>
                          <a:tab pos="540385" algn="l"/>
                          <a:tab pos="630555" algn="l"/>
                        </a:tabLst>
                      </a:pPr>
                      <a:r>
                        <a:rPr lang="en-US" sz="3000" dirty="0">
                          <a:effectLst/>
                          <a:latin typeface="Times New Roman" pitchFamily="18" charset="0"/>
                          <a:cs typeface="Times New Roman" pitchFamily="18" charset="0"/>
                        </a:rPr>
                        <a:t>2/ </a:t>
                      </a:r>
                      <a:endParaRPr lang="en-US" sz="30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3"/>
                  </a:ext>
                </a:extLst>
              </a:tr>
              <a:tr h="1777885">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000" dirty="0">
                          <a:effectLst/>
                          <a:latin typeface="Times New Roman" pitchFamily="18" charset="0"/>
                          <a:cs typeface="Times New Roman" pitchFamily="18" charset="0"/>
                        </a:rPr>
                        <a:t>D/ </a:t>
                      </a:r>
                      <a:r>
                        <a:rPr lang="en-US" sz="3000" dirty="0" err="1">
                          <a:effectLst/>
                          <a:latin typeface="Times New Roman" pitchFamily="18" charset="0"/>
                          <a:cs typeface="Times New Roman" pitchFamily="18" charset="0"/>
                        </a:rPr>
                        <a:t>Hóa</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năng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được</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chuyển</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thành</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nhiệt</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năng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trong</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hô</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hấp</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tế</a:t>
                      </a:r>
                      <a:r>
                        <a:rPr lang="en-US" sz="3000" dirty="0">
                          <a:effectLst/>
                          <a:latin typeface="Times New Roman" pitchFamily="18" charset="0"/>
                          <a:cs typeface="Times New Roman" pitchFamily="18" charset="0"/>
                        </a:rPr>
                        <a:t> </a:t>
                      </a:r>
                      <a:r>
                        <a:rPr lang="en-US" sz="3000" dirty="0" err="1">
                          <a:effectLst/>
                          <a:latin typeface="Times New Roman" pitchFamily="18" charset="0"/>
                          <a:cs typeface="Times New Roman" pitchFamily="18" charset="0"/>
                        </a:rPr>
                        <a:t>bào</a:t>
                      </a:r>
                      <a:endParaRPr lang="en-US" sz="3000" dirty="0">
                        <a:effectLst/>
                        <a:latin typeface="Times New Roman" pitchFamily="18" charset="0"/>
                        <a:ea typeface="Calibri"/>
                        <a:cs typeface="Times New Roman" pitchFamily="18" charset="0"/>
                      </a:endParaRPr>
                    </a:p>
                  </a:txBody>
                  <a:tcPr marL="51435" marR="51435" marT="0" marB="0"/>
                </a:tc>
                <a:tc>
                  <a:txBody>
                    <a:bodyPr/>
                    <a:lstStyle/>
                    <a:p>
                      <a:pPr algn="just">
                        <a:lnSpc>
                          <a:spcPct val="115000"/>
                        </a:lnSpc>
                        <a:spcAft>
                          <a:spcPts val="0"/>
                        </a:spcAft>
                        <a:tabLst>
                          <a:tab pos="540385" algn="l"/>
                          <a:tab pos="630555" algn="l"/>
                        </a:tabLst>
                      </a:pPr>
                      <a:r>
                        <a:rPr lang="en-US" sz="3000" dirty="0">
                          <a:effectLst/>
                          <a:latin typeface="Times New Roman" pitchFamily="18" charset="0"/>
                          <a:cs typeface="Times New Roman" pitchFamily="18" charset="0"/>
                        </a:rPr>
                        <a:t> </a:t>
                      </a:r>
                      <a:endParaRPr lang="en-US" sz="3000" dirty="0">
                        <a:effectLst/>
                        <a:latin typeface="Times New Roman" pitchFamily="18" charset="0"/>
                        <a:ea typeface="Calibri"/>
                        <a:cs typeface="Times New Roman" pitchFamily="18" charset="0"/>
                      </a:endParaRPr>
                    </a:p>
                  </a:txBody>
                  <a:tcPr marL="51435" marR="51435" marT="0" marB="0"/>
                </a:tc>
                <a:extLst>
                  <a:ext uri="{0D108BD9-81ED-4DB2-BD59-A6C34878D82A}">
                    <a16:rowId xmlns:a16="http://schemas.microsoft.com/office/drawing/2014/main" val="10004"/>
                  </a:ext>
                </a:extLst>
              </a:tr>
            </a:tbl>
          </a:graphicData>
        </a:graphic>
      </p:graphicFrame>
      <p:sp>
        <p:nvSpPr>
          <p:cNvPr id="12" name="TextBox 11"/>
          <p:cNvSpPr txBox="1"/>
          <p:nvPr/>
        </p:nvSpPr>
        <p:spPr>
          <a:xfrm>
            <a:off x="8106697" y="1685940"/>
            <a:ext cx="876357" cy="1077218"/>
          </a:xfrm>
          <a:prstGeom prst="rect">
            <a:avLst/>
          </a:prstGeom>
          <a:noFill/>
        </p:spPr>
        <p:txBody>
          <a:bodyPr wrap="square" rtlCol="0">
            <a:spAutoFit/>
          </a:bodyPr>
          <a:lstStyle/>
          <a:p>
            <a:r>
              <a:rPr lang="en-US" sz="3200" dirty="0">
                <a:latin typeface="Times New Roman" pitchFamily="18" charset="0"/>
                <a:cs typeface="Times New Roman" pitchFamily="18" charset="0"/>
              </a:rPr>
              <a:t>A, D</a:t>
            </a:r>
          </a:p>
        </p:txBody>
      </p:sp>
      <p:sp>
        <p:nvSpPr>
          <p:cNvPr id="13" name="TextBox 12"/>
          <p:cNvSpPr txBox="1"/>
          <p:nvPr/>
        </p:nvSpPr>
        <p:spPr>
          <a:xfrm>
            <a:off x="8106696" y="3229897"/>
            <a:ext cx="876357" cy="1077218"/>
          </a:xfrm>
          <a:prstGeom prst="rect">
            <a:avLst/>
          </a:prstGeom>
          <a:noFill/>
        </p:spPr>
        <p:txBody>
          <a:bodyPr wrap="square" rtlCol="0">
            <a:spAutoFit/>
          </a:bodyPr>
          <a:lstStyle/>
          <a:p>
            <a:r>
              <a:rPr lang="en-US" sz="3200" dirty="0">
                <a:latin typeface="Times New Roman" pitchFamily="18" charset="0"/>
                <a:cs typeface="Times New Roman" pitchFamily="18" charset="0"/>
              </a:rPr>
              <a:t>B, C</a:t>
            </a:r>
          </a:p>
        </p:txBody>
      </p:sp>
    </p:spTree>
    <p:extLst>
      <p:ext uri="{BB962C8B-B14F-4D97-AF65-F5344CB8AC3E}">
        <p14:creationId xmlns:p14="http://schemas.microsoft.com/office/powerpoint/2010/main" val="2666440681"/>
      </p:ext>
    </p:extLst>
  </p:cSld>
  <p:clrMapOvr>
    <a:masterClrMapping/>
  </p:clrMapOvr>
  <mc:AlternateContent xmlns:mc="http://schemas.openxmlformats.org/markup-compatibility/2006" xmlns:p14="http://schemas.microsoft.com/office/powerpoint/2010/main">
    <mc:Choice Requires="p14">
      <p:transition spd="slow" p14:dur="1500">
        <p14:glitter pattern="hexagon"/>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748255"/>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3800" y="276137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Khái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niệm</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trao</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đổi</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chất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và</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chuyển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hóa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năng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lượng</a:t>
            </a:r>
            <a:r>
              <a:rPr lang="en-US" altLang="en-US" sz="2800" b="1" u="sng" dirty="0">
                <a:solidFill>
                  <a:srgbClr val="3333FF"/>
                </a:solidFill>
                <a:latin typeface="Times New Roman" pitchFamily="18" charset="0"/>
                <a:cs typeface="Times New Roman" pitchFamily="18" charset="0"/>
              </a:rPr>
              <a:t> ở </a:t>
            </a:r>
            <a:r>
              <a:rPr lang="en-US" altLang="en-US" sz="2800" b="1" u="sng" dirty="0" err="1">
                <a:solidFill>
                  <a:srgbClr val="3333FF"/>
                </a:solidFill>
                <a:latin typeface="Times New Roman" pitchFamily="18" charset="0"/>
                <a:cs typeface="Times New Roman" pitchFamily="18" charset="0"/>
              </a:rPr>
              <a:t>sinh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vật</a:t>
            </a:r>
            <a:endParaRPr lang="en-US" altLang="en-US" sz="2800" b="1" u="sng" dirty="0">
              <a:solidFill>
                <a:srgbClr val="3333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73073" y="0"/>
            <a:ext cx="85899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3333FF"/>
                </a:solidFill>
                <a:latin typeface="Times New Roman" pitchFamily="18" charset="0"/>
                <a:cs typeface="Times New Roman" pitchFamily="18" charset="0"/>
              </a:rPr>
              <a:t>CHỦ ĐỀ 7 – TRAO ĐỔI CHẤT VÀ CHUYỂN HÓA NĂNG LƯỢNG Ở SINH VẬT</a:t>
            </a:r>
          </a:p>
        </p:txBody>
      </p:sp>
      <p:sp>
        <p:nvSpPr>
          <p:cNvPr id="7" name="Text Box 20"/>
          <p:cNvSpPr txBox="1">
            <a:spLocks noChangeArrowheads="1"/>
          </p:cNvSpPr>
          <p:nvPr/>
        </p:nvSpPr>
        <p:spPr bwMode="auto">
          <a:xfrm>
            <a:off x="173073" y="1297798"/>
            <a:ext cx="881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400" b="1">
                <a:solidFill>
                  <a:srgbClr val="FF0000"/>
                </a:solidFill>
                <a:latin typeface="Times New Roman" pitchFamily="18" charset="0"/>
                <a:cs typeface="Times New Roman" pitchFamily="18" charset="0"/>
              </a:rPr>
              <a:t>Tiết 1, BÀI </a:t>
            </a:r>
            <a:r>
              <a:rPr lang="en-US" altLang="en-US" sz="2400" b="1" dirty="0">
                <a:solidFill>
                  <a:srgbClr val="FF0000"/>
                </a:solidFill>
                <a:latin typeface="Times New Roman" pitchFamily="18" charset="0"/>
                <a:cs typeface="Times New Roman" pitchFamily="18" charset="0"/>
              </a:rPr>
              <a:t>22 - VAI TRÒ CỦA TRAO ĐỔI CHẤT VÀ CHUYỂN HÓA NĂNG LƯỢNG Ở SINH VẬT</a:t>
            </a:r>
          </a:p>
        </p:txBody>
      </p:sp>
    </p:spTree>
    <p:extLst>
      <p:ext uri="{BB962C8B-B14F-4D97-AF65-F5344CB8AC3E}">
        <p14:creationId xmlns:p14="http://schemas.microsoft.com/office/powerpoint/2010/main" val="3799407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99708298"/>
              </p:ext>
            </p:extLst>
          </p:nvPr>
        </p:nvGraphicFramePr>
        <p:xfrm>
          <a:off x="228600" y="152400"/>
          <a:ext cx="8229600" cy="1780502"/>
        </p:xfrm>
        <a:graphic>
          <a:graphicData uri="http://schemas.openxmlformats.org/drawingml/2006/table">
            <a:tbl>
              <a:tblPr/>
              <a:tblGrid>
                <a:gridCol w="8229600">
                  <a:extLst>
                    <a:ext uri="{9D8B030D-6E8A-4147-A177-3AD203B41FA5}">
                      <a16:colId xmlns:a16="http://schemas.microsoft.com/office/drawing/2014/main" val="20000"/>
                    </a:ext>
                  </a:extLst>
                </a:gridCol>
              </a:tblGrid>
              <a:tr h="709721">
                <a:tc>
                  <a:txBody>
                    <a:bodyPr/>
                    <a:lstStyle/>
                    <a:p>
                      <a:pPr fontAlgn="t"/>
                      <a:endParaRPr lang="vi-VN" sz="2800" b="0" dirty="0">
                        <a:effectLst/>
                      </a:endParaRPr>
                    </a:p>
                    <a:p>
                      <a:pPr fontAlgn="t"/>
                      <a:r>
                        <a:rPr lang="vi-VN" sz="2800" b="0" dirty="0">
                          <a:effectLst/>
                        </a:rPr>
                        <a:t>Nhiệt độ cơ thể của một vận động viên đang thi đấu và một nhân viên viên đang làm việc trong văn phòng có gì khác nhau? Giải thích.</a:t>
                      </a:r>
                    </a:p>
                  </a:txBody>
                  <a:tcPr marL="36811" marR="36811" marT="36811" marB="3681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152400" y="2209800"/>
            <a:ext cx="8915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rgbClr val="3333FF"/>
                </a:solidFill>
                <a:effectLst/>
                <a:latin typeface="OpenSans"/>
                <a:cs typeface="Arial" pitchFamily="34" charset="0"/>
              </a:rPr>
              <a:t>=&gt;</a:t>
            </a:r>
            <a:r>
              <a:rPr kumimoji="0" lang="en-US" sz="2800" b="1"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Nhiệt</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độ</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vận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động</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viên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sẽ</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cao</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hơn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người</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làm</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việc</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văn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phòng</a:t>
            </a:r>
            <a:r>
              <a:rPr kumimoji="0" lang="en-US" sz="2800" b="0" i="0" u="none" strike="noStrike" cap="none" normalizeH="0" baseline="0" dirty="0">
                <a:ln>
                  <a:noFill/>
                </a:ln>
                <a:solidFill>
                  <a:srgbClr val="3333FF"/>
                </a:solidFill>
                <a:effectLst/>
                <a:latin typeface="OpenSans"/>
                <a:cs typeface="Arial" pitchFamily="34" charset="0"/>
              </a:rPr>
              <a:t>.</a:t>
            </a:r>
            <a:endParaRPr kumimoji="0" lang="en-US" sz="2000" b="0" i="0" u="none" strike="noStrike" cap="none" normalizeH="0" baseline="0" dirty="0">
              <a:ln>
                <a:noFill/>
              </a:ln>
              <a:solidFill>
                <a:srgbClr val="3333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Khi</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vận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động</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viên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vận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động</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cơ</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thể</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anh</a:t>
            </a:r>
            <a:r>
              <a:rPr kumimoji="0" lang="en-US" sz="2800" b="0" i="0" u="none" strike="noStrike" cap="none" normalizeH="0" baseline="0" dirty="0">
                <a:ln>
                  <a:noFill/>
                </a:ln>
                <a:solidFill>
                  <a:srgbClr val="3333FF"/>
                </a:solidFill>
                <a:effectLst/>
                <a:latin typeface="OpenSans"/>
                <a:cs typeface="Arial" pitchFamily="34" charset="0"/>
              </a:rPr>
              <a:t> ta </a:t>
            </a:r>
            <a:r>
              <a:rPr kumimoji="0" lang="en-US" sz="2800" b="0" i="0" u="none" strike="noStrike" cap="none" normalizeH="0" baseline="0" dirty="0" err="1">
                <a:ln>
                  <a:noFill/>
                </a:ln>
                <a:solidFill>
                  <a:srgbClr val="3333FF"/>
                </a:solidFill>
                <a:effectLst/>
                <a:latin typeface="OpenSans"/>
                <a:cs typeface="Arial" pitchFamily="34" charset="0"/>
              </a:rPr>
              <a:t>cần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sử</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dụng</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rất</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nhiều</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năng</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lượng</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dẫn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đến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quá</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trình</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trao</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đổi</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chất</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và</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năng</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lượng</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diễn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ra</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nhanh</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hơn</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cơ</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thể</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tỏa</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nhiều</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nhiệt</a:t>
            </a:r>
            <a:r>
              <a:rPr kumimoji="0" lang="en-US" sz="2800" b="0" i="0" u="none" strike="noStrike" cap="none" normalizeH="0" baseline="0" dirty="0">
                <a:ln>
                  <a:noFill/>
                </a:ln>
                <a:solidFill>
                  <a:srgbClr val="3333FF"/>
                </a:solidFill>
                <a:effectLst/>
                <a:latin typeface="OpenSans"/>
                <a:cs typeface="Arial" pitchFamily="34" charset="0"/>
              </a:rPr>
              <a:t> </a:t>
            </a:r>
            <a:r>
              <a:rPr kumimoji="0" lang="en-US" sz="2800" b="0" i="0" u="none" strike="noStrike" cap="none" normalizeH="0" baseline="0" dirty="0" err="1">
                <a:ln>
                  <a:noFill/>
                </a:ln>
                <a:solidFill>
                  <a:srgbClr val="3333FF"/>
                </a:solidFill>
                <a:effectLst/>
                <a:latin typeface="OpenSans"/>
                <a:cs typeface="Arial" pitchFamily="34" charset="0"/>
              </a:rPr>
              <a:t>hơn</a:t>
            </a:r>
            <a:r>
              <a:rPr kumimoji="0" lang="en-US" sz="2800" b="0" i="0" u="none" strike="noStrike" cap="none" normalizeH="0" baseline="0" dirty="0">
                <a:ln>
                  <a:noFill/>
                </a:ln>
                <a:solidFill>
                  <a:srgbClr val="3333FF"/>
                </a:solidFill>
                <a:effectLst/>
                <a:latin typeface="OpenSans"/>
                <a:cs typeface="Arial" pitchFamily="34" charset="0"/>
              </a:rPr>
              <a:t>.</a:t>
            </a:r>
          </a:p>
        </p:txBody>
      </p:sp>
    </p:spTree>
    <p:extLst>
      <p:ext uri="{BB962C8B-B14F-4D97-AF65-F5344CB8AC3E}">
        <p14:creationId xmlns:p14="http://schemas.microsoft.com/office/powerpoint/2010/main" val="31444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921915" y="90661"/>
            <a:ext cx="6226455"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 HOẠT ĐỘNG VẬN DỤNG</a:t>
            </a:r>
          </a:p>
        </p:txBody>
      </p:sp>
      <p:sp>
        <p:nvSpPr>
          <p:cNvPr id="2" name="Rectangle 1"/>
          <p:cNvSpPr/>
          <p:nvPr/>
        </p:nvSpPr>
        <p:spPr>
          <a:xfrm>
            <a:off x="463142" y="1346367"/>
            <a:ext cx="8367851" cy="2062103"/>
          </a:xfrm>
          <a:prstGeom prst="rect">
            <a:avLst/>
          </a:prstGeom>
        </p:spPr>
        <p:txBody>
          <a:bodyPr wrap="square">
            <a:spAutoFit/>
          </a:bodyPr>
          <a:lstStyle/>
          <a:p>
            <a:pPr algn="just">
              <a:spcBef>
                <a:spcPts val="600"/>
              </a:spcBef>
              <a:spcAft>
                <a:spcPts val="600"/>
              </a:spcAft>
            </a:pPr>
            <a:r>
              <a:rPr lang="en-US" sz="3200">
                <a:latin typeface="Times New Roman" pitchFamily="18" charset="0"/>
                <a:cs typeface="Times New Roman" pitchFamily="18" charset="0"/>
              </a:rPr>
              <a:t>1/ 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thể?</a:t>
            </a:r>
            <a:endParaRPr lang="en-US" sz="3200">
              <a:latin typeface="Times New Roman" pitchFamily="18" charset="0"/>
              <a:cs typeface="Times New Roman" pitchFamily="18" charset="0"/>
            </a:endParaRPr>
          </a:p>
        </p:txBody>
      </p:sp>
      <p:sp>
        <p:nvSpPr>
          <p:cNvPr id="3" name="Rectangle 2"/>
          <p:cNvSpPr/>
          <p:nvPr/>
        </p:nvSpPr>
        <p:spPr>
          <a:xfrm>
            <a:off x="521717" y="3388029"/>
            <a:ext cx="8367851" cy="2554545"/>
          </a:xfrm>
          <a:prstGeom prst="rect">
            <a:avLst/>
          </a:prstGeom>
        </p:spPr>
        <p:txBody>
          <a:bodyPr wrap="square">
            <a:spAutoFit/>
          </a:bodyPr>
          <a:lstStyle/>
          <a:p>
            <a:pPr lvl="0" algn="just">
              <a:spcBef>
                <a:spcPts val="600"/>
              </a:spcBef>
              <a:spcAft>
                <a:spcPts val="600"/>
              </a:spcAft>
            </a:pPr>
            <a:r>
              <a:rPr lang="en-US" sz="3200" dirty="0">
                <a:solidFill>
                  <a:prstClr val="black"/>
                </a:solidFill>
                <a:latin typeface="Times New Roman" pitchFamily="18" charset="0"/>
                <a:cs typeface="Times New Roman" pitchFamily="18" charset="0"/>
              </a:rPr>
              <a:t>2/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hãy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đoán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chuyển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hóa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lượng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diễn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con </a:t>
            </a:r>
            <a:r>
              <a:rPr lang="en-US" sz="3200" dirty="0" err="1">
                <a:solidFill>
                  <a:prstClr val="black"/>
                </a:solidFill>
                <a:latin typeface="Times New Roman" pitchFamily="18" charset="0"/>
                <a:cs typeface="Times New Roman" pitchFamily="18" charset="0"/>
              </a:rPr>
              <a:t>Báo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tồn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lượng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hóa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thích</a:t>
            </a:r>
            <a:r>
              <a:rPr lang="en-US" sz="32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51787620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367851" cy="2062103"/>
          </a:xfrm>
          <a:prstGeom prst="rect">
            <a:avLst/>
          </a:prstGeom>
        </p:spPr>
        <p:txBody>
          <a:bodyPr wrap="square">
            <a:spAutoFit/>
          </a:bodyPr>
          <a:lstStyle/>
          <a:p>
            <a:pPr algn="just">
              <a:spcBef>
                <a:spcPts val="600"/>
              </a:spcBef>
              <a:spcAft>
                <a:spcPts val="600"/>
              </a:spcAft>
            </a:pPr>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rèn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Tại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sao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chế</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độ</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ăn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kiêng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nghiêm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ngặt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sẽ</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giảm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quá</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trình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trao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đổi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chất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cơ</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thể</a:t>
            </a:r>
            <a:r>
              <a:rPr lang="en-US" sz="3200" i="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457200" y="2743200"/>
            <a:ext cx="8250701" cy="2062103"/>
          </a:xfrm>
          <a:prstGeom prst="rect">
            <a:avLst/>
          </a:prstGeom>
        </p:spPr>
        <p:txBody>
          <a:bodyPr wrap="square">
            <a:spAutoFit/>
          </a:bodyPr>
          <a:lstStyle/>
          <a:p>
            <a:r>
              <a:rPr lang="en-US" sz="3200">
                <a:solidFill>
                  <a:srgbClr val="FF0000"/>
                </a:solidFill>
                <a:latin typeface="Times New Roman" pitchFamily="18" charset="0"/>
                <a:cs typeface="Times New Roman" pitchFamily="18" charset="0"/>
              </a:rPr>
              <a:t>=&gt; Việc ăn kiêng sẽ làm giảm hàm lượng các chất dinh dưỡng cung cấp cho cơ thể -&gt; Thiếu nguyên liệu cho quá trình chuyển hóa các chất -&gt; giảm tốc độ quá trình trao đổi chất.</a:t>
            </a:r>
          </a:p>
        </p:txBody>
      </p:sp>
    </p:spTree>
    <p:extLst>
      <p:ext uri="{BB962C8B-B14F-4D97-AF65-F5344CB8AC3E}">
        <p14:creationId xmlns:p14="http://schemas.microsoft.com/office/powerpoint/2010/main" val="467920280"/>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736" y="228600"/>
            <a:ext cx="8367851" cy="2554545"/>
          </a:xfrm>
          <a:prstGeom prst="rect">
            <a:avLst/>
          </a:prstGeom>
        </p:spPr>
        <p:txBody>
          <a:bodyPr wrap="square">
            <a:spAutoFit/>
          </a:bodyPr>
          <a:lstStyle/>
          <a:p>
            <a:pPr lvl="0" algn="just">
              <a:spcBef>
                <a:spcPts val="600"/>
              </a:spcBef>
              <a:spcAft>
                <a:spcPts val="600"/>
              </a:spcAft>
            </a:pPr>
            <a:r>
              <a:rPr lang="en-US" sz="3200" dirty="0">
                <a:solidFill>
                  <a:prstClr val="black"/>
                </a:solidFill>
                <a:latin typeface="Times New Roman" pitchFamily="18" charset="0"/>
                <a:cs typeface="Times New Roman" pitchFamily="18" charset="0"/>
              </a:rPr>
              <a:t>2/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hãy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đoán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chuyển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hóa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lượng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diễn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con </a:t>
            </a:r>
            <a:r>
              <a:rPr lang="en-US" sz="3200" dirty="0" err="1">
                <a:solidFill>
                  <a:prstClr val="black"/>
                </a:solidFill>
                <a:latin typeface="Times New Roman" pitchFamily="18" charset="0"/>
                <a:cs typeface="Times New Roman" pitchFamily="18" charset="0"/>
              </a:rPr>
              <a:t>Báo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tế</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bào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tồn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lượng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hóa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thích</a:t>
            </a:r>
            <a:r>
              <a:rPr lang="en-US" sz="3200" dirty="0">
                <a:solidFill>
                  <a:prstClr val="black"/>
                </a:solidFill>
                <a:latin typeface="Times New Roman" pitchFamily="18" charset="0"/>
                <a:cs typeface="Times New Roman" pitchFamily="18" charset="0"/>
              </a:rPr>
              <a:t>?</a:t>
            </a:r>
          </a:p>
        </p:txBody>
      </p:sp>
      <p:sp>
        <p:nvSpPr>
          <p:cNvPr id="5" name="Rectangle 4"/>
          <p:cNvSpPr/>
          <p:nvPr/>
        </p:nvSpPr>
        <p:spPr>
          <a:xfrm>
            <a:off x="484789" y="2895600"/>
            <a:ext cx="8441708" cy="3200876"/>
          </a:xfrm>
          <a:prstGeom prst="rect">
            <a:avLst/>
          </a:prstGeom>
        </p:spPr>
        <p:txBody>
          <a:bodyPr wrap="square">
            <a:spAutoFit/>
          </a:bodyPr>
          <a:lstStyle/>
          <a:p>
            <a:pPr algn="just">
              <a:spcBef>
                <a:spcPts val="600"/>
              </a:spcBef>
              <a:spcAft>
                <a:spcPts val="600"/>
              </a:spcAft>
            </a:pPr>
            <a:r>
              <a:rPr lang="en-US" sz="3200">
                <a:solidFill>
                  <a:srgbClr val="FF0000"/>
                </a:solidFill>
                <a:latin typeface="Times New Roman" pitchFamily="18" charset="0"/>
                <a:cs typeface="Times New Roman" pitchFamily="18" charset="0"/>
              </a:rPr>
              <a:t>=&gt; Hóa năng -&gt; cơ năng: do quá trình phân giải chất hữu cơ để cung cấp năng lượng cho sự co dãn của các cơ trong cơ thể báo.</a:t>
            </a:r>
          </a:p>
          <a:p>
            <a:pPr algn="just">
              <a:spcBef>
                <a:spcPts val="600"/>
              </a:spcBef>
              <a:spcAft>
                <a:spcPts val="600"/>
              </a:spcAft>
            </a:pPr>
            <a:r>
              <a:rPr lang="en-US" sz="3200">
                <a:solidFill>
                  <a:srgbClr val="FF0000"/>
                </a:solidFill>
                <a:latin typeface="Times New Roman" pitchFamily="18" charset="0"/>
                <a:cs typeface="Times New Roman" pitchFamily="18" charset="0"/>
              </a:rPr>
              <a:t>=&gt; Hóa năng -&gt; Nhiệt năng: quá trình trao đổi chất tăng làm lượng nhiệt giải phóng ra môi trường tăng.</a:t>
            </a:r>
          </a:p>
        </p:txBody>
      </p:sp>
    </p:spTree>
    <p:extLst>
      <p:ext uri="{BB962C8B-B14F-4D97-AF65-F5344CB8AC3E}">
        <p14:creationId xmlns:p14="http://schemas.microsoft.com/office/powerpoint/2010/main" val="3329743768"/>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1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2729805"/>
            <a:ext cx="8382000" cy="1384995"/>
          </a:xfrm>
          <a:prstGeom prst="rect">
            <a:avLst/>
          </a:prstGeom>
        </p:spPr>
        <p:txBody>
          <a:bodyPr wrap="square">
            <a:spAutoFit/>
          </a:bodyPr>
          <a:lstStyle/>
          <a:p>
            <a:r>
              <a:rPr lang="en-US" sz="2800" b="1" dirty="0" err="1">
                <a:solidFill>
                  <a:srgbClr val="3333FF"/>
                </a:solidFill>
                <a:latin typeface="Times New Roman" pitchFamily="18" charset="0"/>
                <a:cs typeface="Times New Roman" pitchFamily="18" charset="0"/>
              </a:rPr>
              <a:t>Bài</a:t>
            </a:r>
            <a:r>
              <a:rPr lang="en-US" sz="2800" b="1" dirty="0">
                <a:solidFill>
                  <a:srgbClr val="3333FF"/>
                </a:solidFill>
                <a:latin typeface="Times New Roman" pitchFamily="18" charset="0"/>
                <a:cs typeface="Times New Roman" pitchFamily="18" charset="0"/>
              </a:rPr>
              <a:t> 1 : </a:t>
            </a:r>
            <a:r>
              <a:rPr lang="vi-VN" sz="2800" b="1" dirty="0">
                <a:latin typeface="+mj-lt"/>
              </a:rPr>
              <a:t>a)</a:t>
            </a:r>
            <a:r>
              <a:rPr lang="vi-VN" sz="2800" dirty="0">
                <a:latin typeface="+mj-lt"/>
              </a:rPr>
              <a:t> Tốc độ trao đổi chất lần lượt là:</a:t>
            </a:r>
          </a:p>
          <a:p>
            <a:r>
              <a:rPr lang="vi-VN" sz="2800" dirty="0">
                <a:latin typeface="+mj-lt"/>
              </a:rPr>
              <a:t>(B) người đang ngủ → (C) người đang đi bộ → (A) người đang chơi thể thao.</a:t>
            </a:r>
          </a:p>
        </p:txBody>
      </p:sp>
      <p:graphicFrame>
        <p:nvGraphicFramePr>
          <p:cNvPr id="5" name="Table 4"/>
          <p:cNvGraphicFramePr>
            <a:graphicFrameLocks noGrp="1"/>
          </p:cNvGraphicFramePr>
          <p:nvPr>
            <p:extLst>
              <p:ext uri="{D42A27DB-BD31-4B8C-83A1-F6EECF244321}">
                <p14:modId xmlns:p14="http://schemas.microsoft.com/office/powerpoint/2010/main" val="1905238562"/>
              </p:ext>
            </p:extLst>
          </p:nvPr>
        </p:nvGraphicFramePr>
        <p:xfrm>
          <a:off x="709612" y="4191000"/>
          <a:ext cx="7900988" cy="2377440"/>
        </p:xfrm>
        <a:graphic>
          <a:graphicData uri="http://schemas.openxmlformats.org/drawingml/2006/table">
            <a:tbl>
              <a:tblPr firstRow="1" bandRow="1">
                <a:tableStyleId>{5C22544A-7EE6-4342-B048-85BDC9FD1C3A}</a:tableStyleId>
              </a:tblPr>
              <a:tblGrid>
                <a:gridCol w="5104780">
                  <a:extLst>
                    <a:ext uri="{9D8B030D-6E8A-4147-A177-3AD203B41FA5}">
                      <a16:colId xmlns:a16="http://schemas.microsoft.com/office/drawing/2014/main" val="20000"/>
                    </a:ext>
                  </a:extLst>
                </a:gridCol>
                <a:gridCol w="2796208">
                  <a:extLst>
                    <a:ext uri="{9D8B030D-6E8A-4147-A177-3AD203B41FA5}">
                      <a16:colId xmlns:a16="http://schemas.microsoft.com/office/drawing/2014/main" val="20001"/>
                    </a:ext>
                  </a:extLst>
                </a:gridCol>
              </a:tblGrid>
              <a:tr h="370840">
                <a:tc>
                  <a:txBody>
                    <a:bodyPr/>
                    <a:lstStyle/>
                    <a:p>
                      <a:r>
                        <a:rPr lang="en-US" sz="2400" dirty="0"/>
                        <a:t>(A)</a:t>
                      </a:r>
                      <a:r>
                        <a:rPr lang="en-US" sz="2400" baseline="0" dirty="0"/>
                        <a:t> </a:t>
                      </a:r>
                      <a:r>
                        <a:rPr lang="en-US" sz="2400" baseline="0" dirty="0" err="1"/>
                        <a:t>Người</a:t>
                      </a:r>
                      <a:r>
                        <a:rPr lang="en-US" sz="2400" baseline="0" dirty="0"/>
                        <a:t> </a:t>
                      </a:r>
                      <a:r>
                        <a:rPr lang="en-US" sz="2400" baseline="0" dirty="0" err="1"/>
                        <a:t>đang</a:t>
                      </a:r>
                      <a:r>
                        <a:rPr lang="en-US" sz="2400" baseline="0" dirty="0"/>
                        <a:t> </a:t>
                      </a:r>
                      <a:r>
                        <a:rPr lang="en-US" sz="2400" baseline="0" dirty="0" err="1"/>
                        <a:t>chơi</a:t>
                      </a:r>
                      <a:r>
                        <a:rPr lang="en-US" sz="2400" baseline="0" dirty="0"/>
                        <a:t> </a:t>
                      </a:r>
                      <a:r>
                        <a:rPr lang="en-US" sz="2400" baseline="0" dirty="0" err="1"/>
                        <a:t>thể</a:t>
                      </a:r>
                      <a:r>
                        <a:rPr lang="en-US" sz="2400" baseline="0" dirty="0"/>
                        <a:t> </a:t>
                      </a:r>
                      <a:r>
                        <a:rPr lang="en-US" sz="2400" baseline="0" dirty="0" err="1"/>
                        <a:t>thao</a:t>
                      </a:r>
                      <a:endParaRPr lang="en-US" sz="2400" dirty="0"/>
                    </a:p>
                  </a:txBody>
                  <a:tcPr>
                    <a:solidFill>
                      <a:srgbClr val="FF0000"/>
                    </a:solidFill>
                  </a:tcPr>
                </a:tc>
                <a:tc>
                  <a:txBody>
                    <a:bodyPr/>
                    <a:lstStyle/>
                    <a:p>
                      <a:r>
                        <a:rPr lang="en-US" sz="2400" dirty="0"/>
                        <a:t>(</a:t>
                      </a:r>
                      <a:r>
                        <a:rPr lang="en-US" sz="2400" baseline="0" dirty="0"/>
                        <a:t> C ) </a:t>
                      </a:r>
                      <a:r>
                        <a:rPr lang="en-US" sz="2400" baseline="0" dirty="0" err="1"/>
                        <a:t>Người</a:t>
                      </a:r>
                      <a:r>
                        <a:rPr lang="en-US" sz="2400" baseline="0" dirty="0"/>
                        <a:t> </a:t>
                      </a:r>
                      <a:r>
                        <a:rPr lang="en-US" sz="2400" baseline="0" dirty="0" err="1"/>
                        <a:t>chạy</a:t>
                      </a:r>
                      <a:r>
                        <a:rPr lang="en-US" sz="2400" baseline="0" dirty="0"/>
                        <a:t> </a:t>
                      </a:r>
                      <a:r>
                        <a:rPr lang="en-US" sz="2400" baseline="0" dirty="0" err="1"/>
                        <a:t>bộ</a:t>
                      </a:r>
                      <a:r>
                        <a:rPr lang="en-US" sz="2400" baseline="0" dirty="0"/>
                        <a:t> </a:t>
                      </a:r>
                      <a:endParaRPr lang="en-US" sz="2400" dirty="0"/>
                    </a:p>
                  </a:txBody>
                  <a:tcPr>
                    <a:solidFill>
                      <a:srgbClr val="FF0000"/>
                    </a:solidFill>
                  </a:tcPr>
                </a:tc>
                <a:extLst>
                  <a:ext uri="{0D108BD9-81ED-4DB2-BD59-A6C34878D82A}">
                    <a16:rowId xmlns:a16="http://schemas.microsoft.com/office/drawing/2014/main" val="10000"/>
                  </a:ext>
                </a:extLst>
              </a:tr>
              <a:tr h="370840">
                <a:tc>
                  <a:txBody>
                    <a:bodyPr/>
                    <a:lstStyle/>
                    <a:p>
                      <a:r>
                        <a:rPr lang="en-US" sz="2400" dirty="0" err="1"/>
                        <a:t>Cơ</a:t>
                      </a:r>
                      <a:r>
                        <a:rPr lang="en-US" sz="2400" dirty="0"/>
                        <a:t> </a:t>
                      </a:r>
                      <a:r>
                        <a:rPr lang="en-US" sz="2400" dirty="0" err="1"/>
                        <a:t>thể</a:t>
                      </a:r>
                      <a:r>
                        <a:rPr lang="en-US" sz="2400" baseline="0" dirty="0"/>
                        <a:t> </a:t>
                      </a:r>
                      <a:r>
                        <a:rPr lang="en-US" sz="2400" baseline="0" dirty="0" err="1"/>
                        <a:t>vận</a:t>
                      </a:r>
                      <a:r>
                        <a:rPr lang="en-US" sz="2400" baseline="0" dirty="0"/>
                        <a:t> </a:t>
                      </a:r>
                      <a:r>
                        <a:rPr lang="en-US" sz="2400" baseline="0" dirty="0" err="1"/>
                        <a:t>động</a:t>
                      </a:r>
                      <a:r>
                        <a:rPr lang="en-US" sz="2400" baseline="0" dirty="0"/>
                        <a:t> </a:t>
                      </a:r>
                      <a:r>
                        <a:rPr lang="en-US" sz="2400" baseline="0" dirty="0" err="1"/>
                        <a:t>mạnh</a:t>
                      </a:r>
                      <a:r>
                        <a:rPr lang="en-US" sz="2400" baseline="0" dirty="0"/>
                        <a:t> , </a:t>
                      </a:r>
                      <a:r>
                        <a:rPr lang="en-US" sz="2400" baseline="0" dirty="0" err="1"/>
                        <a:t>cường</a:t>
                      </a:r>
                      <a:r>
                        <a:rPr lang="en-US" sz="2400" baseline="0" dirty="0"/>
                        <a:t> </a:t>
                      </a:r>
                      <a:r>
                        <a:rPr lang="en-US" sz="2400" baseline="0" dirty="0" err="1"/>
                        <a:t>độ</a:t>
                      </a:r>
                      <a:r>
                        <a:rPr lang="en-US" sz="2400" baseline="0" dirty="0"/>
                        <a:t> </a:t>
                      </a:r>
                      <a:r>
                        <a:rPr lang="en-US" sz="2400" baseline="0" dirty="0" err="1"/>
                        <a:t>cao</a:t>
                      </a:r>
                      <a:r>
                        <a:rPr lang="en-US" sz="2400" baseline="0" dirty="0"/>
                        <a:t> , </a:t>
                      </a:r>
                      <a:r>
                        <a:rPr lang="en-US" sz="2400" baseline="0" dirty="0" err="1"/>
                        <a:t>cơ</a:t>
                      </a:r>
                      <a:r>
                        <a:rPr lang="en-US" sz="2400" baseline="0" dirty="0"/>
                        <a:t> </a:t>
                      </a:r>
                      <a:r>
                        <a:rPr lang="en-US" sz="2400" baseline="0" dirty="0" err="1"/>
                        <a:t>thể</a:t>
                      </a:r>
                      <a:r>
                        <a:rPr lang="en-US" sz="2400" baseline="0" dirty="0"/>
                        <a:t> </a:t>
                      </a:r>
                      <a:r>
                        <a:rPr lang="en-US" sz="2400" baseline="0" dirty="0" err="1"/>
                        <a:t>đẩy</a:t>
                      </a:r>
                      <a:r>
                        <a:rPr lang="en-US" sz="2400" baseline="0" dirty="0"/>
                        <a:t> </a:t>
                      </a:r>
                      <a:r>
                        <a:rPr lang="en-US" sz="2400" baseline="0" dirty="0" err="1"/>
                        <a:t>nhanh</a:t>
                      </a:r>
                      <a:r>
                        <a:rPr lang="en-US" sz="2400" baseline="0" dirty="0"/>
                        <a:t> </a:t>
                      </a:r>
                      <a:r>
                        <a:rPr lang="en-US" sz="2400" baseline="0" dirty="0" err="1"/>
                        <a:t>quá</a:t>
                      </a:r>
                      <a:r>
                        <a:rPr lang="en-US" sz="2400" baseline="0" dirty="0"/>
                        <a:t> </a:t>
                      </a:r>
                      <a:r>
                        <a:rPr lang="en-US" sz="2400" baseline="0" dirty="0" err="1"/>
                        <a:t>trình</a:t>
                      </a:r>
                      <a:r>
                        <a:rPr lang="en-US" sz="2400" baseline="0" dirty="0"/>
                        <a:t> </a:t>
                      </a:r>
                      <a:r>
                        <a:rPr lang="en-US" sz="2400" baseline="0" dirty="0" err="1"/>
                        <a:t>trao</a:t>
                      </a:r>
                      <a:r>
                        <a:rPr lang="en-US" sz="2400" baseline="0" dirty="0"/>
                        <a:t> </a:t>
                      </a:r>
                      <a:r>
                        <a:rPr lang="en-US" sz="2400" baseline="0" dirty="0" err="1"/>
                        <a:t>đổi</a:t>
                      </a:r>
                      <a:r>
                        <a:rPr lang="en-US" sz="2400" baseline="0" dirty="0"/>
                        <a:t> </a:t>
                      </a:r>
                      <a:r>
                        <a:rPr lang="en-US" sz="2400" baseline="0" dirty="0" err="1"/>
                        <a:t>chất</a:t>
                      </a:r>
                      <a:r>
                        <a:rPr lang="en-US" sz="2400" baseline="0" dirty="0"/>
                        <a:t> </a:t>
                      </a:r>
                      <a:r>
                        <a:rPr lang="en-US" sz="2400" baseline="0" dirty="0" err="1"/>
                        <a:t>giúp</a:t>
                      </a:r>
                      <a:r>
                        <a:rPr lang="en-US" sz="2400" baseline="0" dirty="0"/>
                        <a:t> </a:t>
                      </a:r>
                      <a:r>
                        <a:rPr lang="en-US" sz="2400" baseline="0" dirty="0" err="1"/>
                        <a:t>tạo</a:t>
                      </a:r>
                      <a:r>
                        <a:rPr lang="en-US" sz="2400" baseline="0" dirty="0"/>
                        <a:t> </a:t>
                      </a:r>
                      <a:r>
                        <a:rPr lang="en-US" sz="2400" baseline="0" dirty="0" err="1"/>
                        <a:t>nhiều</a:t>
                      </a:r>
                      <a:r>
                        <a:rPr lang="en-US" sz="2400" baseline="0" dirty="0"/>
                        <a:t> </a:t>
                      </a:r>
                      <a:r>
                        <a:rPr lang="en-US" sz="2400" baseline="0" dirty="0" err="1"/>
                        <a:t>năng</a:t>
                      </a:r>
                      <a:r>
                        <a:rPr lang="en-US" sz="2400" baseline="0" dirty="0"/>
                        <a:t> </a:t>
                      </a:r>
                      <a:r>
                        <a:rPr lang="en-US" sz="2400" baseline="0" dirty="0" err="1"/>
                        <a:t>lượng</a:t>
                      </a:r>
                      <a:r>
                        <a:rPr lang="en-US" sz="2400" baseline="0" dirty="0"/>
                        <a:t>, </a:t>
                      </a:r>
                      <a:r>
                        <a:rPr lang="en-US" sz="2400" baseline="0" dirty="0" err="1"/>
                        <a:t>khiến</a:t>
                      </a:r>
                      <a:r>
                        <a:rPr lang="en-US" sz="2400" baseline="0" dirty="0"/>
                        <a:t> </a:t>
                      </a:r>
                      <a:r>
                        <a:rPr lang="en-US" sz="2400" baseline="0" dirty="0" err="1"/>
                        <a:t>nhịp</a:t>
                      </a:r>
                      <a:r>
                        <a:rPr lang="en-US" sz="2400" baseline="0" dirty="0"/>
                        <a:t> </a:t>
                      </a:r>
                      <a:r>
                        <a:rPr lang="en-US" sz="2400" baseline="0" dirty="0" err="1"/>
                        <a:t>tim</a:t>
                      </a:r>
                      <a:r>
                        <a:rPr lang="en-US" sz="2400" baseline="0" dirty="0"/>
                        <a:t>, </a:t>
                      </a:r>
                      <a:r>
                        <a:rPr lang="en-US" sz="2400" baseline="0" dirty="0" err="1"/>
                        <a:t>nhịp</a:t>
                      </a:r>
                      <a:r>
                        <a:rPr lang="en-US" sz="2400" baseline="0" dirty="0"/>
                        <a:t> </a:t>
                      </a:r>
                      <a:r>
                        <a:rPr lang="en-US" sz="2400" baseline="0" dirty="0" err="1"/>
                        <a:t>thở</a:t>
                      </a:r>
                      <a:r>
                        <a:rPr lang="en-US" sz="2400" baseline="0" dirty="0"/>
                        <a:t> </a:t>
                      </a:r>
                      <a:r>
                        <a:rPr lang="en-US" sz="2400" baseline="0" dirty="0" err="1"/>
                        <a:t>tăng</a:t>
                      </a:r>
                      <a:r>
                        <a:rPr lang="en-US" sz="2400" baseline="0" dirty="0"/>
                        <a:t>, </a:t>
                      </a:r>
                      <a:r>
                        <a:rPr lang="en-US" sz="2400" baseline="0" dirty="0" err="1"/>
                        <a:t>cơ</a:t>
                      </a:r>
                      <a:r>
                        <a:rPr lang="en-US" sz="2400" baseline="0" dirty="0"/>
                        <a:t> </a:t>
                      </a:r>
                      <a:r>
                        <a:rPr lang="en-US" sz="2400" baseline="0" dirty="0" err="1"/>
                        <a:t>thể</a:t>
                      </a:r>
                      <a:r>
                        <a:rPr lang="en-US" sz="2400" baseline="0" dirty="0"/>
                        <a:t> </a:t>
                      </a:r>
                      <a:r>
                        <a:rPr lang="en-US" sz="2400" baseline="0" dirty="0" err="1"/>
                        <a:t>nóng</a:t>
                      </a:r>
                      <a:r>
                        <a:rPr lang="en-US" sz="2400" baseline="0" dirty="0"/>
                        <a:t> </a:t>
                      </a:r>
                      <a:r>
                        <a:rPr lang="en-US" sz="2400" baseline="0" dirty="0" err="1"/>
                        <a:t>lên</a:t>
                      </a:r>
                      <a:r>
                        <a:rPr lang="en-US" sz="2400" baseline="0" dirty="0"/>
                        <a:t> </a:t>
                      </a:r>
                      <a:r>
                        <a:rPr lang="en-US" sz="2400" baseline="0" dirty="0" err="1"/>
                        <a:t>và</a:t>
                      </a:r>
                      <a:r>
                        <a:rPr lang="en-US" sz="2400" baseline="0" dirty="0"/>
                        <a:t> </a:t>
                      </a:r>
                      <a:r>
                        <a:rPr lang="en-US" sz="2400" baseline="0" dirty="0" err="1"/>
                        <a:t>đổ</a:t>
                      </a:r>
                      <a:r>
                        <a:rPr lang="en-US" sz="2400" baseline="0" dirty="0"/>
                        <a:t> </a:t>
                      </a:r>
                      <a:r>
                        <a:rPr lang="en-US" sz="2400" baseline="0" dirty="0" err="1"/>
                        <a:t>nhiều</a:t>
                      </a:r>
                      <a:r>
                        <a:rPr lang="en-US" sz="2400" baseline="0" dirty="0"/>
                        <a:t> </a:t>
                      </a:r>
                      <a:r>
                        <a:rPr lang="en-US" sz="2400" baseline="0" dirty="0" err="1"/>
                        <a:t>mồ</a:t>
                      </a:r>
                      <a:r>
                        <a:rPr lang="en-US" sz="2400" baseline="0" dirty="0"/>
                        <a:t> </a:t>
                      </a:r>
                      <a:r>
                        <a:rPr lang="en-US" sz="2400" baseline="0" dirty="0" err="1"/>
                        <a:t>hôi</a:t>
                      </a:r>
                      <a:endParaRPr lang="en-US" sz="2400" dirty="0"/>
                    </a:p>
                  </a:txBody>
                  <a:tcPr>
                    <a:solidFill>
                      <a:schemeClr val="accent1">
                        <a:lumMod val="20000"/>
                        <a:lumOff val="80000"/>
                      </a:schemeClr>
                    </a:solidFill>
                  </a:tcPr>
                </a:tc>
                <a:tc>
                  <a:txBody>
                    <a:bodyPr/>
                    <a:lstStyle/>
                    <a:p>
                      <a:r>
                        <a:rPr lang="en-US" sz="2400" dirty="0" err="1"/>
                        <a:t>Cơ</a:t>
                      </a:r>
                      <a:r>
                        <a:rPr lang="en-US" sz="2400" baseline="0" dirty="0"/>
                        <a:t>  </a:t>
                      </a:r>
                      <a:r>
                        <a:rPr lang="en-US" sz="2400" baseline="0" dirty="0" err="1"/>
                        <a:t>thể</a:t>
                      </a:r>
                      <a:r>
                        <a:rPr lang="en-US" sz="2400" baseline="0" dirty="0"/>
                        <a:t> </a:t>
                      </a:r>
                      <a:r>
                        <a:rPr lang="en-US" sz="2400" baseline="0" dirty="0" err="1"/>
                        <a:t>vận</a:t>
                      </a:r>
                      <a:r>
                        <a:rPr lang="en-US" sz="2400" baseline="0" dirty="0"/>
                        <a:t> </a:t>
                      </a:r>
                      <a:r>
                        <a:rPr lang="en-US" sz="2400" baseline="0" dirty="0" err="1"/>
                        <a:t>động</a:t>
                      </a:r>
                      <a:r>
                        <a:rPr lang="en-US" sz="2400" baseline="0" dirty="0"/>
                        <a:t> </a:t>
                      </a:r>
                      <a:r>
                        <a:rPr lang="en-US" sz="2400" baseline="0" dirty="0" err="1"/>
                        <a:t>nhẹ</a:t>
                      </a:r>
                      <a:r>
                        <a:rPr lang="en-US" sz="2400" baseline="0" dirty="0"/>
                        <a:t>, </a:t>
                      </a:r>
                      <a:r>
                        <a:rPr lang="en-US" sz="2400" baseline="0" dirty="0" err="1"/>
                        <a:t>Quá</a:t>
                      </a:r>
                      <a:r>
                        <a:rPr lang="en-US" sz="2400" baseline="0" dirty="0"/>
                        <a:t> </a:t>
                      </a:r>
                      <a:r>
                        <a:rPr lang="en-US" sz="2400" baseline="0" dirty="0" err="1"/>
                        <a:t>trình</a:t>
                      </a:r>
                      <a:r>
                        <a:rPr lang="en-US" sz="2400" baseline="0" dirty="0"/>
                        <a:t> </a:t>
                      </a:r>
                      <a:r>
                        <a:rPr lang="en-US" sz="2400" baseline="0" dirty="0" err="1"/>
                        <a:t>trao</a:t>
                      </a:r>
                      <a:r>
                        <a:rPr lang="en-US" sz="2400" baseline="0" dirty="0"/>
                        <a:t> </a:t>
                      </a:r>
                      <a:r>
                        <a:rPr lang="en-US" sz="2400" baseline="0" dirty="0" err="1"/>
                        <a:t>đổi</a:t>
                      </a:r>
                      <a:r>
                        <a:rPr lang="en-US" sz="2400" baseline="0" dirty="0"/>
                        <a:t> </a:t>
                      </a:r>
                      <a:r>
                        <a:rPr lang="en-US" sz="2400" baseline="0" dirty="0" err="1"/>
                        <a:t>ổn</a:t>
                      </a:r>
                      <a:r>
                        <a:rPr lang="en-US" sz="2400" baseline="0" dirty="0"/>
                        <a:t> </a:t>
                      </a:r>
                      <a:r>
                        <a:rPr lang="en-US" sz="2400" baseline="0" dirty="0" err="1"/>
                        <a:t>định</a:t>
                      </a:r>
                      <a:endParaRPr lang="en-US" sz="2400" dirty="0"/>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27709" y="4191000"/>
            <a:ext cx="762000" cy="523220"/>
          </a:xfrm>
          <a:prstGeom prst="rect">
            <a:avLst/>
          </a:prstGeom>
        </p:spPr>
        <p:txBody>
          <a:bodyPr wrap="square">
            <a:spAutoFit/>
          </a:bodyPr>
          <a:lstStyle/>
          <a:p>
            <a:r>
              <a:rPr lang="en-US" sz="2800" b="1" dirty="0">
                <a:solidFill>
                  <a:srgbClr val="3333FF"/>
                </a:solidFill>
                <a:latin typeface="Times New Roman" pitchFamily="18" charset="0"/>
                <a:cs typeface="Times New Roman" pitchFamily="18" charset="0"/>
              </a:rPr>
              <a:t>b/</a:t>
            </a:r>
            <a:endParaRPr lang="vi-VN" sz="2800" dirty="0">
              <a:latin typeface="+mj-lt"/>
            </a:endParaRPr>
          </a:p>
        </p:txBody>
      </p:sp>
    </p:spTree>
    <p:extLst>
      <p:ext uri="{BB962C8B-B14F-4D97-AF65-F5344CB8AC3E}">
        <p14:creationId xmlns:p14="http://schemas.microsoft.com/office/powerpoint/2010/main" val="161101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1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2819400"/>
            <a:ext cx="8839200" cy="2246769"/>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Bài</a:t>
            </a:r>
            <a:r>
              <a:rPr lang="en-US" sz="2800" u="sng" dirty="0">
                <a:solidFill>
                  <a:srgbClr val="FF0000"/>
                </a:solidFill>
                <a:latin typeface="Times New Roman" pitchFamily="18" charset="0"/>
                <a:cs typeface="Times New Roman" pitchFamily="18" charset="0"/>
              </a:rPr>
              <a:t> 2 </a:t>
            </a:r>
            <a:r>
              <a:rPr lang="en-US" sz="2800" dirty="0">
                <a:latin typeface="Times New Roman" pitchFamily="18" charset="0"/>
                <a:cs typeface="Times New Roman" pitchFamily="18" charset="0"/>
              </a:rPr>
              <a:t>: =&gt; </a:t>
            </a:r>
            <a:r>
              <a:rPr lang="vi-VN" sz="2800" dirty="0">
                <a:latin typeface="Times New Roman" pitchFamily="18" charset="0"/>
                <a:cs typeface="Times New Roman" pitchFamily="18" charset="0"/>
              </a:rPr>
              <a:t>Một số biện pháp giúp tăng cường quá trình trao đổi chất:</a:t>
            </a:r>
          </a:p>
          <a:p>
            <a:r>
              <a:rPr lang="vi-VN" sz="2800" dirty="0">
                <a:latin typeface="Times New Roman" pitchFamily="18" charset="0"/>
                <a:cs typeface="Times New Roman" pitchFamily="18" charset="0"/>
              </a:rPr>
              <a:t>- Ăn uống đầy đủ và đa dạng chất dinh dưỡng.</a:t>
            </a:r>
          </a:p>
          <a:p>
            <a:r>
              <a:rPr lang="vi-VN" sz="2800" dirty="0">
                <a:latin typeface="Times New Roman" pitchFamily="18" charset="0"/>
                <a:cs typeface="Times New Roman" pitchFamily="18" charset="0"/>
              </a:rPr>
              <a:t>- Có kế hoạch tập luyện thể dục thể thao hợp lí</a:t>
            </a:r>
          </a:p>
          <a:p>
            <a:r>
              <a:rPr lang="vi-VN" sz="2800" dirty="0">
                <a:latin typeface="Times New Roman" pitchFamily="18" charset="0"/>
                <a:cs typeface="Times New Roman" pitchFamily="18" charset="0"/>
              </a:rPr>
              <a:t>-...</a:t>
            </a:r>
          </a:p>
        </p:txBody>
      </p:sp>
    </p:spTree>
    <p:extLst>
      <p:ext uri="{BB962C8B-B14F-4D97-AF65-F5344CB8AC3E}">
        <p14:creationId xmlns:p14="http://schemas.microsoft.com/office/powerpoint/2010/main" val="305396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FC4AF-7ABB-3797-1F20-5FE045B93F17}"/>
              </a:ext>
            </a:extLst>
          </p:cNvPr>
          <p:cNvSpPr txBox="1"/>
          <p:nvPr/>
        </p:nvSpPr>
        <p:spPr>
          <a:xfrm>
            <a:off x="2362200" y="228600"/>
            <a:ext cx="4038600" cy="523220"/>
          </a:xfrm>
          <a:prstGeom prst="rect">
            <a:avLst/>
          </a:prstGeom>
          <a:noFill/>
        </p:spPr>
        <p:txBody>
          <a:bodyPr wrap="square" rtlCol="0">
            <a:spAutoFit/>
          </a:bodyPr>
          <a:lstStyle/>
          <a:p>
            <a:r>
              <a:rPr lang="en-US" sz="2800" b="1">
                <a:solidFill>
                  <a:srgbClr val="3333FF"/>
                </a:solidFill>
              </a:rPr>
              <a:t>HƯỚNG DẪN TỰ HỌC</a:t>
            </a:r>
          </a:p>
        </p:txBody>
      </p:sp>
      <p:sp>
        <p:nvSpPr>
          <p:cNvPr id="3" name="TextBox 2">
            <a:extLst>
              <a:ext uri="{FF2B5EF4-FFF2-40B4-BE49-F238E27FC236}">
                <a16:creationId xmlns:a16="http://schemas.microsoft.com/office/drawing/2014/main" id="{4E319A40-7019-497F-0584-0EF765320803}"/>
              </a:ext>
            </a:extLst>
          </p:cNvPr>
          <p:cNvSpPr txBox="1"/>
          <p:nvPr/>
        </p:nvSpPr>
        <p:spPr>
          <a:xfrm>
            <a:off x="1524000" y="1295400"/>
            <a:ext cx="6705600" cy="2020874"/>
          </a:xfrm>
          <a:prstGeom prst="rect">
            <a:avLst/>
          </a:prstGeom>
          <a:noFill/>
        </p:spPr>
        <p:txBody>
          <a:bodyPr wrap="square" rtlCol="0">
            <a:spAutoFit/>
          </a:bodyPr>
          <a:lstStyle/>
          <a:p>
            <a:pPr algn="just">
              <a:lnSpc>
                <a:spcPct val="115000"/>
              </a:lnSpc>
              <a:spcAft>
                <a:spcPts val="1000"/>
              </a:spcAft>
            </a:pPr>
            <a:r>
              <a:rPr lang="en-US" sz="2400" b="1">
                <a:solidFill>
                  <a:srgbClr val="000000"/>
                </a:solidFill>
                <a:latin typeface="Times New Roman" panose="02020603050405020304" pitchFamily="18" charset="0"/>
                <a:ea typeface="Times New Roman" panose="02020603050405020304" pitchFamily="18" charset="0"/>
              </a:rPr>
              <a:t>1</a:t>
            </a:r>
            <a:r>
              <a:rPr lang="en-US" sz="2400" b="1">
                <a:solidFill>
                  <a:srgbClr val="000000"/>
                </a:solidFill>
                <a:effectLst/>
                <a:latin typeface="Times New Roman" panose="02020603050405020304" pitchFamily="18" charset="0"/>
                <a:ea typeface="Times New Roman" panose="02020603050405020304" pitchFamily="18" charset="0"/>
              </a:rPr>
              <a:t>.Bài vừa học: </a:t>
            </a:r>
            <a:r>
              <a:rPr lang="en-US" sz="2400">
                <a:solidFill>
                  <a:srgbClr val="000000"/>
                </a:solidFill>
                <a:effectLst/>
                <a:latin typeface="Times New Roman" panose="02020603050405020304" pitchFamily="18" charset="0"/>
                <a:ea typeface="Times New Roman" panose="02020603050405020304" pitchFamily="18" charset="0"/>
              </a:rPr>
              <a:t>Học thuộc bài</a:t>
            </a:r>
            <a:endParaRPr lang="en-US" sz="2400">
              <a:effectLst/>
              <a:latin typeface="Times New Roman" panose="02020603050405020304" pitchFamily="18" charset="0"/>
              <a:ea typeface="Times New Roman" panose="02020603050405020304" pitchFamily="18" charset="0"/>
            </a:endParaRPr>
          </a:p>
          <a:p>
            <a:pPr marL="457200" indent="457200" algn="just">
              <a:lnSpc>
                <a:spcPct val="115000"/>
              </a:lnSpc>
              <a:spcAft>
                <a:spcPts val="1000"/>
              </a:spcAft>
            </a:pPr>
            <a:r>
              <a:rPr lang="en-US" sz="2400">
                <a:solidFill>
                  <a:srgbClr val="000000"/>
                </a:solidFill>
                <a:effectLst/>
                <a:latin typeface="Times New Roman" panose="02020603050405020304" pitchFamily="18" charset="0"/>
                <a:ea typeface="Times New Roman" panose="02020603050405020304" pitchFamily="18" charset="0"/>
              </a:rPr>
              <a:t>Làm bài tập 1, 2/107 SGK</a:t>
            </a:r>
            <a:endParaRPr lang="en-US" sz="240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n-US" sz="2400" b="1">
                <a:solidFill>
                  <a:srgbClr val="000000"/>
                </a:solidFill>
                <a:effectLst/>
                <a:latin typeface="Times New Roman" panose="02020603050405020304" pitchFamily="18" charset="0"/>
                <a:ea typeface="Times New Roman" panose="02020603050405020304" pitchFamily="18" charset="0"/>
              </a:rPr>
              <a:t>2. Bài sắp học : Chuẩn bị Bài 22 Quang hợp ở thực vật</a:t>
            </a:r>
            <a:endParaRPr lang="en-US"/>
          </a:p>
        </p:txBody>
      </p:sp>
    </p:spTree>
    <p:extLst>
      <p:ext uri="{BB962C8B-B14F-4D97-AF65-F5344CB8AC3E}">
        <p14:creationId xmlns:p14="http://schemas.microsoft.com/office/powerpoint/2010/main" val="1846049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8" y="871387"/>
            <a:ext cx="9140727" cy="5143500"/>
          </a:xfrm>
          <a:prstGeom prst="rect">
            <a:avLst/>
          </a:prstGeom>
        </p:spPr>
      </p:pic>
      <p:sp>
        <p:nvSpPr>
          <p:cNvPr id="22" name="云形 21"/>
          <p:cNvSpPr/>
          <p:nvPr/>
        </p:nvSpPr>
        <p:spPr>
          <a:xfrm>
            <a:off x="554293" y="1961222"/>
            <a:ext cx="803020" cy="532576"/>
          </a:xfrm>
          <a:prstGeom prst="cloud">
            <a:avLst/>
          </a:pr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25" name="云形 24"/>
          <p:cNvSpPr/>
          <p:nvPr/>
        </p:nvSpPr>
        <p:spPr>
          <a:xfrm>
            <a:off x="1721434" y="1237122"/>
            <a:ext cx="1085187" cy="57455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2975"/>
              <a:gd name="connsiteX1" fmla="*/ 5659 w 43256"/>
              <a:gd name="connsiteY1" fmla="*/ 6766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1146 w 43256"/>
              <a:gd name="connsiteY16" fmla="*/ 31109 h 42975"/>
              <a:gd name="connsiteX17" fmla="*/ 2149 w 43256"/>
              <a:gd name="connsiteY17" fmla="*/ 25410 h 42975"/>
              <a:gd name="connsiteX18" fmla="*/ 31 w 43256"/>
              <a:gd name="connsiteY18" fmla="*/ 19563 h 42975"/>
              <a:gd name="connsiteX19" fmla="*/ 3899 w 43256"/>
              <a:gd name="connsiteY19" fmla="*/ 14366 h 42975"/>
              <a:gd name="connsiteX20" fmla="*/ 3936 w 43256"/>
              <a:gd name="connsiteY20" fmla="*/ 14229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18" fmla="*/ 4163 w 43256"/>
              <a:gd name="connsiteY18" fmla="*/ 15648 h 42975"/>
              <a:gd name="connsiteX19" fmla="*/ 3936 w 43256"/>
              <a:gd name="connsiteY19" fmla="*/ 14229 h 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297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7495" y="43189"/>
                  <a:pt x="23703" y="42965"/>
                </a:cubicBezTo>
                <a:cubicBezTo>
                  <a:pt x="19911" y="42741"/>
                  <a:pt x="9600" y="37307"/>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2975" fill="none" extrusionOk="0">
                <a:moveTo>
                  <a:pt x="4729" y="26036"/>
                </a:moveTo>
                <a:cubicBezTo>
                  <a:pt x="3845" y="26130"/>
                  <a:pt x="2961" y="25852"/>
                  <a:pt x="2196" y="25239"/>
                </a:cubicBezTo>
                <a:moveTo>
                  <a:pt x="6964" y="34758"/>
                </a:moveTo>
                <a:cubicBezTo>
                  <a:pt x="6609" y="34951"/>
                  <a:pt x="6236" y="35079"/>
                  <a:pt x="5856" y="3513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26" name="云形 25"/>
          <p:cNvSpPr/>
          <p:nvPr/>
        </p:nvSpPr>
        <p:spPr>
          <a:xfrm>
            <a:off x="6983582" y="1499396"/>
            <a:ext cx="834818" cy="5531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27" name="云形 26"/>
          <p:cNvSpPr/>
          <p:nvPr/>
        </p:nvSpPr>
        <p:spPr>
          <a:xfrm rot="429982">
            <a:off x="8028155" y="2439279"/>
            <a:ext cx="858332" cy="5347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grpSp>
        <p:nvGrpSpPr>
          <p:cNvPr id="11" name="组合 10"/>
          <p:cNvGrpSpPr/>
          <p:nvPr/>
        </p:nvGrpSpPr>
        <p:grpSpPr>
          <a:xfrm rot="6221564">
            <a:off x="-851838" y="3676451"/>
            <a:ext cx="10562921" cy="10562921"/>
            <a:chOff x="-2272894" y="2621826"/>
            <a:chExt cx="16687800" cy="16687800"/>
          </a:xfrm>
        </p:grpSpPr>
        <p:pic>
          <p:nvPicPr>
            <p:cNvPr id="12" name="图片 1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3" name="矩形 12"/>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0" name="组合 9"/>
          <p:cNvGrpSpPr/>
          <p:nvPr/>
        </p:nvGrpSpPr>
        <p:grpSpPr>
          <a:xfrm>
            <a:off x="-1704671" y="2823620"/>
            <a:ext cx="12515850" cy="12515850"/>
            <a:chOff x="-2272894" y="2621826"/>
            <a:chExt cx="16687800" cy="16687800"/>
          </a:xfrm>
        </p:grpSpPr>
        <p:pic>
          <p:nvPicPr>
            <p:cNvPr id="6" name="图片 5"/>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9" name="矩形 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940" y="871387"/>
            <a:ext cx="3444630" cy="3236705"/>
          </a:xfrm>
          <a:prstGeom prst="rect">
            <a:avLst/>
          </a:prstGeom>
        </p:spPr>
      </p:pic>
      <p:grpSp>
        <p:nvGrpSpPr>
          <p:cNvPr id="14" name="组合 13"/>
          <p:cNvGrpSpPr/>
          <p:nvPr/>
        </p:nvGrpSpPr>
        <p:grpSpPr>
          <a:xfrm>
            <a:off x="52554" y="4707897"/>
            <a:ext cx="9001401" cy="9001401"/>
            <a:chOff x="-2272894" y="2621826"/>
            <a:chExt cx="16687800" cy="16687800"/>
          </a:xfrm>
        </p:grpSpPr>
        <p:pic>
          <p:nvPicPr>
            <p:cNvPr id="15" name="图片 1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6" name="矩形 15"/>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7" name="组合 16"/>
          <p:cNvGrpSpPr/>
          <p:nvPr/>
        </p:nvGrpSpPr>
        <p:grpSpPr>
          <a:xfrm rot="4384328">
            <a:off x="-1205970" y="3293166"/>
            <a:ext cx="11155339" cy="11155339"/>
            <a:chOff x="-2272894" y="2621826"/>
            <a:chExt cx="16687800" cy="16687800"/>
          </a:xfrm>
        </p:grpSpPr>
        <p:pic>
          <p:nvPicPr>
            <p:cNvPr id="18" name="图片 17"/>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76284" y="3475457"/>
              <a:ext cx="13610431" cy="14155688"/>
            </a:xfrm>
            <a:prstGeom prst="rect">
              <a:avLst/>
            </a:prstGeom>
          </p:spPr>
        </p:pic>
        <p:sp>
          <p:nvSpPr>
            <p:cNvPr id="19" name="矩形 1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19"/>
          <p:cNvSpPr txBox="1"/>
          <p:nvPr/>
        </p:nvSpPr>
        <p:spPr>
          <a:xfrm>
            <a:off x="596969" y="4216493"/>
            <a:ext cx="8245118" cy="553998"/>
          </a:xfrm>
          <a:prstGeom prst="rect">
            <a:avLst/>
          </a:prstGeom>
          <a:noFill/>
        </p:spPr>
        <p:txBody>
          <a:bodyPr wrap="square" rtlCol="0">
            <a:spAutoFit/>
          </a:bodyPr>
          <a:lstStyle/>
          <a:p>
            <a:pPr algn="ct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Chúc</a:t>
            </a:r>
            <a:r>
              <a:rPr lang="en-US" altLang="zh-CN"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 </a:t>
            </a: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các</a:t>
            </a:r>
            <a:r>
              <a:rPr lang="en-US" altLang="zh-CN"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 </a:t>
            </a: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em</a:t>
            </a:r>
            <a:r>
              <a:rPr lang="en-US" altLang="zh-CN"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 </a:t>
            </a: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học</a:t>
            </a:r>
            <a:r>
              <a:rPr lang="en-US" altLang="zh-CN"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 </a:t>
            </a:r>
            <a:r>
              <a:rPr lang="en-US" altLang="zh-CN" sz="3000" b="1" spc="450" dirty="0" err="1">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rPr>
              <a:t>tốt</a:t>
            </a:r>
            <a:endParaRPr lang="zh-CN" altLang="en-US" sz="3000" b="1" spc="450" dirty="0">
              <a:ln>
                <a:solidFill>
                  <a:prstClr val="white"/>
                </a:solidFill>
              </a:ln>
              <a:solidFill>
                <a:prstClr val="black">
                  <a:lumMod val="75000"/>
                  <a:lumOff val="25000"/>
                </a:prstClr>
              </a:solidFill>
              <a:effectLst>
                <a:outerShdw blurRad="50800" dist="38100" dir="5400000" algn="t"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29" name="任意多边形 28"/>
          <p:cNvSpPr/>
          <p:nvPr/>
        </p:nvSpPr>
        <p:spPr>
          <a:xfrm rot="2600086">
            <a:off x="2552060" y="1981262"/>
            <a:ext cx="417723" cy="364680"/>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345" h="384429">
                <a:moveTo>
                  <a:pt x="86854" y="95212"/>
                </a:moveTo>
                <a:cubicBezTo>
                  <a:pt x="95744" y="69812"/>
                  <a:pt x="84986" y="7454"/>
                  <a:pt x="108996" y="570"/>
                </a:cubicBezTo>
                <a:cubicBezTo>
                  <a:pt x="133006" y="-6314"/>
                  <a:pt x="192915" y="51348"/>
                  <a:pt x="230916" y="53910"/>
                </a:cubicBezTo>
                <a:cubicBezTo>
                  <a:pt x="268917" y="56472"/>
                  <a:pt x="287808" y="20774"/>
                  <a:pt x="337000" y="15942"/>
                </a:cubicBezTo>
                <a:cubicBezTo>
                  <a:pt x="386192" y="11110"/>
                  <a:pt x="373577" y="25428"/>
                  <a:pt x="373676" y="44456"/>
                </a:cubicBezTo>
                <a:cubicBezTo>
                  <a:pt x="373775" y="63484"/>
                  <a:pt x="327099" y="99324"/>
                  <a:pt x="337596" y="130110"/>
                </a:cubicBezTo>
                <a:cubicBezTo>
                  <a:pt x="348093" y="160896"/>
                  <a:pt x="425226" y="203770"/>
                  <a:pt x="436656" y="229170"/>
                </a:cubicBezTo>
                <a:cubicBezTo>
                  <a:pt x="448086" y="254570"/>
                  <a:pt x="431576" y="278700"/>
                  <a:pt x="406176" y="282510"/>
                </a:cubicBezTo>
                <a:cubicBezTo>
                  <a:pt x="380776" y="286320"/>
                  <a:pt x="312851" y="246908"/>
                  <a:pt x="284256" y="252030"/>
                </a:cubicBezTo>
                <a:cubicBezTo>
                  <a:pt x="255661" y="257152"/>
                  <a:pt x="252983" y="291424"/>
                  <a:pt x="234605" y="313244"/>
                </a:cubicBezTo>
                <a:cubicBezTo>
                  <a:pt x="216227" y="335064"/>
                  <a:pt x="190134" y="394528"/>
                  <a:pt x="173986" y="382949"/>
                </a:cubicBezTo>
                <a:cubicBezTo>
                  <a:pt x="157838" y="371370"/>
                  <a:pt x="166331" y="271938"/>
                  <a:pt x="137719" y="243768"/>
                </a:cubicBezTo>
                <a:cubicBezTo>
                  <a:pt x="109107" y="215598"/>
                  <a:pt x="16286" y="226630"/>
                  <a:pt x="2316" y="213930"/>
                </a:cubicBezTo>
                <a:cubicBezTo>
                  <a:pt x="-11654" y="201230"/>
                  <a:pt x="41566" y="172756"/>
                  <a:pt x="55656" y="152970"/>
                </a:cubicBezTo>
                <a:cubicBezTo>
                  <a:pt x="69746" y="133184"/>
                  <a:pt x="77964" y="120612"/>
                  <a:pt x="86854" y="95212"/>
                </a:cubicBezTo>
                <a:close/>
              </a:path>
            </a:pathLst>
          </a:custGeom>
          <a:solidFill>
            <a:schemeClr val="accent2"/>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30" name="任意多边形 29"/>
          <p:cNvSpPr/>
          <p:nvPr/>
        </p:nvSpPr>
        <p:spPr>
          <a:xfrm rot="7755168">
            <a:off x="6247359" y="2561593"/>
            <a:ext cx="312813" cy="295970"/>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104484 h 393701"/>
              <a:gd name="connsiteX1" fmla="*/ 108996 w 440345"/>
              <a:gd name="connsiteY1" fmla="*/ 9842 h 393701"/>
              <a:gd name="connsiteX2" fmla="*/ 230916 w 440345"/>
              <a:gd name="connsiteY2" fmla="*/ 63182 h 393701"/>
              <a:gd name="connsiteX3" fmla="*/ 337000 w 440345"/>
              <a:gd name="connsiteY3" fmla="*/ 25214 h 393701"/>
              <a:gd name="connsiteX4" fmla="*/ 356161 w 440345"/>
              <a:gd name="connsiteY4" fmla="*/ 755 h 393701"/>
              <a:gd name="connsiteX5" fmla="*/ 373676 w 440345"/>
              <a:gd name="connsiteY5" fmla="*/ 53728 h 393701"/>
              <a:gd name="connsiteX6" fmla="*/ 337596 w 440345"/>
              <a:gd name="connsiteY6" fmla="*/ 139382 h 393701"/>
              <a:gd name="connsiteX7" fmla="*/ 436656 w 440345"/>
              <a:gd name="connsiteY7" fmla="*/ 238442 h 393701"/>
              <a:gd name="connsiteX8" fmla="*/ 406176 w 440345"/>
              <a:gd name="connsiteY8" fmla="*/ 291782 h 393701"/>
              <a:gd name="connsiteX9" fmla="*/ 284256 w 440345"/>
              <a:gd name="connsiteY9" fmla="*/ 261302 h 393701"/>
              <a:gd name="connsiteX10" fmla="*/ 234605 w 440345"/>
              <a:gd name="connsiteY10" fmla="*/ 322516 h 393701"/>
              <a:gd name="connsiteX11" fmla="*/ 173986 w 440345"/>
              <a:gd name="connsiteY11" fmla="*/ 392221 h 393701"/>
              <a:gd name="connsiteX12" fmla="*/ 137719 w 440345"/>
              <a:gd name="connsiteY12" fmla="*/ 253040 h 393701"/>
              <a:gd name="connsiteX13" fmla="*/ 2316 w 440345"/>
              <a:gd name="connsiteY13" fmla="*/ 223202 h 393701"/>
              <a:gd name="connsiteX14" fmla="*/ 55656 w 440345"/>
              <a:gd name="connsiteY14" fmla="*/ 162242 h 393701"/>
              <a:gd name="connsiteX15" fmla="*/ 86854 w 440345"/>
              <a:gd name="connsiteY15" fmla="*/ 104484 h 393701"/>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73676 w 440345"/>
              <a:gd name="connsiteY5" fmla="*/ 53976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56715 w 440345"/>
              <a:gd name="connsiteY5" fmla="*/ 62973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7132 w 440623"/>
              <a:gd name="connsiteY0" fmla="*/ 104732 h 393949"/>
              <a:gd name="connsiteX1" fmla="*/ 109274 w 440623"/>
              <a:gd name="connsiteY1" fmla="*/ 10090 h 393949"/>
              <a:gd name="connsiteX2" fmla="*/ 231194 w 440623"/>
              <a:gd name="connsiteY2" fmla="*/ 63430 h 393949"/>
              <a:gd name="connsiteX3" fmla="*/ 320459 w 440623"/>
              <a:gd name="connsiteY3" fmla="*/ 19757 h 393949"/>
              <a:gd name="connsiteX4" fmla="*/ 356439 w 440623"/>
              <a:gd name="connsiteY4" fmla="*/ 1003 h 393949"/>
              <a:gd name="connsiteX5" fmla="*/ 356993 w 440623"/>
              <a:gd name="connsiteY5" fmla="*/ 62973 h 393949"/>
              <a:gd name="connsiteX6" fmla="*/ 337874 w 440623"/>
              <a:gd name="connsiteY6" fmla="*/ 139630 h 393949"/>
              <a:gd name="connsiteX7" fmla="*/ 436934 w 440623"/>
              <a:gd name="connsiteY7" fmla="*/ 238690 h 393949"/>
              <a:gd name="connsiteX8" fmla="*/ 406454 w 440623"/>
              <a:gd name="connsiteY8" fmla="*/ 292030 h 393949"/>
              <a:gd name="connsiteX9" fmla="*/ 284534 w 440623"/>
              <a:gd name="connsiteY9" fmla="*/ 261550 h 393949"/>
              <a:gd name="connsiteX10" fmla="*/ 234883 w 440623"/>
              <a:gd name="connsiteY10" fmla="*/ 322764 h 393949"/>
              <a:gd name="connsiteX11" fmla="*/ 174264 w 440623"/>
              <a:gd name="connsiteY11" fmla="*/ 392469 h 393949"/>
              <a:gd name="connsiteX12" fmla="*/ 137997 w 440623"/>
              <a:gd name="connsiteY12" fmla="*/ 253288 h 393949"/>
              <a:gd name="connsiteX13" fmla="*/ 2594 w 440623"/>
              <a:gd name="connsiteY13" fmla="*/ 223450 h 393949"/>
              <a:gd name="connsiteX14" fmla="*/ 49053 w 440623"/>
              <a:gd name="connsiteY14" fmla="*/ 151093 h 393949"/>
              <a:gd name="connsiteX15" fmla="*/ 87132 w 440623"/>
              <a:gd name="connsiteY15" fmla="*/ 104732 h 393949"/>
              <a:gd name="connsiteX0" fmla="*/ 111837 w 440811"/>
              <a:gd name="connsiteY0" fmla="*/ 87129 h 393949"/>
              <a:gd name="connsiteX1" fmla="*/ 109462 w 440811"/>
              <a:gd name="connsiteY1" fmla="*/ 10090 h 393949"/>
              <a:gd name="connsiteX2" fmla="*/ 231382 w 440811"/>
              <a:gd name="connsiteY2" fmla="*/ 63430 h 393949"/>
              <a:gd name="connsiteX3" fmla="*/ 320647 w 440811"/>
              <a:gd name="connsiteY3" fmla="*/ 19757 h 393949"/>
              <a:gd name="connsiteX4" fmla="*/ 356627 w 440811"/>
              <a:gd name="connsiteY4" fmla="*/ 1003 h 393949"/>
              <a:gd name="connsiteX5" fmla="*/ 357181 w 440811"/>
              <a:gd name="connsiteY5" fmla="*/ 62973 h 393949"/>
              <a:gd name="connsiteX6" fmla="*/ 338062 w 440811"/>
              <a:gd name="connsiteY6" fmla="*/ 139630 h 393949"/>
              <a:gd name="connsiteX7" fmla="*/ 437122 w 440811"/>
              <a:gd name="connsiteY7" fmla="*/ 238690 h 393949"/>
              <a:gd name="connsiteX8" fmla="*/ 406642 w 440811"/>
              <a:gd name="connsiteY8" fmla="*/ 292030 h 393949"/>
              <a:gd name="connsiteX9" fmla="*/ 284722 w 440811"/>
              <a:gd name="connsiteY9" fmla="*/ 261550 h 393949"/>
              <a:gd name="connsiteX10" fmla="*/ 235071 w 440811"/>
              <a:gd name="connsiteY10" fmla="*/ 322764 h 393949"/>
              <a:gd name="connsiteX11" fmla="*/ 174452 w 440811"/>
              <a:gd name="connsiteY11" fmla="*/ 392469 h 393949"/>
              <a:gd name="connsiteX12" fmla="*/ 138185 w 440811"/>
              <a:gd name="connsiteY12" fmla="*/ 253288 h 393949"/>
              <a:gd name="connsiteX13" fmla="*/ 2782 w 440811"/>
              <a:gd name="connsiteY13" fmla="*/ 223450 h 393949"/>
              <a:gd name="connsiteX14" fmla="*/ 49241 w 440811"/>
              <a:gd name="connsiteY14" fmla="*/ 151093 h 393949"/>
              <a:gd name="connsiteX15" fmla="*/ 111837 w 440811"/>
              <a:gd name="connsiteY15" fmla="*/ 87129 h 393949"/>
              <a:gd name="connsiteX0" fmla="*/ 111837 w 440811"/>
              <a:gd name="connsiteY0" fmla="*/ 87036 h 393856"/>
              <a:gd name="connsiteX1" fmla="*/ 109462 w 440811"/>
              <a:gd name="connsiteY1" fmla="*/ 9997 h 393856"/>
              <a:gd name="connsiteX2" fmla="*/ 224500 w 440811"/>
              <a:gd name="connsiteY2" fmla="*/ 51941 h 393856"/>
              <a:gd name="connsiteX3" fmla="*/ 320647 w 440811"/>
              <a:gd name="connsiteY3" fmla="*/ 19664 h 393856"/>
              <a:gd name="connsiteX4" fmla="*/ 356627 w 440811"/>
              <a:gd name="connsiteY4" fmla="*/ 910 h 393856"/>
              <a:gd name="connsiteX5" fmla="*/ 357181 w 440811"/>
              <a:gd name="connsiteY5" fmla="*/ 62880 h 393856"/>
              <a:gd name="connsiteX6" fmla="*/ 338062 w 440811"/>
              <a:gd name="connsiteY6" fmla="*/ 139537 h 393856"/>
              <a:gd name="connsiteX7" fmla="*/ 437122 w 440811"/>
              <a:gd name="connsiteY7" fmla="*/ 238597 h 393856"/>
              <a:gd name="connsiteX8" fmla="*/ 406642 w 440811"/>
              <a:gd name="connsiteY8" fmla="*/ 291937 h 393856"/>
              <a:gd name="connsiteX9" fmla="*/ 284722 w 440811"/>
              <a:gd name="connsiteY9" fmla="*/ 261457 h 393856"/>
              <a:gd name="connsiteX10" fmla="*/ 235071 w 440811"/>
              <a:gd name="connsiteY10" fmla="*/ 322671 h 393856"/>
              <a:gd name="connsiteX11" fmla="*/ 174452 w 440811"/>
              <a:gd name="connsiteY11" fmla="*/ 392376 h 393856"/>
              <a:gd name="connsiteX12" fmla="*/ 138185 w 440811"/>
              <a:gd name="connsiteY12" fmla="*/ 253195 h 393856"/>
              <a:gd name="connsiteX13" fmla="*/ 2782 w 440811"/>
              <a:gd name="connsiteY13" fmla="*/ 223357 h 393856"/>
              <a:gd name="connsiteX14" fmla="*/ 49241 w 440811"/>
              <a:gd name="connsiteY14" fmla="*/ 151000 h 393856"/>
              <a:gd name="connsiteX15" fmla="*/ 111837 w 440811"/>
              <a:gd name="connsiteY15" fmla="*/ 87036 h 393856"/>
              <a:gd name="connsiteX0" fmla="*/ 111837 w 440811"/>
              <a:gd name="connsiteY0" fmla="*/ 92333 h 399153"/>
              <a:gd name="connsiteX1" fmla="*/ 109462 w 440811"/>
              <a:gd name="connsiteY1" fmla="*/ 15294 h 399153"/>
              <a:gd name="connsiteX2" fmla="*/ 224500 w 440811"/>
              <a:gd name="connsiteY2" fmla="*/ 57238 h 399153"/>
              <a:gd name="connsiteX3" fmla="*/ 316023 w 440811"/>
              <a:gd name="connsiteY3" fmla="*/ 4427 h 399153"/>
              <a:gd name="connsiteX4" fmla="*/ 356627 w 440811"/>
              <a:gd name="connsiteY4" fmla="*/ 6207 h 399153"/>
              <a:gd name="connsiteX5" fmla="*/ 357181 w 440811"/>
              <a:gd name="connsiteY5" fmla="*/ 68177 h 399153"/>
              <a:gd name="connsiteX6" fmla="*/ 338062 w 440811"/>
              <a:gd name="connsiteY6" fmla="*/ 144834 h 399153"/>
              <a:gd name="connsiteX7" fmla="*/ 437122 w 440811"/>
              <a:gd name="connsiteY7" fmla="*/ 243894 h 399153"/>
              <a:gd name="connsiteX8" fmla="*/ 406642 w 440811"/>
              <a:gd name="connsiteY8" fmla="*/ 297234 h 399153"/>
              <a:gd name="connsiteX9" fmla="*/ 284722 w 440811"/>
              <a:gd name="connsiteY9" fmla="*/ 266754 h 399153"/>
              <a:gd name="connsiteX10" fmla="*/ 235071 w 440811"/>
              <a:gd name="connsiteY10" fmla="*/ 327968 h 399153"/>
              <a:gd name="connsiteX11" fmla="*/ 174452 w 440811"/>
              <a:gd name="connsiteY11" fmla="*/ 397673 h 399153"/>
              <a:gd name="connsiteX12" fmla="*/ 138185 w 440811"/>
              <a:gd name="connsiteY12" fmla="*/ 258492 h 399153"/>
              <a:gd name="connsiteX13" fmla="*/ 2782 w 440811"/>
              <a:gd name="connsiteY13" fmla="*/ 228654 h 399153"/>
              <a:gd name="connsiteX14" fmla="*/ 49241 w 440811"/>
              <a:gd name="connsiteY14" fmla="*/ 156297 h 399153"/>
              <a:gd name="connsiteX15" fmla="*/ 111837 w 440811"/>
              <a:gd name="connsiteY15" fmla="*/ 92333 h 399153"/>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57181 w 440811"/>
              <a:gd name="connsiteY5" fmla="*/ 74368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46852 w 440811"/>
              <a:gd name="connsiteY5" fmla="*/ 70653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66053 w 440811"/>
              <a:gd name="connsiteY5" fmla="*/ 79275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110254 h 417074"/>
              <a:gd name="connsiteX1" fmla="*/ 109462 w 440811"/>
              <a:gd name="connsiteY1" fmla="*/ 33215 h 417074"/>
              <a:gd name="connsiteX2" fmla="*/ 224500 w 440811"/>
              <a:gd name="connsiteY2" fmla="*/ 75159 h 417074"/>
              <a:gd name="connsiteX3" fmla="*/ 316023 w 440811"/>
              <a:gd name="connsiteY3" fmla="*/ 22348 h 417074"/>
              <a:gd name="connsiteX4" fmla="*/ 379028 w 440811"/>
              <a:gd name="connsiteY4" fmla="*/ 961 h 417074"/>
              <a:gd name="connsiteX5" fmla="*/ 366053 w 440811"/>
              <a:gd name="connsiteY5" fmla="*/ 91005 h 417074"/>
              <a:gd name="connsiteX6" fmla="*/ 338062 w 440811"/>
              <a:gd name="connsiteY6" fmla="*/ 162755 h 417074"/>
              <a:gd name="connsiteX7" fmla="*/ 437122 w 440811"/>
              <a:gd name="connsiteY7" fmla="*/ 261815 h 417074"/>
              <a:gd name="connsiteX8" fmla="*/ 406642 w 440811"/>
              <a:gd name="connsiteY8" fmla="*/ 315155 h 417074"/>
              <a:gd name="connsiteX9" fmla="*/ 284722 w 440811"/>
              <a:gd name="connsiteY9" fmla="*/ 284675 h 417074"/>
              <a:gd name="connsiteX10" fmla="*/ 235071 w 440811"/>
              <a:gd name="connsiteY10" fmla="*/ 345889 h 417074"/>
              <a:gd name="connsiteX11" fmla="*/ 174452 w 440811"/>
              <a:gd name="connsiteY11" fmla="*/ 415594 h 417074"/>
              <a:gd name="connsiteX12" fmla="*/ 138185 w 440811"/>
              <a:gd name="connsiteY12" fmla="*/ 276413 h 417074"/>
              <a:gd name="connsiteX13" fmla="*/ 2782 w 440811"/>
              <a:gd name="connsiteY13" fmla="*/ 246575 h 417074"/>
              <a:gd name="connsiteX14" fmla="*/ 49241 w 440811"/>
              <a:gd name="connsiteY14" fmla="*/ 174218 h 417074"/>
              <a:gd name="connsiteX15" fmla="*/ 111837 w 440811"/>
              <a:gd name="connsiteY15" fmla="*/ 110254 h 4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811" h="417074">
                <a:moveTo>
                  <a:pt x="111837" y="110254"/>
                </a:moveTo>
                <a:cubicBezTo>
                  <a:pt x="121874" y="86754"/>
                  <a:pt x="90685" y="39064"/>
                  <a:pt x="109462" y="33215"/>
                </a:cubicBezTo>
                <a:cubicBezTo>
                  <a:pt x="128239" y="27366"/>
                  <a:pt x="190073" y="76970"/>
                  <a:pt x="224500" y="75159"/>
                </a:cubicBezTo>
                <a:cubicBezTo>
                  <a:pt x="258927" y="73348"/>
                  <a:pt x="290268" y="34714"/>
                  <a:pt x="316023" y="22348"/>
                </a:cubicBezTo>
                <a:cubicBezTo>
                  <a:pt x="341778" y="9982"/>
                  <a:pt x="372915" y="-3791"/>
                  <a:pt x="379028" y="961"/>
                </a:cubicBezTo>
                <a:cubicBezTo>
                  <a:pt x="385141" y="5713"/>
                  <a:pt x="372881" y="64039"/>
                  <a:pt x="366053" y="91005"/>
                </a:cubicBezTo>
                <a:cubicBezTo>
                  <a:pt x="359225" y="117971"/>
                  <a:pt x="326217" y="134287"/>
                  <a:pt x="338062" y="162755"/>
                </a:cubicBezTo>
                <a:cubicBezTo>
                  <a:pt x="349907" y="191223"/>
                  <a:pt x="425692" y="236415"/>
                  <a:pt x="437122" y="261815"/>
                </a:cubicBezTo>
                <a:cubicBezTo>
                  <a:pt x="448552" y="287215"/>
                  <a:pt x="432042" y="311345"/>
                  <a:pt x="406642" y="315155"/>
                </a:cubicBezTo>
                <a:cubicBezTo>
                  <a:pt x="381242" y="318965"/>
                  <a:pt x="313317" y="279553"/>
                  <a:pt x="284722" y="284675"/>
                </a:cubicBezTo>
                <a:cubicBezTo>
                  <a:pt x="256127" y="289797"/>
                  <a:pt x="253449" y="324069"/>
                  <a:pt x="235071" y="345889"/>
                </a:cubicBezTo>
                <a:cubicBezTo>
                  <a:pt x="216693" y="367709"/>
                  <a:pt x="190600" y="427173"/>
                  <a:pt x="174452" y="415594"/>
                </a:cubicBezTo>
                <a:cubicBezTo>
                  <a:pt x="158304" y="404015"/>
                  <a:pt x="166797" y="304583"/>
                  <a:pt x="138185" y="276413"/>
                </a:cubicBezTo>
                <a:cubicBezTo>
                  <a:pt x="109573" y="248243"/>
                  <a:pt x="16752" y="259275"/>
                  <a:pt x="2782" y="246575"/>
                </a:cubicBezTo>
                <a:cubicBezTo>
                  <a:pt x="-11188" y="233875"/>
                  <a:pt x="31065" y="196938"/>
                  <a:pt x="49241" y="174218"/>
                </a:cubicBezTo>
                <a:cubicBezTo>
                  <a:pt x="67417" y="151498"/>
                  <a:pt x="101800" y="133754"/>
                  <a:pt x="111837" y="110254"/>
                </a:cubicBezTo>
                <a:close/>
              </a:path>
            </a:pathLst>
          </a:custGeom>
          <a:solidFill>
            <a:schemeClr val="accent4"/>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dirty="0">
              <a:solidFill>
                <a:prstClr val="white"/>
              </a:solidFill>
            </a:endParaRPr>
          </a:p>
        </p:txBody>
      </p:sp>
      <p:sp>
        <p:nvSpPr>
          <p:cNvPr id="35" name="云形 25"/>
          <p:cNvSpPr/>
          <p:nvPr/>
        </p:nvSpPr>
        <p:spPr>
          <a:xfrm>
            <a:off x="-2649460" y="1217555"/>
            <a:ext cx="834818" cy="5531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
        <p:nvSpPr>
          <p:cNvPr id="45" name="云形 26"/>
          <p:cNvSpPr/>
          <p:nvPr/>
        </p:nvSpPr>
        <p:spPr>
          <a:xfrm rot="429982">
            <a:off x="1294066" y="2719626"/>
            <a:ext cx="858332" cy="5347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prstClr val="white"/>
              </a:solidFill>
            </a:endParaRPr>
          </a:p>
        </p:txBody>
      </p:sp>
    </p:spTree>
    <p:extLst>
      <p:ext uri="{BB962C8B-B14F-4D97-AF65-F5344CB8AC3E}">
        <p14:creationId xmlns:p14="http://schemas.microsoft.com/office/powerpoint/2010/main" val="2141994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0"/>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11"/>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14"/>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17"/>
                                        </p:tgtEl>
                                        <p:attrNameLst>
                                          <p:attrName>r</p:attrName>
                                        </p:attrNameLst>
                                      </p:cBhvr>
                                    </p:animRot>
                                  </p:childTnLst>
                                </p:cTn>
                              </p:par>
                              <p:par>
                                <p:cTn id="13" presetID="63" presetClass="path" presetSubtype="0" accel="50000" decel="50000" fill="hold" grpId="0" nodeType="withEffect">
                                  <p:stCondLst>
                                    <p:cond delay="0"/>
                                  </p:stCondLst>
                                  <p:childTnLst>
                                    <p:animMotion origin="layout" path="M 2.70833E-6 4.81481E-6 L 0.65911 0.06157 " pathEditMode="relative" rAng="0" ptsTypes="AA">
                                      <p:cBhvr>
                                        <p:cTn id="14" dur="4000" fill="hold"/>
                                        <p:tgtEl>
                                          <p:spTgt spid="22"/>
                                        </p:tgtEl>
                                        <p:attrNameLst>
                                          <p:attrName>ppt_x</p:attrName>
                                          <p:attrName>ppt_y</p:attrName>
                                        </p:attrNameLst>
                                      </p:cBhvr>
                                      <p:rCtr x="32956" y="3079"/>
                                    </p:animMotion>
                                  </p:childTnLst>
                                </p:cTn>
                              </p:par>
                              <p:par>
                                <p:cTn id="15" presetID="63" presetClass="path" presetSubtype="0" accel="50000" decel="50000" fill="hold" grpId="0" nodeType="withEffect">
                                  <p:stCondLst>
                                    <p:cond delay="0"/>
                                  </p:stCondLst>
                                  <p:childTnLst>
                                    <p:animMotion origin="layout" path="M 3.95833E-6 3.7037E-7 L 0.50247 -0.02431 " pathEditMode="relative" rAng="0" ptsTypes="AA">
                                      <p:cBhvr>
                                        <p:cTn id="16" dur="4000" fill="hold"/>
                                        <p:tgtEl>
                                          <p:spTgt spid="25"/>
                                        </p:tgtEl>
                                        <p:attrNameLst>
                                          <p:attrName>ppt_x</p:attrName>
                                          <p:attrName>ppt_y</p:attrName>
                                        </p:attrNameLst>
                                      </p:cBhvr>
                                      <p:rCtr x="25117" y="-1227"/>
                                    </p:animMotion>
                                  </p:childTnLst>
                                </p:cTn>
                              </p:par>
                              <p:par>
                                <p:cTn id="17" presetID="63" presetClass="path" presetSubtype="0" accel="50000" decel="50000" fill="hold" grpId="0" nodeType="withEffect">
                                  <p:stCondLst>
                                    <p:cond delay="0"/>
                                  </p:stCondLst>
                                  <p:childTnLst>
                                    <p:animMotion origin="layout" path="M 0 0 L 0.290527 0.00013 E" pathEditMode="relative" ptsTypes="">
                                      <p:cBhvr>
                                        <p:cTn id="18" dur="4000" fill="hold"/>
                                        <p:tgtEl>
                                          <p:spTgt spid="26"/>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312461 0.00057 E" pathEditMode="relative" ptsTypes="">
                                      <p:cBhvr>
                                        <p:cTn id="20" dur="4000" fill="hold"/>
                                        <p:tgtEl>
                                          <p:spTgt spid="27"/>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1694 -0.01458 L 0.46289 0.00162 " pathEditMode="relative" rAng="0" ptsTypes="AA">
                                      <p:cBhvr>
                                        <p:cTn id="22" dur="4000" fill="hold"/>
                                        <p:tgtEl>
                                          <p:spTgt spid="35"/>
                                        </p:tgtEl>
                                        <p:attrNameLst>
                                          <p:attrName>ppt_x</p:attrName>
                                          <p:attrName>ppt_y</p:attrName>
                                        </p:attrNameLst>
                                      </p:cBhvr>
                                      <p:rCtr x="14674" y="810"/>
                                    </p:animMotion>
                                  </p:childTnLst>
                                </p:cTn>
                              </p:par>
                              <p:par>
                                <p:cTn id="23" presetID="63" presetClass="path" presetSubtype="0" accel="50000" decel="50000" fill="hold" grpId="0" nodeType="withEffect">
                                  <p:stCondLst>
                                    <p:cond delay="0"/>
                                  </p:stCondLst>
                                  <p:childTnLst>
                                    <p:animMotion origin="layout" path="M -0.30755 -0.00255 L -1.45833E-6 1.11111E-6 " pathEditMode="relative" rAng="0" ptsTypes="AA">
                                      <p:cBhvr>
                                        <p:cTn id="24" dur="4000" fill="hold"/>
                                        <p:tgtEl>
                                          <p:spTgt spid="45"/>
                                        </p:tgtEl>
                                        <p:attrNameLst>
                                          <p:attrName>ppt_x</p:attrName>
                                          <p:attrName>ppt_y</p:attrName>
                                        </p:attrNameLst>
                                      </p:cBhvr>
                                      <p:rCtr x="15378" y="116"/>
                                    </p:animMotion>
                                  </p:childTnLst>
                                </p:cTn>
                              </p:par>
                              <p:par>
                                <p:cTn id="25" presetID="10" presetClass="entr" presetSubtype="0" fill="hold" grpId="0" nodeType="withEffect">
                                  <p:stCondLst>
                                    <p:cond delay="17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par>
                                <p:cTn id="28" presetID="63" presetClass="path" presetSubtype="0" accel="50000" decel="50000" fill="hold" grpId="1" nodeType="withEffect">
                                  <p:stCondLst>
                                    <p:cond delay="1750"/>
                                  </p:stCondLst>
                                  <p:childTnLst>
                                    <p:animMotion origin="layout" path="M -0.068719 -0.017227 L 0 0 E" pathEditMode="relative" ptsTypes="">
                                      <p:cBhvr>
                                        <p:cTn id="29" dur="2000" fill="hold"/>
                                        <p:tgtEl>
                                          <p:spTgt spid="29"/>
                                        </p:tgtEl>
                                        <p:attrNameLst>
                                          <p:attrName>ppt_x</p:attrName>
                                          <p:attrName>ppt_y</p:attrName>
                                        </p:attrNameLst>
                                      </p:cBhvr>
                                    </p:animMotion>
                                  </p:childTnLst>
                                </p:cTn>
                              </p:par>
                              <p:par>
                                <p:cTn id="30" presetID="32" presetClass="emph" presetSubtype="0" fill="hold" grpId="2" nodeType="withEffect">
                                  <p:stCondLst>
                                    <p:cond delay="1750"/>
                                  </p:stCondLst>
                                  <p:childTnLst>
                                    <p:animRot by="120000">
                                      <p:cBhvr>
                                        <p:cTn id="31" dur="1" fill="hold">
                                          <p:stCondLst>
                                            <p:cond delay="0"/>
                                          </p:stCondLst>
                                        </p:cTn>
                                        <p:tgtEl>
                                          <p:spTgt spid="29"/>
                                        </p:tgtEl>
                                        <p:attrNameLst>
                                          <p:attrName>r</p:attrName>
                                        </p:attrNameLst>
                                      </p:cBhvr>
                                    </p:animRot>
                                    <p:animRot by="-240000">
                                      <p:cBhvr>
                                        <p:cTn id="32" dur="2" fill="hold">
                                          <p:stCondLst>
                                            <p:cond delay="199"/>
                                          </p:stCondLst>
                                        </p:cTn>
                                        <p:tgtEl>
                                          <p:spTgt spid="29"/>
                                        </p:tgtEl>
                                        <p:attrNameLst>
                                          <p:attrName>r</p:attrName>
                                        </p:attrNameLst>
                                      </p:cBhvr>
                                    </p:animRot>
                                    <p:animRot by="240000">
                                      <p:cBhvr>
                                        <p:cTn id="33" dur="2" fill="hold">
                                          <p:stCondLst>
                                            <p:cond delay="397"/>
                                          </p:stCondLst>
                                        </p:cTn>
                                        <p:tgtEl>
                                          <p:spTgt spid="29"/>
                                        </p:tgtEl>
                                        <p:attrNameLst>
                                          <p:attrName>r</p:attrName>
                                        </p:attrNameLst>
                                      </p:cBhvr>
                                    </p:animRot>
                                    <p:animRot by="-240000">
                                      <p:cBhvr>
                                        <p:cTn id="34" dur="2" fill="hold">
                                          <p:stCondLst>
                                            <p:cond delay="596"/>
                                          </p:stCondLst>
                                        </p:cTn>
                                        <p:tgtEl>
                                          <p:spTgt spid="29"/>
                                        </p:tgtEl>
                                        <p:attrNameLst>
                                          <p:attrName>r</p:attrName>
                                        </p:attrNameLst>
                                      </p:cBhvr>
                                    </p:animRot>
                                    <p:animRot by="120000">
                                      <p:cBhvr>
                                        <p:cTn id="35" dur="2" fill="hold">
                                          <p:stCondLst>
                                            <p:cond delay="1010"/>
                                          </p:stCondLst>
                                        </p:cTn>
                                        <p:tgtEl>
                                          <p:spTgt spid="29"/>
                                        </p:tgtEl>
                                        <p:attrNameLst>
                                          <p:attrName>r</p:attrName>
                                        </p:attrNameLst>
                                      </p:cBhvr>
                                    </p:animRot>
                                  </p:childTnLst>
                                </p:cTn>
                              </p:par>
                              <p:par>
                                <p:cTn id="36" presetID="8" presetClass="emph" presetSubtype="0" fill="hold" grpId="3" nodeType="withEffect">
                                  <p:stCondLst>
                                    <p:cond delay="2750"/>
                                  </p:stCondLst>
                                  <p:childTnLst>
                                    <p:animRot by="21600000">
                                      <p:cBhvr>
                                        <p:cTn id="37" dur="1250" fill="hold"/>
                                        <p:tgtEl>
                                          <p:spTgt spid="29"/>
                                        </p:tgtEl>
                                        <p:attrNameLst>
                                          <p:attrName>r</p:attrName>
                                        </p:attrNameLst>
                                      </p:cBhvr>
                                    </p:animRot>
                                  </p:childTnLst>
                                </p:cTn>
                              </p:par>
                              <p:par>
                                <p:cTn id="38" presetID="8" presetClass="emph" presetSubtype="0" fill="hold" grpId="0" nodeType="withEffect">
                                  <p:stCondLst>
                                    <p:cond delay="2750"/>
                                  </p:stCondLst>
                                  <p:childTnLst>
                                    <p:animRot by="21600000">
                                      <p:cBhvr>
                                        <p:cTn id="39" dur="2000" fill="hold"/>
                                        <p:tgtEl>
                                          <p:spTgt spid="30"/>
                                        </p:tgtEl>
                                        <p:attrNameLst>
                                          <p:attrName>r</p:attrName>
                                        </p:attrNameLst>
                                      </p:cBhvr>
                                    </p:animRot>
                                  </p:childTnLst>
                                </p:cTn>
                              </p:par>
                              <p:par>
                                <p:cTn id="40" presetID="37" presetClass="entr" presetSubtype="0" fill="hold" grpId="0" nodeType="withEffect">
                                  <p:stCondLst>
                                    <p:cond delay="27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ppt_x</p:attrName>
                                        </p:attrNameLst>
                                      </p:cBhvr>
                                      <p:tavLst>
                                        <p:tav tm="0">
                                          <p:val>
                                            <p:strVal val="#ppt_x"/>
                                          </p:val>
                                        </p:tav>
                                        <p:tav tm="100000">
                                          <p:val>
                                            <p:strVal val="#ppt_x"/>
                                          </p:val>
                                        </p:tav>
                                      </p:tavLst>
                                    </p:anim>
                                    <p:anim calcmode="lin" valueType="num">
                                      <p:cBhvr>
                                        <p:cTn id="44" dur="1800" decel="100000" fill="hold"/>
                                        <p:tgtEl>
                                          <p:spTgt spid="20"/>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7" grpId="0" animBg="1"/>
      <p:bldP spid="20" grpId="0"/>
      <p:bldP spid="29" grpId="0" animBg="1"/>
      <p:bldP spid="29" grpId="1" animBg="1"/>
      <p:bldP spid="29" grpId="2" animBg="1"/>
      <p:bldP spid="29" grpId="3" animBg="1"/>
      <p:bldP spid="30" grpId="0" animBg="1"/>
      <p:bldP spid="35"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4803262" y="1080029"/>
            <a:ext cx="3307559"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id="{0B431BE2-811F-4D94-9442-1A44BA584DFE}"/>
              </a:ext>
            </a:extLst>
          </p:cNvPr>
          <p:cNvSpPr txBox="1"/>
          <p:nvPr/>
        </p:nvSpPr>
        <p:spPr>
          <a:xfrm>
            <a:off x="4823166" y="2313383"/>
            <a:ext cx="3307559"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00" y="2061711"/>
            <a:ext cx="4742238" cy="2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134" y="1856991"/>
            <a:ext cx="3079916" cy="2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4800" y="152400"/>
            <a:ext cx="5715000" cy="584775"/>
          </a:xfrm>
          <a:prstGeom prst="rect">
            <a:avLst/>
          </a:prstGeom>
          <a:noFill/>
        </p:spPr>
        <p:txBody>
          <a:bodyPr wrap="square" rtlCol="0">
            <a:spAutoFit/>
          </a:bodyPr>
          <a:lstStyle/>
          <a:p>
            <a:r>
              <a:rPr lang="en-US" sz="3200" b="1">
                <a:solidFill>
                  <a:srgbClr val="006600"/>
                </a:solidFill>
                <a:latin typeface="Times New Roman" pitchFamily="18" charset="0"/>
                <a:cs typeface="Times New Roman" pitchFamily="18" charset="0"/>
              </a:rPr>
              <a:t>1</a:t>
            </a:r>
            <a:r>
              <a:rPr lang="en-US" sz="3200" b="1" dirty="0">
                <a:solidFill>
                  <a:srgbClr val="006600"/>
                </a:solidFill>
                <a:latin typeface="Times New Roman" pitchFamily="18" charset="0"/>
                <a:cs typeface="Times New Roman" pitchFamily="18" charset="0"/>
              </a:rPr>
              <a:t>.</a:t>
            </a:r>
            <a:r>
              <a:rPr lang="en-US" sz="3200" b="1">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Khái</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niệm</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trao</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đổi</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chất</a:t>
            </a:r>
            <a:r>
              <a:rPr lang="en-US" sz="3200" b="1" dirty="0">
                <a:solidFill>
                  <a:srgbClr val="006600"/>
                </a:solidFill>
                <a:latin typeface="Times New Roman" pitchFamily="18" charset="0"/>
                <a:cs typeface="Times New Roman" pitchFamily="18" charset="0"/>
              </a:rPr>
              <a:t>:</a:t>
            </a:r>
          </a:p>
        </p:txBody>
      </p:sp>
      <p:sp>
        <p:nvSpPr>
          <p:cNvPr id="10" name="TextBox 9"/>
          <p:cNvSpPr txBox="1"/>
          <p:nvPr/>
        </p:nvSpPr>
        <p:spPr>
          <a:xfrm>
            <a:off x="489045" y="766125"/>
            <a:ext cx="8117006" cy="584775"/>
          </a:xfrm>
          <a:prstGeom prst="rect">
            <a:avLst/>
          </a:prstGeom>
          <a:noFill/>
        </p:spPr>
        <p:txBody>
          <a:bodyPr wrap="square" rtlCol="0">
            <a:spAutoFit/>
          </a:bodyPr>
          <a:lstStyle/>
          <a:p>
            <a:r>
              <a:rPr lang="en-US" sz="3200" b="1" dirty="0">
                <a:latin typeface="Times New Roman" pitchFamily="18" charset="0"/>
                <a:cs typeface="Times New Roman" pitchFamily="18" charset="0"/>
              </a:rPr>
              <a:t>- Y/c </a:t>
            </a:r>
            <a:r>
              <a:rPr lang="en-US" sz="3200" b="1" dirty="0" err="1">
                <a:latin typeface="Times New Roman" pitchFamily="18" charset="0"/>
                <a:cs typeface="Times New Roman" pitchFamily="18" charset="0"/>
              </a:rPr>
              <a:t>hs</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a:t>
            </a:r>
          </a:p>
        </p:txBody>
      </p:sp>
      <p:sp>
        <p:nvSpPr>
          <p:cNvPr id="3" name="TextBox 2"/>
          <p:cNvSpPr txBox="1"/>
          <p:nvPr/>
        </p:nvSpPr>
        <p:spPr>
          <a:xfrm>
            <a:off x="1981200" y="4572000"/>
            <a:ext cx="1506941"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1</a:t>
            </a:r>
          </a:p>
        </p:txBody>
      </p:sp>
      <p:sp>
        <p:nvSpPr>
          <p:cNvPr id="13" name="TextBox 12"/>
          <p:cNvSpPr txBox="1"/>
          <p:nvPr/>
        </p:nvSpPr>
        <p:spPr>
          <a:xfrm>
            <a:off x="5867400" y="4495800"/>
            <a:ext cx="1602475"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2</a:t>
            </a:r>
          </a:p>
        </p:txBody>
      </p:sp>
    </p:spTree>
    <p:extLst>
      <p:ext uri="{BB962C8B-B14F-4D97-AF65-F5344CB8AC3E}">
        <p14:creationId xmlns:p14="http://schemas.microsoft.com/office/powerpoint/2010/main" val="100566125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5030725" y="1080029"/>
            <a:ext cx="3307559"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id="{0B431BE2-811F-4D94-9442-1A44BA584DFE}"/>
              </a:ext>
            </a:extLst>
          </p:cNvPr>
          <p:cNvSpPr txBox="1"/>
          <p:nvPr/>
        </p:nvSpPr>
        <p:spPr>
          <a:xfrm>
            <a:off x="5050629" y="2313383"/>
            <a:ext cx="3307559"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sp>
        <p:nvSpPr>
          <p:cNvPr id="9" name="TextBox 8"/>
          <p:cNvSpPr txBox="1"/>
          <p:nvPr/>
        </p:nvSpPr>
        <p:spPr>
          <a:xfrm>
            <a:off x="532263" y="152400"/>
            <a:ext cx="4796717" cy="584775"/>
          </a:xfrm>
          <a:prstGeom prst="rect">
            <a:avLst/>
          </a:prstGeom>
          <a:noFill/>
        </p:spPr>
        <p:txBody>
          <a:bodyPr wrap="square" rtlCol="0">
            <a:spAutoFit/>
          </a:bodyPr>
          <a:lstStyle/>
          <a:p>
            <a:r>
              <a:rPr lang="en-US" sz="3200" b="1">
                <a:solidFill>
                  <a:srgbClr val="006600"/>
                </a:solidFill>
                <a:latin typeface="Times New Roman" pitchFamily="18" charset="0"/>
                <a:cs typeface="Times New Roman" pitchFamily="18" charset="0"/>
              </a:rPr>
              <a:t>* Khái niệm trao đổi chất:</a:t>
            </a:r>
          </a:p>
        </p:txBody>
      </p:sp>
      <p:sp>
        <p:nvSpPr>
          <p:cNvPr id="10" name="TextBox 9"/>
          <p:cNvSpPr txBox="1"/>
          <p:nvPr/>
        </p:nvSpPr>
        <p:spPr>
          <a:xfrm>
            <a:off x="304800" y="609600"/>
            <a:ext cx="8117006" cy="584775"/>
          </a:xfrm>
          <a:prstGeom prst="rect">
            <a:avLst/>
          </a:prstGeom>
          <a:noFill/>
        </p:spPr>
        <p:txBody>
          <a:bodyPr wrap="square" rtlCol="0">
            <a:spAutoFit/>
          </a:bodyPr>
          <a:lstStyle/>
          <a:p>
            <a:r>
              <a:rPr lang="en-US" sz="3200" b="1" dirty="0">
                <a:latin typeface="Times New Roman" pitchFamily="18" charset="0"/>
                <a:cs typeface="Times New Roman" pitchFamily="18" charset="0"/>
              </a:rPr>
              <a:t>- Y/c </a:t>
            </a:r>
            <a:r>
              <a:rPr lang="en-US" sz="3200" b="1" dirty="0" err="1">
                <a:latin typeface="Times New Roman" pitchFamily="18" charset="0"/>
                <a:cs typeface="Times New Roman" pitchFamily="18" charset="0"/>
              </a:rPr>
              <a:t>hs</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a:t>
            </a:r>
          </a:p>
        </p:txBody>
      </p:sp>
      <p:sp>
        <p:nvSpPr>
          <p:cNvPr id="3" name="TextBox 2"/>
          <p:cNvSpPr txBox="1"/>
          <p:nvPr/>
        </p:nvSpPr>
        <p:spPr>
          <a:xfrm>
            <a:off x="1234553" y="5410200"/>
            <a:ext cx="17526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22.1</a:t>
            </a:r>
          </a:p>
        </p:txBody>
      </p:sp>
      <p:sp>
        <p:nvSpPr>
          <p:cNvPr id="13" name="TextBox 12"/>
          <p:cNvSpPr txBox="1"/>
          <p:nvPr/>
        </p:nvSpPr>
        <p:spPr>
          <a:xfrm>
            <a:off x="4227397" y="1581732"/>
            <a:ext cx="4718713" cy="4401205"/>
          </a:xfrm>
          <a:prstGeom prst="rect">
            <a:avLst/>
          </a:prstGeom>
          <a:noFill/>
        </p:spPr>
        <p:txBody>
          <a:bodyPr wrap="square" rtlCol="0">
            <a:spAutoFit/>
          </a:bodyPr>
          <a:lstStyle/>
          <a:p>
            <a:pPr lvl="0"/>
            <a:r>
              <a:rPr lang="en-US" sz="2800">
                <a:latin typeface="Times New Roman" pitchFamily="18" charset="0"/>
                <a:cs typeface="Times New Roman" pitchFamily="18" charset="0"/>
              </a:rPr>
              <a:t>? Câu1 </a:t>
            </a:r>
            <a:r>
              <a:rPr lang="en-US" sz="2800" dirty="0">
                <a:latin typeface="Times New Roman" pitchFamily="18" charset="0"/>
                <a:cs typeface="Times New Roman" pitchFamily="18" charset="0"/>
              </a:rPr>
              <a:t>a/</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c/</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d/</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p>
        </p:txBody>
      </p:sp>
      <p:pic>
        <p:nvPicPr>
          <p:cNvPr id="14" name="Picture 13"/>
          <p:cNvPicPr/>
          <p:nvPr/>
        </p:nvPicPr>
        <p:blipFill>
          <a:blip r:embed="rId3"/>
          <a:stretch>
            <a:fillRect/>
          </a:stretch>
        </p:blipFill>
        <p:spPr>
          <a:xfrm>
            <a:off x="106906" y="1194374"/>
            <a:ext cx="4007894" cy="4215825"/>
          </a:xfrm>
          <a:prstGeom prst="rect">
            <a:avLst/>
          </a:prstGeom>
        </p:spPr>
      </p:pic>
    </p:spTree>
    <p:extLst>
      <p:ext uri="{BB962C8B-B14F-4D97-AF65-F5344CB8AC3E}">
        <p14:creationId xmlns:p14="http://schemas.microsoft.com/office/powerpoint/2010/main" val="3578951260"/>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2257483"/>
            <a:ext cx="91440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b)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được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lấy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môi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trường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được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chuyển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hóa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tạo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thành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năng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lượng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phục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vụ</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hoạt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sống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sinh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vật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c)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Trao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đổi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ở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sinh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vật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gồm</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quá</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trình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Lấy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cần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thiết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môi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trường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như</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nước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oxygen,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dinh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dưỡng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thải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cần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thiết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như</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khí</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carbon dioxide,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cặn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bã</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môi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trường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d)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Trao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đổi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quá</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trình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cơ</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thể</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sinh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vật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lấy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err="1">
                <a:ln>
                  <a:noFill/>
                </a:ln>
                <a:solidFill>
                  <a:srgbClr val="000000"/>
                </a:solidFill>
                <a:effectLst/>
                <a:latin typeface="Times New Roman" pitchFamily="18" charset="0"/>
                <a:cs typeface="Times New Roman" pitchFamily="18" charset="0"/>
              </a:rPr>
              <a:t>môi</a:t>
            </a:r>
            <a:r>
              <a:rPr kumimoji="0" lang="en-US" sz="2800" b="0" i="0" u="none" strike="noStrike" cap="none" normalizeH="0" baseline="0">
                <a:ln>
                  <a:noFill/>
                </a:ln>
                <a:solidFill>
                  <a:srgbClr val="000000"/>
                </a:solidFill>
                <a:effectLst/>
                <a:latin typeface="Times New Roman" pitchFamily="18" charset="0"/>
                <a:cs typeface="Times New Roman" pitchFamily="18" charset="0"/>
              </a:rPr>
              <a:t> trường cung cấp cho quá trình chuyển hoá trong tế bào,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đồng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thời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thải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cần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thiết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ngoài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môi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trường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p>
        </p:txBody>
      </p:sp>
      <p:pic>
        <p:nvPicPr>
          <p:cNvPr id="1026" name="Picture 2" descr="https://img.loigiaihay.com/picture/2022/0324/chat-lay-vao-chat-thai-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199"/>
            <a:ext cx="8305800" cy="16368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162580"/>
            <a:ext cx="609600" cy="523220"/>
          </a:xfrm>
          <a:prstGeom prst="rect">
            <a:avLst/>
          </a:prstGeom>
        </p:spPr>
        <p:txBody>
          <a:bodyPr wrap="square">
            <a:spAutoFit/>
          </a:bodyPr>
          <a:lstStyle/>
          <a:p>
            <a:pPr lvl="0" eaLnBrk="0" fontAlgn="base" hangingPunct="0">
              <a:spcBef>
                <a:spcPct val="0"/>
              </a:spcBef>
              <a:spcAft>
                <a:spcPct val="0"/>
              </a:spcAft>
            </a:pPr>
            <a:r>
              <a:rPr kumimoji="0" lang="en-US" sz="2800" b="0" i="0" u="none" strike="noStrike" cap="none" normalizeH="0" baseline="0" dirty="0">
                <a:ln>
                  <a:noFill/>
                </a:ln>
                <a:solidFill>
                  <a:srgbClr val="3333FF"/>
                </a:solidFill>
                <a:effectLst/>
                <a:latin typeface="Times New Roman" pitchFamily="18" charset="0"/>
                <a:cs typeface="Times New Roman" pitchFamily="18" charset="0"/>
              </a:rPr>
              <a:t>a)</a:t>
            </a:r>
          </a:p>
        </p:txBody>
      </p:sp>
    </p:spTree>
    <p:extLst>
      <p:ext uri="{BB962C8B-B14F-4D97-AF65-F5344CB8AC3E}">
        <p14:creationId xmlns:p14="http://schemas.microsoft.com/office/powerpoint/2010/main" val="2360353600"/>
      </p:ext>
    </p:extLst>
  </p:cSld>
  <p:clrMapOvr>
    <a:masterClrMapping/>
  </p:clrMapOvr>
  <p:transition spd="slow">
    <p:randomBar dir="vert"/>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2ADAB8-3FDB-49F5-981D-F7443F411CA7}"/>
              </a:ext>
            </a:extLst>
          </p:cNvPr>
          <p:cNvSpPr txBox="1"/>
          <p:nvPr/>
        </p:nvSpPr>
        <p:spPr>
          <a:xfrm>
            <a:off x="5050629" y="725508"/>
            <a:ext cx="3286886" cy="2062103"/>
          </a:xfrm>
          <a:prstGeom prst="rect">
            <a:avLst/>
          </a:prstGeom>
          <a:noFill/>
        </p:spPr>
        <p:txBody>
          <a:bodyPr wrap="square" rtlCol="0">
            <a:spAutoFit/>
          </a:bodyPr>
          <a:lstStyle/>
          <a:p>
            <a:pPr algn="just"/>
            <a:r>
              <a:rPr lang="en-US" sz="3200">
                <a:solidFill>
                  <a:schemeClr val="bg1"/>
                </a:solidFill>
              </a:rPr>
              <a:t>Việc nghiên cứu di truyền ở ng</a:t>
            </a:r>
            <a:r>
              <a:rPr lang="vi-VN" sz="3200">
                <a:solidFill>
                  <a:schemeClr val="bg1"/>
                </a:solidFill>
              </a:rPr>
              <a:t>ư</a:t>
            </a:r>
            <a:r>
              <a:rPr lang="en-US" sz="3200">
                <a:solidFill>
                  <a:schemeClr val="bg1"/>
                </a:solidFill>
              </a:rPr>
              <a:t>ời gặp những khó khăn gì?</a:t>
            </a:r>
            <a:endParaRPr lang="en-US" sz="3200" dirty="0">
              <a:solidFill>
                <a:schemeClr val="bg1"/>
              </a:solidFill>
            </a:endParaRPr>
          </a:p>
        </p:txBody>
      </p:sp>
      <p:pic>
        <p:nvPicPr>
          <p:cNvPr id="9" name="Picture 8"/>
          <p:cNvPicPr/>
          <p:nvPr/>
        </p:nvPicPr>
        <p:blipFill>
          <a:blip r:embed="rId3"/>
          <a:stretch>
            <a:fillRect/>
          </a:stretch>
        </p:blipFill>
        <p:spPr>
          <a:xfrm>
            <a:off x="204716" y="990600"/>
            <a:ext cx="3398294" cy="3594138"/>
          </a:xfrm>
          <a:prstGeom prst="rect">
            <a:avLst/>
          </a:prstGeom>
        </p:spPr>
      </p:pic>
      <p:sp>
        <p:nvSpPr>
          <p:cNvPr id="2" name="Rectangle 1"/>
          <p:cNvSpPr/>
          <p:nvPr/>
        </p:nvSpPr>
        <p:spPr>
          <a:xfrm>
            <a:off x="-4595879" y="1756559"/>
            <a:ext cx="4595879" cy="2062103"/>
          </a:xfrm>
          <a:prstGeom prst="rect">
            <a:avLst/>
          </a:prstGeom>
        </p:spPr>
        <p:txBody>
          <a:bodyPr wrap="square">
            <a:spAutoFit/>
          </a:bodyPr>
          <a:lstStyle/>
          <a:p>
            <a:pPr lvl="0"/>
            <a:r>
              <a:rPr lang="en-US" sz="3200">
                <a:latin typeface="Times New Roman" pitchFamily="18" charset="0"/>
                <a:cs typeface="Times New Roman" pitchFamily="18" charset="0"/>
              </a:rPr>
              <a:t>1/ Cơ thể người lấy những chất gì từ môi trường và thải những chất gì ra khỏi cơ thể?</a:t>
            </a:r>
          </a:p>
        </p:txBody>
      </p:sp>
      <p:sp>
        <p:nvSpPr>
          <p:cNvPr id="5" name="Rounded Rectangle 4"/>
          <p:cNvSpPr/>
          <p:nvPr/>
        </p:nvSpPr>
        <p:spPr>
          <a:xfrm>
            <a:off x="204716" y="968991"/>
            <a:ext cx="1299950"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2405418" y="968991"/>
            <a:ext cx="1299950"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ular Callout 6"/>
          <p:cNvSpPr/>
          <p:nvPr/>
        </p:nvSpPr>
        <p:spPr>
          <a:xfrm>
            <a:off x="204717" y="27295"/>
            <a:ext cx="1504666"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Lấy vào</a:t>
            </a:r>
          </a:p>
        </p:txBody>
      </p:sp>
      <p:sp>
        <p:nvSpPr>
          <p:cNvPr id="17" name="Rounded Rectangular Callout 16"/>
          <p:cNvSpPr/>
          <p:nvPr/>
        </p:nvSpPr>
        <p:spPr>
          <a:xfrm>
            <a:off x="2226292" y="40942"/>
            <a:ext cx="1504666"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Thải ra</a:t>
            </a:r>
          </a:p>
        </p:txBody>
      </p:sp>
      <p:sp>
        <p:nvSpPr>
          <p:cNvPr id="20" name="Rounded Rectangular Callout 19"/>
          <p:cNvSpPr/>
          <p:nvPr/>
        </p:nvSpPr>
        <p:spPr>
          <a:xfrm>
            <a:off x="-76200" y="4800600"/>
            <a:ext cx="1759485" cy="980365"/>
          </a:xfrm>
          <a:prstGeom prst="wedgeRoundRectCallout">
            <a:avLst>
              <a:gd name="adj1" fmla="val -3147"/>
              <a:gd name="adj2" fmla="val -93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latin typeface="Times New Roman" pitchFamily="18" charset="0"/>
                <a:cs typeface="Times New Roman" pitchFamily="18" charset="0"/>
              </a:rPr>
              <a:t>Nguyên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liệu</a:t>
            </a:r>
            <a:endParaRPr lang="en-US" sz="3200" b="1" dirty="0">
              <a:solidFill>
                <a:srgbClr val="FFFF00"/>
              </a:solidFill>
              <a:latin typeface="Times New Roman" pitchFamily="18" charset="0"/>
              <a:cs typeface="Times New Roman" pitchFamily="18" charset="0"/>
            </a:endParaRPr>
          </a:p>
        </p:txBody>
      </p:sp>
      <p:sp>
        <p:nvSpPr>
          <p:cNvPr id="16" name="Rectangle 15"/>
          <p:cNvSpPr/>
          <p:nvPr/>
        </p:nvSpPr>
        <p:spPr>
          <a:xfrm>
            <a:off x="3810000" y="228600"/>
            <a:ext cx="5181600" cy="3539430"/>
          </a:xfrm>
          <a:prstGeom prst="rect">
            <a:avLst/>
          </a:prstGeom>
        </p:spPr>
        <p:txBody>
          <a:bodyPr wrap="square">
            <a:spAutoFit/>
          </a:bodyPr>
          <a:lstStyle/>
          <a:p>
            <a:r>
              <a:rPr lang="en-US" sz="2800" b="1">
                <a:latin typeface="Times New Roman" pitchFamily="18" charset="0"/>
                <a:cs typeface="Times New Roman" pitchFamily="18" charset="0"/>
              </a:rPr>
              <a:t>Câu2</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protein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hôi</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oxygen ở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a:t>
            </a:r>
          </a:p>
        </p:txBody>
      </p:sp>
      <p:sp>
        <p:nvSpPr>
          <p:cNvPr id="18" name="Rectangle 17"/>
          <p:cNvSpPr/>
          <p:nvPr/>
        </p:nvSpPr>
        <p:spPr>
          <a:xfrm>
            <a:off x="3950472" y="3975318"/>
            <a:ext cx="4507728" cy="1815882"/>
          </a:xfrm>
          <a:prstGeom prst="rect">
            <a:avLst/>
          </a:prstGeom>
          <a:solidFill>
            <a:srgbClr val="FFFF00"/>
          </a:solidFill>
          <a:ln>
            <a:gradFill>
              <a:gsLst>
                <a:gs pos="0">
                  <a:srgbClr val="03D4A8"/>
                </a:gs>
                <a:gs pos="25000">
                  <a:srgbClr val="21D6E0"/>
                </a:gs>
                <a:gs pos="75000">
                  <a:srgbClr val="0087E6"/>
                </a:gs>
                <a:gs pos="100000">
                  <a:srgbClr val="005CBF"/>
                </a:gs>
              </a:gsLst>
              <a:lin ang="5400000" scaled="0"/>
            </a:gradFill>
          </a:ln>
        </p:spPr>
        <p:txBody>
          <a:bodyPr wrap="square">
            <a:spAutoFit/>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p>
        </p:txBody>
      </p:sp>
      <p:sp>
        <p:nvSpPr>
          <p:cNvPr id="19" name="Striped Right Arrow 18"/>
          <p:cNvSpPr/>
          <p:nvPr/>
        </p:nvSpPr>
        <p:spPr>
          <a:xfrm>
            <a:off x="2600686" y="4975204"/>
            <a:ext cx="909413"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2078502" y="3087526"/>
            <a:ext cx="326916" cy="1077218"/>
          </a:xfrm>
          <a:prstGeom prst="straightConnector1">
            <a:avLst/>
          </a:prstGeom>
          <a:ln w="13335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76248588"/>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repeatCount="4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repeatCount="3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repeatCount="400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animBg="1"/>
      <p:bldP spid="13" grpId="0" animBg="1"/>
      <p:bldP spid="7" grpId="0" animBg="1"/>
      <p:bldP spid="17" grpId="0" animBg="1"/>
      <p:bldP spid="20" grpId="0" animBg="1"/>
      <p:bldP spid="16" grpId="0"/>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2210" y="62805"/>
            <a:ext cx="4913190" cy="1384995"/>
          </a:xfrm>
          <a:prstGeom prst="rect">
            <a:avLst/>
          </a:prstGeom>
        </p:spPr>
        <p:txBody>
          <a:bodyPr wrap="square">
            <a:spAutoFit/>
          </a:bodyPr>
          <a:lstStyle/>
          <a:p>
            <a:pPr lvl="0"/>
            <a:r>
              <a:rPr lang="en-US" sz="2800" b="1" dirty="0">
                <a:latin typeface="Times New Roman" pitchFamily="18" charset="0"/>
                <a:cs typeface="Times New Roman" pitchFamily="18" charset="0"/>
              </a:rPr>
              <a:t>3/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bào</a:t>
            </a:r>
            <a:r>
              <a:rPr lang="en-US" sz="2800" b="1" dirty="0">
                <a:latin typeface="Times New Roman" pitchFamily="18" charset="0"/>
                <a:cs typeface="Times New Roman" pitchFamily="18" charset="0"/>
              </a:rPr>
              <a:t>? Cho </a:t>
            </a:r>
            <a:r>
              <a:rPr lang="en-US" sz="2800" b="1" dirty="0" err="1">
                <a:latin typeface="Times New Roman" pitchFamily="18" charset="0"/>
                <a:cs typeface="Times New Roman" pitchFamily="18" charset="0"/>
              </a:rPr>
              <a:t>ví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8" name="Rectangle 27"/>
          <p:cNvSpPr/>
          <p:nvPr/>
        </p:nvSpPr>
        <p:spPr>
          <a:xfrm>
            <a:off x="4002210" y="1371600"/>
            <a:ext cx="5065590" cy="4401205"/>
          </a:xfrm>
          <a:prstGeom prst="rect">
            <a:avLst/>
          </a:prstGeom>
        </p:spPr>
        <p:txBody>
          <a:bodyPr wrap="square">
            <a:spAutoFit/>
          </a:bodyPr>
          <a:lstStyle/>
          <a:p>
            <a:r>
              <a:rPr lang="en-US" sz="2800">
                <a:latin typeface="Times New Roman" pitchFamily="18" charset="0"/>
                <a:cs typeface="Times New Roman" pitchFamily="18" charset="0"/>
              </a:rPr>
              <a:t>=&gt; </a:t>
            </a:r>
            <a:r>
              <a:rPr lang="en-US" sz="2800" b="1">
                <a:latin typeface="Times New Roman" pitchFamily="18" charset="0"/>
                <a:cs typeface="Times New Roman" pitchFamily="18" charset="0"/>
              </a:rPr>
              <a:t>Chuyển hoá các chất </a:t>
            </a:r>
            <a:r>
              <a:rPr lang="en-US" sz="2800">
                <a:latin typeface="Times New Roman" pitchFamily="18" charset="0"/>
                <a:cs typeface="Times New Roman" pitchFamily="18" charset="0"/>
              </a:rPr>
              <a:t>trong tế bào là tập hợp tất cả các phản ứng hoá học diễn ra trong tế bào, được thể hiện qua quá trình tổng hợp và phân giải các chất.</a:t>
            </a:r>
          </a:p>
          <a:p>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Ví dụ: </a:t>
            </a:r>
            <a:r>
              <a:rPr lang="en-US" sz="2800">
                <a:latin typeface="Times New Roman" pitchFamily="18" charset="0"/>
                <a:cs typeface="Times New Roman" pitchFamily="18" charset="0"/>
              </a:rPr>
              <a:t>Tổng hợp đường glucose từ nước và carbon dioxide trong quá trình quang hợp ở thực vật; phân giải đường glucose trong quá trình hô hấp tế bào.</a:t>
            </a:r>
            <a:endParaRPr lang="en-US" sz="2800" dirty="0">
              <a:latin typeface="Times New Roman" pitchFamily="18" charset="0"/>
              <a:cs typeface="Times New Roman" pitchFamily="18" charset="0"/>
            </a:endParaRP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32" y="87298"/>
            <a:ext cx="3488442" cy="257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32" y="2658787"/>
            <a:ext cx="3488442" cy="222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631" y="4896576"/>
            <a:ext cx="3562298" cy="182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919191"/>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pplause.wav"/>
          </p:stSnd>
        </p:sndAc>
      </p:transition>
    </mc:Choice>
    <mc:Fallback xmlns="">
      <p:transition spd="med">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barn(inVertical)">
                                      <p:cBhvr>
                                        <p:cTn id="29" dur="500"/>
                                        <p:tgtEl>
                                          <p:spTgt spid="2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01362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25323" y="2396883"/>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a:solidFill>
                  <a:srgbClr val="3333FF"/>
                </a:solidFill>
                <a:latin typeface="Times New Roman" pitchFamily="18" charset="0"/>
                <a:cs typeface="Times New Roman" pitchFamily="18" charset="0"/>
              </a:rPr>
              <a:t>1.Khái </a:t>
            </a:r>
            <a:r>
              <a:rPr lang="en-US" altLang="en-US" sz="2800" b="1" u="sng" dirty="0" err="1">
                <a:solidFill>
                  <a:srgbClr val="3333FF"/>
                </a:solidFill>
                <a:latin typeface="Times New Roman" pitchFamily="18" charset="0"/>
                <a:cs typeface="Times New Roman" pitchFamily="18" charset="0"/>
              </a:rPr>
              <a:t>niệm</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trao</a:t>
            </a:r>
            <a:r>
              <a:rPr lang="en-US" altLang="en-US" sz="2800" b="1" u="sng" dirty="0">
                <a:solidFill>
                  <a:srgbClr val="3333FF"/>
                </a:solidFill>
                <a:latin typeface="Times New Roman" pitchFamily="18" charset="0"/>
                <a:cs typeface="Times New Roman" pitchFamily="18" charset="0"/>
              </a:rPr>
              <a:t> </a:t>
            </a:r>
            <a:r>
              <a:rPr lang="en-US" altLang="en-US" sz="2800" b="1" u="sng" err="1">
                <a:solidFill>
                  <a:srgbClr val="3333FF"/>
                </a:solidFill>
                <a:latin typeface="Times New Roman" pitchFamily="18" charset="0"/>
                <a:cs typeface="Times New Roman" pitchFamily="18" charset="0"/>
              </a:rPr>
              <a:t>đổi</a:t>
            </a:r>
            <a:r>
              <a:rPr lang="en-US" altLang="en-US" sz="2800" b="1" u="sng">
                <a:solidFill>
                  <a:srgbClr val="3333FF"/>
                </a:solidFill>
                <a:latin typeface="Times New Roman" pitchFamily="18" charset="0"/>
                <a:cs typeface="Times New Roman" pitchFamily="18" charset="0"/>
              </a:rPr>
              <a:t> chất </a:t>
            </a:r>
            <a:endParaRPr lang="en-US" altLang="en-US" sz="2800" b="1" u="sng" dirty="0">
              <a:solidFill>
                <a:srgbClr val="3333FF"/>
              </a:solidFill>
              <a:latin typeface="Times New Roman" pitchFamily="18" charset="0"/>
              <a:cs typeface="Times New Roman" pitchFamily="18" charset="0"/>
            </a:endParaRPr>
          </a:p>
        </p:txBody>
      </p:sp>
      <p:sp>
        <p:nvSpPr>
          <p:cNvPr id="7" name="Text Box 20"/>
          <p:cNvSpPr txBox="1">
            <a:spLocks noChangeArrowheads="1"/>
          </p:cNvSpPr>
          <p:nvPr/>
        </p:nvSpPr>
        <p:spPr bwMode="auto">
          <a:xfrm>
            <a:off x="149941" y="296227"/>
            <a:ext cx="881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400" b="1" dirty="0">
                <a:solidFill>
                  <a:srgbClr val="FF0000"/>
                </a:solidFill>
                <a:latin typeface="Times New Roman" pitchFamily="18" charset="0"/>
                <a:cs typeface="Times New Roman" pitchFamily="18" charset="0"/>
              </a:rPr>
              <a:t>BÀI 22 - VAI TRÒ CỦA TRAO ĐỔI CHẤT VÀ CHUYỂN HÓA NĂNG LƯỢNG Ở SINH VẬT</a:t>
            </a:r>
          </a:p>
        </p:txBody>
      </p:sp>
      <p:sp>
        <p:nvSpPr>
          <p:cNvPr id="9" name="TextBox 8"/>
          <p:cNvSpPr txBox="1"/>
          <p:nvPr/>
        </p:nvSpPr>
        <p:spPr>
          <a:xfrm>
            <a:off x="178076" y="3281821"/>
            <a:ext cx="8308259" cy="2677656"/>
          </a:xfrm>
          <a:prstGeom prst="rect">
            <a:avLst/>
          </a:prstGeom>
          <a:noFill/>
        </p:spPr>
        <p:txBody>
          <a:bodyPr wrap="square" rtlCol="0">
            <a:spAutoFit/>
          </a:bodyPr>
          <a:lstStyle/>
          <a:p>
            <a:r>
              <a:rPr lang="en-US" sz="280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chuyển</a:t>
            </a:r>
            <a:r>
              <a:rPr lang="en-US" sz="2800">
                <a:latin typeface="Times New Roman" pitchFamily="18" charset="0"/>
                <a:cs typeface="Times New Roman" pitchFamily="18" charset="0"/>
              </a:rPr>
              <a:t> hoá các chất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400" err="1">
                <a:latin typeface="Times New Roman" pitchFamily="18" charset="0"/>
                <a:cs typeface="Times New Roman" pitchFamily="18" charset="0"/>
              </a:rPr>
              <a:t>trường</a:t>
            </a:r>
            <a:r>
              <a:rPr lang="en-US" sz="2800">
                <a:latin typeface="Times New Roman" pitchFamily="18" charset="0"/>
                <a:cs typeface="Times New Roman" pitchFamily="18" charset="0"/>
              </a:rPr>
              <a:t>.</a:t>
            </a:r>
          </a:p>
          <a:p>
            <a:r>
              <a:rPr lang="en-US" sz="2800">
                <a:latin typeface="Times New Roman" pitchFamily="18" charset="0"/>
                <a:cs typeface="Times New Roman" pitchFamily="18" charset="0"/>
              </a:rPr>
              <a:t>( chuyển hoá các chất trong tế bào là tập hợp tất cả các phản ứng hoá học diễn ra trong tế bào)</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98661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p:cTn id="1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2477</Words>
  <Application>Microsoft Office PowerPoint</Application>
  <PresentationFormat>On-screen Show (4:3)</PresentationFormat>
  <Paragraphs>203</Paragraphs>
  <Slides>37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30</cp:revision>
  <dcterms:created xsi:type="dcterms:W3CDTF">2022-08-16T01:31:11Z</dcterms:created>
  <dcterms:modified xsi:type="dcterms:W3CDTF">2024-09-06T10:58:21Z</dcterms:modified>
</cp:coreProperties>
</file>