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1" r:id="rId5"/>
    <p:sldId id="263" r:id="rId6"/>
    <p:sldId id="267" r:id="rId7"/>
    <p:sldId id="268" r:id="rId8"/>
    <p:sldId id="269" r:id="rId9"/>
    <p:sldId id="277" r:id="rId10"/>
    <p:sldId id="270" r:id="rId11"/>
    <p:sldId id="272" r:id="rId12"/>
    <p:sldId id="271" r:id="rId13"/>
    <p:sldId id="273" r:id="rId14"/>
    <p:sldId id="278" r:id="rId15"/>
    <p:sldId id="274" r:id="rId16"/>
    <p:sldId id="279" r:id="rId17"/>
    <p:sldId id="275" r:id="rId18"/>
    <p:sldId id="276" r:id="rId19"/>
    <p:sldId id="282" r:id="rId20"/>
    <p:sldId id="281" r:id="rId21"/>
    <p:sldId id="283" r:id="rId22"/>
    <p:sldId id="286" r:id="rId23"/>
    <p:sldId id="284" r:id="rId24"/>
    <p:sldId id="280" r:id="rId25"/>
    <p:sldId id="290"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1566"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7D5452-55D6-4BE2-8C8D-E9ED5BFDF509}" type="datetimeFigureOut">
              <a:rPr lang="en-US" smtClean="0"/>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661866-4566-49B4-8A25-6D2982A1E740}" type="slidenum">
              <a:rPr lang="en-US" smtClean="0"/>
              <a:t>‹#›</a:t>
            </a:fld>
            <a:endParaRPr lang="en-US"/>
          </a:p>
        </p:txBody>
      </p:sp>
    </p:spTree>
    <p:extLst>
      <p:ext uri="{BB962C8B-B14F-4D97-AF65-F5344CB8AC3E}">
        <p14:creationId xmlns:p14="http://schemas.microsoft.com/office/powerpoint/2010/main" val="1478074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7D5452-55D6-4BE2-8C8D-E9ED5BFDF509}" type="datetimeFigureOut">
              <a:rPr lang="en-US" smtClean="0"/>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661866-4566-49B4-8A25-6D2982A1E740}" type="slidenum">
              <a:rPr lang="en-US" smtClean="0"/>
              <a:t>‹#›</a:t>
            </a:fld>
            <a:endParaRPr lang="en-US"/>
          </a:p>
        </p:txBody>
      </p:sp>
    </p:spTree>
    <p:extLst>
      <p:ext uri="{BB962C8B-B14F-4D97-AF65-F5344CB8AC3E}">
        <p14:creationId xmlns:p14="http://schemas.microsoft.com/office/powerpoint/2010/main" val="3165870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7D5452-55D6-4BE2-8C8D-E9ED5BFDF509}" type="datetimeFigureOut">
              <a:rPr lang="en-US" smtClean="0"/>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661866-4566-49B4-8A25-6D2982A1E740}" type="slidenum">
              <a:rPr lang="en-US" smtClean="0"/>
              <a:t>‹#›</a:t>
            </a:fld>
            <a:endParaRPr lang="en-US"/>
          </a:p>
        </p:txBody>
      </p:sp>
    </p:spTree>
    <p:extLst>
      <p:ext uri="{BB962C8B-B14F-4D97-AF65-F5344CB8AC3E}">
        <p14:creationId xmlns:p14="http://schemas.microsoft.com/office/powerpoint/2010/main" val="509485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noProof="1"/>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3ED14061-592A-45C5-8599-14E6FBA4429B}" type="slidenum">
              <a:rPr lang="en-US" altLang="en-US"/>
              <a:pPr>
                <a:defRPr/>
              </a:pPr>
              <a:t>‹#›</a:t>
            </a:fld>
            <a:endParaRPr lang="en-US" altLang="en-US"/>
          </a:p>
        </p:txBody>
      </p:sp>
    </p:spTree>
    <p:extLst>
      <p:ext uri="{BB962C8B-B14F-4D97-AF65-F5344CB8AC3E}">
        <p14:creationId xmlns:p14="http://schemas.microsoft.com/office/powerpoint/2010/main" val="2118010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7D5452-55D6-4BE2-8C8D-E9ED5BFDF509}" type="datetimeFigureOut">
              <a:rPr lang="en-US" smtClean="0"/>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661866-4566-49B4-8A25-6D2982A1E740}" type="slidenum">
              <a:rPr lang="en-US" smtClean="0"/>
              <a:t>‹#›</a:t>
            </a:fld>
            <a:endParaRPr lang="en-US"/>
          </a:p>
        </p:txBody>
      </p:sp>
    </p:spTree>
    <p:extLst>
      <p:ext uri="{BB962C8B-B14F-4D97-AF65-F5344CB8AC3E}">
        <p14:creationId xmlns:p14="http://schemas.microsoft.com/office/powerpoint/2010/main" val="98457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7D5452-55D6-4BE2-8C8D-E9ED5BFDF509}" type="datetimeFigureOut">
              <a:rPr lang="en-US" smtClean="0"/>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661866-4566-49B4-8A25-6D2982A1E740}" type="slidenum">
              <a:rPr lang="en-US" smtClean="0"/>
              <a:t>‹#›</a:t>
            </a:fld>
            <a:endParaRPr lang="en-US"/>
          </a:p>
        </p:txBody>
      </p:sp>
    </p:spTree>
    <p:extLst>
      <p:ext uri="{BB962C8B-B14F-4D97-AF65-F5344CB8AC3E}">
        <p14:creationId xmlns:p14="http://schemas.microsoft.com/office/powerpoint/2010/main" val="4171555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7D5452-55D6-4BE2-8C8D-E9ED5BFDF509}" type="datetimeFigureOut">
              <a:rPr lang="en-US" smtClean="0"/>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661866-4566-49B4-8A25-6D2982A1E740}" type="slidenum">
              <a:rPr lang="en-US" smtClean="0"/>
              <a:t>‹#›</a:t>
            </a:fld>
            <a:endParaRPr lang="en-US"/>
          </a:p>
        </p:txBody>
      </p:sp>
    </p:spTree>
    <p:extLst>
      <p:ext uri="{BB962C8B-B14F-4D97-AF65-F5344CB8AC3E}">
        <p14:creationId xmlns:p14="http://schemas.microsoft.com/office/powerpoint/2010/main" val="3158555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7D5452-55D6-4BE2-8C8D-E9ED5BFDF509}" type="datetimeFigureOut">
              <a:rPr lang="en-US" smtClean="0"/>
              <a:t>10/23/2024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661866-4566-49B4-8A25-6D2982A1E740}" type="slidenum">
              <a:rPr lang="en-US" smtClean="0"/>
              <a:t>‹#›</a:t>
            </a:fld>
            <a:endParaRPr lang="en-US"/>
          </a:p>
        </p:txBody>
      </p:sp>
    </p:spTree>
    <p:extLst>
      <p:ext uri="{BB962C8B-B14F-4D97-AF65-F5344CB8AC3E}">
        <p14:creationId xmlns:p14="http://schemas.microsoft.com/office/powerpoint/2010/main" val="422634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7D5452-55D6-4BE2-8C8D-E9ED5BFDF509}" type="datetimeFigureOut">
              <a:rPr lang="en-US" smtClean="0"/>
              <a:t>10/23/2024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661866-4566-49B4-8A25-6D2982A1E740}" type="slidenum">
              <a:rPr lang="en-US" smtClean="0"/>
              <a:t>‹#›</a:t>
            </a:fld>
            <a:endParaRPr lang="en-US"/>
          </a:p>
        </p:txBody>
      </p:sp>
    </p:spTree>
    <p:extLst>
      <p:ext uri="{BB962C8B-B14F-4D97-AF65-F5344CB8AC3E}">
        <p14:creationId xmlns:p14="http://schemas.microsoft.com/office/powerpoint/2010/main" val="3962346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7D5452-55D6-4BE2-8C8D-E9ED5BFDF509}" type="datetimeFigureOut">
              <a:rPr lang="en-US" smtClean="0"/>
              <a:t>10/23/2024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661866-4566-49B4-8A25-6D2982A1E740}" type="slidenum">
              <a:rPr lang="en-US" smtClean="0"/>
              <a:t>‹#›</a:t>
            </a:fld>
            <a:endParaRPr lang="en-US"/>
          </a:p>
        </p:txBody>
      </p:sp>
    </p:spTree>
    <p:extLst>
      <p:ext uri="{BB962C8B-B14F-4D97-AF65-F5344CB8AC3E}">
        <p14:creationId xmlns:p14="http://schemas.microsoft.com/office/powerpoint/2010/main" val="4130671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7D5452-55D6-4BE2-8C8D-E9ED5BFDF509}" type="datetimeFigureOut">
              <a:rPr lang="en-US" smtClean="0"/>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661866-4566-49B4-8A25-6D2982A1E740}" type="slidenum">
              <a:rPr lang="en-US" smtClean="0"/>
              <a:t>‹#›</a:t>
            </a:fld>
            <a:endParaRPr lang="en-US"/>
          </a:p>
        </p:txBody>
      </p:sp>
    </p:spTree>
    <p:extLst>
      <p:ext uri="{BB962C8B-B14F-4D97-AF65-F5344CB8AC3E}">
        <p14:creationId xmlns:p14="http://schemas.microsoft.com/office/powerpoint/2010/main" val="582094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7D5452-55D6-4BE2-8C8D-E9ED5BFDF509}" type="datetimeFigureOut">
              <a:rPr lang="en-US" smtClean="0"/>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661866-4566-49B4-8A25-6D2982A1E740}" type="slidenum">
              <a:rPr lang="en-US" smtClean="0"/>
              <a:t>‹#›</a:t>
            </a:fld>
            <a:endParaRPr lang="en-US"/>
          </a:p>
        </p:txBody>
      </p:sp>
    </p:spTree>
    <p:extLst>
      <p:ext uri="{BB962C8B-B14F-4D97-AF65-F5344CB8AC3E}">
        <p14:creationId xmlns:p14="http://schemas.microsoft.com/office/powerpoint/2010/main" val="63553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7D5452-55D6-4BE2-8C8D-E9ED5BFDF509}" type="datetimeFigureOut">
              <a:rPr lang="en-US" smtClean="0"/>
              <a:t>10/23/2024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661866-4566-49B4-8A25-6D2982A1E740}" type="slidenum">
              <a:rPr lang="en-US" smtClean="0"/>
              <a:t>‹#›</a:t>
            </a:fld>
            <a:endParaRPr lang="en-US"/>
          </a:p>
        </p:txBody>
      </p:sp>
    </p:spTree>
    <p:extLst>
      <p:ext uri="{BB962C8B-B14F-4D97-AF65-F5344CB8AC3E}">
        <p14:creationId xmlns:p14="http://schemas.microsoft.com/office/powerpoint/2010/main" val="27919932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wmf"/><Relationship Id="rId1" Type="http://schemas.openxmlformats.org/officeDocument/2006/relationships/slideLayout" Target="../slideLayouts/slideLayout12.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4"/>
          <p:cNvGrpSpPr>
            <a:grpSpLocks/>
          </p:cNvGrpSpPr>
          <p:nvPr/>
        </p:nvGrpSpPr>
        <p:grpSpPr bwMode="auto">
          <a:xfrm>
            <a:off x="0" y="12700"/>
            <a:ext cx="9296400" cy="6845300"/>
            <a:chOff x="0" y="-192"/>
            <a:chExt cx="5856" cy="4530"/>
          </a:xfrm>
        </p:grpSpPr>
        <p:sp>
          <p:nvSpPr>
            <p:cNvPr id="6167" name="Rectangle 8"/>
            <p:cNvSpPr>
              <a:spLocks noChangeArrowheads="1"/>
            </p:cNvSpPr>
            <p:nvPr/>
          </p:nvSpPr>
          <p:spPr bwMode="auto">
            <a:xfrm>
              <a:off x="0" y="-192"/>
              <a:ext cx="5760" cy="4512"/>
            </a:xfrm>
            <a:prstGeom prst="rect">
              <a:avLst/>
            </a:prstGeom>
            <a:gradFill rotWithShape="0">
              <a:gsLst>
                <a:gs pos="0">
                  <a:srgbClr val="00FFFF"/>
                </a:gs>
                <a:gs pos="50000">
                  <a:srgbClr val="FFFFFF"/>
                </a:gs>
                <a:gs pos="100000">
                  <a:srgbClr val="00FFFF"/>
                </a:gs>
              </a:gsLst>
              <a:lin ang="5400000" scaled="1"/>
            </a:gradFill>
            <a:ln w="9525">
              <a:solidFill>
                <a:schemeClr val="tx1"/>
              </a:solidFill>
              <a:miter lim="800000"/>
              <a:headEnd/>
              <a:tailEnd/>
            </a:ln>
          </p:spPr>
          <p:txBody>
            <a:bodyPr wrap="none" anchor="ctr"/>
            <a:lstStyle/>
            <a:p>
              <a:pPr algn="ctr" eaLnBrk="0" hangingPunct="0"/>
              <a:endParaRPr lang="en-US" altLang="zh-CN"/>
            </a:p>
          </p:txBody>
        </p:sp>
        <p:pic>
          <p:nvPicPr>
            <p:cNvPr id="6168" name="Picture 10" descr="POINSET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6" y="1270"/>
              <a:ext cx="1440" cy="3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4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556000"/>
            <a:ext cx="19050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15" descr="BOOKANI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511300"/>
            <a:ext cx="34290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16"/>
          <p:cNvSpPr txBox="1">
            <a:spLocks noChangeArrowheads="1"/>
          </p:cNvSpPr>
          <p:nvPr/>
        </p:nvSpPr>
        <p:spPr bwMode="auto">
          <a:xfrm>
            <a:off x="3124200" y="18288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9pPr>
          </a:lstStyle>
          <a:p>
            <a:pPr algn="ctr">
              <a:spcBef>
                <a:spcPct val="50000"/>
              </a:spcBef>
            </a:pPr>
            <a:r>
              <a:rPr lang="en-US" altLang="zh-CN" sz="3200" b="1" u="sng">
                <a:solidFill>
                  <a:srgbClr val="FF0000"/>
                </a:solidFill>
                <a:latin typeface="VNI-Thufap3" pitchFamily="18" charset="0"/>
              </a:rPr>
              <a:t>Daïy toát</a:t>
            </a:r>
          </a:p>
        </p:txBody>
      </p:sp>
      <p:sp>
        <p:nvSpPr>
          <p:cNvPr id="6150" name="Text Box 18"/>
          <p:cNvSpPr txBox="1">
            <a:spLocks noChangeArrowheads="1"/>
          </p:cNvSpPr>
          <p:nvPr/>
        </p:nvSpPr>
        <p:spPr bwMode="auto">
          <a:xfrm>
            <a:off x="4267200" y="18288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9pPr>
          </a:lstStyle>
          <a:p>
            <a:pPr algn="ctr">
              <a:spcBef>
                <a:spcPct val="50000"/>
              </a:spcBef>
            </a:pPr>
            <a:r>
              <a:rPr lang="en-US" altLang="zh-CN" sz="3200" b="1" u="sng">
                <a:solidFill>
                  <a:srgbClr val="FF0000"/>
                </a:solidFill>
                <a:latin typeface="VNI-Thufap3" pitchFamily="18" charset="0"/>
              </a:rPr>
              <a:t>Hoïc toát</a:t>
            </a:r>
          </a:p>
        </p:txBody>
      </p:sp>
      <p:pic>
        <p:nvPicPr>
          <p:cNvPr id="6152" name="Picture 54" descr="Bellco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 y="1524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54" descr="Bellco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57531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838200"/>
            <a:ext cx="1524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54" descr="Bellco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2100" y="1524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54" descr="Bellco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2900" y="3048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WordArt 4"/>
          <p:cNvSpPr>
            <a:spLocks noChangeArrowheads="1" noChangeShapeType="1" noTextEdit="1"/>
          </p:cNvSpPr>
          <p:nvPr/>
        </p:nvSpPr>
        <p:spPr bwMode="auto">
          <a:xfrm rot="825947">
            <a:off x="1798638" y="571500"/>
            <a:ext cx="5434012" cy="5189538"/>
          </a:xfrm>
          <a:prstGeom prst="rect">
            <a:avLst/>
          </a:prstGeom>
        </p:spPr>
        <p:txBody>
          <a:bodyPr spcFirstLastPara="1" wrap="none" fromWordArt="1">
            <a:prstTxWarp prst="textCircle">
              <a:avLst>
                <a:gd name="adj" fmla="val 11029107"/>
              </a:avLst>
            </a:prstTxWarp>
          </a:bodyPr>
          <a:lstStyle/>
          <a:p>
            <a:pPr algn="ctr"/>
            <a:r>
              <a:rPr lang="en-US" sz="4000" b="1" kern="10" dirty="0">
                <a:ln w="3175">
                  <a:solidFill>
                    <a:srgbClr val="FF0066"/>
                  </a:solidFill>
                  <a:round/>
                  <a:headEnd/>
                  <a:tailEnd/>
                </a:ln>
                <a:solidFill>
                  <a:srgbClr val="0000FF">
                    <a:alpha val="98822"/>
                  </a:srgbClr>
                </a:solidFill>
                <a:latin typeface="Times New Roman"/>
                <a:cs typeface="Times New Roman"/>
              </a:rPr>
              <a:t>CHÀO  CÁC EM HỌC SINH ĐẾN VỚI TIẾT HỌC KHTN  NGÀY HÔM NAY    ***</a:t>
            </a:r>
          </a:p>
        </p:txBody>
      </p:sp>
      <p:pic>
        <p:nvPicPr>
          <p:cNvPr id="6158" name="Picture 10" descr="POINSET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flipV="1">
            <a:off x="0" y="-76200"/>
            <a:ext cx="1905000" cy="503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9" name="Text Box 16"/>
          <p:cNvSpPr txBox="1">
            <a:spLocks noChangeArrowheads="1"/>
          </p:cNvSpPr>
          <p:nvPr/>
        </p:nvSpPr>
        <p:spPr bwMode="auto">
          <a:xfrm>
            <a:off x="4876800" y="3733800"/>
            <a:ext cx="1828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9pPr>
          </a:lstStyle>
          <a:p>
            <a:pPr algn="ctr">
              <a:spcBef>
                <a:spcPct val="50000"/>
              </a:spcBef>
            </a:pPr>
            <a:r>
              <a:rPr lang="en-US" altLang="zh-CN" sz="3200" u="sng" dirty="0">
                <a:solidFill>
                  <a:srgbClr val="FF0000"/>
                </a:solidFill>
                <a:latin typeface="Times New Roman" pitchFamily="18" charset="0"/>
              </a:rPr>
              <a:t>LỚP 7 </a:t>
            </a:r>
            <a:endParaRPr lang="en-US" altLang="zh-CN" sz="3200" b="1" u="sng" dirty="0">
              <a:solidFill>
                <a:srgbClr val="FF0000"/>
              </a:solidFill>
              <a:latin typeface="Times New Roman" pitchFamily="18" charset="0"/>
            </a:endParaRPr>
          </a:p>
        </p:txBody>
      </p:sp>
      <p:pic>
        <p:nvPicPr>
          <p:cNvPr id="6160" name="Picture 20" descr="SS128x128P_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100" y="4429125"/>
            <a:ext cx="1752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1" name="Picture 21" descr="SS128x128P_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281866">
            <a:off x="38100" y="4810125"/>
            <a:ext cx="8953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2" name="Picture 22" descr="SS128x128P_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774454">
            <a:off x="952500" y="5191125"/>
            <a:ext cx="8953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3" name="Picture 24" descr="SS128x128P_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19950" y="-76200"/>
            <a:ext cx="1752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4" name="Picture 25" descr="SS128x128P_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281866">
            <a:off x="7219950" y="304800"/>
            <a:ext cx="8953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5" name="Picture 26" descr="SS128x128P_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774454">
            <a:off x="8134350" y="685800"/>
            <a:ext cx="8953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56864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grpId="0" nodeType="withEffect">
                                  <p:stCondLst>
                                    <p:cond delay="0"/>
                                  </p:stCondLst>
                                  <p:endCondLst>
                                    <p:cond evt="onNext" delay="0">
                                      <p:tgtEl>
                                        <p:sldTgt/>
                                      </p:tgtEl>
                                    </p:cond>
                                  </p:endCondLst>
                                  <p:childTnLst>
                                    <p:animRot by="21600000">
                                      <p:cBhvr>
                                        <p:cTn id="6" dur="9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VBOJRyrk0LEyfzkyvaqxwy2a1Ro3Xya_fioaIcjZUeooZmHswD83AoHt_t6kKqBzMT2RcM9dUdk7hBAZxnj9NuDUCwHM4GZqvfnpGKMKC2NVxowSwvpKQ5TqwXFsdPIKFwGuLHsV_dSe6DYb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038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0782" y="4114800"/>
            <a:ext cx="8991600" cy="1815882"/>
          </a:xfrm>
          <a:prstGeom prst="rect">
            <a:avLst/>
          </a:prstGeom>
        </p:spPr>
        <p:txBody>
          <a:bodyPr wrap="square">
            <a:spAutoFit/>
          </a:bodyPr>
          <a:lstStyle/>
          <a:p>
            <a:r>
              <a:rPr lang="vi-VN" sz="2800" b="1" dirty="0">
                <a:latin typeface="+mj-lt"/>
              </a:rPr>
              <a:t>Câu 5</a:t>
            </a:r>
            <a:r>
              <a:rPr lang="en-US" sz="2800" b="1" dirty="0">
                <a:latin typeface="+mj-lt"/>
              </a:rPr>
              <a:t>.</a:t>
            </a:r>
            <a:r>
              <a:rPr lang="vi-VN" sz="2800" b="1" dirty="0">
                <a:latin typeface="+mj-lt"/>
              </a:rPr>
              <a:t> </a:t>
            </a:r>
            <a:r>
              <a:rPr lang="vi-VN" sz="2800" dirty="0">
                <a:latin typeface="+mj-lt"/>
              </a:rPr>
              <a:t>Khí khổng thường phân bố ở lớp biểu bì mặt trên hay mặt dưới của lá cây?</a:t>
            </a:r>
          </a:p>
          <a:p>
            <a:r>
              <a:rPr lang="vi-VN" sz="2800" b="1" dirty="0">
                <a:latin typeface="+mj-lt"/>
              </a:rPr>
              <a:t>Câu 6</a:t>
            </a:r>
            <a:r>
              <a:rPr lang="en-US" sz="2800" b="1" dirty="0">
                <a:latin typeface="+mj-lt"/>
              </a:rPr>
              <a:t>.</a:t>
            </a:r>
            <a:r>
              <a:rPr lang="vi-VN" sz="2800" dirty="0">
                <a:latin typeface="+mj-lt"/>
              </a:rPr>
              <a:t> Quan sát Hình 27.1, mô tả cấu tạo của khí khổng phù hợp với chức năng trao đổi khí ở thực vật.</a:t>
            </a:r>
          </a:p>
        </p:txBody>
      </p:sp>
    </p:spTree>
    <p:extLst>
      <p:ext uri="{BB962C8B-B14F-4D97-AF65-F5344CB8AC3E}">
        <p14:creationId xmlns:p14="http://schemas.microsoft.com/office/powerpoint/2010/main" val="339208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3TOYD9XW1s5wAs9nlRYL6otX97n4-tANyCFsYbEOKwQD6vc3ars6-BMVVbc-9O8nS0Njwoh9_4YpG1CT95SP6j0kiovupgqFrStFIjFSE9Mf9vaMpCDFkdvC9j8wrU0gFyQo7xV2ukQmuWv__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60" y="1447800"/>
            <a:ext cx="8718840" cy="53845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 y="76200"/>
            <a:ext cx="8915400" cy="1384995"/>
          </a:xfrm>
          <a:prstGeom prst="rect">
            <a:avLst/>
          </a:prstGeom>
        </p:spPr>
        <p:txBody>
          <a:bodyPr wrap="square">
            <a:spAutoFit/>
          </a:bodyPr>
          <a:lstStyle/>
          <a:p>
            <a:r>
              <a:rPr lang="vi-VN" sz="2800" b="1" dirty="0">
                <a:latin typeface="Times New Roman" panose="02020603050405020304" pitchFamily="18" charset="0"/>
                <a:cs typeface="Times New Roman" panose="02020603050405020304" pitchFamily="18" charset="0"/>
              </a:rPr>
              <a:t>Câu 7</a:t>
            </a:r>
            <a:r>
              <a:rPr lang="en-US" sz="2800" b="1" dirty="0">
                <a:latin typeface="Times New Roman" panose="02020603050405020304" pitchFamily="18" charset="0"/>
                <a:cs typeface="Times New Roman" panose="02020603050405020304" pitchFamily="18" charset="0"/>
              </a:rPr>
              <a:t>.</a:t>
            </a:r>
            <a:r>
              <a:rPr lang="vi-VN" sz="2800" b="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Dựa vào Hình 27.2, hãy cho biết những chất khí nào có thể di chuyển ra, vào qua các khí khổng.</a:t>
            </a:r>
          </a:p>
          <a:p>
            <a:r>
              <a:rPr lang="vi-VN" sz="2800" b="1" dirty="0">
                <a:latin typeface="Times New Roman" panose="02020603050405020304" pitchFamily="18" charset="0"/>
                <a:cs typeface="Times New Roman" panose="02020603050405020304" pitchFamily="18" charset="0"/>
              </a:rPr>
              <a:t>Câu 8</a:t>
            </a:r>
            <a:r>
              <a:rPr lang="en-US" sz="2800" b="1"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Khí khổng có vai trò gì đối với cây?</a:t>
            </a:r>
          </a:p>
        </p:txBody>
      </p:sp>
    </p:spTree>
    <p:extLst>
      <p:ext uri="{BB962C8B-B14F-4D97-AF65-F5344CB8AC3E}">
        <p14:creationId xmlns:p14="http://schemas.microsoft.com/office/powerpoint/2010/main" val="1384773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484471"/>
            <a:ext cx="8839200" cy="2677656"/>
          </a:xfrm>
          <a:prstGeom prst="rect">
            <a:avLst/>
          </a:prstGeom>
        </p:spPr>
        <p:txBody>
          <a:bodyPr wrap="square">
            <a:spAutoFit/>
          </a:bodyPr>
          <a:lstStyle/>
          <a:p>
            <a:r>
              <a:rPr lang="vi-VN" sz="2800" b="1" dirty="0">
                <a:solidFill>
                  <a:srgbClr val="FF0000"/>
                </a:solidFill>
                <a:latin typeface="+mj-lt"/>
              </a:rPr>
              <a:t>Câu 5</a:t>
            </a:r>
            <a:r>
              <a:rPr lang="en-US" sz="2800" b="1" dirty="0">
                <a:solidFill>
                  <a:srgbClr val="FF0000"/>
                </a:solidFill>
                <a:latin typeface="+mj-lt"/>
              </a:rPr>
              <a:t>.</a:t>
            </a:r>
            <a:r>
              <a:rPr lang="vi-VN" sz="2800" b="1" dirty="0">
                <a:solidFill>
                  <a:srgbClr val="FF0000"/>
                </a:solidFill>
                <a:latin typeface="+mj-lt"/>
              </a:rPr>
              <a:t> </a:t>
            </a:r>
            <a:r>
              <a:rPr lang="vi-VN" sz="2800" dirty="0">
                <a:solidFill>
                  <a:srgbClr val="FF0000"/>
                </a:solidFill>
                <a:latin typeface="+mj-lt"/>
              </a:rPr>
              <a:t>Ở cây một lá mầm, khí khổng phân bố ở cả biểu bì mặt trên và mặt dưới của lá. Ở cây hai lá mầm, khí khổng tập trung chủ yếu ở biểu bì mặt dưới lá.</a:t>
            </a:r>
          </a:p>
          <a:p>
            <a:r>
              <a:rPr lang="vi-VN" sz="2800" b="1" dirty="0">
                <a:latin typeface="+mj-lt"/>
              </a:rPr>
              <a:t>Câu 6</a:t>
            </a:r>
            <a:r>
              <a:rPr lang="en-US" sz="2800" b="1" dirty="0">
                <a:latin typeface="+mj-lt"/>
              </a:rPr>
              <a:t>.</a:t>
            </a:r>
            <a:r>
              <a:rPr lang="vi-VN" sz="2800" dirty="0">
                <a:latin typeface="+mj-lt"/>
              </a:rPr>
              <a:t> Mỗi khí khổng có hai tế bào hình hạt đậu áp sát vào nhau. Các tế bào hạt đậu có thành trong dày, thành ngoài mỏng tạo thành một khe hở (lỗ khí) giữa hai tế bào hạt đậu.</a:t>
            </a:r>
          </a:p>
        </p:txBody>
      </p:sp>
      <p:sp>
        <p:nvSpPr>
          <p:cNvPr id="3" name="Rectangle 2"/>
          <p:cNvSpPr/>
          <p:nvPr/>
        </p:nvSpPr>
        <p:spPr>
          <a:xfrm>
            <a:off x="180108" y="3342144"/>
            <a:ext cx="8811491" cy="2677656"/>
          </a:xfrm>
          <a:prstGeom prst="rect">
            <a:avLst/>
          </a:prstGeom>
        </p:spPr>
        <p:txBody>
          <a:bodyPr wrap="square">
            <a:spAutoFit/>
          </a:bodyPr>
          <a:lstStyle/>
          <a:p>
            <a:r>
              <a:rPr lang="vi-VN" sz="2800" b="1" dirty="0">
                <a:solidFill>
                  <a:srgbClr val="FF0000"/>
                </a:solidFill>
                <a:latin typeface="+mj-lt"/>
              </a:rPr>
              <a:t>Câu 7</a:t>
            </a:r>
            <a:r>
              <a:rPr lang="en-US" sz="2800" b="1" dirty="0">
                <a:solidFill>
                  <a:srgbClr val="FF0000"/>
                </a:solidFill>
                <a:latin typeface="+mj-lt"/>
              </a:rPr>
              <a:t>.</a:t>
            </a:r>
            <a:r>
              <a:rPr lang="vi-VN" sz="2800" b="1" dirty="0">
                <a:solidFill>
                  <a:srgbClr val="FF0000"/>
                </a:solidFill>
                <a:latin typeface="+mj-lt"/>
              </a:rPr>
              <a:t> </a:t>
            </a:r>
            <a:r>
              <a:rPr lang="vi-VN" sz="2800" dirty="0">
                <a:solidFill>
                  <a:srgbClr val="FF0000"/>
                </a:solidFill>
                <a:latin typeface="+mj-lt"/>
              </a:rPr>
              <a:t>Các khí O</a:t>
            </a:r>
            <a:r>
              <a:rPr lang="vi-VN" sz="2800" baseline="-25000" dirty="0">
                <a:solidFill>
                  <a:srgbClr val="FF0000"/>
                </a:solidFill>
                <a:latin typeface="+mj-lt"/>
              </a:rPr>
              <a:t>2</a:t>
            </a:r>
            <a:r>
              <a:rPr lang="vi-VN" sz="2800" dirty="0">
                <a:solidFill>
                  <a:srgbClr val="FF0000"/>
                </a:solidFill>
                <a:latin typeface="+mj-lt"/>
              </a:rPr>
              <a:t>, CO</a:t>
            </a:r>
            <a:r>
              <a:rPr lang="vi-VN" sz="2800" baseline="-25000" dirty="0">
                <a:solidFill>
                  <a:srgbClr val="FF0000"/>
                </a:solidFill>
                <a:latin typeface="+mj-lt"/>
              </a:rPr>
              <a:t>2</a:t>
            </a:r>
            <a:r>
              <a:rPr lang="vi-VN" sz="2800" dirty="0">
                <a:solidFill>
                  <a:srgbClr val="FF0000"/>
                </a:solidFill>
                <a:latin typeface="+mj-lt"/>
              </a:rPr>
              <a:t> sẽ di chuyển ra, vào qua các khí khổng, hơi nước (H</a:t>
            </a:r>
            <a:r>
              <a:rPr lang="vi-VN" sz="2800" baseline="-25000" dirty="0">
                <a:solidFill>
                  <a:srgbClr val="FF0000"/>
                </a:solidFill>
                <a:latin typeface="+mj-lt"/>
              </a:rPr>
              <a:t>2</a:t>
            </a:r>
            <a:r>
              <a:rPr lang="vi-VN" sz="2800" dirty="0">
                <a:solidFill>
                  <a:srgbClr val="FF0000"/>
                </a:solidFill>
                <a:latin typeface="+mj-lt"/>
              </a:rPr>
              <a:t>O) sẽ di chuyển từ cây ra môi trường qua các khí khổng.</a:t>
            </a:r>
          </a:p>
          <a:p>
            <a:r>
              <a:rPr lang="vi-VN" sz="2800" b="1" dirty="0">
                <a:latin typeface="+mj-lt"/>
              </a:rPr>
              <a:t>Câu 8</a:t>
            </a:r>
            <a:r>
              <a:rPr lang="en-US" sz="2800" b="1" dirty="0">
                <a:latin typeface="+mj-lt"/>
              </a:rPr>
              <a:t>.</a:t>
            </a:r>
            <a:r>
              <a:rPr lang="vi-VN" sz="2800" b="1" dirty="0">
                <a:latin typeface="+mj-lt"/>
              </a:rPr>
              <a:t> </a:t>
            </a:r>
            <a:r>
              <a:rPr lang="vi-VN" sz="2800" dirty="0">
                <a:latin typeface="+mj-lt"/>
              </a:rPr>
              <a:t>Vai trò của khí khổng đối với thực vật:</a:t>
            </a:r>
          </a:p>
          <a:p>
            <a:r>
              <a:rPr lang="vi-VN" sz="2800" dirty="0">
                <a:latin typeface="+mj-lt"/>
              </a:rPr>
              <a:t>- Giúp các loại khí khuếch tán vào và ra khỏi lá.</a:t>
            </a:r>
          </a:p>
          <a:p>
            <a:r>
              <a:rPr lang="vi-VN" sz="2800" dirty="0">
                <a:latin typeface="+mj-lt"/>
              </a:rPr>
              <a:t>- Thực hiện quá trình thoát hơi nước cho cây</a:t>
            </a:r>
          </a:p>
        </p:txBody>
      </p:sp>
      <p:sp>
        <p:nvSpPr>
          <p:cNvPr id="5" name="Rectangle 5"/>
          <p:cNvSpPr txBox="1">
            <a:spLocks noChangeArrowheads="1"/>
          </p:cNvSpPr>
          <p:nvPr/>
        </p:nvSpPr>
        <p:spPr>
          <a:xfrm>
            <a:off x="3276600" y="76200"/>
            <a:ext cx="1676400" cy="4572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200" b="1" u="sng" dirty="0" err="1">
                <a:solidFill>
                  <a:srgbClr val="0000FF"/>
                </a:solidFill>
                <a:latin typeface="Times New Roman" pitchFamily="18" charset="0"/>
                <a:cs typeface="Times New Roman" pitchFamily="18" charset="0"/>
              </a:rPr>
              <a:t>Trả</a:t>
            </a:r>
            <a:r>
              <a:rPr lang="en-US" altLang="en-US" sz="3200" b="1" u="sng" dirty="0">
                <a:solidFill>
                  <a:srgbClr val="0000FF"/>
                </a:solidFill>
                <a:latin typeface="Times New Roman" pitchFamily="18" charset="0"/>
                <a:cs typeface="Times New Roman" pitchFamily="18" charset="0"/>
              </a:rPr>
              <a:t> </a:t>
            </a:r>
            <a:r>
              <a:rPr lang="en-US" altLang="en-US" sz="3200" b="1" u="sng" dirty="0" err="1">
                <a:solidFill>
                  <a:srgbClr val="0000FF"/>
                </a:solidFill>
                <a:latin typeface="Times New Roman" pitchFamily="18" charset="0"/>
                <a:cs typeface="Times New Roman" pitchFamily="18" charset="0"/>
              </a:rPr>
              <a:t>lời</a:t>
            </a:r>
            <a:r>
              <a:rPr lang="en-US" altLang="en-US" sz="3200" b="1" u="sng" dirty="0">
                <a:solidFill>
                  <a:srgbClr val="0000FF"/>
                </a:solidFill>
                <a:latin typeface="Times New Roman" pitchFamily="18" charset="0"/>
                <a:cs typeface="Times New Roman" pitchFamily="18" charset="0"/>
              </a:rPr>
              <a:t> </a:t>
            </a:r>
          </a:p>
        </p:txBody>
      </p:sp>
    </p:spTree>
    <p:extLst>
      <p:ext uri="{BB962C8B-B14F-4D97-AF65-F5344CB8AC3E}">
        <p14:creationId xmlns:p14="http://schemas.microsoft.com/office/powerpoint/2010/main" val="407439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barn(inVertical)">
                                      <p:cBhvr>
                                        <p:cTn id="22" dur="500"/>
                                        <p:tgtEl>
                                          <p:spTgt spid="3">
                                            <p:txEl>
                                              <p:pRg st="1" end="1"/>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barn(inVertical)">
                                      <p:cBhvr>
                                        <p:cTn id="25" dur="500"/>
                                        <p:tgtEl>
                                          <p:spTgt spid="3">
                                            <p:txEl>
                                              <p:pRg st="2" end="2"/>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barn(inVertical)">
                                      <p:cBhvr>
                                        <p:cTn id="2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Zu4iCtCt1mtGqxW2wr4KoV3eJRD-tLqp_XdqJUvupFxrkTaRg6Qr9Omfx3voHE8kx4t8wFg6KF4jo18p01akyExsFIAMKI0CBOCNzJcnXbFbNZvJFzvARJYyWg499Urv0Z_1C8uhweQSif-B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990600"/>
            <a:ext cx="55626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30402"/>
            <a:ext cx="9067800" cy="954107"/>
          </a:xfrm>
          <a:prstGeom prst="rect">
            <a:avLst/>
          </a:prstGeom>
        </p:spPr>
        <p:txBody>
          <a:bodyPr wrap="square">
            <a:spAutoFit/>
          </a:bodyPr>
          <a:lstStyle/>
          <a:p>
            <a:r>
              <a:rPr lang="vi-VN" sz="2800" b="1" dirty="0">
                <a:latin typeface="Times New Roman" panose="02020603050405020304" pitchFamily="18" charset="0"/>
                <a:cs typeface="Times New Roman" panose="02020603050405020304" pitchFamily="18" charset="0"/>
              </a:rPr>
              <a:t>Câu 9</a:t>
            </a:r>
            <a:r>
              <a:rPr lang="en-US" sz="2800" b="1" dirty="0">
                <a:latin typeface="Times New Roman" panose="02020603050405020304" pitchFamily="18" charset="0"/>
                <a:cs typeface="Times New Roman" panose="02020603050405020304" pitchFamily="18" charset="0"/>
              </a:rPr>
              <a:t>.</a:t>
            </a:r>
            <a:r>
              <a:rPr lang="vi-VN" sz="2800" b="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Quan sát Hình 27.3, hãy mô tả sự trao đổi khí diễn ra ở lá cây khi cây quang hợp và hô hấp</a:t>
            </a:r>
            <a:r>
              <a:rPr lang="en-US" sz="2800" dirty="0">
                <a:latin typeface="Times New Roman" panose="02020603050405020304" pitchFamily="18" charset="0"/>
                <a:cs typeface="Times New Roman" panose="02020603050405020304" pitchFamily="18" charset="0"/>
              </a:rPr>
              <a:t>?</a:t>
            </a:r>
          </a:p>
        </p:txBody>
      </p:sp>
      <p:sp>
        <p:nvSpPr>
          <p:cNvPr id="3" name="Rectangle 2"/>
          <p:cNvSpPr/>
          <p:nvPr/>
        </p:nvSpPr>
        <p:spPr>
          <a:xfrm>
            <a:off x="83127" y="1048895"/>
            <a:ext cx="3498273" cy="5693866"/>
          </a:xfrm>
          <a:prstGeom prst="rect">
            <a:avLst/>
          </a:prstGeom>
        </p:spPr>
        <p:txBody>
          <a:bodyPr wrap="square">
            <a:spAutoFit/>
          </a:bodyPr>
          <a:lstStyle/>
          <a:p>
            <a:r>
              <a:rPr lang="en-US" sz="2800" dirty="0">
                <a:latin typeface="+mj-lt"/>
              </a:rPr>
              <a:t>=&gt; </a:t>
            </a:r>
            <a:r>
              <a:rPr lang="vi-VN" sz="2800" dirty="0">
                <a:latin typeface="+mj-lt"/>
              </a:rPr>
              <a:t>Khí CO</a:t>
            </a:r>
            <a:r>
              <a:rPr lang="vi-VN" sz="2800" baseline="-25000" dirty="0">
                <a:latin typeface="+mj-lt"/>
              </a:rPr>
              <a:t>2</a:t>
            </a:r>
            <a:r>
              <a:rPr lang="vi-VN" sz="2800" dirty="0">
                <a:latin typeface="+mj-lt"/>
              </a:rPr>
              <a:t>/ O</a:t>
            </a:r>
            <a:r>
              <a:rPr lang="vi-VN" sz="2800" baseline="-25000" dirty="0">
                <a:latin typeface="+mj-lt"/>
              </a:rPr>
              <a:t>2</a:t>
            </a:r>
            <a:r>
              <a:rPr lang="vi-VN" sz="2800" dirty="0">
                <a:latin typeface="+mj-lt"/>
              </a:rPr>
              <a:t> đi từ ngoài môi trường vào </a:t>
            </a:r>
            <a:r>
              <a:rPr lang="vi-VN" sz="2800" dirty="0">
                <a:solidFill>
                  <a:srgbClr val="0000FF"/>
                </a:solidFill>
                <a:latin typeface="+mj-lt"/>
              </a:rPr>
              <a:t>vào các khoang chứa</a:t>
            </a:r>
            <a:r>
              <a:rPr lang="vi-VN" sz="2800" dirty="0">
                <a:latin typeface="+mj-lt"/>
              </a:rPr>
              <a:t> khí ở lá thông qua khi khổng, sau đó di </a:t>
            </a:r>
            <a:r>
              <a:rPr lang="vi-VN" sz="2800" dirty="0">
                <a:solidFill>
                  <a:srgbClr val="0000FF"/>
                </a:solidFill>
                <a:latin typeface="+mj-lt"/>
              </a:rPr>
              <a:t>chuyển đến các tế bào </a:t>
            </a:r>
            <a:r>
              <a:rPr lang="vi-VN" sz="2800" dirty="0">
                <a:latin typeface="+mj-lt"/>
              </a:rPr>
              <a:t>thịt lá để trao đổi theo cơ chế khuếch tán, đưa </a:t>
            </a:r>
            <a:r>
              <a:rPr lang="vi-VN" sz="2800" dirty="0">
                <a:solidFill>
                  <a:srgbClr val="0000FF"/>
                </a:solidFill>
                <a:latin typeface="+mj-lt"/>
              </a:rPr>
              <a:t>khí O</a:t>
            </a:r>
            <a:r>
              <a:rPr lang="vi-VN" sz="2800" baseline="-25000" dirty="0">
                <a:solidFill>
                  <a:srgbClr val="0000FF"/>
                </a:solidFill>
                <a:latin typeface="+mj-lt"/>
              </a:rPr>
              <a:t>2</a:t>
            </a:r>
            <a:r>
              <a:rPr lang="vi-VN" sz="2800" dirty="0">
                <a:solidFill>
                  <a:srgbClr val="0000FF"/>
                </a:solidFill>
                <a:latin typeface="+mj-lt"/>
              </a:rPr>
              <a:t>/ CO</a:t>
            </a:r>
            <a:r>
              <a:rPr lang="vi-VN" sz="2800" baseline="-25000" dirty="0">
                <a:solidFill>
                  <a:srgbClr val="0000FF"/>
                </a:solidFill>
                <a:latin typeface="+mj-lt"/>
              </a:rPr>
              <a:t>2</a:t>
            </a:r>
            <a:r>
              <a:rPr lang="vi-VN" sz="2800" dirty="0">
                <a:solidFill>
                  <a:srgbClr val="0000FF"/>
                </a:solidFill>
                <a:latin typeface="+mj-lt"/>
              </a:rPr>
              <a:t> từ các tế </a:t>
            </a:r>
            <a:r>
              <a:rPr lang="vi-VN" sz="2800" dirty="0">
                <a:latin typeface="+mj-lt"/>
              </a:rPr>
              <a:t>bào thịt lá ra khoang chứa khí rồi ra ngoài </a:t>
            </a:r>
            <a:r>
              <a:rPr lang="vi-VN" sz="2800" dirty="0">
                <a:solidFill>
                  <a:srgbClr val="0000FF"/>
                </a:solidFill>
                <a:latin typeface="+mj-lt"/>
              </a:rPr>
              <a:t>môi trường qua lỗ khí </a:t>
            </a:r>
            <a:r>
              <a:rPr lang="vi-VN" sz="2800" dirty="0">
                <a:latin typeface="+mj-lt"/>
              </a:rPr>
              <a:t>khổng.</a:t>
            </a:r>
            <a:endParaRPr lang="en-US" sz="2800" dirty="0">
              <a:latin typeface="+mj-lt"/>
            </a:endParaRPr>
          </a:p>
        </p:txBody>
      </p:sp>
    </p:spTree>
    <p:extLst>
      <p:ext uri="{BB962C8B-B14F-4D97-AF65-F5344CB8AC3E}">
        <p14:creationId xmlns:p14="http://schemas.microsoft.com/office/powerpoint/2010/main" val="185631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1" descr="Tay viÕt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708629"/>
            <a:ext cx="959201" cy="657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0"/>
          <p:cNvSpPr txBox="1">
            <a:spLocks noChangeArrowheads="1"/>
          </p:cNvSpPr>
          <p:nvPr/>
        </p:nvSpPr>
        <p:spPr bwMode="auto">
          <a:xfrm>
            <a:off x="-41565" y="396539"/>
            <a:ext cx="51469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en-US" altLang="en-US" sz="2800" b="1" u="sng" dirty="0">
                <a:solidFill>
                  <a:srgbClr val="3333FF"/>
                </a:solidFill>
                <a:latin typeface="Times New Roman" pitchFamily="18" charset="0"/>
                <a:cs typeface="Times New Roman" pitchFamily="18" charset="0"/>
              </a:rPr>
              <a:t>I .</a:t>
            </a:r>
            <a:r>
              <a:rPr lang="en-US" altLang="en-US" sz="2800" b="1" u="sng" dirty="0" err="1">
                <a:solidFill>
                  <a:srgbClr val="3333FF"/>
                </a:solidFill>
                <a:latin typeface="Times New Roman" pitchFamily="18" charset="0"/>
                <a:cs typeface="Times New Roman" pitchFamily="18" charset="0"/>
              </a:rPr>
              <a:t>Trao</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đổi</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khí</a:t>
            </a:r>
            <a:r>
              <a:rPr lang="en-US" altLang="en-US" sz="2800" b="1" u="sng" dirty="0">
                <a:solidFill>
                  <a:srgbClr val="3333FF"/>
                </a:solidFill>
                <a:latin typeface="Times New Roman" pitchFamily="18" charset="0"/>
                <a:cs typeface="Times New Roman" pitchFamily="18" charset="0"/>
              </a:rPr>
              <a:t> ở </a:t>
            </a:r>
            <a:r>
              <a:rPr lang="en-US" altLang="en-US" sz="2800" b="1" u="sng" dirty="0" err="1">
                <a:solidFill>
                  <a:srgbClr val="3333FF"/>
                </a:solidFill>
                <a:latin typeface="Times New Roman" pitchFamily="18" charset="0"/>
                <a:cs typeface="Times New Roman" pitchFamily="18" charset="0"/>
              </a:rPr>
              <a:t>sinh</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vật</a:t>
            </a:r>
            <a:r>
              <a:rPr lang="en-US" altLang="en-US" sz="2800" b="1" u="sng" dirty="0">
                <a:solidFill>
                  <a:srgbClr val="3333FF"/>
                </a:solidFill>
                <a:latin typeface="Times New Roman" pitchFamily="18" charset="0"/>
                <a:cs typeface="Times New Roman" pitchFamily="18" charset="0"/>
              </a:rPr>
              <a:t>:</a:t>
            </a:r>
          </a:p>
        </p:txBody>
      </p:sp>
      <p:pic>
        <p:nvPicPr>
          <p:cNvPr id="12" name="Picture 11">
            <a:extLst>
              <a:ext uri="{FF2B5EF4-FFF2-40B4-BE49-F238E27FC236}">
                <a16:creationId xmlns:a16="http://schemas.microsoft.com/office/drawing/2014/main" id="{6E32C8DF-88D4-1DE6-4BD8-15696F3036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2886" y="4218445"/>
            <a:ext cx="2098883" cy="2798510"/>
          </a:xfrm>
          <a:prstGeom prst="rect">
            <a:avLst/>
          </a:prstGeom>
        </p:spPr>
      </p:pic>
      <p:sp>
        <p:nvSpPr>
          <p:cNvPr id="13" name="Text Box 20"/>
          <p:cNvSpPr txBox="1">
            <a:spLocks noChangeArrowheads="1"/>
          </p:cNvSpPr>
          <p:nvPr/>
        </p:nvSpPr>
        <p:spPr bwMode="auto">
          <a:xfrm>
            <a:off x="1524000" y="0"/>
            <a:ext cx="6324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defRPr/>
            </a:pPr>
            <a:r>
              <a:rPr lang="en-US" altLang="en-US" sz="2800" b="1" dirty="0">
                <a:solidFill>
                  <a:srgbClr val="FF0000"/>
                </a:solidFill>
                <a:latin typeface="Times New Roman" pitchFamily="18" charset="0"/>
                <a:cs typeface="Times New Roman" pitchFamily="18" charset="0"/>
              </a:rPr>
              <a:t>BÀI 27-TRAO ĐỔI KHÍ Ở SINH VẬT </a:t>
            </a:r>
          </a:p>
        </p:txBody>
      </p:sp>
      <p:sp>
        <p:nvSpPr>
          <p:cNvPr id="7" name="Rectangle 6"/>
          <p:cNvSpPr>
            <a:spLocks noChangeArrowheads="1"/>
          </p:cNvSpPr>
          <p:nvPr/>
        </p:nvSpPr>
        <p:spPr bwMode="auto">
          <a:xfrm>
            <a:off x="152400" y="885825"/>
            <a:ext cx="83282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Trao</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đổi</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khí</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là</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sự</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trao</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đổi</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các</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chất</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khí</a:t>
            </a:r>
            <a:r>
              <a:rPr kumimoji="0" lang="en-US" sz="2800" b="0" i="0" u="none" strike="noStrike" cap="none" normalizeH="0" dirty="0">
                <a:ln>
                  <a:noFill/>
                </a:ln>
                <a:solidFill>
                  <a:srgbClr val="000000"/>
                </a:solidFill>
                <a:effectLst/>
                <a:latin typeface="Times New Roman" pitchFamily="18" charset="0"/>
                <a:cs typeface="Times New Roman" pitchFamily="18" charset="0"/>
              </a:rPr>
              <a:t> ( carbon dioxide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và</a:t>
            </a:r>
            <a:r>
              <a:rPr kumimoji="0" lang="en-US" sz="2800" b="0" i="0" u="none" strike="noStrike" cap="none" normalizeH="0" dirty="0">
                <a:ln>
                  <a:noFill/>
                </a:ln>
                <a:solidFill>
                  <a:srgbClr val="000000"/>
                </a:solidFill>
                <a:effectLst/>
                <a:latin typeface="Times New Roman" pitchFamily="18" charset="0"/>
                <a:cs typeface="Times New Roman" pitchFamily="18" charset="0"/>
              </a:rPr>
              <a:t> oxygen )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giữa</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cơ</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thể</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với</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môi</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trường</a:t>
            </a:r>
            <a:endParaRPr kumimoji="0" lang="en-US" sz="20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8" name="Text Box 20"/>
          <p:cNvSpPr txBox="1">
            <a:spLocks noChangeArrowheads="1"/>
          </p:cNvSpPr>
          <p:nvPr/>
        </p:nvSpPr>
        <p:spPr bwMode="auto">
          <a:xfrm>
            <a:off x="-41565" y="1641765"/>
            <a:ext cx="51469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en-US" altLang="en-US" sz="2800" b="1" u="sng" dirty="0" err="1">
                <a:solidFill>
                  <a:srgbClr val="3333FF"/>
                </a:solidFill>
                <a:latin typeface="Times New Roman" pitchFamily="18" charset="0"/>
                <a:cs typeface="Times New Roman" pitchFamily="18" charset="0"/>
              </a:rPr>
              <a:t>II.Trao</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đổi</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khí</a:t>
            </a:r>
            <a:r>
              <a:rPr lang="en-US" altLang="en-US" sz="2800" b="1" u="sng" dirty="0">
                <a:solidFill>
                  <a:srgbClr val="3333FF"/>
                </a:solidFill>
                <a:latin typeface="Times New Roman" pitchFamily="18" charset="0"/>
                <a:cs typeface="Times New Roman" pitchFamily="18" charset="0"/>
              </a:rPr>
              <a:t> ở </a:t>
            </a:r>
            <a:r>
              <a:rPr lang="en-US" altLang="en-US" sz="2800" b="1" u="sng" dirty="0" err="1">
                <a:solidFill>
                  <a:srgbClr val="3333FF"/>
                </a:solidFill>
                <a:latin typeface="Times New Roman" pitchFamily="18" charset="0"/>
                <a:cs typeface="Times New Roman" pitchFamily="18" charset="0"/>
              </a:rPr>
              <a:t>thực</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vật</a:t>
            </a:r>
            <a:r>
              <a:rPr lang="en-US" altLang="en-US" sz="2800" b="1" u="sng" dirty="0">
                <a:solidFill>
                  <a:srgbClr val="3333FF"/>
                </a:solidFill>
                <a:latin typeface="Times New Roman" pitchFamily="18" charset="0"/>
                <a:cs typeface="Times New Roman" pitchFamily="18" charset="0"/>
              </a:rPr>
              <a:t>:</a:t>
            </a:r>
          </a:p>
        </p:txBody>
      </p:sp>
      <p:sp>
        <p:nvSpPr>
          <p:cNvPr id="14" name="Rectangle 13"/>
          <p:cNvSpPr/>
          <p:nvPr/>
        </p:nvSpPr>
        <p:spPr>
          <a:xfrm>
            <a:off x="0" y="2057400"/>
            <a:ext cx="9144000" cy="954107"/>
          </a:xfrm>
          <a:prstGeom prst="rect">
            <a:avLst/>
          </a:prstGeom>
        </p:spPr>
        <p:txBody>
          <a:bodyPr wrap="square">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đổi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chủ</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yếu</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qua  khí khổng</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lá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quang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hấp</a:t>
            </a:r>
            <a:endParaRPr lang="en-US" sz="2800" dirty="0">
              <a:latin typeface="Times New Roman" pitchFamily="18" charset="0"/>
              <a:cs typeface="Times New Roman" pitchFamily="18" charset="0"/>
            </a:endParaRPr>
          </a:p>
        </p:txBody>
      </p:sp>
      <p:sp>
        <p:nvSpPr>
          <p:cNvPr id="15" name="Rectangle 14"/>
          <p:cNvSpPr/>
          <p:nvPr/>
        </p:nvSpPr>
        <p:spPr>
          <a:xfrm>
            <a:off x="0" y="2895600"/>
            <a:ext cx="9144000" cy="1384995"/>
          </a:xfrm>
          <a:prstGeom prst="rect">
            <a:avLst/>
          </a:prstGeom>
        </p:spPr>
        <p:txBody>
          <a:bodyPr wrap="square">
            <a:spAutoFit/>
          </a:bodyPr>
          <a:lstStyle/>
          <a:p>
            <a:r>
              <a:rPr lang="en-US" sz="2800">
                <a:latin typeface="Times New Roman" pitchFamily="18" charset="0"/>
                <a:cs typeface="Times New Roman" pitchFamily="18" charset="0"/>
              </a:rPr>
              <a:t>+ Khí </a:t>
            </a:r>
            <a:r>
              <a:rPr lang="en-US" sz="2800" dirty="0" err="1">
                <a:latin typeface="Times New Roman" pitchFamily="18" charset="0"/>
                <a:cs typeface="Times New Roman" pitchFamily="18" charset="0"/>
              </a:rPr>
              <a:t>khổng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đậu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xếp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úp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lỗ</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khổng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mở</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loại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khuếch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khỏi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lá</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9065172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613969101"/>
              </p:ext>
            </p:extLst>
          </p:nvPr>
        </p:nvGraphicFramePr>
        <p:xfrm>
          <a:off x="304800" y="0"/>
          <a:ext cx="8229600" cy="922628"/>
        </p:xfrm>
        <a:graphic>
          <a:graphicData uri="http://schemas.openxmlformats.org/drawingml/2006/table">
            <a:tbl>
              <a:tblPr/>
              <a:tblGrid>
                <a:gridCol w="8229600">
                  <a:extLst>
                    <a:ext uri="{9D8B030D-6E8A-4147-A177-3AD203B41FA5}">
                      <a16:colId xmlns:a16="http://schemas.microsoft.com/office/drawing/2014/main" val="20000"/>
                    </a:ext>
                  </a:extLst>
                </a:gridCol>
              </a:tblGrid>
              <a:tr h="268446">
                <a:tc>
                  <a:txBody>
                    <a:bodyPr/>
                    <a:lstStyle/>
                    <a:p>
                      <a:pPr fontAlgn="t"/>
                      <a:r>
                        <a:rPr lang="en-US" sz="2800" b="0" dirty="0">
                          <a:solidFill>
                            <a:srgbClr val="FF0000"/>
                          </a:solidFill>
                          <a:effectLst/>
                        </a:rPr>
                        <a:t>???</a:t>
                      </a:r>
                      <a:r>
                        <a:rPr lang="vi-VN" sz="2800" b="0" dirty="0">
                          <a:solidFill>
                            <a:srgbClr val="FF0000"/>
                          </a:solidFill>
                          <a:effectLst/>
                        </a:rPr>
                        <a:t>Sự trao đổi khí có vai trò gì đối với thực vật và đối với môi trường?</a:t>
                      </a:r>
                    </a:p>
                  </a:txBody>
                  <a:tcPr marL="34594" marR="34594" marT="34594" marB="34594">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3" name="Rectangle 1"/>
          <p:cNvSpPr>
            <a:spLocks noChangeArrowheads="1"/>
          </p:cNvSpPr>
          <p:nvPr/>
        </p:nvSpPr>
        <p:spPr bwMode="auto">
          <a:xfrm>
            <a:off x="76200" y="838200"/>
            <a:ext cx="883920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2800" dirty="0">
                <a:solidFill>
                  <a:srgbClr val="000000"/>
                </a:solidFill>
                <a:latin typeface="Times New Roman" pitchFamily="18" charset="0"/>
                <a:cs typeface="Times New Roman" pitchFamily="18" charset="0"/>
              </a:rPr>
              <a:t>=&gt; + </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Vai</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trò</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của</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trao</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đổi</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khí</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với</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thực</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vật</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Cung</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cấp</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các</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khí</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cần</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thiết</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và</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giải</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phóng</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các</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sản</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phẩm</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khí</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của</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quá</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trình</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tổng</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hợp</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và</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phân</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giải</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ở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thực</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vật</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a:t>
            </a:r>
            <a:endParaRPr kumimoji="0" lang="en-US" sz="20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2800" dirty="0">
                <a:solidFill>
                  <a:srgbClr val="000000"/>
                </a:solidFill>
                <a:latin typeface="Times New Roman" pitchFamily="18" charset="0"/>
                <a:cs typeface="Times New Roman" pitchFamily="18" charset="0"/>
              </a:rPr>
              <a:t>+</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Vai</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trò</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của</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trao</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đổi</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khí</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với</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môi</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trường</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Đóng</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vai</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trò</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trong</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sự</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cân</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bằng</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nồng</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độ</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khí</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trong</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môi</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trường</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cung</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cấp</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các</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khí</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cần</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thiết</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cho</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hoạt</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động</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sống</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của</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các</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sinh</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vật</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trên</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Trái</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Đất</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a:t>
            </a:r>
          </a:p>
        </p:txBody>
      </p:sp>
      <p:graphicFrame>
        <p:nvGraphicFramePr>
          <p:cNvPr id="4" name="Table 3"/>
          <p:cNvGraphicFramePr>
            <a:graphicFrameLocks noGrp="1"/>
          </p:cNvGraphicFramePr>
          <p:nvPr>
            <p:extLst>
              <p:ext uri="{D42A27DB-BD31-4B8C-83A1-F6EECF244321}">
                <p14:modId xmlns:p14="http://schemas.microsoft.com/office/powerpoint/2010/main" val="2306844267"/>
              </p:ext>
            </p:extLst>
          </p:nvPr>
        </p:nvGraphicFramePr>
        <p:xfrm>
          <a:off x="76200" y="3429000"/>
          <a:ext cx="9067800" cy="939548"/>
        </p:xfrm>
        <a:graphic>
          <a:graphicData uri="http://schemas.openxmlformats.org/drawingml/2006/table">
            <a:tbl>
              <a:tblPr/>
              <a:tblGrid>
                <a:gridCol w="9067800">
                  <a:extLst>
                    <a:ext uri="{9D8B030D-6E8A-4147-A177-3AD203B41FA5}">
                      <a16:colId xmlns:a16="http://schemas.microsoft.com/office/drawing/2014/main" val="20000"/>
                    </a:ext>
                  </a:extLst>
                </a:gridCol>
              </a:tblGrid>
              <a:tr h="334098">
                <a:tc>
                  <a:txBody>
                    <a:bodyPr/>
                    <a:lstStyle/>
                    <a:p>
                      <a:pPr fontAlgn="t"/>
                      <a:r>
                        <a:rPr lang="en-US" sz="2800" b="0" dirty="0">
                          <a:solidFill>
                            <a:srgbClr val="FF0000"/>
                          </a:solidFill>
                          <a:effectLst/>
                        </a:rPr>
                        <a:t>???</a:t>
                      </a:r>
                      <a:r>
                        <a:rPr lang="vi-VN" sz="2800" b="0" dirty="0">
                          <a:solidFill>
                            <a:srgbClr val="FF0000"/>
                          </a:solidFill>
                          <a:effectLst/>
                        </a:rPr>
                        <a:t>Vì sao ban đêm không nên để nhiều hoa hoặc cây xanh trong phòng ngủ đóng kín cửa?</a:t>
                      </a:r>
                    </a:p>
                  </a:txBody>
                  <a:tcPr marL="43054" marR="43054" marT="43054" marB="43054">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6" name="Rectangle 5"/>
          <p:cNvSpPr/>
          <p:nvPr/>
        </p:nvSpPr>
        <p:spPr>
          <a:xfrm>
            <a:off x="76200" y="4267200"/>
            <a:ext cx="9067800" cy="2677656"/>
          </a:xfrm>
          <a:prstGeom prst="rect">
            <a:avLst/>
          </a:prstGeom>
        </p:spPr>
        <p:txBody>
          <a:bodyPr wrap="square">
            <a:spAutoFit/>
          </a:bodyPr>
          <a:lstStyle/>
          <a:p>
            <a:r>
              <a:rPr lang="en-US" sz="2800" dirty="0">
                <a:latin typeface="+mj-lt"/>
              </a:rPr>
              <a:t>=&gt;</a:t>
            </a:r>
            <a:r>
              <a:rPr lang="vi-VN" sz="2800" dirty="0">
                <a:latin typeface="+mj-lt"/>
              </a:rPr>
              <a:t>Ban đêm không nên để nhiều hoa hoặc cây xanh trong phòng ngủ đóng kín cửa vì ban đêm cây chỉ diễn ra quá trình hô hấp nên ban đêm cây chỉ thải khí CO</a:t>
            </a:r>
            <a:r>
              <a:rPr lang="vi-VN" sz="2800" baseline="-25000" dirty="0">
                <a:latin typeface="+mj-lt"/>
              </a:rPr>
              <a:t>2</a:t>
            </a:r>
            <a:r>
              <a:rPr lang="vi-VN" sz="2800" dirty="0">
                <a:latin typeface="+mj-lt"/>
              </a:rPr>
              <a:t>, hấp thụ khí O</a:t>
            </a:r>
            <a:r>
              <a:rPr lang="vi-VN" sz="2800" baseline="-25000" dirty="0">
                <a:latin typeface="+mj-lt"/>
              </a:rPr>
              <a:t>2</a:t>
            </a:r>
            <a:r>
              <a:rPr lang="vi-VN" sz="2800" dirty="0">
                <a:latin typeface="+mj-lt"/>
              </a:rPr>
              <a:t> từ môi trường, dẫn đến nồng độ khí CO</a:t>
            </a:r>
            <a:r>
              <a:rPr lang="vi-VN" sz="2800" baseline="-25000" dirty="0">
                <a:latin typeface="+mj-lt"/>
              </a:rPr>
              <a:t>2</a:t>
            </a:r>
            <a:r>
              <a:rPr lang="vi-VN" sz="2800" dirty="0">
                <a:latin typeface="+mj-lt"/>
              </a:rPr>
              <a:t> trong phòng tăng lên; nồng độ O</a:t>
            </a:r>
            <a:r>
              <a:rPr lang="vi-VN" sz="2800" baseline="-25000" dirty="0">
                <a:latin typeface="+mj-lt"/>
              </a:rPr>
              <a:t>2</a:t>
            </a:r>
            <a:r>
              <a:rPr lang="vi-VN" sz="2800" dirty="0">
                <a:latin typeface="+mj-lt"/>
              </a:rPr>
              <a:t> giảm xuống và gây nên tình trạng khó thở cho con người.</a:t>
            </a:r>
            <a:endParaRPr lang="en-US" sz="2800" dirty="0">
              <a:latin typeface="+mj-lt"/>
            </a:endParaRPr>
          </a:p>
        </p:txBody>
      </p:sp>
    </p:spTree>
    <p:extLst>
      <p:ext uri="{BB962C8B-B14F-4D97-AF65-F5344CB8AC3E}">
        <p14:creationId xmlns:p14="http://schemas.microsoft.com/office/powerpoint/2010/main" val="367379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1" descr="Tay viÕt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708629"/>
            <a:ext cx="959201" cy="657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0"/>
          <p:cNvSpPr txBox="1">
            <a:spLocks noChangeArrowheads="1"/>
          </p:cNvSpPr>
          <p:nvPr/>
        </p:nvSpPr>
        <p:spPr bwMode="auto">
          <a:xfrm>
            <a:off x="-41565" y="396539"/>
            <a:ext cx="51469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en-US" altLang="en-US" sz="2800" b="1" u="sng" dirty="0">
                <a:solidFill>
                  <a:srgbClr val="3333FF"/>
                </a:solidFill>
                <a:latin typeface="Times New Roman" pitchFamily="18" charset="0"/>
                <a:cs typeface="Times New Roman" pitchFamily="18" charset="0"/>
              </a:rPr>
              <a:t>I. </a:t>
            </a:r>
            <a:r>
              <a:rPr lang="en-US" altLang="en-US" sz="2800" b="1" u="sng" dirty="0" err="1">
                <a:solidFill>
                  <a:srgbClr val="3333FF"/>
                </a:solidFill>
                <a:latin typeface="Times New Roman" pitchFamily="18" charset="0"/>
                <a:cs typeface="Times New Roman" pitchFamily="18" charset="0"/>
              </a:rPr>
              <a:t>Trao</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đổi</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khí</a:t>
            </a:r>
            <a:r>
              <a:rPr lang="en-US" altLang="en-US" sz="2800" b="1" u="sng" dirty="0">
                <a:solidFill>
                  <a:srgbClr val="3333FF"/>
                </a:solidFill>
                <a:latin typeface="Times New Roman" pitchFamily="18" charset="0"/>
                <a:cs typeface="Times New Roman" pitchFamily="18" charset="0"/>
              </a:rPr>
              <a:t> ở </a:t>
            </a:r>
            <a:r>
              <a:rPr lang="en-US" altLang="en-US" sz="2800" b="1" u="sng" dirty="0" err="1">
                <a:solidFill>
                  <a:srgbClr val="3333FF"/>
                </a:solidFill>
                <a:latin typeface="Times New Roman" pitchFamily="18" charset="0"/>
                <a:cs typeface="Times New Roman" pitchFamily="18" charset="0"/>
              </a:rPr>
              <a:t>sinh</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vật</a:t>
            </a:r>
            <a:r>
              <a:rPr lang="en-US" altLang="en-US" sz="2800" b="1" u="sng" dirty="0">
                <a:solidFill>
                  <a:srgbClr val="3333FF"/>
                </a:solidFill>
                <a:latin typeface="Times New Roman" pitchFamily="18" charset="0"/>
                <a:cs typeface="Times New Roman" pitchFamily="18" charset="0"/>
              </a:rPr>
              <a:t>:</a:t>
            </a:r>
          </a:p>
        </p:txBody>
      </p:sp>
      <p:pic>
        <p:nvPicPr>
          <p:cNvPr id="12" name="Picture 11">
            <a:extLst>
              <a:ext uri="{FF2B5EF4-FFF2-40B4-BE49-F238E27FC236}">
                <a16:creationId xmlns:a16="http://schemas.microsoft.com/office/drawing/2014/main" id="{6E32C8DF-88D4-1DE6-4BD8-15696F3036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2886" y="4218445"/>
            <a:ext cx="2098883" cy="2798510"/>
          </a:xfrm>
          <a:prstGeom prst="rect">
            <a:avLst/>
          </a:prstGeom>
        </p:spPr>
      </p:pic>
      <p:sp>
        <p:nvSpPr>
          <p:cNvPr id="13" name="Text Box 20"/>
          <p:cNvSpPr txBox="1">
            <a:spLocks noChangeArrowheads="1"/>
          </p:cNvSpPr>
          <p:nvPr/>
        </p:nvSpPr>
        <p:spPr bwMode="auto">
          <a:xfrm>
            <a:off x="1524000" y="0"/>
            <a:ext cx="6324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defRPr/>
            </a:pPr>
            <a:r>
              <a:rPr lang="en-US" altLang="en-US" sz="2800" b="1" dirty="0">
                <a:solidFill>
                  <a:srgbClr val="FF0000"/>
                </a:solidFill>
                <a:latin typeface="Times New Roman" pitchFamily="18" charset="0"/>
                <a:cs typeface="Times New Roman" pitchFamily="18" charset="0"/>
              </a:rPr>
              <a:t>BÀI 27. TRAO ĐỔI KHÍ Ở SINH VẬT </a:t>
            </a:r>
          </a:p>
        </p:txBody>
      </p:sp>
      <p:sp>
        <p:nvSpPr>
          <p:cNvPr id="7" name="Rectangle 6"/>
          <p:cNvSpPr>
            <a:spLocks noChangeArrowheads="1"/>
          </p:cNvSpPr>
          <p:nvPr/>
        </p:nvSpPr>
        <p:spPr bwMode="auto">
          <a:xfrm>
            <a:off x="152400" y="885825"/>
            <a:ext cx="83282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Trao</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đổi</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khí</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là</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sự</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trao</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đổi</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các</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chất</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khí</a:t>
            </a:r>
            <a:r>
              <a:rPr kumimoji="0" lang="en-US" sz="2800" b="0" i="0" u="none" strike="noStrike" cap="none" normalizeH="0" dirty="0">
                <a:ln>
                  <a:noFill/>
                </a:ln>
                <a:solidFill>
                  <a:srgbClr val="000000"/>
                </a:solidFill>
                <a:effectLst/>
                <a:latin typeface="Times New Roman" pitchFamily="18" charset="0"/>
                <a:cs typeface="Times New Roman" pitchFamily="18" charset="0"/>
              </a:rPr>
              <a:t> (carbon dioxide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và</a:t>
            </a:r>
            <a:r>
              <a:rPr kumimoji="0" lang="en-US" sz="2800" b="0" i="0" u="none" strike="noStrike" cap="none" normalizeH="0" dirty="0">
                <a:ln>
                  <a:noFill/>
                </a:ln>
                <a:solidFill>
                  <a:srgbClr val="000000"/>
                </a:solidFill>
                <a:effectLst/>
                <a:latin typeface="Times New Roman" pitchFamily="18" charset="0"/>
                <a:cs typeface="Times New Roman" pitchFamily="18" charset="0"/>
              </a:rPr>
              <a:t> oxygen)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giữa</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cơ</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thể</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với</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môi</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trường</a:t>
            </a:r>
            <a:r>
              <a:rPr kumimoji="0" lang="en-US" sz="2800" b="0" i="0" u="none" strike="noStrike" cap="none" normalizeH="0" dirty="0">
                <a:ln>
                  <a:noFill/>
                </a:ln>
                <a:solidFill>
                  <a:srgbClr val="000000"/>
                </a:solidFill>
                <a:effectLst/>
                <a:latin typeface="Times New Roman" pitchFamily="18" charset="0"/>
                <a:cs typeface="Times New Roman" pitchFamily="18" charset="0"/>
              </a:rPr>
              <a:t>.</a:t>
            </a:r>
            <a:endParaRPr kumimoji="0" lang="en-US" sz="20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8" name="Text Box 20"/>
          <p:cNvSpPr txBox="1">
            <a:spLocks noChangeArrowheads="1"/>
          </p:cNvSpPr>
          <p:nvPr/>
        </p:nvSpPr>
        <p:spPr bwMode="auto">
          <a:xfrm>
            <a:off x="-41565" y="1641765"/>
            <a:ext cx="51469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en-US" altLang="en-US" sz="2800" b="1" u="sng" dirty="0">
                <a:solidFill>
                  <a:srgbClr val="3333FF"/>
                </a:solidFill>
                <a:latin typeface="Times New Roman" pitchFamily="18" charset="0"/>
                <a:cs typeface="Times New Roman" pitchFamily="18" charset="0"/>
              </a:rPr>
              <a:t>II. </a:t>
            </a:r>
            <a:r>
              <a:rPr lang="en-US" altLang="en-US" sz="2800" b="1" u="sng" dirty="0" err="1">
                <a:solidFill>
                  <a:srgbClr val="3333FF"/>
                </a:solidFill>
                <a:latin typeface="Times New Roman" pitchFamily="18" charset="0"/>
                <a:cs typeface="Times New Roman" pitchFamily="18" charset="0"/>
              </a:rPr>
              <a:t>Trao</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đổi</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khí</a:t>
            </a:r>
            <a:r>
              <a:rPr lang="en-US" altLang="en-US" sz="2800" b="1" u="sng" dirty="0">
                <a:solidFill>
                  <a:srgbClr val="3333FF"/>
                </a:solidFill>
                <a:latin typeface="Times New Roman" pitchFamily="18" charset="0"/>
                <a:cs typeface="Times New Roman" pitchFamily="18" charset="0"/>
              </a:rPr>
              <a:t> ở </a:t>
            </a:r>
            <a:r>
              <a:rPr lang="en-US" altLang="en-US" sz="2800" b="1" u="sng" dirty="0" err="1">
                <a:solidFill>
                  <a:srgbClr val="3333FF"/>
                </a:solidFill>
                <a:latin typeface="Times New Roman" pitchFamily="18" charset="0"/>
                <a:cs typeface="Times New Roman" pitchFamily="18" charset="0"/>
              </a:rPr>
              <a:t>thực</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vật</a:t>
            </a:r>
            <a:r>
              <a:rPr lang="en-US" altLang="en-US" sz="2800" b="1" u="sng" dirty="0">
                <a:solidFill>
                  <a:srgbClr val="3333FF"/>
                </a:solidFill>
                <a:latin typeface="Times New Roman" pitchFamily="18" charset="0"/>
                <a:cs typeface="Times New Roman" pitchFamily="18" charset="0"/>
              </a:rPr>
              <a:t>:</a:t>
            </a:r>
          </a:p>
        </p:txBody>
      </p:sp>
      <p:sp>
        <p:nvSpPr>
          <p:cNvPr id="14" name="Rectangle 13"/>
          <p:cNvSpPr/>
          <p:nvPr/>
        </p:nvSpPr>
        <p:spPr>
          <a:xfrm>
            <a:off x="0" y="2057400"/>
            <a:ext cx="9144000" cy="954107"/>
          </a:xfrm>
          <a:prstGeom prst="rect">
            <a:avLst/>
          </a:prstGeom>
        </p:spPr>
        <p:txBody>
          <a:bodyPr wrap="square">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đổi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chủ</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yếu</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qua  khí khổng</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lá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quang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hấp</a:t>
            </a:r>
            <a:r>
              <a:rPr lang="en-US" sz="2800" dirty="0">
                <a:latin typeface="Times New Roman" pitchFamily="18" charset="0"/>
                <a:cs typeface="Times New Roman" pitchFamily="18" charset="0"/>
              </a:rPr>
              <a:t>.</a:t>
            </a:r>
          </a:p>
        </p:txBody>
      </p:sp>
      <p:sp>
        <p:nvSpPr>
          <p:cNvPr id="15" name="Rectangle 14"/>
          <p:cNvSpPr/>
          <p:nvPr/>
        </p:nvSpPr>
        <p:spPr>
          <a:xfrm>
            <a:off x="0" y="2895600"/>
            <a:ext cx="9144000" cy="1384995"/>
          </a:xfrm>
          <a:prstGeom prst="rect">
            <a:avLst/>
          </a:prstGeom>
        </p:spPr>
        <p:txBody>
          <a:bodyPr wrap="square">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khổng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đậu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xếp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úp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lỗ</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khí</a:t>
            </a:r>
            <a:r>
              <a:rPr lang="en-US" sz="2800" dirty="0">
                <a:latin typeface="Times New Roman" pitchFamily="18" charset="0"/>
                <a:cs typeface="Times New Roman" pitchFamily="18" charset="0"/>
              </a:rPr>
              <a:t>. Khi </a:t>
            </a:r>
            <a:r>
              <a:rPr lang="en-US" sz="2800" dirty="0" err="1">
                <a:latin typeface="Times New Roman" pitchFamily="18" charset="0"/>
                <a:cs typeface="Times New Roman" pitchFamily="18" charset="0"/>
              </a:rPr>
              <a:t>khí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khổng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mở</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loại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khuếch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khỏi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lá</a:t>
            </a:r>
            <a:r>
              <a:rPr lang="en-US" sz="2800" dirty="0">
                <a:latin typeface="Times New Roman" pitchFamily="18" charset="0"/>
                <a:cs typeface="Times New Roman" pitchFamily="18" charset="0"/>
              </a:rPr>
              <a:t>.</a:t>
            </a:r>
          </a:p>
        </p:txBody>
      </p:sp>
      <p:sp>
        <p:nvSpPr>
          <p:cNvPr id="16" name="Text Box 20"/>
          <p:cNvSpPr txBox="1">
            <a:spLocks noChangeArrowheads="1"/>
          </p:cNvSpPr>
          <p:nvPr/>
        </p:nvSpPr>
        <p:spPr bwMode="auto">
          <a:xfrm>
            <a:off x="0" y="4124980"/>
            <a:ext cx="51469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en-US" altLang="en-US" sz="2800" b="1" u="sng" dirty="0">
                <a:solidFill>
                  <a:srgbClr val="3333FF"/>
                </a:solidFill>
                <a:latin typeface="Times New Roman" pitchFamily="18" charset="0"/>
                <a:cs typeface="Times New Roman" pitchFamily="18" charset="0"/>
              </a:rPr>
              <a:t>III. </a:t>
            </a:r>
            <a:r>
              <a:rPr lang="en-US" altLang="en-US" sz="2800" b="1" u="sng" dirty="0" err="1">
                <a:solidFill>
                  <a:srgbClr val="3333FF"/>
                </a:solidFill>
                <a:latin typeface="Times New Roman" pitchFamily="18" charset="0"/>
                <a:cs typeface="Times New Roman" pitchFamily="18" charset="0"/>
              </a:rPr>
              <a:t>Trao</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đổi</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khí</a:t>
            </a:r>
            <a:r>
              <a:rPr lang="en-US" altLang="en-US" sz="2800" b="1" u="sng" dirty="0">
                <a:solidFill>
                  <a:srgbClr val="3333FF"/>
                </a:solidFill>
                <a:latin typeface="Times New Roman" pitchFamily="18" charset="0"/>
                <a:cs typeface="Times New Roman" pitchFamily="18" charset="0"/>
              </a:rPr>
              <a:t> ở </a:t>
            </a:r>
            <a:r>
              <a:rPr lang="en-US" altLang="en-US" sz="2800" b="1" u="sng" dirty="0" err="1">
                <a:solidFill>
                  <a:srgbClr val="3333FF"/>
                </a:solidFill>
                <a:latin typeface="Times New Roman" pitchFamily="18" charset="0"/>
                <a:cs typeface="Times New Roman" pitchFamily="18" charset="0"/>
              </a:rPr>
              <a:t>động</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vật</a:t>
            </a:r>
            <a:r>
              <a:rPr lang="en-US" altLang="en-US" sz="2800" b="1" u="sng" dirty="0">
                <a:solidFill>
                  <a:srgbClr val="3333FF"/>
                </a:solidFill>
                <a:latin typeface="Times New Roman" pitchFamily="18" charset="0"/>
                <a:cs typeface="Times New Roman" pitchFamily="18" charset="0"/>
              </a:rPr>
              <a:t>:</a:t>
            </a:r>
          </a:p>
        </p:txBody>
      </p:sp>
    </p:spTree>
    <p:extLst>
      <p:ext uri="{BB962C8B-B14F-4D97-AF65-F5344CB8AC3E}">
        <p14:creationId xmlns:p14="http://schemas.microsoft.com/office/powerpoint/2010/main" val="4904622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lh6.googleusercontent.com/bv7yb1PhqWDUrJinyXrxZd6R1ECYiU6QHRvqDwAEVYBtN5Pv-EmNgYqPnVlah7WeS6hcF4jOUvQ_AWlZA0XCYhYz6fd5QEZyKOl5ozdZKkFA7Z9qk_fS1w7_NC_RQ1t0e5O-HbL8dl2KdBmAX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8991600" cy="5791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67361"/>
            <a:ext cx="9220200" cy="1200329"/>
          </a:xfrm>
          <a:prstGeom prst="rect">
            <a:avLst/>
          </a:prstGeom>
        </p:spPr>
        <p:txBody>
          <a:bodyPr wrap="square">
            <a:spAutoFit/>
          </a:bodyPr>
          <a:lstStyle/>
          <a:p>
            <a:r>
              <a:rPr lang="vi-VN" sz="2400" b="1" dirty="0">
                <a:latin typeface="Times New Roman" panose="02020603050405020304" pitchFamily="18" charset="0"/>
                <a:cs typeface="Times New Roman" panose="02020603050405020304" pitchFamily="18" charset="0"/>
              </a:rPr>
              <a:t>Câu 10</a:t>
            </a:r>
            <a:r>
              <a:rPr lang="en-US" sz="2400" b="1" dirty="0">
                <a:latin typeface="Times New Roman" panose="02020603050405020304" pitchFamily="18" charset="0"/>
                <a:cs typeface="Times New Roman" panose="02020603050405020304" pitchFamily="18" charset="0"/>
              </a:rPr>
              <a:t>.</a:t>
            </a:r>
            <a:r>
              <a:rPr lang="vi-VN" sz="2400" b="1"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Kể tên các cơ quan thực hiện sự trao đổi khí ở động vật</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a:p>
            <a:r>
              <a:rPr lang="vi-VN" sz="2400" b="1" dirty="0">
                <a:latin typeface="Times New Roman" panose="02020603050405020304" pitchFamily="18" charset="0"/>
                <a:cs typeface="Times New Roman" panose="02020603050405020304" pitchFamily="18" charset="0"/>
              </a:rPr>
              <a:t>Câu 11</a:t>
            </a:r>
            <a:r>
              <a:rPr lang="en-US" sz="2400" b="1"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Quan sát Hình 27.4, hãy cho biết các đại diện: giun đất, ruồi, cá, chó trao đổi khí qua các cơ quan nào</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8555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657046"/>
            <a:ext cx="8991600" cy="5262979"/>
          </a:xfrm>
          <a:prstGeom prst="rect">
            <a:avLst/>
          </a:prstGeom>
        </p:spPr>
        <p:txBody>
          <a:bodyPr wrap="square">
            <a:spAutoFit/>
          </a:bodyPr>
          <a:lstStyle/>
          <a:p>
            <a:r>
              <a:rPr lang="vi-VN" sz="2800" b="1" dirty="0">
                <a:solidFill>
                  <a:srgbClr val="FF0000"/>
                </a:solidFill>
                <a:latin typeface="Times New Roman" panose="02020603050405020304" pitchFamily="18" charset="0"/>
                <a:cs typeface="Times New Roman" panose="02020603050405020304" pitchFamily="18" charset="0"/>
              </a:rPr>
              <a:t>Câu 1</a:t>
            </a:r>
            <a:r>
              <a:rPr lang="en-US" sz="2800" b="1" dirty="0">
                <a:solidFill>
                  <a:srgbClr val="FF0000"/>
                </a:solidFill>
                <a:latin typeface="Times New Roman" panose="02020603050405020304" pitchFamily="18" charset="0"/>
                <a:cs typeface="Times New Roman" panose="02020603050405020304" pitchFamily="18" charset="0"/>
              </a:rPr>
              <a:t>0.</a:t>
            </a:r>
            <a:r>
              <a:rPr lang="vi-VN" sz="2800" b="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Các cơ quan thực hiện sự trao đổi khí ở động vật:</a:t>
            </a:r>
          </a:p>
          <a:p>
            <a:r>
              <a:rPr lang="vi-VN" sz="2800" dirty="0">
                <a:latin typeface="Times New Roman" panose="02020603050405020304" pitchFamily="18" charset="0"/>
                <a:cs typeface="Times New Roman" panose="02020603050405020304" pitchFamily="18" charset="0"/>
              </a:rPr>
              <a:t>- Động vật đơn bào và một số động vật đa bào như ruột khoang, giun tròn, giun dẹp,... trao đổi khí qua bề mặt cơ thể.</a:t>
            </a:r>
          </a:p>
          <a:p>
            <a:r>
              <a:rPr lang="vi-VN" sz="2800" dirty="0">
                <a:latin typeface="Times New Roman" panose="02020603050405020304" pitchFamily="18" charset="0"/>
                <a:cs typeface="Times New Roman" panose="02020603050405020304" pitchFamily="18" charset="0"/>
              </a:rPr>
              <a:t>- Các loài côn trùng trao đổi khí qua hệ thống ống khí.</a:t>
            </a:r>
          </a:p>
          <a:p>
            <a:r>
              <a:rPr lang="vi-VN" sz="2800" dirty="0">
                <a:latin typeface="Times New Roman" panose="02020603050405020304" pitchFamily="18" charset="0"/>
                <a:cs typeface="Times New Roman" panose="02020603050405020304" pitchFamily="18" charset="0"/>
              </a:rPr>
              <a:t>- Các loài sống dưới nước như cá, tôm, cua, trai, ... trao đổi khí qua mang.</a:t>
            </a:r>
          </a:p>
          <a:p>
            <a:r>
              <a:rPr lang="vi-VN" sz="2800" dirty="0">
                <a:latin typeface="Times New Roman" panose="02020603050405020304" pitchFamily="18" charset="0"/>
                <a:cs typeface="Times New Roman" panose="02020603050405020304" pitchFamily="18" charset="0"/>
              </a:rPr>
              <a:t>- Động vật thuộc lớp Bò sát, Chim, Thú trao đổi khí qua phổi.</a:t>
            </a:r>
          </a:p>
          <a:p>
            <a:r>
              <a:rPr lang="vi-VN" sz="2800" b="1" dirty="0">
                <a:solidFill>
                  <a:srgbClr val="FF0000"/>
                </a:solidFill>
                <a:latin typeface="Times New Roman" panose="02020603050405020304" pitchFamily="18" charset="0"/>
                <a:cs typeface="Times New Roman" panose="02020603050405020304" pitchFamily="18" charset="0"/>
              </a:rPr>
              <a:t>Câu </a:t>
            </a:r>
            <a:r>
              <a:rPr lang="en-US" sz="2800" b="1" dirty="0">
                <a:solidFill>
                  <a:srgbClr val="FF0000"/>
                </a:solidFill>
                <a:latin typeface="Times New Roman" panose="02020603050405020304" pitchFamily="18" charset="0"/>
                <a:cs typeface="Times New Roman" panose="02020603050405020304" pitchFamily="18" charset="0"/>
              </a:rPr>
              <a:t>11.</a:t>
            </a:r>
            <a:r>
              <a:rPr lang="vi-VN" sz="2800" b="1" dirty="0">
                <a:solidFill>
                  <a:srgbClr val="FF0000"/>
                </a:solidFill>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Cơ quan trao đổi khí của:</a:t>
            </a:r>
          </a:p>
          <a:p>
            <a:r>
              <a:rPr lang="vi-VN" sz="2800" b="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Giun đất: Qua da</a:t>
            </a:r>
          </a:p>
          <a:p>
            <a:r>
              <a:rPr lang="vi-VN" sz="2800" dirty="0">
                <a:latin typeface="Times New Roman" panose="02020603050405020304" pitchFamily="18" charset="0"/>
                <a:cs typeface="Times New Roman" panose="02020603050405020304" pitchFamily="18" charset="0"/>
              </a:rPr>
              <a:t>- Ruồi: Qua hệ thống ống khí</a:t>
            </a:r>
          </a:p>
          <a:p>
            <a:r>
              <a:rPr lang="vi-VN" sz="2800" dirty="0">
                <a:latin typeface="Times New Roman" panose="02020603050405020304" pitchFamily="18" charset="0"/>
                <a:cs typeface="Times New Roman" panose="02020603050405020304" pitchFamily="18" charset="0"/>
              </a:rPr>
              <a:t>- Cá: Qua mang</a:t>
            </a:r>
          </a:p>
          <a:p>
            <a:r>
              <a:rPr lang="vi-VN" sz="2800" dirty="0">
                <a:latin typeface="Times New Roman" panose="02020603050405020304" pitchFamily="18" charset="0"/>
                <a:cs typeface="Times New Roman" panose="02020603050405020304" pitchFamily="18" charset="0"/>
              </a:rPr>
              <a:t>- Chó: Qua phổi</a:t>
            </a:r>
          </a:p>
        </p:txBody>
      </p:sp>
      <p:sp>
        <p:nvSpPr>
          <p:cNvPr id="4" name="Rectangle 5"/>
          <p:cNvSpPr txBox="1">
            <a:spLocks noChangeArrowheads="1"/>
          </p:cNvSpPr>
          <p:nvPr/>
        </p:nvSpPr>
        <p:spPr>
          <a:xfrm>
            <a:off x="3276600" y="76200"/>
            <a:ext cx="1676400" cy="4572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200" b="1" u="sng" dirty="0" err="1">
                <a:solidFill>
                  <a:srgbClr val="0000FF"/>
                </a:solidFill>
                <a:latin typeface="Times New Roman" pitchFamily="18" charset="0"/>
                <a:cs typeface="Times New Roman" pitchFamily="18" charset="0"/>
              </a:rPr>
              <a:t>Trả</a:t>
            </a:r>
            <a:r>
              <a:rPr lang="en-US" altLang="en-US" sz="3200" b="1" u="sng" dirty="0">
                <a:solidFill>
                  <a:srgbClr val="0000FF"/>
                </a:solidFill>
                <a:latin typeface="Times New Roman" pitchFamily="18" charset="0"/>
                <a:cs typeface="Times New Roman" pitchFamily="18" charset="0"/>
              </a:rPr>
              <a:t> </a:t>
            </a:r>
            <a:r>
              <a:rPr lang="en-US" altLang="en-US" sz="3200" b="1" u="sng" dirty="0" err="1">
                <a:solidFill>
                  <a:srgbClr val="0000FF"/>
                </a:solidFill>
                <a:latin typeface="Times New Roman" pitchFamily="18" charset="0"/>
                <a:cs typeface="Times New Roman" pitchFamily="18" charset="0"/>
              </a:rPr>
              <a:t>lời</a:t>
            </a:r>
            <a:r>
              <a:rPr lang="en-US" altLang="en-US" sz="3200" b="1" u="sng" dirty="0">
                <a:solidFill>
                  <a:srgbClr val="0000FF"/>
                </a:solidFill>
                <a:latin typeface="Times New Roman" pitchFamily="18" charset="0"/>
                <a:cs typeface="Times New Roman" pitchFamily="18" charset="0"/>
              </a:rPr>
              <a:t> </a:t>
            </a:r>
          </a:p>
        </p:txBody>
      </p:sp>
    </p:spTree>
    <p:extLst>
      <p:ext uri="{BB962C8B-B14F-4D97-AF65-F5344CB8AC3E}">
        <p14:creationId xmlns:p14="http://schemas.microsoft.com/office/powerpoint/2010/main" val="238227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barn(inVertical)">
                                      <p:cBhvr>
                                        <p:cTn id="24" dur="500"/>
                                        <p:tgtEl>
                                          <p:spTgt spid="2">
                                            <p:txEl>
                                              <p:pRg st="5" end="5"/>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barn(inVertical)">
                                      <p:cBhvr>
                                        <p:cTn id="27" dur="500"/>
                                        <p:tgtEl>
                                          <p:spTgt spid="2">
                                            <p:txEl>
                                              <p:pRg st="6" end="6"/>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2">
                                            <p:txEl>
                                              <p:pRg st="7" end="7"/>
                                            </p:txEl>
                                          </p:spTgt>
                                        </p:tgtEl>
                                        <p:attrNameLst>
                                          <p:attrName>style.visibility</p:attrName>
                                        </p:attrNameLst>
                                      </p:cBhvr>
                                      <p:to>
                                        <p:strVal val="visible"/>
                                      </p:to>
                                    </p:set>
                                    <p:animEffect transition="in" filter="barn(inVertical)">
                                      <p:cBhvr>
                                        <p:cTn id="30" dur="500"/>
                                        <p:tgtEl>
                                          <p:spTgt spid="2">
                                            <p:txEl>
                                              <p:pRg st="7" end="7"/>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animEffect transition="in" filter="barn(inVertical)">
                                      <p:cBhvr>
                                        <p:cTn id="33" dur="500"/>
                                        <p:tgtEl>
                                          <p:spTgt spid="2">
                                            <p:txEl>
                                              <p:pRg st="8" end="8"/>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2">
                                            <p:txEl>
                                              <p:pRg st="9" end="9"/>
                                            </p:txEl>
                                          </p:spTgt>
                                        </p:tgtEl>
                                        <p:attrNameLst>
                                          <p:attrName>style.visibility</p:attrName>
                                        </p:attrNameLst>
                                      </p:cBhvr>
                                      <p:to>
                                        <p:strVal val="visible"/>
                                      </p:to>
                                    </p:set>
                                    <p:animEffect transition="in" filter="barn(inVertical)">
                                      <p:cBhvr>
                                        <p:cTn id="36"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s://lh3.googleusercontent.com/PGAl05CYzIdxuFCldlRV9Pua8JpsFN7H8AVAH7Ozz65ZjUmcu7VkyAYMiRuW2lKhhy77edApQee8bsWPhTIBAT0ykiE3RcaNQs6the1AqHuc3XV8OhVLPR1plzWKRm06H9upWalQEW4KVgEZF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7709"/>
            <a:ext cx="6386945" cy="55713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 y="152400"/>
            <a:ext cx="3124200" cy="4401205"/>
          </a:xfrm>
          <a:prstGeom prst="rect">
            <a:avLst/>
          </a:prstGeom>
        </p:spPr>
        <p:txBody>
          <a:bodyPr wrap="square">
            <a:spAutoFit/>
          </a:bodyPr>
          <a:lstStyle/>
          <a:p>
            <a:r>
              <a:rPr lang="vi-VN" sz="2800" b="1" dirty="0">
                <a:latin typeface="Times New Roman" panose="02020603050405020304" pitchFamily="18" charset="0"/>
                <a:cs typeface="Times New Roman" panose="02020603050405020304" pitchFamily="18" charset="0"/>
              </a:rPr>
              <a:t>Câu 12</a:t>
            </a:r>
            <a:r>
              <a:rPr lang="en-US" sz="2800" b="1" dirty="0">
                <a:latin typeface="Times New Roman" panose="02020603050405020304" pitchFamily="18" charset="0"/>
                <a:cs typeface="Times New Roman" panose="02020603050405020304" pitchFamily="18" charset="0"/>
              </a:rPr>
              <a:t>.</a:t>
            </a:r>
            <a:r>
              <a:rPr lang="vi-VN" sz="2800" b="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Quan sát Hình 27.5, hãy:</a:t>
            </a:r>
          </a:p>
          <a:p>
            <a:r>
              <a:rPr lang="vi-VN" sz="2800" dirty="0">
                <a:latin typeface="Times New Roman" panose="02020603050405020304" pitchFamily="18" charset="0"/>
                <a:cs typeface="Times New Roman" panose="02020603050405020304" pitchFamily="18" charset="0"/>
              </a:rPr>
              <a:t>- Nêu tên các cơ quan trong hệ hô hấp ở người</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Mô tả đường đi của khí Oxygen và carbon dioxide qua các cơ quan hô hấp ở người</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3" name="Rectangle 2"/>
          <p:cNvSpPr/>
          <p:nvPr/>
        </p:nvSpPr>
        <p:spPr>
          <a:xfrm>
            <a:off x="152400" y="5599093"/>
            <a:ext cx="8686800" cy="954107"/>
          </a:xfrm>
          <a:prstGeom prst="rect">
            <a:avLst/>
          </a:prstGeom>
        </p:spPr>
        <p:txBody>
          <a:bodyPr wrap="square">
            <a:spAutoFit/>
          </a:bodyPr>
          <a:lstStyle/>
          <a:p>
            <a:r>
              <a:rPr lang="vi-VN" sz="2800" b="1" dirty="0">
                <a:latin typeface="Times New Roman" panose="02020603050405020304" pitchFamily="18" charset="0"/>
                <a:cs typeface="Times New Roman" panose="02020603050405020304" pitchFamily="18" charset="0"/>
              </a:rPr>
              <a:t>Câu 13</a:t>
            </a:r>
            <a:r>
              <a:rPr lang="en-US" sz="2800" b="1"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Vi sao khi tập thể dục hoặc vận động mạnh, sự trao đổi khí diễn ra nhanh hơn?</a:t>
            </a:r>
          </a:p>
        </p:txBody>
      </p:sp>
    </p:spTree>
    <p:extLst>
      <p:ext uri="{BB962C8B-B14F-4D97-AF65-F5344CB8AC3E}">
        <p14:creationId xmlns:p14="http://schemas.microsoft.com/office/powerpoint/2010/main" val="2290240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1FC3E5-2976-21AF-E7F9-2BE21B3F8B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89" y="0"/>
            <a:ext cx="9116511" cy="6765268"/>
          </a:xfrm>
          <a:prstGeom prst="rect">
            <a:avLst/>
          </a:prstGeom>
        </p:spPr>
      </p:pic>
      <p:sp>
        <p:nvSpPr>
          <p:cNvPr id="2" name="Rectangle 1"/>
          <p:cNvSpPr/>
          <p:nvPr/>
        </p:nvSpPr>
        <p:spPr>
          <a:xfrm>
            <a:off x="5278582" y="501908"/>
            <a:ext cx="3789218" cy="4832092"/>
          </a:xfrm>
          <a:prstGeom prst="rect">
            <a:avLst/>
          </a:prstGeom>
          <a:solidFill>
            <a:schemeClr val="bg1"/>
          </a:solidFill>
          <a:ln>
            <a:solidFill>
              <a:schemeClr val="bg1"/>
            </a:solidFill>
          </a:ln>
        </p:spPr>
        <p:txBody>
          <a:bodyPr wrap="square">
            <a:spAutoFit/>
          </a:bodyPr>
          <a:lstStyle/>
          <a:p>
            <a:r>
              <a:rPr lang="en-US" sz="2800" dirty="0"/>
              <a:t>+ </a:t>
            </a:r>
            <a:r>
              <a:rPr lang="vi-VN" sz="2800" dirty="0"/>
              <a:t>Hình bên thể hiện sự trao đổi khí giữa cơ thể người với môi trường. Cơ thể chúng ta lấy khí oxygen và thải khí carbon dioxide qua những hoạt động nào? Các loại khí này vận chuyển qua các cơ quan của hệ hô hấp như thế nào?</a:t>
            </a:r>
            <a:endParaRPr lang="en-US" sz="28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79" y="304800"/>
            <a:ext cx="5154111" cy="5656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38391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a:xfrm>
            <a:off x="3276600" y="76200"/>
            <a:ext cx="1676400" cy="4572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200" b="1" u="sng" dirty="0" err="1">
                <a:solidFill>
                  <a:srgbClr val="0000FF"/>
                </a:solidFill>
                <a:latin typeface="Times New Roman" pitchFamily="18" charset="0"/>
                <a:cs typeface="Times New Roman" pitchFamily="18" charset="0"/>
              </a:rPr>
              <a:t>Trả</a:t>
            </a:r>
            <a:r>
              <a:rPr lang="en-US" altLang="en-US" sz="3200" b="1" u="sng" dirty="0">
                <a:solidFill>
                  <a:srgbClr val="0000FF"/>
                </a:solidFill>
                <a:latin typeface="Times New Roman" pitchFamily="18" charset="0"/>
                <a:cs typeface="Times New Roman" pitchFamily="18" charset="0"/>
              </a:rPr>
              <a:t> </a:t>
            </a:r>
            <a:r>
              <a:rPr lang="en-US" altLang="en-US" sz="3200" b="1" u="sng" dirty="0" err="1">
                <a:solidFill>
                  <a:srgbClr val="0000FF"/>
                </a:solidFill>
                <a:latin typeface="Times New Roman" pitchFamily="18" charset="0"/>
                <a:cs typeface="Times New Roman" pitchFamily="18" charset="0"/>
              </a:rPr>
              <a:t>lời</a:t>
            </a:r>
            <a:r>
              <a:rPr lang="en-US" altLang="en-US" sz="3200" b="1" u="sng" dirty="0">
                <a:solidFill>
                  <a:srgbClr val="0000FF"/>
                </a:solidFill>
                <a:latin typeface="Times New Roman" pitchFamily="18" charset="0"/>
                <a:cs typeface="Times New Roman" pitchFamily="18" charset="0"/>
              </a:rPr>
              <a:t> </a:t>
            </a:r>
          </a:p>
        </p:txBody>
      </p:sp>
      <p:sp>
        <p:nvSpPr>
          <p:cNvPr id="3" name="Rectangle 2"/>
          <p:cNvSpPr/>
          <p:nvPr/>
        </p:nvSpPr>
        <p:spPr>
          <a:xfrm>
            <a:off x="27709" y="457200"/>
            <a:ext cx="8915400" cy="6124754"/>
          </a:xfrm>
          <a:prstGeom prst="rect">
            <a:avLst/>
          </a:prstGeom>
        </p:spPr>
        <p:txBody>
          <a:bodyPr wrap="square">
            <a:spAutoFit/>
          </a:bodyPr>
          <a:lstStyle/>
          <a:p>
            <a:r>
              <a:rPr lang="vi-VN" sz="2800" b="1" dirty="0">
                <a:solidFill>
                  <a:srgbClr val="FF0000"/>
                </a:solidFill>
                <a:latin typeface="Times New Roman" panose="02020603050405020304" pitchFamily="18" charset="0"/>
                <a:cs typeface="Times New Roman" panose="02020603050405020304" pitchFamily="18" charset="0"/>
              </a:rPr>
              <a:t>Câu 12</a:t>
            </a:r>
            <a:r>
              <a:rPr lang="en-US" sz="2800" b="1" dirty="0">
                <a:solidFill>
                  <a:srgbClr val="FF0000"/>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Nêu tên các cơ quan trong hệ hô hấp ở người: Khoang mũi, thanh quản, khí quản, phổi trái và phổi phải (gồm các phế quản chứa các tiểu phế quản, tiểu phế quản chưa các phế nang).</a:t>
            </a:r>
          </a:p>
          <a:p>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Mô tả đường đi của khí Oxygen và carbon dioxide </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Khi hít vào, không khí ở môi trường ngoài đi qua khoang mũi, khí quản, phế quản để vào phổi và đến tận các phế nang trong phổi. Ở các phế nang, oxygen khuếch tán vào máu và được vận chuyển đến để cung cấp cho các tế bào trong cơ thể; carbon dioxide từ máu sẽ khuếch tán vào phế nang và được đưa ra ngoài qua việc thở ra.</a:t>
            </a:r>
          </a:p>
          <a:p>
            <a:r>
              <a:rPr lang="vi-VN" sz="2800" b="1" dirty="0">
                <a:solidFill>
                  <a:srgbClr val="FF0000"/>
                </a:solidFill>
                <a:latin typeface="Times New Roman" panose="02020603050405020304" pitchFamily="18" charset="0"/>
                <a:cs typeface="Times New Roman" panose="02020603050405020304" pitchFamily="18" charset="0"/>
              </a:rPr>
              <a:t>Câu 13</a:t>
            </a:r>
            <a:r>
              <a:rPr lang="en-US" sz="2800" b="1" dirty="0">
                <a:solidFill>
                  <a:srgbClr val="FF0000"/>
                </a:solidFill>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Khi tập thể dục hoặc vận động mạnh, sự trao đổi khí diễn ra nhanh hơn vì lúc đó cơ thể yêu cầu nhiều O</a:t>
            </a:r>
            <a:r>
              <a:rPr lang="vi-VN" sz="2800" baseline="-25000" dirty="0">
                <a:latin typeface="Times New Roman" panose="02020603050405020304" pitchFamily="18" charset="0"/>
                <a:cs typeface="Times New Roman" panose="02020603050405020304" pitchFamily="18" charset="0"/>
              </a:rPr>
              <a:t>2</a:t>
            </a:r>
            <a:r>
              <a:rPr lang="vi-VN" sz="2800" dirty="0">
                <a:latin typeface="Times New Roman" panose="02020603050405020304" pitchFamily="18" charset="0"/>
                <a:cs typeface="Times New Roman" panose="02020603050405020304" pitchFamily="18" charset="0"/>
              </a:rPr>
              <a:t> hơn cho quá trình hô hấp tế bào tạo năng lượng.</a:t>
            </a:r>
          </a:p>
        </p:txBody>
      </p:sp>
    </p:spTree>
    <p:extLst>
      <p:ext uri="{BB962C8B-B14F-4D97-AF65-F5344CB8AC3E}">
        <p14:creationId xmlns:p14="http://schemas.microsoft.com/office/powerpoint/2010/main" val="12180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lh6.googleusercontent.com/CTyH1IYms-K6lf4JwV2AvzqZjr8z9ppKP-MGJ7dbY96HJ4DVa0qUJF2PTe4UH1gQ4WB4jzCsrS_OWTsEAnAPT8D8kKgUmy9cwz2IUPSuR1RS7PUTk0Vm6BMPVkls7n3vHyaRKPlf0bpk5J1K9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0"/>
            <a:ext cx="6248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 y="152400"/>
            <a:ext cx="2057400" cy="4524315"/>
          </a:xfrm>
          <a:prstGeom prst="rect">
            <a:avLst/>
          </a:prstGeom>
        </p:spPr>
        <p:txBody>
          <a:bodyPr wrap="square">
            <a:spAutoFit/>
          </a:bodyPr>
          <a:lstStyle/>
          <a:p>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Xác định các cơ quan trao đổi khí của các sinh vật trong bảng sau:</a:t>
            </a:r>
            <a:endParaRPr lang="en-US" sz="3600" dirty="0">
              <a:latin typeface="Times New Roman" panose="02020603050405020304" pitchFamily="18" charset="0"/>
              <a:cs typeface="Times New Roman" panose="02020603050405020304" pitchFamily="18" charset="0"/>
            </a:endParaRPr>
          </a:p>
        </p:txBody>
      </p:sp>
      <p:sp>
        <p:nvSpPr>
          <p:cNvPr id="5" name="Rectangle 5"/>
          <p:cNvSpPr txBox="1">
            <a:spLocks noChangeArrowheads="1"/>
          </p:cNvSpPr>
          <p:nvPr/>
        </p:nvSpPr>
        <p:spPr>
          <a:xfrm>
            <a:off x="6096000" y="1219200"/>
            <a:ext cx="2667000" cy="457200"/>
          </a:xfrm>
          <a:prstGeom prst="rect">
            <a:avLst/>
          </a:prstGeom>
          <a:solidFill>
            <a:schemeClr val="bg1"/>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2800" dirty="0" err="1">
                <a:solidFill>
                  <a:srgbClr val="0000FF"/>
                </a:solidFill>
                <a:latin typeface="Times New Roman" pitchFamily="18" charset="0"/>
                <a:cs typeface="Times New Roman" pitchFamily="18" charset="0"/>
              </a:rPr>
              <a:t>Bề</a:t>
            </a:r>
            <a:r>
              <a:rPr lang="en-US" altLang="en-US" sz="2800" dirty="0">
                <a:solidFill>
                  <a:srgbClr val="0000FF"/>
                </a:solidFill>
                <a:latin typeface="Times New Roman" pitchFamily="18" charset="0"/>
                <a:cs typeface="Times New Roman" pitchFamily="18" charset="0"/>
              </a:rPr>
              <a:t> </a:t>
            </a:r>
            <a:r>
              <a:rPr lang="en-US" altLang="en-US" sz="2800" dirty="0" err="1">
                <a:solidFill>
                  <a:srgbClr val="0000FF"/>
                </a:solidFill>
                <a:latin typeface="Times New Roman" pitchFamily="18" charset="0"/>
                <a:cs typeface="Times New Roman" pitchFamily="18" charset="0"/>
              </a:rPr>
              <a:t>mặt</a:t>
            </a:r>
            <a:r>
              <a:rPr lang="en-US" altLang="en-US" sz="2800" dirty="0">
                <a:solidFill>
                  <a:srgbClr val="0000FF"/>
                </a:solidFill>
                <a:latin typeface="Times New Roman" pitchFamily="18" charset="0"/>
                <a:cs typeface="Times New Roman" pitchFamily="18" charset="0"/>
              </a:rPr>
              <a:t> </a:t>
            </a:r>
            <a:r>
              <a:rPr lang="en-US" altLang="en-US" sz="2800" dirty="0" err="1">
                <a:solidFill>
                  <a:srgbClr val="0000FF"/>
                </a:solidFill>
                <a:latin typeface="Times New Roman" pitchFamily="18" charset="0"/>
                <a:cs typeface="Times New Roman" pitchFamily="18" charset="0"/>
              </a:rPr>
              <a:t>cơ</a:t>
            </a:r>
            <a:r>
              <a:rPr lang="en-US" altLang="en-US" sz="2800" dirty="0">
                <a:solidFill>
                  <a:srgbClr val="0000FF"/>
                </a:solidFill>
                <a:latin typeface="Times New Roman" pitchFamily="18" charset="0"/>
                <a:cs typeface="Times New Roman" pitchFamily="18" charset="0"/>
              </a:rPr>
              <a:t> </a:t>
            </a:r>
            <a:r>
              <a:rPr lang="en-US" altLang="en-US" sz="2800" dirty="0" err="1">
                <a:solidFill>
                  <a:srgbClr val="0000FF"/>
                </a:solidFill>
                <a:latin typeface="Times New Roman" pitchFamily="18" charset="0"/>
                <a:cs typeface="Times New Roman" pitchFamily="18" charset="0"/>
              </a:rPr>
              <a:t>thể</a:t>
            </a:r>
            <a:r>
              <a:rPr lang="en-US" altLang="en-US" sz="2800" dirty="0">
                <a:solidFill>
                  <a:srgbClr val="0000FF"/>
                </a:solidFill>
                <a:latin typeface="Times New Roman" pitchFamily="18" charset="0"/>
                <a:cs typeface="Times New Roman" pitchFamily="18" charset="0"/>
              </a:rPr>
              <a:t> </a:t>
            </a:r>
          </a:p>
        </p:txBody>
      </p:sp>
      <p:sp>
        <p:nvSpPr>
          <p:cNvPr id="6" name="Rectangle 5"/>
          <p:cNvSpPr txBox="1">
            <a:spLocks noChangeArrowheads="1"/>
          </p:cNvSpPr>
          <p:nvPr/>
        </p:nvSpPr>
        <p:spPr>
          <a:xfrm>
            <a:off x="6248400" y="1752600"/>
            <a:ext cx="2667000" cy="457200"/>
          </a:xfrm>
          <a:prstGeom prst="rect">
            <a:avLst/>
          </a:prstGeom>
          <a:solidFill>
            <a:schemeClr val="bg1"/>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2800" dirty="0" err="1">
                <a:solidFill>
                  <a:srgbClr val="0000FF"/>
                </a:solidFill>
                <a:latin typeface="Times New Roman" pitchFamily="18" charset="0"/>
                <a:cs typeface="Times New Roman" pitchFamily="18" charset="0"/>
              </a:rPr>
              <a:t>Phổi</a:t>
            </a:r>
            <a:endParaRPr lang="en-US" altLang="en-US" sz="2800" dirty="0">
              <a:solidFill>
                <a:srgbClr val="0000FF"/>
              </a:solidFill>
              <a:latin typeface="Times New Roman" pitchFamily="18" charset="0"/>
              <a:cs typeface="Times New Roman" pitchFamily="18" charset="0"/>
            </a:endParaRPr>
          </a:p>
        </p:txBody>
      </p:sp>
      <p:sp>
        <p:nvSpPr>
          <p:cNvPr id="7" name="Rectangle 5"/>
          <p:cNvSpPr txBox="1">
            <a:spLocks noChangeArrowheads="1"/>
          </p:cNvSpPr>
          <p:nvPr/>
        </p:nvSpPr>
        <p:spPr>
          <a:xfrm>
            <a:off x="6096000" y="2286000"/>
            <a:ext cx="2667000" cy="457200"/>
          </a:xfrm>
          <a:prstGeom prst="rect">
            <a:avLst/>
          </a:prstGeom>
          <a:solidFill>
            <a:schemeClr val="bg1"/>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2800" dirty="0" err="1">
                <a:solidFill>
                  <a:srgbClr val="0000FF"/>
                </a:solidFill>
                <a:latin typeface="Times New Roman" pitchFamily="18" charset="0"/>
                <a:cs typeface="Times New Roman" pitchFamily="18" charset="0"/>
              </a:rPr>
              <a:t>Ống</a:t>
            </a:r>
            <a:r>
              <a:rPr lang="en-US" altLang="en-US" sz="2800" dirty="0">
                <a:solidFill>
                  <a:srgbClr val="0000FF"/>
                </a:solidFill>
                <a:latin typeface="Times New Roman" pitchFamily="18" charset="0"/>
                <a:cs typeface="Times New Roman" pitchFamily="18" charset="0"/>
              </a:rPr>
              <a:t> </a:t>
            </a:r>
            <a:r>
              <a:rPr lang="en-US" altLang="en-US" sz="2800" dirty="0" err="1">
                <a:solidFill>
                  <a:srgbClr val="0000FF"/>
                </a:solidFill>
                <a:latin typeface="Times New Roman" pitchFamily="18" charset="0"/>
                <a:cs typeface="Times New Roman" pitchFamily="18" charset="0"/>
              </a:rPr>
              <a:t>khí</a:t>
            </a:r>
            <a:endParaRPr lang="en-US" altLang="en-US" sz="2800" dirty="0">
              <a:solidFill>
                <a:srgbClr val="0000FF"/>
              </a:solidFill>
              <a:latin typeface="Times New Roman" pitchFamily="18" charset="0"/>
              <a:cs typeface="Times New Roman" pitchFamily="18" charset="0"/>
            </a:endParaRPr>
          </a:p>
        </p:txBody>
      </p:sp>
      <p:sp>
        <p:nvSpPr>
          <p:cNvPr id="8" name="Rectangle 5"/>
          <p:cNvSpPr txBox="1">
            <a:spLocks noChangeArrowheads="1"/>
          </p:cNvSpPr>
          <p:nvPr/>
        </p:nvSpPr>
        <p:spPr>
          <a:xfrm>
            <a:off x="6248400" y="2819400"/>
            <a:ext cx="2667000" cy="457200"/>
          </a:xfrm>
          <a:prstGeom prst="rect">
            <a:avLst/>
          </a:prstGeom>
          <a:solidFill>
            <a:schemeClr val="bg1"/>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2800" dirty="0" err="1">
                <a:solidFill>
                  <a:srgbClr val="0000FF"/>
                </a:solidFill>
                <a:latin typeface="Times New Roman" pitchFamily="18" charset="0"/>
                <a:cs typeface="Times New Roman" pitchFamily="18" charset="0"/>
              </a:rPr>
              <a:t>Mang</a:t>
            </a:r>
            <a:endParaRPr lang="en-US" altLang="en-US" sz="2800" dirty="0">
              <a:solidFill>
                <a:srgbClr val="0000FF"/>
              </a:solidFill>
              <a:latin typeface="Times New Roman" pitchFamily="18" charset="0"/>
              <a:cs typeface="Times New Roman" pitchFamily="18" charset="0"/>
            </a:endParaRPr>
          </a:p>
        </p:txBody>
      </p:sp>
      <p:sp>
        <p:nvSpPr>
          <p:cNvPr id="9" name="Rectangle 5"/>
          <p:cNvSpPr txBox="1">
            <a:spLocks noChangeArrowheads="1"/>
          </p:cNvSpPr>
          <p:nvPr/>
        </p:nvSpPr>
        <p:spPr>
          <a:xfrm>
            <a:off x="6172200" y="3352800"/>
            <a:ext cx="2667000" cy="457200"/>
          </a:xfrm>
          <a:prstGeom prst="rect">
            <a:avLst/>
          </a:prstGeom>
          <a:solidFill>
            <a:schemeClr val="bg1"/>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2800" dirty="0" err="1">
                <a:solidFill>
                  <a:srgbClr val="0000FF"/>
                </a:solidFill>
                <a:latin typeface="Times New Roman" pitchFamily="18" charset="0"/>
                <a:cs typeface="Times New Roman" pitchFamily="18" charset="0"/>
              </a:rPr>
              <a:t>Phổi</a:t>
            </a:r>
            <a:endParaRPr lang="en-US" altLang="en-US" sz="2800" dirty="0">
              <a:solidFill>
                <a:srgbClr val="0000FF"/>
              </a:solidFill>
              <a:latin typeface="Times New Roman" pitchFamily="18" charset="0"/>
              <a:cs typeface="Times New Roman" pitchFamily="18" charset="0"/>
            </a:endParaRPr>
          </a:p>
        </p:txBody>
      </p:sp>
      <p:sp>
        <p:nvSpPr>
          <p:cNvPr id="10" name="Rectangle 5"/>
          <p:cNvSpPr txBox="1">
            <a:spLocks noChangeArrowheads="1"/>
          </p:cNvSpPr>
          <p:nvPr/>
        </p:nvSpPr>
        <p:spPr>
          <a:xfrm>
            <a:off x="6248400" y="3886200"/>
            <a:ext cx="2667000" cy="457200"/>
          </a:xfrm>
          <a:prstGeom prst="rect">
            <a:avLst/>
          </a:prstGeom>
          <a:solidFill>
            <a:schemeClr val="bg1"/>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2800" dirty="0" err="1">
                <a:solidFill>
                  <a:srgbClr val="0000FF"/>
                </a:solidFill>
                <a:latin typeface="Times New Roman" pitchFamily="18" charset="0"/>
                <a:cs typeface="Times New Roman" pitchFamily="18" charset="0"/>
              </a:rPr>
              <a:t>Bề</a:t>
            </a:r>
            <a:r>
              <a:rPr lang="en-US" altLang="en-US" sz="2800" dirty="0">
                <a:solidFill>
                  <a:srgbClr val="0000FF"/>
                </a:solidFill>
                <a:latin typeface="Times New Roman" pitchFamily="18" charset="0"/>
                <a:cs typeface="Times New Roman" pitchFamily="18" charset="0"/>
              </a:rPr>
              <a:t> </a:t>
            </a:r>
            <a:r>
              <a:rPr lang="en-US" altLang="en-US" sz="2800" dirty="0" err="1">
                <a:solidFill>
                  <a:srgbClr val="0000FF"/>
                </a:solidFill>
                <a:latin typeface="Times New Roman" pitchFamily="18" charset="0"/>
                <a:cs typeface="Times New Roman" pitchFamily="18" charset="0"/>
              </a:rPr>
              <a:t>mặt</a:t>
            </a:r>
            <a:r>
              <a:rPr lang="en-US" altLang="en-US" sz="2800" dirty="0">
                <a:solidFill>
                  <a:srgbClr val="0000FF"/>
                </a:solidFill>
                <a:latin typeface="Times New Roman" pitchFamily="18" charset="0"/>
                <a:cs typeface="Times New Roman" pitchFamily="18" charset="0"/>
              </a:rPr>
              <a:t> </a:t>
            </a:r>
            <a:r>
              <a:rPr lang="en-US" altLang="en-US" sz="2800" dirty="0" err="1">
                <a:solidFill>
                  <a:srgbClr val="0000FF"/>
                </a:solidFill>
                <a:latin typeface="Times New Roman" pitchFamily="18" charset="0"/>
                <a:cs typeface="Times New Roman" pitchFamily="18" charset="0"/>
              </a:rPr>
              <a:t>cơ</a:t>
            </a:r>
            <a:r>
              <a:rPr lang="en-US" altLang="en-US" sz="2800" dirty="0">
                <a:solidFill>
                  <a:srgbClr val="0000FF"/>
                </a:solidFill>
                <a:latin typeface="Times New Roman" pitchFamily="18" charset="0"/>
                <a:cs typeface="Times New Roman" pitchFamily="18" charset="0"/>
              </a:rPr>
              <a:t> </a:t>
            </a:r>
            <a:r>
              <a:rPr lang="en-US" altLang="en-US" sz="2800" dirty="0" err="1">
                <a:solidFill>
                  <a:srgbClr val="0000FF"/>
                </a:solidFill>
                <a:latin typeface="Times New Roman" pitchFamily="18" charset="0"/>
                <a:cs typeface="Times New Roman" pitchFamily="18" charset="0"/>
              </a:rPr>
              <a:t>thể</a:t>
            </a:r>
            <a:r>
              <a:rPr lang="en-US" altLang="en-US" sz="2800" dirty="0">
                <a:solidFill>
                  <a:srgbClr val="0000FF"/>
                </a:solidFill>
                <a:latin typeface="Times New Roman" pitchFamily="18" charset="0"/>
                <a:cs typeface="Times New Roman" pitchFamily="18" charset="0"/>
              </a:rPr>
              <a:t> </a:t>
            </a:r>
          </a:p>
        </p:txBody>
      </p:sp>
      <p:sp>
        <p:nvSpPr>
          <p:cNvPr id="11" name="Rectangle 5"/>
          <p:cNvSpPr txBox="1">
            <a:spLocks noChangeArrowheads="1"/>
          </p:cNvSpPr>
          <p:nvPr/>
        </p:nvSpPr>
        <p:spPr>
          <a:xfrm>
            <a:off x="6096000" y="4448628"/>
            <a:ext cx="2667000" cy="457200"/>
          </a:xfrm>
          <a:prstGeom prst="rect">
            <a:avLst/>
          </a:prstGeom>
          <a:solidFill>
            <a:schemeClr val="bg1"/>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2800" dirty="0" err="1">
                <a:solidFill>
                  <a:srgbClr val="0000FF"/>
                </a:solidFill>
                <a:latin typeface="Times New Roman" pitchFamily="18" charset="0"/>
                <a:cs typeface="Times New Roman" pitchFamily="18" charset="0"/>
              </a:rPr>
              <a:t>Phổi</a:t>
            </a:r>
            <a:endParaRPr lang="en-US" altLang="en-US" sz="2800" dirty="0">
              <a:solidFill>
                <a:srgbClr val="0000FF"/>
              </a:solidFill>
              <a:latin typeface="Times New Roman" pitchFamily="18" charset="0"/>
              <a:cs typeface="Times New Roman" pitchFamily="18" charset="0"/>
            </a:endParaRPr>
          </a:p>
        </p:txBody>
      </p:sp>
      <p:sp>
        <p:nvSpPr>
          <p:cNvPr id="12" name="Rectangle 5"/>
          <p:cNvSpPr txBox="1">
            <a:spLocks noChangeArrowheads="1"/>
          </p:cNvSpPr>
          <p:nvPr/>
        </p:nvSpPr>
        <p:spPr>
          <a:xfrm>
            <a:off x="6096000" y="5562600"/>
            <a:ext cx="2667000" cy="457200"/>
          </a:xfrm>
          <a:prstGeom prst="rect">
            <a:avLst/>
          </a:prstGeom>
          <a:solidFill>
            <a:schemeClr val="bg1"/>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2800" dirty="0" err="1">
                <a:solidFill>
                  <a:srgbClr val="0000FF"/>
                </a:solidFill>
                <a:latin typeface="Times New Roman" pitchFamily="18" charset="0"/>
                <a:cs typeface="Times New Roman" pitchFamily="18" charset="0"/>
              </a:rPr>
              <a:t>Phổi</a:t>
            </a:r>
            <a:endParaRPr lang="en-US" altLang="en-US" sz="2800" dirty="0">
              <a:solidFill>
                <a:srgbClr val="0000FF"/>
              </a:solidFill>
              <a:latin typeface="Times New Roman" pitchFamily="18" charset="0"/>
              <a:cs typeface="Times New Roman" pitchFamily="18" charset="0"/>
            </a:endParaRPr>
          </a:p>
        </p:txBody>
      </p:sp>
      <p:sp>
        <p:nvSpPr>
          <p:cNvPr id="13" name="Rectangle 5"/>
          <p:cNvSpPr txBox="1">
            <a:spLocks noChangeArrowheads="1"/>
          </p:cNvSpPr>
          <p:nvPr/>
        </p:nvSpPr>
        <p:spPr>
          <a:xfrm>
            <a:off x="6233886" y="5014686"/>
            <a:ext cx="2667000" cy="457200"/>
          </a:xfrm>
          <a:prstGeom prst="rect">
            <a:avLst/>
          </a:prstGeom>
          <a:solidFill>
            <a:schemeClr val="bg1"/>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2800" dirty="0" err="1">
                <a:solidFill>
                  <a:srgbClr val="0000FF"/>
                </a:solidFill>
                <a:latin typeface="Times New Roman" pitchFamily="18" charset="0"/>
                <a:cs typeface="Times New Roman" pitchFamily="18" charset="0"/>
              </a:rPr>
              <a:t>Ống</a:t>
            </a:r>
            <a:r>
              <a:rPr lang="en-US" altLang="en-US" sz="2800" dirty="0">
                <a:solidFill>
                  <a:srgbClr val="0000FF"/>
                </a:solidFill>
                <a:latin typeface="Times New Roman" pitchFamily="18" charset="0"/>
                <a:cs typeface="Times New Roman" pitchFamily="18" charset="0"/>
              </a:rPr>
              <a:t> </a:t>
            </a:r>
            <a:r>
              <a:rPr lang="en-US" altLang="en-US" sz="2800" dirty="0" err="1">
                <a:solidFill>
                  <a:srgbClr val="0000FF"/>
                </a:solidFill>
                <a:latin typeface="Times New Roman" pitchFamily="18" charset="0"/>
                <a:cs typeface="Times New Roman" pitchFamily="18" charset="0"/>
              </a:rPr>
              <a:t>khí</a:t>
            </a:r>
            <a:endParaRPr lang="en-US" altLang="en-US" sz="2800" dirty="0">
              <a:solidFill>
                <a:srgbClr val="0000FF"/>
              </a:solidFill>
              <a:latin typeface="Times New Roman" pitchFamily="18" charset="0"/>
              <a:cs typeface="Times New Roman" pitchFamily="18" charset="0"/>
            </a:endParaRPr>
          </a:p>
        </p:txBody>
      </p:sp>
      <p:sp>
        <p:nvSpPr>
          <p:cNvPr id="14" name="Rectangle 5"/>
          <p:cNvSpPr txBox="1">
            <a:spLocks noChangeArrowheads="1"/>
          </p:cNvSpPr>
          <p:nvPr/>
        </p:nvSpPr>
        <p:spPr>
          <a:xfrm>
            <a:off x="6248400" y="6096000"/>
            <a:ext cx="2667000" cy="457200"/>
          </a:xfrm>
          <a:prstGeom prst="rect">
            <a:avLst/>
          </a:prstGeom>
          <a:solidFill>
            <a:schemeClr val="bg1"/>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2800" dirty="0">
                <a:solidFill>
                  <a:srgbClr val="0000FF"/>
                </a:solidFill>
                <a:latin typeface="Times New Roman" pitchFamily="18" charset="0"/>
                <a:cs typeface="Times New Roman" pitchFamily="18" charset="0"/>
              </a:rPr>
              <a:t>Da</a:t>
            </a:r>
          </a:p>
        </p:txBody>
      </p:sp>
    </p:spTree>
    <p:extLst>
      <p:ext uri="{BB962C8B-B14F-4D97-AF65-F5344CB8AC3E}">
        <p14:creationId xmlns:p14="http://schemas.microsoft.com/office/powerpoint/2010/main" val="119579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1" descr="Tay viÕt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708629"/>
            <a:ext cx="959201" cy="657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0"/>
          <p:cNvSpPr txBox="1">
            <a:spLocks noChangeArrowheads="1"/>
          </p:cNvSpPr>
          <p:nvPr/>
        </p:nvSpPr>
        <p:spPr bwMode="auto">
          <a:xfrm>
            <a:off x="-41565" y="396539"/>
            <a:ext cx="51469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en-US" altLang="en-US" sz="2800" b="1" u="sng" dirty="0">
                <a:solidFill>
                  <a:srgbClr val="3333FF"/>
                </a:solidFill>
                <a:latin typeface="Times New Roman" pitchFamily="18" charset="0"/>
                <a:cs typeface="Times New Roman" pitchFamily="18" charset="0"/>
              </a:rPr>
              <a:t>I. </a:t>
            </a:r>
            <a:r>
              <a:rPr lang="en-US" altLang="en-US" sz="2800" b="1" u="sng" dirty="0" err="1">
                <a:solidFill>
                  <a:srgbClr val="3333FF"/>
                </a:solidFill>
                <a:latin typeface="Times New Roman" pitchFamily="18" charset="0"/>
                <a:cs typeface="Times New Roman" pitchFamily="18" charset="0"/>
              </a:rPr>
              <a:t>Trao</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đổi</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khí</a:t>
            </a:r>
            <a:r>
              <a:rPr lang="en-US" altLang="en-US" sz="2800" b="1" u="sng" dirty="0">
                <a:solidFill>
                  <a:srgbClr val="3333FF"/>
                </a:solidFill>
                <a:latin typeface="Times New Roman" pitchFamily="18" charset="0"/>
                <a:cs typeface="Times New Roman" pitchFamily="18" charset="0"/>
              </a:rPr>
              <a:t> ở </a:t>
            </a:r>
            <a:r>
              <a:rPr lang="en-US" altLang="en-US" sz="2800" b="1" u="sng" dirty="0" err="1">
                <a:solidFill>
                  <a:srgbClr val="3333FF"/>
                </a:solidFill>
                <a:latin typeface="Times New Roman" pitchFamily="18" charset="0"/>
                <a:cs typeface="Times New Roman" pitchFamily="18" charset="0"/>
              </a:rPr>
              <a:t>sinh</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vật</a:t>
            </a:r>
            <a:r>
              <a:rPr lang="en-US" altLang="en-US" sz="2800" b="1" u="sng" dirty="0">
                <a:solidFill>
                  <a:srgbClr val="3333FF"/>
                </a:solidFill>
                <a:latin typeface="Times New Roman" pitchFamily="18" charset="0"/>
                <a:cs typeface="Times New Roman" pitchFamily="18" charset="0"/>
              </a:rPr>
              <a:t>:</a:t>
            </a:r>
          </a:p>
        </p:txBody>
      </p:sp>
      <p:pic>
        <p:nvPicPr>
          <p:cNvPr id="12" name="Picture 11">
            <a:extLst>
              <a:ext uri="{FF2B5EF4-FFF2-40B4-BE49-F238E27FC236}">
                <a16:creationId xmlns:a16="http://schemas.microsoft.com/office/drawing/2014/main" id="{6E32C8DF-88D4-1DE6-4BD8-15696F3036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2886" y="4218445"/>
            <a:ext cx="2098883" cy="2798510"/>
          </a:xfrm>
          <a:prstGeom prst="rect">
            <a:avLst/>
          </a:prstGeom>
        </p:spPr>
      </p:pic>
      <p:sp>
        <p:nvSpPr>
          <p:cNvPr id="13" name="Text Box 20"/>
          <p:cNvSpPr txBox="1">
            <a:spLocks noChangeArrowheads="1"/>
          </p:cNvSpPr>
          <p:nvPr/>
        </p:nvSpPr>
        <p:spPr bwMode="auto">
          <a:xfrm>
            <a:off x="1524000" y="0"/>
            <a:ext cx="6324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defRPr/>
            </a:pPr>
            <a:r>
              <a:rPr lang="en-US" altLang="en-US" sz="2800" b="1" dirty="0">
                <a:solidFill>
                  <a:srgbClr val="FF0000"/>
                </a:solidFill>
                <a:latin typeface="Times New Roman" pitchFamily="18" charset="0"/>
                <a:cs typeface="Times New Roman" pitchFamily="18" charset="0"/>
              </a:rPr>
              <a:t>BÀI 27. TRAO ĐỔI KHÍ Ở SINH VẬT </a:t>
            </a:r>
          </a:p>
        </p:txBody>
      </p:sp>
      <p:sp>
        <p:nvSpPr>
          <p:cNvPr id="7" name="Rectangle 6"/>
          <p:cNvSpPr>
            <a:spLocks noChangeArrowheads="1"/>
          </p:cNvSpPr>
          <p:nvPr/>
        </p:nvSpPr>
        <p:spPr bwMode="auto">
          <a:xfrm>
            <a:off x="152400" y="885825"/>
            <a:ext cx="83282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Trao</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đổi</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khí</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là</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sự</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trao</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đổi</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các</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chất</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khí</a:t>
            </a:r>
            <a:r>
              <a:rPr kumimoji="0" lang="en-US" sz="2800" b="0" i="0" u="none" strike="noStrike" cap="none" normalizeH="0" dirty="0">
                <a:ln>
                  <a:noFill/>
                </a:ln>
                <a:solidFill>
                  <a:srgbClr val="000000"/>
                </a:solidFill>
                <a:effectLst/>
                <a:latin typeface="Times New Roman" pitchFamily="18" charset="0"/>
                <a:cs typeface="Times New Roman" pitchFamily="18" charset="0"/>
              </a:rPr>
              <a:t> (carbon dioxide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và</a:t>
            </a:r>
            <a:r>
              <a:rPr kumimoji="0" lang="en-US" sz="2800" b="0" i="0" u="none" strike="noStrike" cap="none" normalizeH="0" dirty="0">
                <a:ln>
                  <a:noFill/>
                </a:ln>
                <a:solidFill>
                  <a:srgbClr val="000000"/>
                </a:solidFill>
                <a:effectLst/>
                <a:latin typeface="Times New Roman" pitchFamily="18" charset="0"/>
                <a:cs typeface="Times New Roman" pitchFamily="18" charset="0"/>
              </a:rPr>
              <a:t> oxygen)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giữa</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cơ</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thể</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với</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môi</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trường</a:t>
            </a:r>
            <a:r>
              <a:rPr kumimoji="0" lang="en-US" sz="2800" b="0" i="0" u="none" strike="noStrike" cap="none" normalizeH="0" dirty="0">
                <a:ln>
                  <a:noFill/>
                </a:ln>
                <a:solidFill>
                  <a:srgbClr val="000000"/>
                </a:solidFill>
                <a:effectLst/>
                <a:latin typeface="Times New Roman" pitchFamily="18" charset="0"/>
                <a:cs typeface="Times New Roman" pitchFamily="18" charset="0"/>
              </a:rPr>
              <a:t>.</a:t>
            </a:r>
            <a:endParaRPr kumimoji="0" lang="en-US" sz="20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8" name="Text Box 20"/>
          <p:cNvSpPr txBox="1">
            <a:spLocks noChangeArrowheads="1"/>
          </p:cNvSpPr>
          <p:nvPr/>
        </p:nvSpPr>
        <p:spPr bwMode="auto">
          <a:xfrm>
            <a:off x="-41565" y="1641765"/>
            <a:ext cx="51469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en-US" altLang="en-US" sz="2800" b="1" u="sng" dirty="0">
                <a:solidFill>
                  <a:srgbClr val="3333FF"/>
                </a:solidFill>
                <a:latin typeface="Times New Roman" pitchFamily="18" charset="0"/>
                <a:cs typeface="Times New Roman" pitchFamily="18" charset="0"/>
              </a:rPr>
              <a:t>II. </a:t>
            </a:r>
            <a:r>
              <a:rPr lang="en-US" altLang="en-US" sz="2800" b="1" u="sng" dirty="0" err="1">
                <a:solidFill>
                  <a:srgbClr val="3333FF"/>
                </a:solidFill>
                <a:latin typeface="Times New Roman" pitchFamily="18" charset="0"/>
                <a:cs typeface="Times New Roman" pitchFamily="18" charset="0"/>
              </a:rPr>
              <a:t>Trao</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đổi</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khí</a:t>
            </a:r>
            <a:r>
              <a:rPr lang="en-US" altLang="en-US" sz="2800" b="1" u="sng" dirty="0">
                <a:solidFill>
                  <a:srgbClr val="3333FF"/>
                </a:solidFill>
                <a:latin typeface="Times New Roman" pitchFamily="18" charset="0"/>
                <a:cs typeface="Times New Roman" pitchFamily="18" charset="0"/>
              </a:rPr>
              <a:t> ở </a:t>
            </a:r>
            <a:r>
              <a:rPr lang="en-US" altLang="en-US" sz="2800" b="1" u="sng" dirty="0" err="1">
                <a:solidFill>
                  <a:srgbClr val="3333FF"/>
                </a:solidFill>
                <a:latin typeface="Times New Roman" pitchFamily="18" charset="0"/>
                <a:cs typeface="Times New Roman" pitchFamily="18" charset="0"/>
              </a:rPr>
              <a:t>thực</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vật</a:t>
            </a:r>
            <a:r>
              <a:rPr lang="en-US" altLang="en-US" sz="2800" b="1" u="sng" dirty="0">
                <a:solidFill>
                  <a:srgbClr val="3333FF"/>
                </a:solidFill>
                <a:latin typeface="Times New Roman" pitchFamily="18" charset="0"/>
                <a:cs typeface="Times New Roman" pitchFamily="18" charset="0"/>
              </a:rPr>
              <a:t>:</a:t>
            </a:r>
          </a:p>
        </p:txBody>
      </p:sp>
      <p:sp>
        <p:nvSpPr>
          <p:cNvPr id="14" name="Rectangle 13"/>
          <p:cNvSpPr/>
          <p:nvPr/>
        </p:nvSpPr>
        <p:spPr>
          <a:xfrm>
            <a:off x="0" y="2057400"/>
            <a:ext cx="9144000" cy="954107"/>
          </a:xfrm>
          <a:prstGeom prst="rect">
            <a:avLst/>
          </a:prstGeom>
        </p:spPr>
        <p:txBody>
          <a:bodyPr wrap="square">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đổi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chủ</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yếu</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qua  khí khổng</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lá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quang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hấp</a:t>
            </a:r>
            <a:r>
              <a:rPr lang="en-US" sz="2800" dirty="0">
                <a:latin typeface="Times New Roman" pitchFamily="18" charset="0"/>
                <a:cs typeface="Times New Roman" pitchFamily="18" charset="0"/>
              </a:rPr>
              <a:t>.</a:t>
            </a:r>
          </a:p>
        </p:txBody>
      </p:sp>
      <p:sp>
        <p:nvSpPr>
          <p:cNvPr id="16" name="Text Box 20"/>
          <p:cNvSpPr txBox="1">
            <a:spLocks noChangeArrowheads="1"/>
          </p:cNvSpPr>
          <p:nvPr/>
        </p:nvSpPr>
        <p:spPr bwMode="auto">
          <a:xfrm>
            <a:off x="-41566" y="2939044"/>
            <a:ext cx="51469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en-US" altLang="en-US" sz="2800" b="1" u="sng" dirty="0">
                <a:solidFill>
                  <a:srgbClr val="3333FF"/>
                </a:solidFill>
                <a:latin typeface="Times New Roman" pitchFamily="18" charset="0"/>
                <a:cs typeface="Times New Roman" pitchFamily="18" charset="0"/>
              </a:rPr>
              <a:t>III. </a:t>
            </a:r>
            <a:r>
              <a:rPr lang="en-US" altLang="en-US" sz="2800" b="1" u="sng" dirty="0" err="1">
                <a:solidFill>
                  <a:srgbClr val="3333FF"/>
                </a:solidFill>
                <a:latin typeface="Times New Roman" pitchFamily="18" charset="0"/>
                <a:cs typeface="Times New Roman" pitchFamily="18" charset="0"/>
              </a:rPr>
              <a:t>Trao</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đổi</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khí</a:t>
            </a:r>
            <a:r>
              <a:rPr lang="en-US" altLang="en-US" sz="2800" b="1" u="sng" dirty="0">
                <a:solidFill>
                  <a:srgbClr val="3333FF"/>
                </a:solidFill>
                <a:latin typeface="Times New Roman" pitchFamily="18" charset="0"/>
                <a:cs typeface="Times New Roman" pitchFamily="18" charset="0"/>
              </a:rPr>
              <a:t> ở </a:t>
            </a:r>
            <a:r>
              <a:rPr lang="en-US" altLang="en-US" sz="2800" b="1" u="sng" dirty="0" err="1">
                <a:solidFill>
                  <a:srgbClr val="3333FF"/>
                </a:solidFill>
                <a:latin typeface="Times New Roman" pitchFamily="18" charset="0"/>
                <a:cs typeface="Times New Roman" pitchFamily="18" charset="0"/>
              </a:rPr>
              <a:t>động</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vật</a:t>
            </a:r>
            <a:r>
              <a:rPr lang="en-US" altLang="en-US" sz="2800" b="1" u="sng" dirty="0">
                <a:solidFill>
                  <a:srgbClr val="3333FF"/>
                </a:solidFill>
                <a:latin typeface="Times New Roman" pitchFamily="18" charset="0"/>
                <a:cs typeface="Times New Roman" pitchFamily="18" charset="0"/>
              </a:rPr>
              <a:t>:</a:t>
            </a:r>
          </a:p>
        </p:txBody>
      </p:sp>
      <p:sp>
        <p:nvSpPr>
          <p:cNvPr id="2" name="Rectangle 1">
            <a:extLst>
              <a:ext uri="{FF2B5EF4-FFF2-40B4-BE49-F238E27FC236}">
                <a16:creationId xmlns:a16="http://schemas.microsoft.com/office/drawing/2014/main" id="{C7B2C2EC-EAEC-D463-9A49-7CFCD1934483}"/>
              </a:ext>
            </a:extLst>
          </p:cNvPr>
          <p:cNvSpPr/>
          <p:nvPr/>
        </p:nvSpPr>
        <p:spPr>
          <a:xfrm>
            <a:off x="0" y="3339405"/>
            <a:ext cx="9144000" cy="1384995"/>
          </a:xfrm>
          <a:prstGeom prst="rect">
            <a:avLst/>
          </a:prstGeom>
        </p:spPr>
        <p:txBody>
          <a:bodyPr wrap="square">
            <a:spAutoFit/>
          </a:bodyPr>
          <a:lstStyle/>
          <a:p>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đổi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giữa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diễn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cơ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đổi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mặt</a:t>
            </a:r>
            <a:r>
              <a:rPr lang="en-US" sz="2800" dirty="0">
                <a:latin typeface="Times New Roman" pitchFamily="18" charset="0"/>
                <a:cs typeface="Times New Roman" pitchFamily="18" charset="0"/>
              </a:rPr>
              <a:t> da, </a:t>
            </a:r>
            <a:r>
              <a:rPr lang="en-US" sz="2800" dirty="0" err="1">
                <a:latin typeface="Times New Roman" pitchFamily="18" charset="0"/>
                <a:cs typeface="Times New Roman" pitchFamily="18" charset="0"/>
              </a:rPr>
              <a:t>hệ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mang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phổi</a:t>
            </a:r>
            <a:r>
              <a:rPr lang="en-US" sz="2800" dirty="0">
                <a:latin typeface="Times New Roman" pitchFamily="18" charset="0"/>
                <a:cs typeface="Times New Roman" pitchFamily="18" charset="0"/>
              </a:rPr>
              <a:t>.</a:t>
            </a:r>
          </a:p>
        </p:txBody>
      </p:sp>
      <p:sp>
        <p:nvSpPr>
          <p:cNvPr id="3" name="Rectangle 2">
            <a:extLst>
              <a:ext uri="{FF2B5EF4-FFF2-40B4-BE49-F238E27FC236}">
                <a16:creationId xmlns:a16="http://schemas.microsoft.com/office/drawing/2014/main" id="{8F8D4652-95F6-C80B-C751-49005785CE87}"/>
              </a:ext>
            </a:extLst>
          </p:cNvPr>
          <p:cNvSpPr/>
          <p:nvPr/>
        </p:nvSpPr>
        <p:spPr>
          <a:xfrm>
            <a:off x="0" y="4648200"/>
            <a:ext cx="9144000" cy="2246769"/>
          </a:xfrm>
          <a:prstGeom prst="rect">
            <a:avLst/>
          </a:prstGeom>
        </p:spPr>
        <p:txBody>
          <a:bodyPr wrap="square">
            <a:spAutoFit/>
          </a:bodyPr>
          <a:lstStyle/>
          <a:p>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đổi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diễn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phổi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khí</a:t>
            </a:r>
            <a:r>
              <a:rPr lang="en-US" sz="2800" dirty="0">
                <a:latin typeface="Times New Roman" pitchFamily="18" charset="0"/>
                <a:cs typeface="Times New Roman" pitchFamily="18" charset="0"/>
              </a:rPr>
              <a:t> oxygen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dẫn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phổi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nang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nang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khí</a:t>
            </a:r>
            <a:r>
              <a:rPr lang="en-US" sz="2800" dirty="0">
                <a:latin typeface="Times New Roman" pitchFamily="18" charset="0"/>
                <a:cs typeface="Times New Roman" pitchFamily="18" charset="0"/>
              </a:rPr>
              <a:t> oxygen </a:t>
            </a:r>
            <a:r>
              <a:rPr lang="en-US" sz="2800" dirty="0" err="1">
                <a:latin typeface="Times New Roman" pitchFamily="18" charset="0"/>
                <a:cs typeface="Times New Roman" pitchFamily="18" charset="0"/>
              </a:rPr>
              <a:t>khuếch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máu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khí</a:t>
            </a:r>
            <a:r>
              <a:rPr lang="en-US" sz="2800" dirty="0">
                <a:latin typeface="Times New Roman" pitchFamily="18" charset="0"/>
                <a:cs typeface="Times New Roman" pitchFamily="18" charset="0"/>
              </a:rPr>
              <a:t> carbon dioxide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máu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khuếch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nang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ngoài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qua </a:t>
            </a:r>
            <a:r>
              <a:rPr lang="en-US" sz="2800" dirty="0" err="1">
                <a:latin typeface="Times New Roman" pitchFamily="18" charset="0"/>
                <a:cs typeface="Times New Roman" pitchFamily="18" charset="0"/>
              </a:rPr>
              <a:t>hoạt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thở</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4869471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4" descr="jYJtEdUQs9fR8CpAGuGAVcQXmV48wFu6wdMBR8djUIdyPW2wK-c-oeM6uEWdeiVFj2CcR9VGgcN3rxK6meIPcwsx6u1q-7Wg2Vtk3nxH3YSyJRlE72aUnUQJ4EBUrh-5vj0-UA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2" y="3886200"/>
            <a:ext cx="8029575" cy="2971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4638" y="3424535"/>
            <a:ext cx="9178637" cy="523220"/>
          </a:xfrm>
          <a:prstGeom prst="rect">
            <a:avLst/>
          </a:prstGeom>
        </p:spPr>
        <p:txBody>
          <a:bodyPr wrap="square">
            <a:spAutoFit/>
          </a:bodyPr>
          <a:lstStyle/>
          <a:p>
            <a:r>
              <a:rPr lang="vi-VN" sz="2800" b="1" dirty="0">
                <a:solidFill>
                  <a:srgbClr val="FF0000"/>
                </a:solidFill>
                <a:latin typeface="Times New Roman" panose="02020603050405020304" pitchFamily="18" charset="0"/>
                <a:cs typeface="Times New Roman" panose="02020603050405020304" pitchFamily="18" charset="0"/>
              </a:rPr>
              <a:t>Câu 1</a:t>
            </a:r>
            <a:r>
              <a:rPr lang="en-US" sz="2800" b="1" dirty="0">
                <a:solidFill>
                  <a:srgbClr val="FF0000"/>
                </a:solidFill>
                <a:latin typeface="Times New Roman" panose="02020603050405020304" pitchFamily="18" charset="0"/>
                <a:cs typeface="Times New Roman" panose="02020603050405020304" pitchFamily="18" charset="0"/>
              </a:rPr>
              <a:t>.</a:t>
            </a:r>
            <a:r>
              <a:rPr lang="vi-VN" sz="2800" dirty="0">
                <a:solidFill>
                  <a:srgbClr val="FF0000"/>
                </a:solidFill>
                <a:latin typeface="Times New Roman" panose="02020603050405020304" pitchFamily="18" charset="0"/>
                <a:cs typeface="Times New Roman" panose="02020603050405020304" pitchFamily="18" charset="0"/>
              </a:rPr>
              <a:t> Sơ đồ mô tả đường đi của khí qua khí khổng ở lá cây</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498762" y="4953000"/>
            <a:ext cx="1939638" cy="830997"/>
          </a:xfrm>
          <a:prstGeom prst="rect">
            <a:avLst/>
          </a:prstGeom>
          <a:solidFill>
            <a:schemeClr val="bg1"/>
          </a:solidFill>
        </p:spPr>
        <p:txBody>
          <a:bodyPr wrap="square">
            <a:spAutoFit/>
          </a:bodyPr>
          <a:lstStyle/>
          <a:p>
            <a:endParaRPr lang="en-US" sz="2400" dirty="0">
              <a:solidFill>
                <a:srgbClr val="FF0000"/>
              </a:solidFill>
            </a:endParaRPr>
          </a:p>
          <a:p>
            <a:endParaRPr lang="en-US" sz="2400" dirty="0">
              <a:solidFill>
                <a:srgbClr val="FF0000"/>
              </a:solidFill>
            </a:endParaRPr>
          </a:p>
        </p:txBody>
      </p:sp>
      <p:sp>
        <p:nvSpPr>
          <p:cNvPr id="6" name="Rectangle 5"/>
          <p:cNvSpPr/>
          <p:nvPr/>
        </p:nvSpPr>
        <p:spPr>
          <a:xfrm>
            <a:off x="6934200" y="4495800"/>
            <a:ext cx="1939638" cy="830997"/>
          </a:xfrm>
          <a:prstGeom prst="rect">
            <a:avLst/>
          </a:prstGeom>
          <a:solidFill>
            <a:schemeClr val="bg1"/>
          </a:solidFill>
        </p:spPr>
        <p:txBody>
          <a:bodyPr wrap="square">
            <a:spAutoFit/>
          </a:bodyPr>
          <a:lstStyle/>
          <a:p>
            <a:endParaRPr lang="en-US" sz="2400" dirty="0">
              <a:solidFill>
                <a:srgbClr val="FF0000"/>
              </a:solidFill>
            </a:endParaRPr>
          </a:p>
          <a:p>
            <a:endParaRPr lang="en-US" sz="2400" dirty="0">
              <a:solidFill>
                <a:srgbClr val="FF0000"/>
              </a:solidFill>
            </a:endParaRPr>
          </a:p>
        </p:txBody>
      </p:sp>
      <p:sp>
        <p:nvSpPr>
          <p:cNvPr id="7" name="Rectangle 6"/>
          <p:cNvSpPr/>
          <p:nvPr/>
        </p:nvSpPr>
        <p:spPr>
          <a:xfrm>
            <a:off x="5638800" y="5141267"/>
            <a:ext cx="685800" cy="461665"/>
          </a:xfrm>
          <a:prstGeom prst="rect">
            <a:avLst/>
          </a:prstGeom>
          <a:solidFill>
            <a:schemeClr val="bg1"/>
          </a:solidFill>
        </p:spPr>
        <p:txBody>
          <a:bodyPr wrap="square">
            <a:spAutoFit/>
          </a:bodyPr>
          <a:lstStyle/>
          <a:p>
            <a:endParaRPr lang="en-US" sz="2400" dirty="0">
              <a:solidFill>
                <a:srgbClr val="FF0000"/>
              </a:solidFill>
            </a:endParaRPr>
          </a:p>
        </p:txBody>
      </p:sp>
      <p:sp>
        <p:nvSpPr>
          <p:cNvPr id="8" name="Rectangle 7"/>
          <p:cNvSpPr/>
          <p:nvPr/>
        </p:nvSpPr>
        <p:spPr>
          <a:xfrm>
            <a:off x="2667000" y="4876800"/>
            <a:ext cx="609600" cy="461665"/>
          </a:xfrm>
          <a:prstGeom prst="rect">
            <a:avLst/>
          </a:prstGeom>
          <a:solidFill>
            <a:schemeClr val="bg1"/>
          </a:solidFill>
        </p:spPr>
        <p:txBody>
          <a:bodyPr wrap="square">
            <a:spAutoFit/>
          </a:bodyPr>
          <a:lstStyle/>
          <a:p>
            <a:endParaRPr lang="en-US" sz="2400" dirty="0">
              <a:solidFill>
                <a:srgbClr val="FF0000"/>
              </a:solidFill>
            </a:endParaRPr>
          </a:p>
        </p:txBody>
      </p:sp>
      <p:sp>
        <p:nvSpPr>
          <p:cNvPr id="9" name="Rectangle 8"/>
          <p:cNvSpPr/>
          <p:nvPr/>
        </p:nvSpPr>
        <p:spPr>
          <a:xfrm>
            <a:off x="3733800" y="4724400"/>
            <a:ext cx="609600" cy="461665"/>
          </a:xfrm>
          <a:prstGeom prst="rect">
            <a:avLst/>
          </a:prstGeom>
          <a:solidFill>
            <a:schemeClr val="bg1"/>
          </a:solidFill>
        </p:spPr>
        <p:txBody>
          <a:bodyPr wrap="square">
            <a:spAutoFit/>
          </a:bodyPr>
          <a:lstStyle/>
          <a:p>
            <a:endParaRPr lang="en-US" sz="2400" dirty="0">
              <a:solidFill>
                <a:srgbClr val="FF0000"/>
              </a:solidFill>
            </a:endParaRPr>
          </a:p>
        </p:txBody>
      </p:sp>
    </p:spTree>
    <p:extLst>
      <p:ext uri="{BB962C8B-B14F-4D97-AF65-F5344CB8AC3E}">
        <p14:creationId xmlns:p14="http://schemas.microsoft.com/office/powerpoint/2010/main" val="2477388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0"/>
            <a:ext cx="8915400" cy="5693866"/>
          </a:xfrm>
          <a:prstGeom prst="rect">
            <a:avLst/>
          </a:prstGeom>
        </p:spPr>
        <p:txBody>
          <a:bodyPr wrap="square">
            <a:spAutoFit/>
          </a:bodyPr>
          <a:lstStyle/>
          <a:p>
            <a:r>
              <a:rPr lang="vi-VN" sz="2800" b="1" dirty="0">
                <a:solidFill>
                  <a:srgbClr val="FF0000"/>
                </a:solidFill>
                <a:latin typeface="Times New Roman" panose="02020603050405020304" pitchFamily="18" charset="0"/>
                <a:cs typeface="Times New Roman" panose="02020603050405020304" pitchFamily="18" charset="0"/>
              </a:rPr>
              <a:t>Câu 2</a:t>
            </a:r>
            <a:r>
              <a:rPr lang="en-US" sz="2800" b="1" dirty="0">
                <a:solidFill>
                  <a:srgbClr val="FF0000"/>
                </a:solidFill>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Vào những ngày trời nắng nóng, sự trao đổi khí của cây diễn ra nhanh hơn vì lúc đó, lượng hơi nước cần thoát ra nhiều hơn, làm tăng lượng khí trao đổi qua khi khổng.</a:t>
            </a:r>
          </a:p>
          <a:p>
            <a:endParaRPr lang="en-US" sz="2800" b="1" dirty="0">
              <a:latin typeface="Times New Roman" panose="02020603050405020304" pitchFamily="18" charset="0"/>
              <a:cs typeface="Times New Roman" panose="02020603050405020304" pitchFamily="18" charset="0"/>
            </a:endParaRPr>
          </a:p>
          <a:p>
            <a:r>
              <a:rPr lang="vi-VN" sz="2800" b="1" dirty="0">
                <a:solidFill>
                  <a:srgbClr val="FF0000"/>
                </a:solidFill>
                <a:latin typeface="Times New Roman" panose="02020603050405020304" pitchFamily="18" charset="0"/>
                <a:cs typeface="Times New Roman" panose="02020603050405020304" pitchFamily="18" charset="0"/>
              </a:rPr>
              <a:t>Câu 3</a:t>
            </a:r>
            <a:r>
              <a:rPr lang="en-US" sz="2800" b="1"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Khi bắt cá bỏ lên môi trường trên cạn sau một khoảng thời gian thì cá sẽ chết cá lấy O</a:t>
            </a:r>
            <a:r>
              <a:rPr lang="vi-VN" sz="2800" baseline="-25000" dirty="0">
                <a:latin typeface="Times New Roman" panose="02020603050405020304" pitchFamily="18" charset="0"/>
                <a:cs typeface="Times New Roman" panose="02020603050405020304" pitchFamily="18" charset="0"/>
              </a:rPr>
              <a:t>2</a:t>
            </a:r>
            <a:r>
              <a:rPr lang="vi-VN" sz="2800" dirty="0">
                <a:latin typeface="Times New Roman" panose="02020603050405020304" pitchFamily="18" charset="0"/>
                <a:cs typeface="Times New Roman" panose="02020603050405020304" pitchFamily="18" charset="0"/>
              </a:rPr>
              <a:t> từ nước vào cơ thể qua mang, khi lên cạn, cá không lấy được O</a:t>
            </a:r>
            <a:r>
              <a:rPr lang="vi-VN" sz="2800" baseline="-25000" dirty="0">
                <a:latin typeface="Times New Roman" panose="02020603050405020304" pitchFamily="18" charset="0"/>
                <a:cs typeface="Times New Roman" panose="02020603050405020304" pitchFamily="18" charset="0"/>
              </a:rPr>
              <a:t>2</a:t>
            </a:r>
            <a:r>
              <a:rPr lang="vi-VN" sz="2800" dirty="0">
                <a:latin typeface="Times New Roman" panose="02020603050405020304" pitchFamily="18" charset="0"/>
                <a:cs typeface="Times New Roman" panose="02020603050405020304" pitchFamily="18" charset="0"/>
              </a:rPr>
              <a:t> để thực hiện các hoạt động sống trong tế bào và sau một thời gian cá chết do thiếu O</a:t>
            </a:r>
            <a:r>
              <a:rPr lang="vi-VN" sz="2800" baseline="-25000" dirty="0">
                <a:latin typeface="Times New Roman" panose="02020603050405020304" pitchFamily="18" charset="0"/>
                <a:cs typeface="Times New Roman" panose="02020603050405020304" pitchFamily="18" charset="0"/>
              </a:rPr>
              <a:t>2</a:t>
            </a:r>
            <a:r>
              <a:rPr lang="vi-VN" sz="2800" dirty="0">
                <a:latin typeface="Times New Roman" panose="02020603050405020304" pitchFamily="18" charset="0"/>
                <a:cs typeface="Times New Roman" panose="02020603050405020304" pitchFamily="18" charset="0"/>
              </a:rPr>
              <a:t>.</a:t>
            </a:r>
          </a:p>
          <a:p>
            <a:endParaRPr lang="en-US" sz="2800" b="1" dirty="0">
              <a:latin typeface="Times New Roman" panose="02020603050405020304" pitchFamily="18" charset="0"/>
              <a:cs typeface="Times New Roman" panose="02020603050405020304" pitchFamily="18" charset="0"/>
            </a:endParaRPr>
          </a:p>
          <a:p>
            <a:r>
              <a:rPr lang="vi-VN" sz="2800" b="1" dirty="0">
                <a:solidFill>
                  <a:srgbClr val="FF0000"/>
                </a:solidFill>
                <a:latin typeface="Times New Roman" panose="02020603050405020304" pitchFamily="18" charset="0"/>
                <a:cs typeface="Times New Roman" panose="02020603050405020304" pitchFamily="18" charset="0"/>
              </a:rPr>
              <a:t>Câu 4</a:t>
            </a:r>
            <a:r>
              <a:rPr lang="en-US" sz="2800" b="1" dirty="0">
                <a:solidFill>
                  <a:srgbClr val="FF0000"/>
                </a:solidFill>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Em hãy thiết kế khẩu trang từ một số vật liệu dễ tìm dùng để lọc khói, bụi làm khẩu trang như: vải, giấy ăn, bông,...</a:t>
            </a:r>
          </a:p>
        </p:txBody>
      </p:sp>
    </p:spTree>
    <p:extLst>
      <p:ext uri="{BB962C8B-B14F-4D97-AF65-F5344CB8AC3E}">
        <p14:creationId xmlns:p14="http://schemas.microsoft.com/office/powerpoint/2010/main" val="224709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barn(inVertical)">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457200" y="1905000"/>
            <a:ext cx="8382000" cy="121328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07000"/>
              </a:lnSpc>
              <a:spcAft>
                <a:spcPts val="800"/>
              </a:spcAft>
            </a:pPr>
            <a:r>
              <a:rPr lang="en-GB" sz="3200" dirty="0">
                <a:latin typeface="Times New Roman" panose="02020603050405020304" pitchFamily="18" charset="0"/>
                <a:ea typeface="Calibri" pitchFamily="34" charset="0"/>
                <a:cs typeface="Times New Roman" panose="02020603050405020304" pitchFamily="18" charset="0"/>
              </a:rPr>
              <a:t>- </a:t>
            </a:r>
            <a:r>
              <a:rPr lang="en-GB" sz="3200" dirty="0" err="1">
                <a:latin typeface="Times New Roman" panose="02020603050405020304" pitchFamily="18" charset="0"/>
                <a:ea typeface="Calibri" pitchFamily="34" charset="0"/>
                <a:cs typeface="Times New Roman" panose="02020603050405020304" pitchFamily="18" charset="0"/>
              </a:rPr>
              <a:t>Học</a:t>
            </a:r>
            <a:r>
              <a:rPr lang="en-GB" sz="3200" dirty="0">
                <a:latin typeface="Times New Roman" panose="02020603050405020304" pitchFamily="18" charset="0"/>
                <a:ea typeface="Calibri" pitchFamily="34" charset="0"/>
                <a:cs typeface="Times New Roman" panose="02020603050405020304" pitchFamily="18" charset="0"/>
              </a:rPr>
              <a:t> </a:t>
            </a:r>
            <a:r>
              <a:rPr lang="en-GB" sz="3200" dirty="0" err="1">
                <a:latin typeface="Times New Roman" panose="02020603050405020304" pitchFamily="18" charset="0"/>
                <a:ea typeface="Calibri" pitchFamily="34" charset="0"/>
                <a:cs typeface="Times New Roman" panose="02020603050405020304" pitchFamily="18" charset="0"/>
              </a:rPr>
              <a:t>bài</a:t>
            </a:r>
            <a:r>
              <a:rPr lang="en-GB" sz="3200" dirty="0">
                <a:latin typeface="Times New Roman" panose="02020603050405020304" pitchFamily="18" charset="0"/>
                <a:ea typeface="Calibri" pitchFamily="34" charset="0"/>
                <a:cs typeface="Times New Roman" panose="02020603050405020304" pitchFamily="18" charset="0"/>
              </a:rPr>
              <a:t> </a:t>
            </a:r>
            <a:r>
              <a:rPr lang="en-GB" sz="3200" dirty="0" err="1">
                <a:latin typeface="Times New Roman" panose="02020603050405020304" pitchFamily="18" charset="0"/>
                <a:ea typeface="Calibri" pitchFamily="34" charset="0"/>
                <a:cs typeface="Times New Roman" panose="02020603050405020304" pitchFamily="18" charset="0"/>
              </a:rPr>
              <a:t>và</a:t>
            </a:r>
            <a:r>
              <a:rPr lang="en-GB" sz="3200" dirty="0">
                <a:latin typeface="Times New Roman" panose="02020603050405020304" pitchFamily="18" charset="0"/>
                <a:ea typeface="Calibri" pitchFamily="34" charset="0"/>
                <a:cs typeface="Times New Roman" panose="02020603050405020304" pitchFamily="18" charset="0"/>
              </a:rPr>
              <a:t> </a:t>
            </a:r>
            <a:r>
              <a:rPr lang="en-GB" sz="3200" dirty="0" err="1">
                <a:latin typeface="Times New Roman" panose="02020603050405020304" pitchFamily="18" charset="0"/>
                <a:ea typeface="Calibri" pitchFamily="34" charset="0"/>
                <a:cs typeface="Times New Roman" panose="02020603050405020304" pitchFamily="18" charset="0"/>
              </a:rPr>
              <a:t>trả</a:t>
            </a:r>
            <a:r>
              <a:rPr lang="en-GB" sz="3200" dirty="0">
                <a:latin typeface="Times New Roman" panose="02020603050405020304" pitchFamily="18" charset="0"/>
                <a:ea typeface="Calibri" pitchFamily="34" charset="0"/>
                <a:cs typeface="Times New Roman" panose="02020603050405020304" pitchFamily="18" charset="0"/>
              </a:rPr>
              <a:t> </a:t>
            </a:r>
            <a:r>
              <a:rPr lang="en-GB" sz="3200" dirty="0" err="1">
                <a:latin typeface="Times New Roman" panose="02020603050405020304" pitchFamily="18" charset="0"/>
                <a:ea typeface="Calibri" pitchFamily="34" charset="0"/>
                <a:cs typeface="Times New Roman" panose="02020603050405020304" pitchFamily="18" charset="0"/>
              </a:rPr>
              <a:t>lời</a:t>
            </a:r>
            <a:r>
              <a:rPr lang="en-GB" sz="3200" dirty="0">
                <a:latin typeface="Times New Roman" panose="02020603050405020304" pitchFamily="18" charset="0"/>
                <a:ea typeface="Calibri" pitchFamily="34" charset="0"/>
                <a:cs typeface="Times New Roman" panose="02020603050405020304" pitchFamily="18" charset="0"/>
              </a:rPr>
              <a:t> </a:t>
            </a:r>
            <a:r>
              <a:rPr lang="en-GB" sz="3200" dirty="0" err="1">
                <a:latin typeface="Times New Roman" panose="02020603050405020304" pitchFamily="18" charset="0"/>
                <a:ea typeface="Calibri" pitchFamily="34" charset="0"/>
                <a:cs typeface="Times New Roman" panose="02020603050405020304" pitchFamily="18" charset="0"/>
              </a:rPr>
              <a:t>các</a:t>
            </a:r>
            <a:r>
              <a:rPr lang="en-GB" sz="3200" dirty="0">
                <a:latin typeface="Times New Roman" panose="02020603050405020304" pitchFamily="18" charset="0"/>
                <a:ea typeface="Calibri" pitchFamily="34" charset="0"/>
                <a:cs typeface="Times New Roman" panose="02020603050405020304" pitchFamily="18" charset="0"/>
              </a:rPr>
              <a:t> </a:t>
            </a:r>
            <a:r>
              <a:rPr lang="en-GB" sz="3200" dirty="0" err="1">
                <a:latin typeface="Times New Roman" panose="02020603050405020304" pitchFamily="18" charset="0"/>
                <a:ea typeface="Calibri" pitchFamily="34" charset="0"/>
                <a:cs typeface="Times New Roman" panose="02020603050405020304" pitchFamily="18" charset="0"/>
              </a:rPr>
              <a:t>câu</a:t>
            </a:r>
            <a:r>
              <a:rPr lang="en-GB" sz="3200" dirty="0">
                <a:latin typeface="Times New Roman" panose="02020603050405020304" pitchFamily="18" charset="0"/>
                <a:ea typeface="Calibri" pitchFamily="34" charset="0"/>
                <a:cs typeface="Times New Roman" panose="02020603050405020304" pitchFamily="18" charset="0"/>
              </a:rPr>
              <a:t> </a:t>
            </a:r>
            <a:r>
              <a:rPr lang="en-GB" sz="3200" dirty="0" err="1">
                <a:latin typeface="Times New Roman" panose="02020603050405020304" pitchFamily="18" charset="0"/>
                <a:ea typeface="Calibri" pitchFamily="34" charset="0"/>
                <a:cs typeface="Times New Roman" panose="02020603050405020304" pitchFamily="18" charset="0"/>
              </a:rPr>
              <a:t>hỏi</a:t>
            </a:r>
            <a:r>
              <a:rPr lang="en-GB" sz="3200" dirty="0">
                <a:latin typeface="Times New Roman" panose="02020603050405020304" pitchFamily="18" charset="0"/>
                <a:ea typeface="Calibri" pitchFamily="34" charset="0"/>
                <a:cs typeface="Times New Roman" panose="02020603050405020304" pitchFamily="18" charset="0"/>
              </a:rPr>
              <a:t> </a:t>
            </a:r>
            <a:r>
              <a:rPr lang="en-GB" sz="3200" dirty="0" err="1">
                <a:latin typeface="Times New Roman" panose="02020603050405020304" pitchFamily="18" charset="0"/>
                <a:ea typeface="Calibri" pitchFamily="34" charset="0"/>
                <a:cs typeface="Times New Roman" panose="02020603050405020304" pitchFamily="18" charset="0"/>
              </a:rPr>
              <a:t>cuối</a:t>
            </a:r>
            <a:r>
              <a:rPr lang="en-GB" sz="3200" dirty="0">
                <a:latin typeface="Times New Roman" panose="02020603050405020304" pitchFamily="18" charset="0"/>
                <a:ea typeface="Calibri" pitchFamily="34" charset="0"/>
                <a:cs typeface="Times New Roman" panose="02020603050405020304" pitchFamily="18" charset="0"/>
              </a:rPr>
              <a:t> </a:t>
            </a:r>
            <a:r>
              <a:rPr lang="en-GB" sz="3200" dirty="0" err="1">
                <a:latin typeface="Times New Roman" panose="02020603050405020304" pitchFamily="18" charset="0"/>
                <a:ea typeface="Calibri" pitchFamily="34" charset="0"/>
                <a:cs typeface="Times New Roman" panose="02020603050405020304" pitchFamily="18" charset="0"/>
              </a:rPr>
              <a:t>bài</a:t>
            </a:r>
            <a:r>
              <a:rPr lang="en-GB" sz="3200" dirty="0">
                <a:latin typeface="Times New Roman" panose="02020603050405020304" pitchFamily="18" charset="0"/>
                <a:ea typeface="Calibri" pitchFamily="34" charset="0"/>
                <a:cs typeface="Times New Roman" panose="02020603050405020304" pitchFamily="18" charset="0"/>
              </a:rPr>
              <a:t> Tr 127.</a:t>
            </a:r>
          </a:p>
          <a:p>
            <a:pPr>
              <a:lnSpc>
                <a:spcPct val="107000"/>
              </a:lnSpc>
              <a:spcAft>
                <a:spcPts val="800"/>
              </a:spcAft>
            </a:pPr>
            <a:r>
              <a:rPr lang="en-GB" sz="3200" dirty="0">
                <a:latin typeface="Times New Roman" panose="02020603050405020304" pitchFamily="18" charset="0"/>
                <a:ea typeface="Calibri" pitchFamily="34" charset="0"/>
                <a:cs typeface="Times New Roman" panose="02020603050405020304" pitchFamily="18" charset="0"/>
              </a:rPr>
              <a:t>- </a:t>
            </a:r>
            <a:r>
              <a:rPr lang="en-GB" sz="3200" dirty="0" err="1">
                <a:latin typeface="Times New Roman" panose="02020603050405020304" pitchFamily="18" charset="0"/>
                <a:ea typeface="Calibri" pitchFamily="34" charset="0"/>
                <a:cs typeface="Times New Roman" panose="02020603050405020304" pitchFamily="18" charset="0"/>
              </a:rPr>
              <a:t>Xem</a:t>
            </a:r>
            <a:r>
              <a:rPr lang="en-GB" sz="3200" dirty="0">
                <a:latin typeface="Times New Roman" panose="02020603050405020304" pitchFamily="18" charset="0"/>
                <a:ea typeface="Calibri" pitchFamily="34" charset="0"/>
                <a:cs typeface="Times New Roman" panose="02020603050405020304" pitchFamily="18" charset="0"/>
              </a:rPr>
              <a:t> </a:t>
            </a:r>
            <a:r>
              <a:rPr lang="en-GB" sz="3200" dirty="0" err="1">
                <a:latin typeface="Times New Roman" panose="02020603050405020304" pitchFamily="18" charset="0"/>
                <a:ea typeface="Calibri" pitchFamily="34" charset="0"/>
                <a:cs typeface="Times New Roman" panose="02020603050405020304" pitchFamily="18" charset="0"/>
              </a:rPr>
              <a:t>lại</a:t>
            </a:r>
            <a:r>
              <a:rPr lang="en-GB" sz="3200" dirty="0">
                <a:latin typeface="Times New Roman" panose="02020603050405020304" pitchFamily="18" charset="0"/>
                <a:ea typeface="Calibri" pitchFamily="34" charset="0"/>
                <a:cs typeface="Times New Roman" panose="02020603050405020304" pitchFamily="18" charset="0"/>
              </a:rPr>
              <a:t> </a:t>
            </a:r>
            <a:r>
              <a:rPr lang="en-GB" sz="3200" dirty="0" err="1">
                <a:latin typeface="Times New Roman" panose="02020603050405020304" pitchFamily="18" charset="0"/>
                <a:ea typeface="Calibri" pitchFamily="34" charset="0"/>
                <a:cs typeface="Times New Roman" panose="02020603050405020304" pitchFamily="18" charset="0"/>
              </a:rPr>
              <a:t>các</a:t>
            </a:r>
            <a:r>
              <a:rPr lang="en-GB" sz="3200" dirty="0">
                <a:latin typeface="Times New Roman" panose="02020603050405020304" pitchFamily="18" charset="0"/>
                <a:ea typeface="Calibri" pitchFamily="34" charset="0"/>
                <a:cs typeface="Times New Roman" panose="02020603050405020304" pitchFamily="18" charset="0"/>
              </a:rPr>
              <a:t> </a:t>
            </a:r>
            <a:r>
              <a:rPr lang="en-GB" sz="3200" dirty="0" err="1">
                <a:latin typeface="Times New Roman" panose="02020603050405020304" pitchFamily="18" charset="0"/>
                <a:ea typeface="Calibri" pitchFamily="34" charset="0"/>
                <a:cs typeface="Times New Roman" panose="02020603050405020304" pitchFamily="18" charset="0"/>
              </a:rPr>
              <a:t>bài</a:t>
            </a:r>
            <a:r>
              <a:rPr lang="en-GB" sz="3200" dirty="0">
                <a:latin typeface="Times New Roman" panose="02020603050405020304" pitchFamily="18" charset="0"/>
                <a:ea typeface="Calibri" pitchFamily="34" charset="0"/>
                <a:cs typeface="Times New Roman" panose="02020603050405020304" pitchFamily="18" charset="0"/>
              </a:rPr>
              <a:t> </a:t>
            </a:r>
            <a:r>
              <a:rPr lang="en-GB" sz="3200" dirty="0" err="1">
                <a:latin typeface="Times New Roman" panose="02020603050405020304" pitchFamily="18" charset="0"/>
                <a:ea typeface="Calibri" pitchFamily="34" charset="0"/>
                <a:cs typeface="Times New Roman" panose="02020603050405020304" pitchFamily="18" charset="0"/>
              </a:rPr>
              <a:t>từ</a:t>
            </a:r>
            <a:r>
              <a:rPr lang="en-GB" sz="3200" dirty="0">
                <a:latin typeface="Times New Roman" panose="02020603050405020304" pitchFamily="18" charset="0"/>
                <a:ea typeface="Calibri" pitchFamily="34" charset="0"/>
                <a:cs typeface="Times New Roman" panose="02020603050405020304" pitchFamily="18" charset="0"/>
              </a:rPr>
              <a:t> 22 - 26 </a:t>
            </a:r>
            <a:r>
              <a:rPr lang="en-GB" sz="3200" dirty="0" err="1">
                <a:latin typeface="Times New Roman" panose="02020603050405020304" pitchFamily="18" charset="0"/>
                <a:ea typeface="Calibri" pitchFamily="34" charset="0"/>
                <a:cs typeface="Times New Roman" panose="02020603050405020304" pitchFamily="18" charset="0"/>
              </a:rPr>
              <a:t>để</a:t>
            </a:r>
            <a:r>
              <a:rPr lang="en-GB" sz="3200" dirty="0">
                <a:latin typeface="Times New Roman" panose="02020603050405020304" pitchFamily="18" charset="0"/>
                <a:ea typeface="Calibri" pitchFamily="34" charset="0"/>
                <a:cs typeface="Times New Roman" panose="02020603050405020304" pitchFamily="18" charset="0"/>
              </a:rPr>
              <a:t> </a:t>
            </a:r>
            <a:r>
              <a:rPr lang="en-GB" sz="3200" dirty="0" err="1">
                <a:latin typeface="Times New Roman" panose="02020603050405020304" pitchFamily="18" charset="0"/>
                <a:ea typeface="Calibri" pitchFamily="34" charset="0"/>
                <a:cs typeface="Times New Roman" panose="02020603050405020304" pitchFamily="18" charset="0"/>
              </a:rPr>
              <a:t>Ôn</a:t>
            </a:r>
            <a:r>
              <a:rPr lang="en-GB" sz="3200" dirty="0">
                <a:latin typeface="Times New Roman" panose="02020603050405020304" pitchFamily="18" charset="0"/>
                <a:ea typeface="Calibri" pitchFamily="34" charset="0"/>
                <a:cs typeface="Times New Roman" panose="02020603050405020304" pitchFamily="18" charset="0"/>
              </a:rPr>
              <a:t> </a:t>
            </a:r>
            <a:r>
              <a:rPr lang="en-GB" sz="3200" dirty="0" err="1">
                <a:latin typeface="Times New Roman" panose="02020603050405020304" pitchFamily="18" charset="0"/>
                <a:ea typeface="Calibri" pitchFamily="34" charset="0"/>
                <a:cs typeface="Times New Roman" panose="02020603050405020304" pitchFamily="18" charset="0"/>
              </a:rPr>
              <a:t>tập</a:t>
            </a:r>
            <a:r>
              <a:rPr lang="en-GB" sz="3200" dirty="0">
                <a:latin typeface="Times New Roman" panose="02020603050405020304" pitchFamily="18" charset="0"/>
                <a:ea typeface="Calibri" pitchFamily="34" charset="0"/>
                <a:cs typeface="Times New Roman" panose="02020603050405020304" pitchFamily="18" charset="0"/>
              </a:rPr>
              <a:t>.</a:t>
            </a:r>
          </a:p>
        </p:txBody>
      </p:sp>
      <p:sp>
        <p:nvSpPr>
          <p:cNvPr id="34820" name="TextBox 3"/>
          <p:cNvSpPr txBox="1">
            <a:spLocks noChangeArrowheads="1"/>
          </p:cNvSpPr>
          <p:nvPr/>
        </p:nvSpPr>
        <p:spPr bwMode="auto">
          <a:xfrm>
            <a:off x="2133600" y="838200"/>
            <a:ext cx="4953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GB" sz="4000">
                <a:solidFill>
                  <a:srgbClr val="FF0000"/>
                </a:solidFill>
              </a:rPr>
              <a:t>DẶN DÒ</a:t>
            </a:r>
          </a:p>
        </p:txBody>
      </p:sp>
    </p:spTree>
    <p:extLst>
      <p:ext uri="{BB962C8B-B14F-4D97-AF65-F5344CB8AC3E}">
        <p14:creationId xmlns:p14="http://schemas.microsoft.com/office/powerpoint/2010/main" val="33869273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1E4803-1A32-BD5C-7C56-EB4984961C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0" y="10237"/>
            <a:ext cx="9220200" cy="6854688"/>
          </a:xfrm>
          <a:prstGeom prst="rect">
            <a:avLst/>
          </a:prstGeom>
        </p:spPr>
      </p:pic>
      <p:pic>
        <p:nvPicPr>
          <p:cNvPr id="10" name="Picture 21" descr="Tay viÕt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708629"/>
            <a:ext cx="959201" cy="657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0"/>
          <p:cNvSpPr txBox="1">
            <a:spLocks noChangeArrowheads="1"/>
          </p:cNvSpPr>
          <p:nvPr/>
        </p:nvSpPr>
        <p:spPr bwMode="auto">
          <a:xfrm>
            <a:off x="-41565" y="396539"/>
            <a:ext cx="51469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en-US" altLang="en-US" sz="2800" b="1" u="sng" dirty="0">
                <a:solidFill>
                  <a:srgbClr val="3333FF"/>
                </a:solidFill>
                <a:latin typeface="Times New Roman" pitchFamily="18" charset="0"/>
                <a:cs typeface="Times New Roman" pitchFamily="18" charset="0"/>
              </a:rPr>
              <a:t>I. </a:t>
            </a:r>
            <a:r>
              <a:rPr lang="en-US" altLang="en-US" sz="2800" b="1" u="sng" dirty="0" err="1">
                <a:solidFill>
                  <a:srgbClr val="3333FF"/>
                </a:solidFill>
                <a:latin typeface="Times New Roman" pitchFamily="18" charset="0"/>
                <a:cs typeface="Times New Roman" pitchFamily="18" charset="0"/>
              </a:rPr>
              <a:t>Trao</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đổi</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khí</a:t>
            </a:r>
            <a:r>
              <a:rPr lang="en-US" altLang="en-US" sz="2800" b="1" u="sng" dirty="0">
                <a:solidFill>
                  <a:srgbClr val="3333FF"/>
                </a:solidFill>
                <a:latin typeface="Times New Roman" pitchFamily="18" charset="0"/>
                <a:cs typeface="Times New Roman" pitchFamily="18" charset="0"/>
              </a:rPr>
              <a:t> ở </a:t>
            </a:r>
            <a:r>
              <a:rPr lang="en-US" altLang="en-US" sz="2800" b="1" u="sng" dirty="0" err="1">
                <a:solidFill>
                  <a:srgbClr val="3333FF"/>
                </a:solidFill>
                <a:latin typeface="Times New Roman" pitchFamily="18" charset="0"/>
                <a:cs typeface="Times New Roman" pitchFamily="18" charset="0"/>
              </a:rPr>
              <a:t>sinh</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vật</a:t>
            </a:r>
            <a:r>
              <a:rPr lang="en-US" altLang="en-US" sz="2800" b="1" u="sng" dirty="0">
                <a:solidFill>
                  <a:srgbClr val="3333FF"/>
                </a:solidFill>
                <a:latin typeface="Times New Roman" pitchFamily="18" charset="0"/>
                <a:cs typeface="Times New Roman" pitchFamily="18" charset="0"/>
              </a:rPr>
              <a:t>:</a:t>
            </a:r>
          </a:p>
        </p:txBody>
      </p:sp>
      <p:pic>
        <p:nvPicPr>
          <p:cNvPr id="12" name="Picture 11">
            <a:extLst>
              <a:ext uri="{FF2B5EF4-FFF2-40B4-BE49-F238E27FC236}">
                <a16:creationId xmlns:a16="http://schemas.microsoft.com/office/drawing/2014/main" id="{6E32C8DF-88D4-1DE6-4BD8-15696F3036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2886" y="4218445"/>
            <a:ext cx="2098883" cy="2798510"/>
          </a:xfrm>
          <a:prstGeom prst="rect">
            <a:avLst/>
          </a:prstGeom>
        </p:spPr>
      </p:pic>
      <p:sp>
        <p:nvSpPr>
          <p:cNvPr id="13" name="Text Box 20"/>
          <p:cNvSpPr txBox="1">
            <a:spLocks noChangeArrowheads="1"/>
          </p:cNvSpPr>
          <p:nvPr/>
        </p:nvSpPr>
        <p:spPr bwMode="auto">
          <a:xfrm>
            <a:off x="1524000" y="0"/>
            <a:ext cx="6324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defRPr/>
            </a:pPr>
            <a:r>
              <a:rPr lang="en-US" altLang="en-US" sz="2800" b="1" dirty="0">
                <a:solidFill>
                  <a:srgbClr val="FF0000"/>
                </a:solidFill>
                <a:latin typeface="Times New Roman" pitchFamily="18" charset="0"/>
                <a:cs typeface="Times New Roman" pitchFamily="18" charset="0"/>
              </a:rPr>
              <a:t>BÀI 27. TRAO ĐỔI KHÍ Ở SINH VẬT </a:t>
            </a:r>
          </a:p>
        </p:txBody>
      </p:sp>
    </p:spTree>
    <p:extLst>
      <p:ext uri="{BB962C8B-B14F-4D97-AF65-F5344CB8AC3E}">
        <p14:creationId xmlns:p14="http://schemas.microsoft.com/office/powerpoint/2010/main" val="21482557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2"/>
          <p:cNvSpPr txBox="1">
            <a:spLocks noChangeArrowheads="1"/>
          </p:cNvSpPr>
          <p:nvPr/>
        </p:nvSpPr>
        <p:spPr bwMode="auto">
          <a:xfrm>
            <a:off x="152400" y="76200"/>
            <a:ext cx="8915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800" b="1" dirty="0">
                <a:latin typeface="Times New Roman" panose="02020603050405020304" pitchFamily="18" charset="0"/>
                <a:cs typeface="Times New Roman" panose="02020603050405020304" pitchFamily="18" charset="0"/>
              </a:rPr>
              <a:t>Con ng</a:t>
            </a:r>
            <a:r>
              <a:rPr lang="vi-VN" sz="2800" b="1" dirty="0">
                <a:latin typeface="Times New Roman" panose="02020603050405020304" pitchFamily="18" charset="0"/>
                <a:cs typeface="Times New Roman" panose="02020603050405020304" pitchFamily="18" charset="0"/>
              </a:rPr>
              <a:t>ư</a:t>
            </a:r>
            <a:r>
              <a:rPr lang="en-US" sz="2800" b="1" dirty="0" err="1">
                <a:latin typeface="Times New Roman" panose="02020603050405020304" pitchFamily="18" charset="0"/>
                <a:cs typeface="Times New Roman" panose="02020603050405020304" pitchFamily="18" charset="0"/>
              </a:rPr>
              <a:t>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endParaRPr lang="en-US" sz="2800" b="1" dirty="0">
              <a:latin typeface="Times New Roman" panose="02020603050405020304" pitchFamily="18" charset="0"/>
              <a:cs typeface="Times New Roman" panose="02020603050405020304" pitchFamily="18" charset="0"/>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33475"/>
            <a:ext cx="9144000"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8" y="1133475"/>
            <a:ext cx="9144001"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4776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xit" presetSubtype="1" fill="hold" nodeType="clickEffect">
                                  <p:stCondLst>
                                    <p:cond delay="0"/>
                                  </p:stCondLst>
                                  <p:childTnLst>
                                    <p:animEffect transition="out" filter="wheel(1)">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xit" presetSubtype="1" fill="hold" nodeType="clickEffect">
                                  <p:stCondLst>
                                    <p:cond delay="0"/>
                                  </p:stCondLst>
                                  <p:childTnLst>
                                    <p:animEffect transition="out" filter="wheel(1)">
                                      <p:cBhvr>
                                        <p:cTn id="21" dur="2000"/>
                                        <p:tgtEl>
                                          <p:spTgt spid="5"/>
                                        </p:tgtEl>
                                      </p:cBhvr>
                                    </p:animEffect>
                                    <p:set>
                                      <p:cBhvr>
                                        <p:cTn id="22" dur="1" fill="hold">
                                          <p:stCondLst>
                                            <p:cond delay="1999"/>
                                          </p:stCondLst>
                                        </p:cTn>
                                        <p:tgtEl>
                                          <p:spTgt spid="5"/>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2" presetClass="emph" presetSubtype="0" fill="hold" nodeType="clickEffect">
                                  <p:stCondLst>
                                    <p:cond delay="0"/>
                                  </p:stCondLst>
                                  <p:childTnLst>
                                    <p:animRot by="120000">
                                      <p:cBhvr>
                                        <p:cTn id="31" dur="100" fill="hold">
                                          <p:stCondLst>
                                            <p:cond delay="0"/>
                                          </p:stCondLst>
                                        </p:cTn>
                                        <p:tgtEl>
                                          <p:spTgt spid="6"/>
                                        </p:tgtEl>
                                        <p:attrNameLst>
                                          <p:attrName>r</p:attrName>
                                        </p:attrNameLst>
                                      </p:cBhvr>
                                    </p:animRot>
                                    <p:animRot by="-240000">
                                      <p:cBhvr>
                                        <p:cTn id="32" dur="200" fill="hold">
                                          <p:stCondLst>
                                            <p:cond delay="200"/>
                                          </p:stCondLst>
                                        </p:cTn>
                                        <p:tgtEl>
                                          <p:spTgt spid="6"/>
                                        </p:tgtEl>
                                        <p:attrNameLst>
                                          <p:attrName>r</p:attrName>
                                        </p:attrNameLst>
                                      </p:cBhvr>
                                    </p:animRot>
                                    <p:animRot by="240000">
                                      <p:cBhvr>
                                        <p:cTn id="33" dur="200" fill="hold">
                                          <p:stCondLst>
                                            <p:cond delay="400"/>
                                          </p:stCondLst>
                                        </p:cTn>
                                        <p:tgtEl>
                                          <p:spTgt spid="6"/>
                                        </p:tgtEl>
                                        <p:attrNameLst>
                                          <p:attrName>r</p:attrName>
                                        </p:attrNameLst>
                                      </p:cBhvr>
                                    </p:animRot>
                                    <p:animRot by="-240000">
                                      <p:cBhvr>
                                        <p:cTn id="34" dur="200" fill="hold">
                                          <p:stCondLst>
                                            <p:cond delay="600"/>
                                          </p:stCondLst>
                                        </p:cTn>
                                        <p:tgtEl>
                                          <p:spTgt spid="6"/>
                                        </p:tgtEl>
                                        <p:attrNameLst>
                                          <p:attrName>r</p:attrName>
                                        </p:attrNameLst>
                                      </p:cBhvr>
                                    </p:animRot>
                                    <p:animRot by="120000">
                                      <p:cBhvr>
                                        <p:cTn id="35"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
          <p:cNvSpPr txBox="1">
            <a:spLocks noChangeArrowheads="1"/>
          </p:cNvSpPr>
          <p:nvPr/>
        </p:nvSpPr>
        <p:spPr bwMode="auto">
          <a:xfrm>
            <a:off x="457199" y="685800"/>
            <a:ext cx="81772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thú</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chúng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phổi</a:t>
            </a:r>
            <a:r>
              <a:rPr lang="en-US" sz="2800" b="1" dirty="0">
                <a:latin typeface="Times New Roman" panose="02020603050405020304" pitchFamily="18" charset="0"/>
                <a:cs typeface="Times New Roman" panose="02020603050405020304" pitchFamily="18" charset="0"/>
              </a:rPr>
              <a:t>.</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588" y="1752600"/>
            <a:ext cx="78771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1717675"/>
            <a:ext cx="83820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Grp="1" noChangeArrowheads="1"/>
          </p:cNvSpPr>
          <p:nvPr>
            <p:ph type="title"/>
          </p:nvPr>
        </p:nvSpPr>
        <p:spPr>
          <a:xfrm>
            <a:off x="609600" y="176188"/>
            <a:ext cx="7772400" cy="457200"/>
          </a:xfrm>
        </p:spPr>
        <p:txBody>
          <a:bodyPr>
            <a:noAutofit/>
          </a:bodyPr>
          <a:lstStyle/>
          <a:p>
            <a:pPr eaLnBrk="1" hangingPunct="1"/>
            <a:r>
              <a:rPr lang="en-US" altLang="en-US" sz="3200" b="1" dirty="0" err="1">
                <a:solidFill>
                  <a:srgbClr val="FF0000"/>
                </a:solidFill>
                <a:latin typeface="Times New Roman" pitchFamily="18" charset="0"/>
                <a:cs typeface="Times New Roman" pitchFamily="18" charset="0"/>
              </a:rPr>
              <a:t>Tìm</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hiểu</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khái</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niệm</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trao</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đổi</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khí</a:t>
            </a:r>
            <a:r>
              <a:rPr lang="en-US" altLang="en-US" sz="3200" b="1" dirty="0">
                <a:solidFill>
                  <a:srgbClr val="FF0000"/>
                </a:solidFill>
                <a:latin typeface="Times New Roman" pitchFamily="18" charset="0"/>
                <a:cs typeface="Times New Roman" pitchFamily="18" charset="0"/>
              </a:rPr>
              <a:t> ở </a:t>
            </a:r>
            <a:r>
              <a:rPr lang="en-US" altLang="en-US" sz="3200" b="1" dirty="0" err="1">
                <a:solidFill>
                  <a:srgbClr val="FF0000"/>
                </a:solidFill>
                <a:latin typeface="Times New Roman" pitchFamily="18" charset="0"/>
                <a:cs typeface="Times New Roman" pitchFamily="18" charset="0"/>
              </a:rPr>
              <a:t>sinh</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vật</a:t>
            </a:r>
            <a:endParaRPr lang="en-US" alt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759954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xit" presetSubtype="1" fill="hold" nodeType="clickEffect">
                                  <p:stCondLst>
                                    <p:cond delay="0"/>
                                  </p:stCondLst>
                                  <p:childTnLst>
                                    <p:animEffect transition="out" filter="wheel(1)">
                                      <p:cBhvr>
                                        <p:cTn id="11" dur="2000"/>
                                        <p:tgtEl>
                                          <p:spTgt spid="3"/>
                                        </p:tgtEl>
                                      </p:cBhvr>
                                    </p:animEffect>
                                    <p:set>
                                      <p:cBhvr>
                                        <p:cTn id="12" dur="1" fill="hold">
                                          <p:stCondLst>
                                            <p:cond delay="1999"/>
                                          </p:stCondLst>
                                        </p:cTn>
                                        <p:tgtEl>
                                          <p:spTgt spid="3"/>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30" presetClass="emph" presetSubtype="0" fill="hold" nodeType="clickEffect">
                                  <p:stCondLst>
                                    <p:cond delay="0"/>
                                  </p:stCondLst>
                                  <p:childTnLst>
                                    <p:animClr clrSpc="hsl" dir="cw">
                                      <p:cBhvr override="childStyle">
                                        <p:cTn id="23" dur="500" fill="hold"/>
                                        <p:tgtEl>
                                          <p:spTgt spid="5"/>
                                        </p:tgtEl>
                                        <p:attrNameLst>
                                          <p:attrName>style.color</p:attrName>
                                        </p:attrNameLst>
                                      </p:cBhvr>
                                      <p:by>
                                        <p:hsl h="0" s="12549" l="25098"/>
                                      </p:by>
                                    </p:animClr>
                                    <p:animClr clrSpc="hsl" dir="cw">
                                      <p:cBhvr>
                                        <p:cTn id="24" dur="500" fill="hold"/>
                                        <p:tgtEl>
                                          <p:spTgt spid="5"/>
                                        </p:tgtEl>
                                        <p:attrNameLst>
                                          <p:attrName>fillcolor</p:attrName>
                                        </p:attrNameLst>
                                      </p:cBhvr>
                                      <p:by>
                                        <p:hsl h="0" s="12549" l="25098"/>
                                      </p:by>
                                    </p:animClr>
                                    <p:animClr clrSpc="hsl" dir="cw">
                                      <p:cBhvr>
                                        <p:cTn id="25" dur="500" fill="hold"/>
                                        <p:tgtEl>
                                          <p:spTgt spid="5"/>
                                        </p:tgtEl>
                                        <p:attrNameLst>
                                          <p:attrName>stroke.color</p:attrName>
                                        </p:attrNameLst>
                                      </p:cBhvr>
                                      <p:by>
                                        <p:hsl h="0" s="12549" l="25098"/>
                                      </p:by>
                                    </p:animClr>
                                    <p:set>
                                      <p:cBhvr>
                                        <p:cTn id="26"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76200"/>
            <a:ext cx="8686800" cy="3108543"/>
          </a:xfrm>
          <a:prstGeom prst="rect">
            <a:avLst/>
          </a:prstGeom>
        </p:spPr>
        <p:txBody>
          <a:bodyPr wrap="square">
            <a:spAutoFit/>
          </a:bodyPr>
          <a:lstStyle/>
          <a:p>
            <a:r>
              <a:rPr lang="vi-VN" sz="2800" b="1" dirty="0">
                <a:latin typeface="Times New Roman" panose="02020603050405020304" pitchFamily="18" charset="0"/>
                <a:cs typeface="Times New Roman" panose="02020603050405020304" pitchFamily="18" charset="0"/>
              </a:rPr>
              <a:t>Câu 1</a:t>
            </a:r>
            <a:r>
              <a:rPr lang="en-US" sz="2800" b="1" dirty="0">
                <a:latin typeface="Times New Roman" panose="02020603050405020304" pitchFamily="18" charset="0"/>
                <a:cs typeface="Times New Roman" panose="02020603050405020304" pitchFamily="18" charset="0"/>
              </a:rPr>
              <a:t>.</a:t>
            </a:r>
            <a:r>
              <a:rPr lang="vi-VN" sz="2800" b="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Quá trình trao đổi khí ở thực vật, động vật diễn ra vào thời gian nào trong ngày?</a:t>
            </a:r>
          </a:p>
          <a:p>
            <a:r>
              <a:rPr lang="vi-VN" sz="2800" b="1" dirty="0">
                <a:latin typeface="Times New Roman" panose="02020603050405020304" pitchFamily="18" charset="0"/>
                <a:cs typeface="Times New Roman" panose="02020603050405020304" pitchFamily="18" charset="0"/>
              </a:rPr>
              <a:t>Câu 2</a:t>
            </a:r>
            <a:r>
              <a:rPr lang="en-US" sz="2800" b="1"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Hãy cho biết cơ chế chung của sự trao đổi khí giữa cơ thể với môi trường ngoài</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p>
            <a:r>
              <a:rPr lang="vi-VN" sz="2800" b="1" dirty="0">
                <a:latin typeface="Times New Roman" panose="02020603050405020304" pitchFamily="18" charset="0"/>
                <a:cs typeface="Times New Roman" panose="02020603050405020304" pitchFamily="18" charset="0"/>
              </a:rPr>
              <a:t>Câu 3</a:t>
            </a:r>
            <a:r>
              <a:rPr lang="en-US" sz="2800" b="1" dirty="0">
                <a:latin typeface="Times New Roman" panose="02020603050405020304" pitchFamily="18" charset="0"/>
                <a:cs typeface="Times New Roman" panose="02020603050405020304" pitchFamily="18" charset="0"/>
              </a:rPr>
              <a:t>.</a:t>
            </a:r>
            <a:r>
              <a:rPr lang="vi-VN" sz="2800" b="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Nêu vai trò của sự trao đổi khí với cơ thể sinh vật</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p>
            <a:r>
              <a:rPr lang="vi-VN" sz="2800" b="1" dirty="0">
                <a:latin typeface="Times New Roman" panose="02020603050405020304" pitchFamily="18" charset="0"/>
                <a:cs typeface="Times New Roman" panose="02020603050405020304" pitchFamily="18" charset="0"/>
              </a:rPr>
              <a:t>Câu 4</a:t>
            </a:r>
            <a:r>
              <a:rPr lang="en-US" sz="2800" b="1" dirty="0">
                <a:latin typeface="Times New Roman" panose="02020603050405020304" pitchFamily="18" charset="0"/>
                <a:cs typeface="Times New Roman" panose="02020603050405020304" pitchFamily="18" charset="0"/>
              </a:rPr>
              <a:t>.</a:t>
            </a:r>
            <a:r>
              <a:rPr lang="vi-VN" sz="2800" b="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Cho biết mối liên quan giữa sự trao đổi khí và hô hấp tế bào</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84743"/>
            <a:ext cx="4114800" cy="3673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048000"/>
            <a:ext cx="48768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507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533400"/>
            <a:ext cx="8915400" cy="6124754"/>
          </a:xfrm>
          <a:prstGeom prst="rect">
            <a:avLst/>
          </a:prstGeom>
        </p:spPr>
        <p:txBody>
          <a:bodyPr wrap="square">
            <a:spAutoFit/>
          </a:bodyPr>
          <a:lstStyle/>
          <a:p>
            <a:r>
              <a:rPr lang="vi-VN" sz="2800" b="1" dirty="0">
                <a:latin typeface="+mj-lt"/>
              </a:rPr>
              <a:t>Câu 1</a:t>
            </a:r>
            <a:r>
              <a:rPr lang="en-US" sz="2800" b="1" dirty="0">
                <a:latin typeface="+mj-lt"/>
              </a:rPr>
              <a:t>.</a:t>
            </a:r>
            <a:r>
              <a:rPr lang="vi-VN" sz="2800" b="1" dirty="0">
                <a:latin typeface="+mj-lt"/>
              </a:rPr>
              <a:t> </a:t>
            </a:r>
            <a:r>
              <a:rPr lang="vi-VN" sz="2800" dirty="0">
                <a:latin typeface="+mj-lt"/>
              </a:rPr>
              <a:t>Quá trình trao đổi khí ở thực vật, động vật diễn ra vào cả ngày lẫn đêm.</a:t>
            </a:r>
          </a:p>
          <a:p>
            <a:endParaRPr lang="en-US" sz="2800" b="1" dirty="0">
              <a:latin typeface="+mj-lt"/>
            </a:endParaRPr>
          </a:p>
          <a:p>
            <a:r>
              <a:rPr lang="vi-VN" sz="2800" b="1" dirty="0">
                <a:latin typeface="+mj-lt"/>
              </a:rPr>
              <a:t>Câu 2</a:t>
            </a:r>
            <a:r>
              <a:rPr lang="en-US" sz="2800" b="1" dirty="0">
                <a:latin typeface="+mj-lt"/>
              </a:rPr>
              <a:t>.</a:t>
            </a:r>
            <a:r>
              <a:rPr lang="vi-VN" sz="2800" b="1" dirty="0">
                <a:latin typeface="+mj-lt"/>
              </a:rPr>
              <a:t> </a:t>
            </a:r>
            <a:r>
              <a:rPr lang="vi-VN" sz="2800" dirty="0">
                <a:latin typeface="+mj-lt"/>
              </a:rPr>
              <a:t>Cơ chế chung của sự trao đổi khí giữa cơ thể với môi trường ngoài là cơ chế khuếch tán: các phân tử khí di chuyển từ nơi có nồng độ cao đến nơi có nồng độ thấp.</a:t>
            </a:r>
          </a:p>
          <a:p>
            <a:endParaRPr lang="en-US" sz="2800" b="1" dirty="0">
              <a:latin typeface="+mj-lt"/>
            </a:endParaRPr>
          </a:p>
          <a:p>
            <a:r>
              <a:rPr lang="vi-VN" sz="2800" b="1" dirty="0">
                <a:latin typeface="+mj-lt"/>
              </a:rPr>
              <a:t>Câu 3</a:t>
            </a:r>
            <a:r>
              <a:rPr lang="en-US" sz="2800" b="1" dirty="0">
                <a:latin typeface="+mj-lt"/>
              </a:rPr>
              <a:t>.</a:t>
            </a:r>
            <a:r>
              <a:rPr lang="vi-VN" sz="2800" b="1" dirty="0">
                <a:latin typeface="+mj-lt"/>
              </a:rPr>
              <a:t> </a:t>
            </a:r>
            <a:r>
              <a:rPr lang="vi-VN" sz="2800" dirty="0">
                <a:latin typeface="+mj-lt"/>
              </a:rPr>
              <a:t>Vai trò của sự trao đổi khí với cơ thể sinh vật: Cung cấp nguyên liệu cho các phản ứng hóa sinh xảy ra trong cơ thể sinh vật, đồng thời thải ra các sản phẩm không cần thiết cho sự sinh trưởng và phát triển của sinh vật.</a:t>
            </a:r>
            <a:endParaRPr lang="en-US" sz="2800" b="1" dirty="0">
              <a:latin typeface="+mj-lt"/>
            </a:endParaRPr>
          </a:p>
          <a:p>
            <a:r>
              <a:rPr lang="vi-VN" sz="2800" b="1" dirty="0">
                <a:latin typeface="+mj-lt"/>
              </a:rPr>
              <a:t>Câu 4</a:t>
            </a:r>
            <a:r>
              <a:rPr lang="en-US" sz="2800" b="1" dirty="0">
                <a:latin typeface="+mj-lt"/>
              </a:rPr>
              <a:t>.</a:t>
            </a:r>
            <a:r>
              <a:rPr lang="vi-VN" sz="2800" b="1" dirty="0">
                <a:latin typeface="+mj-lt"/>
              </a:rPr>
              <a:t> </a:t>
            </a:r>
            <a:r>
              <a:rPr lang="vi-VN" sz="2800" dirty="0">
                <a:latin typeface="+mj-lt"/>
              </a:rPr>
              <a:t>Trao đổi khí được thực hiện trong quá trình hô hấp tế bào. Trao đổi khí cung cấp O</a:t>
            </a:r>
            <a:r>
              <a:rPr lang="vi-VN" sz="2800" baseline="-25000" dirty="0">
                <a:latin typeface="+mj-lt"/>
              </a:rPr>
              <a:t>2</a:t>
            </a:r>
            <a:r>
              <a:rPr lang="vi-VN" sz="2800" dirty="0">
                <a:latin typeface="+mj-lt"/>
              </a:rPr>
              <a:t> cho hô hấp tế bào và thải sản phẩm của hô hấp tế bào là khí CO</a:t>
            </a:r>
            <a:r>
              <a:rPr lang="vi-VN" sz="2800" baseline="-25000" dirty="0">
                <a:latin typeface="+mj-lt"/>
              </a:rPr>
              <a:t>2</a:t>
            </a:r>
            <a:r>
              <a:rPr lang="vi-VN" sz="2800" dirty="0">
                <a:latin typeface="+mj-lt"/>
              </a:rPr>
              <a:t> ra ngoài môi trường.</a:t>
            </a:r>
          </a:p>
        </p:txBody>
      </p:sp>
      <p:sp>
        <p:nvSpPr>
          <p:cNvPr id="4" name="Rectangle 5"/>
          <p:cNvSpPr txBox="1">
            <a:spLocks noChangeArrowheads="1"/>
          </p:cNvSpPr>
          <p:nvPr/>
        </p:nvSpPr>
        <p:spPr>
          <a:xfrm>
            <a:off x="3276600" y="131620"/>
            <a:ext cx="1676400" cy="4572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200" b="1" dirty="0" err="1">
                <a:solidFill>
                  <a:srgbClr val="FF0000"/>
                </a:solidFill>
                <a:latin typeface="Times New Roman" pitchFamily="18" charset="0"/>
                <a:cs typeface="Times New Roman" pitchFamily="18" charset="0"/>
              </a:rPr>
              <a:t>Trả</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lời</a:t>
            </a:r>
            <a:r>
              <a:rPr lang="en-US" altLang="en-US" sz="3200" b="1" dirty="0">
                <a:solidFill>
                  <a:srgbClr val="FF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3832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barn(inVertical)">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90500" y="653014"/>
            <a:ext cx="864870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Hoàn</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thành</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thông</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tin </a:t>
            </a: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về</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sự</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trao</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đổi</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khí</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ở </a:t>
            </a: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động</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vật</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thực</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vật</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trong</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bảng</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sau</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4338" name="Picture 2" descr="https://lh4.googleusercontent.com/X99lmVaXUlbbdkLnu1AW40-yeyqv-9q2GtUpv5LV5hIpDP7q4rdnXPaeTEVbOB-9rGZlpwgxBvPOFwxAjivyClwWRwJdHD8Y7l0F7UzjqGxjjqIuRxWGnbrcXS6TTNSY3qFJtl540qq0Q61qI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876425"/>
            <a:ext cx="7239000" cy="23145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4662055" y="2512338"/>
            <a:ext cx="519545" cy="430887"/>
          </a:xfrm>
          <a:prstGeom prst="rect">
            <a:avLst/>
          </a:prstGeom>
          <a:solidFill>
            <a:schemeClr val="bg1"/>
          </a:solidFill>
          <a:ln>
            <a:noFill/>
          </a:ln>
          <a:effec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800" dirty="0">
                <a:solidFill>
                  <a:srgbClr val="000000"/>
                </a:solidFill>
                <a:latin typeface="OpenSans"/>
                <a:cs typeface="Arial" pitchFamily="34" charset="0"/>
              </a:rPr>
              <a:t>O</a:t>
            </a:r>
            <a:r>
              <a:rPr lang="en-US" sz="2800" baseline="-25000" dirty="0">
                <a:solidFill>
                  <a:srgbClr val="000000"/>
                </a:solidFill>
                <a:latin typeface="OpenSans"/>
                <a:cs typeface="Arial" pitchFamily="34" charset="0"/>
              </a:rPr>
              <a:t>2</a:t>
            </a:r>
            <a:endParaRPr kumimoji="0" lang="en-US" sz="2000" b="0" i="0" u="none" strike="noStrike" cap="none" normalizeH="0" baseline="0" dirty="0">
              <a:ln>
                <a:noFill/>
              </a:ln>
              <a:solidFill>
                <a:schemeClr val="tx1"/>
              </a:solidFill>
              <a:effectLst/>
              <a:latin typeface="Arial" pitchFamily="34" charset="0"/>
              <a:cs typeface="Arial" pitchFamily="34" charset="0"/>
            </a:endParaRPr>
          </a:p>
        </p:txBody>
      </p:sp>
      <p:sp>
        <p:nvSpPr>
          <p:cNvPr id="7" name="Rectangle 6"/>
          <p:cNvSpPr>
            <a:spLocks noChangeArrowheads="1"/>
          </p:cNvSpPr>
          <p:nvPr/>
        </p:nvSpPr>
        <p:spPr bwMode="auto">
          <a:xfrm>
            <a:off x="6262255" y="2486025"/>
            <a:ext cx="748145" cy="430887"/>
          </a:xfrm>
          <a:prstGeom prst="rect">
            <a:avLst/>
          </a:prstGeom>
          <a:solidFill>
            <a:schemeClr val="bg1"/>
          </a:solidFill>
          <a:ln>
            <a:noFill/>
          </a:ln>
          <a:effec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800" dirty="0">
                <a:solidFill>
                  <a:srgbClr val="000000"/>
                </a:solidFill>
                <a:latin typeface="OpenSans"/>
                <a:cs typeface="Arial" pitchFamily="34" charset="0"/>
              </a:rPr>
              <a:t>CO</a:t>
            </a:r>
            <a:r>
              <a:rPr lang="en-US" sz="2800" baseline="-25000" dirty="0">
                <a:solidFill>
                  <a:srgbClr val="000000"/>
                </a:solidFill>
                <a:latin typeface="OpenSans"/>
                <a:cs typeface="Arial" pitchFamily="34" charset="0"/>
              </a:rPr>
              <a:t>2</a:t>
            </a:r>
            <a:endParaRPr kumimoji="0" lang="en-US" sz="2000" b="0" i="0" u="none" strike="noStrike" cap="none" normalizeH="0" baseline="0" dirty="0">
              <a:ln>
                <a:noFill/>
              </a:ln>
              <a:solidFill>
                <a:schemeClr val="tx1"/>
              </a:solidFill>
              <a:effectLst/>
              <a:latin typeface="Arial" pitchFamily="34" charset="0"/>
              <a:cs typeface="Arial" pitchFamily="34" charset="0"/>
            </a:endParaRPr>
          </a:p>
        </p:txBody>
      </p:sp>
      <p:sp>
        <p:nvSpPr>
          <p:cNvPr id="8" name="Rectangle 7"/>
          <p:cNvSpPr>
            <a:spLocks noChangeArrowheads="1"/>
          </p:cNvSpPr>
          <p:nvPr/>
        </p:nvSpPr>
        <p:spPr bwMode="auto">
          <a:xfrm>
            <a:off x="4648200" y="3530648"/>
            <a:ext cx="519545" cy="430887"/>
          </a:xfrm>
          <a:prstGeom prst="rect">
            <a:avLst/>
          </a:prstGeom>
          <a:solidFill>
            <a:schemeClr val="bg1"/>
          </a:solidFill>
          <a:ln>
            <a:noFill/>
          </a:ln>
          <a:effec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800" dirty="0">
                <a:solidFill>
                  <a:srgbClr val="000000"/>
                </a:solidFill>
                <a:latin typeface="OpenSans"/>
                <a:cs typeface="Arial" pitchFamily="34" charset="0"/>
              </a:rPr>
              <a:t>O</a:t>
            </a:r>
            <a:r>
              <a:rPr lang="en-US" sz="2800" baseline="-25000" dirty="0">
                <a:solidFill>
                  <a:srgbClr val="000000"/>
                </a:solidFill>
                <a:latin typeface="OpenSans"/>
                <a:cs typeface="Arial" pitchFamily="34" charset="0"/>
              </a:rPr>
              <a:t>2</a:t>
            </a:r>
            <a:endParaRPr kumimoji="0" lang="en-US" sz="2000" b="0" i="0" u="none" strike="noStrike" cap="none" normalizeH="0" baseline="0" dirty="0">
              <a:ln>
                <a:noFill/>
              </a:ln>
              <a:solidFill>
                <a:schemeClr val="tx1"/>
              </a:solidFill>
              <a:effectLst/>
              <a:latin typeface="Arial" pitchFamily="34" charset="0"/>
              <a:cs typeface="Arial" pitchFamily="34" charset="0"/>
            </a:endParaRPr>
          </a:p>
        </p:txBody>
      </p:sp>
      <p:sp>
        <p:nvSpPr>
          <p:cNvPr id="9" name="Rectangle 8"/>
          <p:cNvSpPr>
            <a:spLocks noChangeArrowheads="1"/>
          </p:cNvSpPr>
          <p:nvPr/>
        </p:nvSpPr>
        <p:spPr bwMode="auto">
          <a:xfrm>
            <a:off x="6248400" y="3504335"/>
            <a:ext cx="748145" cy="430887"/>
          </a:xfrm>
          <a:prstGeom prst="rect">
            <a:avLst/>
          </a:prstGeom>
          <a:solidFill>
            <a:schemeClr val="bg1"/>
          </a:solidFill>
          <a:ln>
            <a:noFill/>
          </a:ln>
          <a:effec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800" dirty="0">
                <a:solidFill>
                  <a:srgbClr val="000000"/>
                </a:solidFill>
                <a:latin typeface="OpenSans"/>
                <a:cs typeface="Arial" pitchFamily="34" charset="0"/>
              </a:rPr>
              <a:t>CO</a:t>
            </a:r>
            <a:r>
              <a:rPr lang="en-US" sz="2800" baseline="-25000" dirty="0">
                <a:solidFill>
                  <a:srgbClr val="000000"/>
                </a:solidFill>
                <a:latin typeface="OpenSans"/>
                <a:cs typeface="Arial" pitchFamily="34" charset="0"/>
              </a:rPr>
              <a:t>2</a:t>
            </a:r>
            <a:endParaRPr kumimoji="0" lang="en-US" sz="2000" b="0" i="0" u="none" strike="noStrike" cap="none" normalizeH="0" baseline="0" dirty="0">
              <a:ln>
                <a:noFill/>
              </a:ln>
              <a:solidFill>
                <a:schemeClr val="tx1"/>
              </a:solidFill>
              <a:effectLst/>
              <a:latin typeface="Arial" pitchFamily="34" charset="0"/>
              <a:cs typeface="Arial" pitchFamily="34" charset="0"/>
            </a:endParaRPr>
          </a:p>
        </p:txBody>
      </p:sp>
      <p:sp>
        <p:nvSpPr>
          <p:cNvPr id="10" name="Rectangle 9"/>
          <p:cNvSpPr>
            <a:spLocks noChangeArrowheads="1"/>
          </p:cNvSpPr>
          <p:nvPr/>
        </p:nvSpPr>
        <p:spPr bwMode="auto">
          <a:xfrm>
            <a:off x="6338455" y="3010405"/>
            <a:ext cx="519545" cy="430887"/>
          </a:xfrm>
          <a:prstGeom prst="rect">
            <a:avLst/>
          </a:prstGeom>
          <a:solidFill>
            <a:schemeClr val="bg1"/>
          </a:solidFill>
          <a:ln>
            <a:noFill/>
          </a:ln>
          <a:effec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800" dirty="0">
                <a:solidFill>
                  <a:srgbClr val="000000"/>
                </a:solidFill>
                <a:latin typeface="OpenSans"/>
                <a:cs typeface="Arial" pitchFamily="34" charset="0"/>
              </a:rPr>
              <a:t>O</a:t>
            </a:r>
            <a:r>
              <a:rPr lang="en-US" sz="2800" baseline="-25000" dirty="0">
                <a:solidFill>
                  <a:srgbClr val="000000"/>
                </a:solidFill>
                <a:latin typeface="OpenSans"/>
                <a:cs typeface="Arial" pitchFamily="34" charset="0"/>
              </a:rPr>
              <a:t>2</a:t>
            </a:r>
            <a:endParaRPr kumimoji="0" lang="en-US" sz="2000" b="0" i="0" u="none" strike="noStrike" cap="none" normalizeH="0" baseline="0" dirty="0">
              <a:ln>
                <a:noFill/>
              </a:ln>
              <a:solidFill>
                <a:schemeClr val="tx1"/>
              </a:solidFill>
              <a:effectLst/>
              <a:latin typeface="Arial" pitchFamily="34" charset="0"/>
              <a:cs typeface="Arial" pitchFamily="34" charset="0"/>
            </a:endParaRPr>
          </a:p>
        </p:txBody>
      </p:sp>
      <p:sp>
        <p:nvSpPr>
          <p:cNvPr id="11" name="Rectangle 10"/>
          <p:cNvSpPr>
            <a:spLocks noChangeArrowheads="1"/>
          </p:cNvSpPr>
          <p:nvPr/>
        </p:nvSpPr>
        <p:spPr bwMode="auto">
          <a:xfrm>
            <a:off x="4572000" y="3029145"/>
            <a:ext cx="748145" cy="430887"/>
          </a:xfrm>
          <a:prstGeom prst="rect">
            <a:avLst/>
          </a:prstGeom>
          <a:solidFill>
            <a:schemeClr val="bg1"/>
          </a:solidFill>
          <a:ln>
            <a:noFill/>
          </a:ln>
          <a:effec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800" dirty="0">
                <a:solidFill>
                  <a:srgbClr val="000000"/>
                </a:solidFill>
                <a:latin typeface="OpenSans"/>
                <a:cs typeface="Arial" pitchFamily="34" charset="0"/>
              </a:rPr>
              <a:t>CO</a:t>
            </a:r>
            <a:r>
              <a:rPr lang="en-US" sz="2800" baseline="-25000" dirty="0">
                <a:solidFill>
                  <a:srgbClr val="000000"/>
                </a:solidFill>
                <a:latin typeface="OpenSans"/>
                <a:cs typeface="Arial" pitchFamily="34" charset="0"/>
              </a:rPr>
              <a:t>2</a:t>
            </a:r>
            <a:endParaRPr kumimoji="0" lang="en-US" sz="20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59687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1E4803-1A32-BD5C-7C56-EB4984961C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0" y="10237"/>
            <a:ext cx="9220200" cy="6854688"/>
          </a:xfrm>
          <a:prstGeom prst="rect">
            <a:avLst/>
          </a:prstGeom>
        </p:spPr>
      </p:pic>
      <p:pic>
        <p:nvPicPr>
          <p:cNvPr id="10" name="Picture 21" descr="Tay viÕt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708629"/>
            <a:ext cx="959201" cy="657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0"/>
          <p:cNvSpPr txBox="1">
            <a:spLocks noChangeArrowheads="1"/>
          </p:cNvSpPr>
          <p:nvPr/>
        </p:nvSpPr>
        <p:spPr bwMode="auto">
          <a:xfrm>
            <a:off x="34635" y="396539"/>
            <a:ext cx="51469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en-US" altLang="en-US" sz="2800" b="1" u="sng" dirty="0">
                <a:solidFill>
                  <a:srgbClr val="3333FF"/>
                </a:solidFill>
                <a:latin typeface="Times New Roman" pitchFamily="18" charset="0"/>
                <a:cs typeface="Times New Roman" pitchFamily="18" charset="0"/>
              </a:rPr>
              <a:t>I. </a:t>
            </a:r>
            <a:r>
              <a:rPr lang="en-US" altLang="en-US" sz="2800" b="1" u="sng" dirty="0" err="1">
                <a:solidFill>
                  <a:srgbClr val="3333FF"/>
                </a:solidFill>
                <a:latin typeface="Times New Roman" pitchFamily="18" charset="0"/>
                <a:cs typeface="Times New Roman" pitchFamily="18" charset="0"/>
              </a:rPr>
              <a:t>Trao</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đổi</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khí</a:t>
            </a:r>
            <a:r>
              <a:rPr lang="en-US" altLang="en-US" sz="2800" b="1" u="sng" dirty="0">
                <a:solidFill>
                  <a:srgbClr val="3333FF"/>
                </a:solidFill>
                <a:latin typeface="Times New Roman" pitchFamily="18" charset="0"/>
                <a:cs typeface="Times New Roman" pitchFamily="18" charset="0"/>
              </a:rPr>
              <a:t> ở </a:t>
            </a:r>
            <a:r>
              <a:rPr lang="en-US" altLang="en-US" sz="2800" b="1" u="sng" dirty="0" err="1">
                <a:solidFill>
                  <a:srgbClr val="3333FF"/>
                </a:solidFill>
                <a:latin typeface="Times New Roman" pitchFamily="18" charset="0"/>
                <a:cs typeface="Times New Roman" pitchFamily="18" charset="0"/>
              </a:rPr>
              <a:t>sinh</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vật</a:t>
            </a:r>
            <a:r>
              <a:rPr lang="en-US" altLang="en-US" sz="2800" b="1" u="sng" dirty="0">
                <a:solidFill>
                  <a:srgbClr val="3333FF"/>
                </a:solidFill>
                <a:latin typeface="Times New Roman" pitchFamily="18" charset="0"/>
                <a:cs typeface="Times New Roman" pitchFamily="18" charset="0"/>
              </a:rPr>
              <a:t>:</a:t>
            </a:r>
          </a:p>
        </p:txBody>
      </p:sp>
      <p:pic>
        <p:nvPicPr>
          <p:cNvPr id="12" name="Picture 11">
            <a:extLst>
              <a:ext uri="{FF2B5EF4-FFF2-40B4-BE49-F238E27FC236}">
                <a16:creationId xmlns:a16="http://schemas.microsoft.com/office/drawing/2014/main" id="{6E32C8DF-88D4-1DE6-4BD8-15696F3036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2886" y="4218445"/>
            <a:ext cx="2098883" cy="2798510"/>
          </a:xfrm>
          <a:prstGeom prst="rect">
            <a:avLst/>
          </a:prstGeom>
        </p:spPr>
      </p:pic>
      <p:sp>
        <p:nvSpPr>
          <p:cNvPr id="13" name="Text Box 20"/>
          <p:cNvSpPr txBox="1">
            <a:spLocks noChangeArrowheads="1"/>
          </p:cNvSpPr>
          <p:nvPr/>
        </p:nvSpPr>
        <p:spPr bwMode="auto">
          <a:xfrm>
            <a:off x="1524000" y="0"/>
            <a:ext cx="6324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defRPr/>
            </a:pPr>
            <a:r>
              <a:rPr lang="en-US" altLang="en-US" sz="2800" b="1" dirty="0">
                <a:solidFill>
                  <a:srgbClr val="FF0000"/>
                </a:solidFill>
                <a:latin typeface="Times New Roman" pitchFamily="18" charset="0"/>
                <a:cs typeface="Times New Roman" pitchFamily="18" charset="0"/>
              </a:rPr>
              <a:t>BÀI 27. TRAO ĐỔI KHÍ Ở SINH VẬT </a:t>
            </a:r>
          </a:p>
        </p:txBody>
      </p:sp>
      <p:sp>
        <p:nvSpPr>
          <p:cNvPr id="7" name="Rectangle 6"/>
          <p:cNvSpPr>
            <a:spLocks noChangeArrowheads="1"/>
          </p:cNvSpPr>
          <p:nvPr/>
        </p:nvSpPr>
        <p:spPr bwMode="auto">
          <a:xfrm>
            <a:off x="152400" y="885825"/>
            <a:ext cx="83282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Trao</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đổi</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khí</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là</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sự</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trao</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đổi</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các</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chất</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khí</a:t>
            </a:r>
            <a:r>
              <a:rPr kumimoji="0" lang="en-US" sz="2800" b="0" i="0" u="none" strike="noStrike" cap="none" normalizeH="0" dirty="0">
                <a:ln>
                  <a:noFill/>
                </a:ln>
                <a:solidFill>
                  <a:srgbClr val="000000"/>
                </a:solidFill>
                <a:effectLst/>
                <a:latin typeface="Times New Roman" pitchFamily="18" charset="0"/>
                <a:cs typeface="Times New Roman" pitchFamily="18" charset="0"/>
              </a:rPr>
              <a:t> (carbon dioxide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và</a:t>
            </a:r>
            <a:r>
              <a:rPr kumimoji="0" lang="en-US" sz="2800" b="0" i="0" u="none" strike="noStrike" cap="none" normalizeH="0" dirty="0">
                <a:ln>
                  <a:noFill/>
                </a:ln>
                <a:solidFill>
                  <a:srgbClr val="000000"/>
                </a:solidFill>
                <a:effectLst/>
                <a:latin typeface="Times New Roman" pitchFamily="18" charset="0"/>
                <a:cs typeface="Times New Roman" pitchFamily="18" charset="0"/>
              </a:rPr>
              <a:t> oxygen)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giữa</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cơ</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thể</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với</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môi</a:t>
            </a:r>
            <a:r>
              <a:rPr kumimoji="0" lang="en-US" sz="2800" b="0" i="0" u="none" strike="noStrike" cap="none" normalizeH="0" dirty="0">
                <a:ln>
                  <a:noFill/>
                </a:ln>
                <a:solidFill>
                  <a:srgbClr val="000000"/>
                </a:solidFill>
                <a:effectLst/>
                <a:latin typeface="Times New Roman" pitchFamily="18" charset="0"/>
                <a:cs typeface="Times New Roman" pitchFamily="18" charset="0"/>
              </a:rPr>
              <a:t> </a:t>
            </a:r>
            <a:r>
              <a:rPr kumimoji="0" lang="en-US" sz="2800" b="0" i="0" u="none" strike="noStrike" cap="none" normalizeH="0" dirty="0" err="1">
                <a:ln>
                  <a:noFill/>
                </a:ln>
                <a:solidFill>
                  <a:srgbClr val="000000"/>
                </a:solidFill>
                <a:effectLst/>
                <a:latin typeface="Times New Roman" pitchFamily="18" charset="0"/>
                <a:cs typeface="Times New Roman" pitchFamily="18" charset="0"/>
              </a:rPr>
              <a:t>trường</a:t>
            </a:r>
            <a:r>
              <a:rPr kumimoji="0" lang="en-US" sz="2800" b="0" i="0" u="none" strike="noStrike" cap="none" normalizeH="0" dirty="0">
                <a:ln>
                  <a:noFill/>
                </a:ln>
                <a:solidFill>
                  <a:srgbClr val="000000"/>
                </a:solidFill>
                <a:effectLst/>
                <a:latin typeface="Times New Roman" pitchFamily="18" charset="0"/>
                <a:cs typeface="Times New Roman" pitchFamily="18" charset="0"/>
              </a:rPr>
              <a:t>.</a:t>
            </a:r>
            <a:endParaRPr kumimoji="0" lang="en-US" sz="20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8" name="Text Box 20"/>
          <p:cNvSpPr txBox="1">
            <a:spLocks noChangeArrowheads="1"/>
          </p:cNvSpPr>
          <p:nvPr/>
        </p:nvSpPr>
        <p:spPr bwMode="auto">
          <a:xfrm>
            <a:off x="-41565" y="1641765"/>
            <a:ext cx="51469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en-US" altLang="en-US" sz="2800" b="1" u="sng" dirty="0">
                <a:solidFill>
                  <a:srgbClr val="3333FF"/>
                </a:solidFill>
                <a:latin typeface="Times New Roman" pitchFamily="18" charset="0"/>
                <a:cs typeface="Times New Roman" pitchFamily="18" charset="0"/>
              </a:rPr>
              <a:t>II. </a:t>
            </a:r>
            <a:r>
              <a:rPr lang="en-US" altLang="en-US" sz="2800" b="1" u="sng" dirty="0" err="1">
                <a:solidFill>
                  <a:srgbClr val="3333FF"/>
                </a:solidFill>
                <a:latin typeface="Times New Roman" pitchFamily="18" charset="0"/>
                <a:cs typeface="Times New Roman" pitchFamily="18" charset="0"/>
              </a:rPr>
              <a:t>Trao</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đổi</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khí</a:t>
            </a:r>
            <a:r>
              <a:rPr lang="en-US" altLang="en-US" sz="2800" b="1" u="sng" dirty="0">
                <a:solidFill>
                  <a:srgbClr val="3333FF"/>
                </a:solidFill>
                <a:latin typeface="Times New Roman" pitchFamily="18" charset="0"/>
                <a:cs typeface="Times New Roman" pitchFamily="18" charset="0"/>
              </a:rPr>
              <a:t> ở </a:t>
            </a:r>
            <a:r>
              <a:rPr lang="en-US" altLang="en-US" sz="2800" b="1" u="sng" dirty="0" err="1">
                <a:solidFill>
                  <a:srgbClr val="3333FF"/>
                </a:solidFill>
                <a:latin typeface="Times New Roman" pitchFamily="18" charset="0"/>
                <a:cs typeface="Times New Roman" pitchFamily="18" charset="0"/>
              </a:rPr>
              <a:t>thực</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vật</a:t>
            </a:r>
            <a:r>
              <a:rPr lang="en-US" altLang="en-US" sz="2800" b="1" u="sng" dirty="0">
                <a:solidFill>
                  <a:srgbClr val="3333FF"/>
                </a:solidFill>
                <a:latin typeface="Times New Roman" pitchFamily="18" charset="0"/>
                <a:cs typeface="Times New Roman" pitchFamily="18" charset="0"/>
              </a:rPr>
              <a:t>:</a:t>
            </a:r>
          </a:p>
        </p:txBody>
      </p:sp>
    </p:spTree>
    <p:extLst>
      <p:ext uri="{BB962C8B-B14F-4D97-AF65-F5344CB8AC3E}">
        <p14:creationId xmlns:p14="http://schemas.microsoft.com/office/powerpoint/2010/main" val="30862247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268</TotalTime>
  <Words>2075</Words>
  <Application>Microsoft Office PowerPoint</Application>
  <PresentationFormat>On-screen Show (4:3)</PresentationFormat>
  <Paragraphs>113</Paragraphs>
  <Slides>25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OpenSans</vt:lpstr>
      <vt:lpstr>Times New Roman</vt:lpstr>
      <vt:lpstr>VNI-Thufap3</vt:lpstr>
      <vt:lpstr>Office Theme</vt:lpstr>
      <vt:lpstr>PowerPoint Presentation</vt:lpstr>
      <vt:lpstr>PowerPoint Presentation</vt:lpstr>
      <vt:lpstr>PowerPoint Presentation</vt:lpstr>
      <vt:lpstr>PowerPoint Presentation</vt:lpstr>
      <vt:lpstr>Tìm hiểu khái niệm trao đổi khí ở sinh vật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43</cp:revision>
  <dcterms:created xsi:type="dcterms:W3CDTF">2022-08-17T12:51:50Z</dcterms:created>
  <dcterms:modified xsi:type="dcterms:W3CDTF">2024-10-23T15:11:01Z</dcterms:modified>
</cp:coreProperties>
</file>