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1"/>
  </p:notesMasterIdLst>
  <p:sldIdLst>
    <p:sldId id="258" r:id="rId3"/>
    <p:sldId id="259" r:id="rId4"/>
    <p:sldId id="260" r:id="rId5"/>
    <p:sldId id="261" r:id="rId6"/>
    <p:sldId id="262" r:id="rId7"/>
    <p:sldId id="346" r:id="rId8"/>
    <p:sldId id="347" r:id="rId9"/>
    <p:sldId id="263" r:id="rId10"/>
    <p:sldId id="362" r:id="rId11"/>
    <p:sldId id="266" r:id="rId12"/>
    <p:sldId id="348" r:id="rId13"/>
    <p:sldId id="264" r:id="rId14"/>
    <p:sldId id="265" r:id="rId15"/>
    <p:sldId id="271" r:id="rId16"/>
    <p:sldId id="829" r:id="rId17"/>
    <p:sldId id="782" r:id="rId18"/>
    <p:sldId id="781" r:id="rId19"/>
    <p:sldId id="784" r:id="rId20"/>
    <p:sldId id="830" r:id="rId21"/>
    <p:sldId id="785" r:id="rId22"/>
    <p:sldId id="786" r:id="rId23"/>
    <p:sldId id="360" r:id="rId24"/>
    <p:sldId id="361" r:id="rId25"/>
    <p:sldId id="268" r:id="rId26"/>
    <p:sldId id="363" r:id="rId27"/>
    <p:sldId id="270" r:id="rId28"/>
    <p:sldId id="789" r:id="rId29"/>
    <p:sldId id="831" r:id="rId30"/>
    <p:sldId id="802" r:id="rId31"/>
    <p:sldId id="794" r:id="rId32"/>
    <p:sldId id="796" r:id="rId33"/>
    <p:sldId id="803" r:id="rId34"/>
    <p:sldId id="797" r:id="rId35"/>
    <p:sldId id="799" r:id="rId36"/>
    <p:sldId id="800" r:id="rId37"/>
    <p:sldId id="801" r:id="rId38"/>
    <p:sldId id="792" r:id="rId39"/>
    <p:sldId id="788" r:id="rId40"/>
    <p:sldId id="832" r:id="rId41"/>
    <p:sldId id="805" r:id="rId42"/>
    <p:sldId id="804" r:id="rId43"/>
    <p:sldId id="806" r:id="rId44"/>
    <p:sldId id="807" r:id="rId45"/>
    <p:sldId id="810" r:id="rId46"/>
    <p:sldId id="811" r:id="rId47"/>
    <p:sldId id="808" r:id="rId48"/>
    <p:sldId id="813" r:id="rId49"/>
    <p:sldId id="814" r:id="rId50"/>
    <p:sldId id="809" r:id="rId51"/>
    <p:sldId id="815" r:id="rId52"/>
    <p:sldId id="817" r:id="rId53"/>
    <p:sldId id="816" r:id="rId54"/>
    <p:sldId id="775" r:id="rId55"/>
    <p:sldId id="819" r:id="rId56"/>
    <p:sldId id="820" r:id="rId57"/>
    <p:sldId id="821" r:id="rId58"/>
    <p:sldId id="822" r:id="rId59"/>
    <p:sldId id="824" r:id="rId60"/>
  </p:sldIdLst>
  <p:sldSz cx="12188825" cy="6858000"/>
  <p:notesSz cx="6858000" cy="9144000"/>
  <p:embeddedFontLst>
    <p:embeddedFont>
      <p:font typeface="Tahoma" panose="020B0604030504040204" pitchFamily="34" charset="0"/>
      <p:regular r:id="rId62"/>
      <p:bold r:id="rId63"/>
    </p:embeddedFont>
    <p:embeddedFont>
      <p:font typeface="Verdana" panose="020B0604030504040204" pitchFamily="34" charset="0"/>
      <p:regular r:id="rId64"/>
      <p:bold r:id="rId65"/>
      <p:italic r:id="rId66"/>
      <p:boldItalic r:id="rId67"/>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39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A852E-B772-460A-B275-71F1A7F53E01}" type="datetimeFigureOut">
              <a:rPr lang="en-US" smtClean="0"/>
              <a:t>29/9/2024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69988-77A6-4EB2-B5B3-3A0539CB5D4E}" type="slidenum">
              <a:rPr lang="en-US" smtClean="0"/>
              <a:t>‹#›</a:t>
            </a:fld>
            <a:endParaRPr lang="en-US"/>
          </a:p>
        </p:txBody>
      </p:sp>
    </p:spTree>
    <p:extLst>
      <p:ext uri="{BB962C8B-B14F-4D97-AF65-F5344CB8AC3E}">
        <p14:creationId xmlns:p14="http://schemas.microsoft.com/office/powerpoint/2010/main" val="3038220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183D0469-A9C2-10A2-FA36-A1039C27B1B6}"/>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132C6929-706C-D211-D5E0-CC6D757B65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6068" name="Slide Number Placeholder 3">
            <a:extLst>
              <a:ext uri="{FF2B5EF4-FFF2-40B4-BE49-F238E27FC236}">
                <a16:creationId xmlns:a16="http://schemas.microsoft.com/office/drawing/2014/main" id="{C3EC416D-35B5-07C7-E685-21206E7088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AA8E64-7C37-4A92-9F15-24AB53CF1C76}" type="slidenum">
              <a:rPr lang="en-US" altLang="en-US" sz="1200">
                <a:solidFill>
                  <a:srgbClr val="000000"/>
                </a:solidFill>
                <a:latin typeface="Arial" panose="020B0604020202020204" pitchFamily="34" charset="0"/>
              </a:rPr>
              <a:pPr/>
              <a:t>16</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E1C2A25D-443E-AE7D-FC7C-141FDC44514A}"/>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73D2BA66-08B1-9B56-D12B-87D06E6DC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04" name="Slide Number Placeholder 3">
            <a:extLst>
              <a:ext uri="{FF2B5EF4-FFF2-40B4-BE49-F238E27FC236}">
                <a16:creationId xmlns:a16="http://schemas.microsoft.com/office/drawing/2014/main" id="{2F782F7F-6EBA-9E7D-A2BB-DCDA767425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0DAB7C-D11E-47AB-A457-3325FFDE612C}" type="slidenum">
              <a:rPr lang="en-US" altLang="en-US" sz="1200">
                <a:solidFill>
                  <a:srgbClr val="000000"/>
                </a:solidFill>
                <a:latin typeface="Arial" panose="020B0604020202020204" pitchFamily="34" charset="0"/>
              </a:rPr>
              <a:pPr/>
              <a:t>48</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8239B-8FB9-4069-AF7A-B998BF87FA76}" type="slidenum">
              <a:rPr lang="en-US" smtClean="0"/>
              <a:t>22</a:t>
            </a:fld>
            <a:endParaRPr lang="en-US"/>
          </a:p>
        </p:txBody>
      </p:sp>
    </p:spTree>
    <p:extLst>
      <p:ext uri="{BB962C8B-B14F-4D97-AF65-F5344CB8AC3E}">
        <p14:creationId xmlns:p14="http://schemas.microsoft.com/office/powerpoint/2010/main" val="25962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8239B-8FB9-4069-AF7A-B998BF87FA76}" type="slidenum">
              <a:rPr lang="en-US" smtClean="0"/>
              <a:t>23</a:t>
            </a:fld>
            <a:endParaRPr lang="en-US"/>
          </a:p>
        </p:txBody>
      </p:sp>
    </p:spTree>
    <p:extLst>
      <p:ext uri="{BB962C8B-B14F-4D97-AF65-F5344CB8AC3E}">
        <p14:creationId xmlns:p14="http://schemas.microsoft.com/office/powerpoint/2010/main" val="256018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2BD44087-314A-10A5-ADE9-A977B37C63C8}"/>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DAB86323-95E8-D48F-487B-F6BECF85E7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284" name="Slide Number Placeholder 3">
            <a:extLst>
              <a:ext uri="{FF2B5EF4-FFF2-40B4-BE49-F238E27FC236}">
                <a16:creationId xmlns:a16="http://schemas.microsoft.com/office/drawing/2014/main" id="{267E9BAA-5B92-61CF-AA7C-B0AFCE8817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2E2C0F-034C-4A1C-BD97-F73DB77CA8D7}" type="slidenum">
              <a:rPr lang="en-US" altLang="en-US" sz="1200">
                <a:solidFill>
                  <a:srgbClr val="000000"/>
                </a:solidFill>
                <a:latin typeface="Arial" panose="020B0604020202020204" pitchFamily="34" charset="0"/>
              </a:rPr>
              <a:pPr/>
              <a:t>30</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446D88D0-E224-5E78-3D6F-2FDE7BD360A7}"/>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B6F08F41-B64C-D69C-3418-3CDC40F8FA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9380" name="Slide Number Placeholder 3">
            <a:extLst>
              <a:ext uri="{FF2B5EF4-FFF2-40B4-BE49-F238E27FC236}">
                <a16:creationId xmlns:a16="http://schemas.microsoft.com/office/drawing/2014/main" id="{828395B0-757E-6B4F-F267-9E07ECF357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64788C-B3BA-4265-A425-48F5927455F0}" type="slidenum">
              <a:rPr lang="en-US" altLang="en-US" sz="1200">
                <a:solidFill>
                  <a:srgbClr val="000000"/>
                </a:solidFill>
                <a:latin typeface="Arial" panose="020B0604020202020204" pitchFamily="34" charset="0"/>
              </a:rPr>
              <a:pPr/>
              <a:t>31</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5C4C8D66-0667-A499-8DD6-292D659BDA3C}"/>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0A6EFEAC-B4A0-49EC-CDCF-2AA4A859C2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2452" name="Slide Number Placeholder 3">
            <a:extLst>
              <a:ext uri="{FF2B5EF4-FFF2-40B4-BE49-F238E27FC236}">
                <a16:creationId xmlns:a16="http://schemas.microsoft.com/office/drawing/2014/main" id="{3942D11D-F1A2-4C3C-717C-420A09240D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CDE32F-2508-4613-8D25-298190CC01B9}" type="slidenum">
              <a:rPr lang="en-US" altLang="en-US" sz="1200">
                <a:solidFill>
                  <a:srgbClr val="000000"/>
                </a:solidFill>
                <a:latin typeface="Arial" panose="020B0604020202020204" pitchFamily="34" charset="0"/>
              </a:rPr>
              <a:pPr/>
              <a:t>33</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FE74362-BB66-98E1-91EA-4326D9B87785}"/>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4656DB01-DA75-0C13-3D86-A70A4AF10C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6548" name="Slide Number Placeholder 3">
            <a:extLst>
              <a:ext uri="{FF2B5EF4-FFF2-40B4-BE49-F238E27FC236}">
                <a16:creationId xmlns:a16="http://schemas.microsoft.com/office/drawing/2014/main" id="{AB487889-9B61-908E-03FF-1681218ACF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726578-C924-45B7-A199-36DB14F3E41E}" type="slidenum">
              <a:rPr lang="en-US" altLang="en-US" sz="1200">
                <a:solidFill>
                  <a:srgbClr val="000000"/>
                </a:solidFill>
                <a:latin typeface="Arial" panose="020B0604020202020204" pitchFamily="34" charset="0"/>
              </a:rPr>
              <a:pPr/>
              <a:t>34</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B2D68D08-5F9D-CE85-392E-EDFB68AE6946}"/>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5E5B8A70-BD63-2D7B-8072-7F3DF7F587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8596" name="Slide Number Placeholder 3">
            <a:extLst>
              <a:ext uri="{FF2B5EF4-FFF2-40B4-BE49-F238E27FC236}">
                <a16:creationId xmlns:a16="http://schemas.microsoft.com/office/drawing/2014/main" id="{A9FA00CF-C6A1-391A-23A6-39DC85CAF2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84BD8F-5679-4D58-9DAC-21301860BA5C}" type="slidenum">
              <a:rPr lang="en-US" altLang="en-US" sz="1200">
                <a:solidFill>
                  <a:srgbClr val="000000"/>
                </a:solidFill>
                <a:latin typeface="Arial" panose="020B0604020202020204" pitchFamily="34" charset="0"/>
              </a:rPr>
              <a:pPr/>
              <a:t>35</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E0184B32-8761-ED3A-F7CB-5E73F9F3F7B7}"/>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188DF405-DDD2-5E78-BF58-F7EB234C92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0644" name="Slide Number Placeholder 3">
            <a:extLst>
              <a:ext uri="{FF2B5EF4-FFF2-40B4-BE49-F238E27FC236}">
                <a16:creationId xmlns:a16="http://schemas.microsoft.com/office/drawing/2014/main" id="{76BBCC6B-8CCF-031B-EC8C-31D3D1385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BD8B75E-B9BF-46E6-9BE6-A145FE3F8FA8}" type="slidenum">
              <a:rPr lang="en-US" altLang="en-US" sz="1200">
                <a:solidFill>
                  <a:srgbClr val="000000"/>
                </a:solidFill>
                <a:latin typeface="Arial" panose="020B0604020202020204" pitchFamily="34" charset="0"/>
              </a:rPr>
              <a:pPr/>
              <a:t>36</a:t>
            </a:fld>
            <a:endParaRPr lang="en-US" altLang="en-US" sz="120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70449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86202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95498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7373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89763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2912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26650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6475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81700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86559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7308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29/9/2024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29/9/2024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4911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448" rtl="0" eaLnBrk="1" latinLnBrk="0" hangingPunct="1">
        <a:spcBef>
          <a:spcPct val="0"/>
        </a:spcBef>
        <a:buNone/>
        <a:defRPr sz="2933"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svg"/><Relationship Id="rId12"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svg"/><Relationship Id="rId9" Type="http://schemas.openxmlformats.org/officeDocument/2006/relationships/image" Target="../media/image2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18" Type="http://schemas.openxmlformats.org/officeDocument/2006/relationships/image" Target="../media/image23.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2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6.pn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14.svg"/><Relationship Id="rId19"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13.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20.sv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sv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46097" y="792007"/>
            <a:ext cx="10229226" cy="0"/>
          </a:xfrm>
          <a:prstGeom prst="line">
            <a:avLst/>
          </a:prstGeom>
          <a:ln w="142875" cap="flat">
            <a:solidFill>
              <a:srgbClr val="237952"/>
            </a:solidFill>
            <a:prstDash val="solid"/>
            <a:headEnd type="none" w="sm" len="sm"/>
            <a:tailEnd type="none" w="sm" len="sm"/>
          </a:ln>
        </p:spPr>
      </p:sp>
      <p:grpSp>
        <p:nvGrpSpPr>
          <p:cNvPr id="3" name="Group 3"/>
          <p:cNvGrpSpPr/>
          <p:nvPr/>
        </p:nvGrpSpPr>
        <p:grpSpPr>
          <a:xfrm>
            <a:off x="686931" y="1474470"/>
            <a:ext cx="1113087" cy="266700"/>
            <a:chOff x="0" y="0"/>
            <a:chExt cx="2226753" cy="533400"/>
          </a:xfrm>
        </p:grpSpPr>
        <p:grpSp>
          <p:nvGrpSpPr>
            <p:cNvPr id="4" name="Group 4"/>
            <p:cNvGrpSpPr/>
            <p:nvPr/>
          </p:nvGrpSpPr>
          <p:grpSpPr>
            <a:xfrm>
              <a:off x="1693353" y="0"/>
              <a:ext cx="533400" cy="5334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6" name="Group 6"/>
            <p:cNvGrpSpPr/>
            <p:nvPr/>
          </p:nvGrpSpPr>
          <p:grpSpPr>
            <a:xfrm>
              <a:off x="846677" y="0"/>
              <a:ext cx="533400" cy="5334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8" name="Group 8"/>
            <p:cNvGrpSpPr/>
            <p:nvPr/>
          </p:nvGrpSpPr>
          <p:grpSpPr>
            <a:xfrm>
              <a:off x="0" y="0"/>
              <a:ext cx="533400" cy="5334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pic>
        <p:nvPicPr>
          <p:cNvPr id="10" name="Picture 10"/>
          <p:cNvPicPr>
            <a:picLocks noChangeAspect="1"/>
          </p:cNvPicPr>
          <p:nvPr/>
        </p:nvPicPr>
        <p:blipFill>
          <a:blip r:embed="rId2"/>
          <a:srcRect/>
          <a:stretch>
            <a:fillRect/>
          </a:stretch>
        </p:blipFill>
        <p:spPr>
          <a:xfrm rot="-3783459">
            <a:off x="6577052" y="696273"/>
            <a:ext cx="2882225" cy="2467263"/>
          </a:xfrm>
          <a:prstGeom prst="rect">
            <a:avLst/>
          </a:prstGeom>
        </p:spPr>
      </p:pic>
      <p:pic>
        <p:nvPicPr>
          <p:cNvPr id="11" name="Picture 11"/>
          <p:cNvPicPr>
            <a:picLocks noChangeAspect="1"/>
          </p:cNvPicPr>
          <p:nvPr/>
        </p:nvPicPr>
        <p:blipFill>
          <a:blip r:embed="rId3"/>
          <a:srcRect/>
          <a:stretch>
            <a:fillRect/>
          </a:stretch>
        </p:blipFill>
        <p:spPr>
          <a:xfrm rot="-5480251">
            <a:off x="9639243" y="1575644"/>
            <a:ext cx="3027781" cy="1494577"/>
          </a:xfrm>
          <a:prstGeom prst="rect">
            <a:avLst/>
          </a:prstGeom>
        </p:spPr>
      </p:pic>
      <p:grpSp>
        <p:nvGrpSpPr>
          <p:cNvPr id="12" name="Group 12"/>
          <p:cNvGrpSpPr/>
          <p:nvPr/>
        </p:nvGrpSpPr>
        <p:grpSpPr>
          <a:xfrm>
            <a:off x="7242793" y="1695913"/>
            <a:ext cx="4599743" cy="460094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sp>
      </p:grpSp>
      <p:grpSp>
        <p:nvGrpSpPr>
          <p:cNvPr id="14" name="Group 14"/>
          <p:cNvGrpSpPr>
            <a:grpSpLocks noChangeAspect="1"/>
          </p:cNvGrpSpPr>
          <p:nvPr/>
        </p:nvGrpSpPr>
        <p:grpSpPr>
          <a:xfrm>
            <a:off x="7476715" y="1929904"/>
            <a:ext cx="4131899" cy="413295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621" y="2894444"/>
            <a:ext cx="3529681" cy="3535019"/>
          </a:xfrm>
          <a:prstGeom prst="rect">
            <a:avLst/>
          </a:prstGeom>
        </p:spPr>
      </p:pic>
      <p:sp>
        <p:nvSpPr>
          <p:cNvPr id="17" name="TextBox 17"/>
          <p:cNvSpPr txBox="1"/>
          <p:nvPr/>
        </p:nvSpPr>
        <p:spPr>
          <a:xfrm>
            <a:off x="685622" y="343698"/>
            <a:ext cx="1888534" cy="842218"/>
          </a:xfrm>
          <a:prstGeom prst="rect">
            <a:avLst/>
          </a:prstGeom>
        </p:spPr>
        <p:txBody>
          <a:bodyPr lIns="0" tIns="0" rIns="0" bIns="0" rtlCol="0" anchor="t">
            <a:spAutoFit/>
          </a:bodyPr>
          <a:lstStyle/>
          <a:p>
            <a:pPr>
              <a:lnSpc>
                <a:spcPts val="7278"/>
              </a:lnSpc>
            </a:pPr>
            <a:r>
              <a:rPr lang="vi-VN" sz="4800" b="1" dirty="0">
                <a:latin typeface="Arial" pitchFamily="34" charset="0"/>
              </a:rPr>
              <a:t>Bài 21</a:t>
            </a:r>
          </a:p>
        </p:txBody>
      </p:sp>
      <p:sp>
        <p:nvSpPr>
          <p:cNvPr id="18" name="TextBox 18"/>
          <p:cNvSpPr txBox="1"/>
          <p:nvPr/>
        </p:nvSpPr>
        <p:spPr>
          <a:xfrm>
            <a:off x="686931" y="1825000"/>
            <a:ext cx="6566124" cy="983090"/>
          </a:xfrm>
          <a:prstGeom prst="rect">
            <a:avLst/>
          </a:prstGeom>
        </p:spPr>
        <p:txBody>
          <a:bodyPr wrap="square" lIns="0" tIns="0" rIns="0" bIns="0" rtlCol="0" anchor="t">
            <a:spAutoFit/>
          </a:bodyPr>
          <a:lstStyle/>
          <a:p>
            <a:pPr>
              <a:lnSpc>
                <a:spcPts val="8397"/>
              </a:lnSpc>
              <a:spcBef>
                <a:spcPct val="0"/>
              </a:spcBef>
            </a:pPr>
            <a:r>
              <a:rPr lang="vi-VN" sz="6000" b="1" dirty="0">
                <a:solidFill>
                  <a:srgbClr val="C00000"/>
                </a:solidFill>
                <a:latin typeface="Arial" pitchFamily="34" charset="0"/>
              </a:rPr>
              <a:t>HÔ HẤP TẾ BÀO</a:t>
            </a:r>
          </a:p>
        </p:txBody>
      </p:sp>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0399" flipH="1" flipV="1">
            <a:off x="3641144" y="-1546485"/>
            <a:ext cx="3953132" cy="2743200"/>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5308">
            <a:off x="4404271" y="3812461"/>
            <a:ext cx="2646776" cy="1916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9" name="Picture 9"/>
          <p:cNvPicPr>
            <a:picLocks noChangeAspect="1"/>
          </p:cNvPicPr>
          <p:nvPr/>
        </p:nvPicPr>
        <p:blipFill>
          <a:blip r:embed="rId4"/>
          <a:srcRect l="2648" t="2736" r="2648"/>
          <a:stretch>
            <a:fillRect/>
          </a:stretch>
        </p:blipFill>
        <p:spPr>
          <a:xfrm>
            <a:off x="685622" y="4248905"/>
            <a:ext cx="5256390" cy="2041398"/>
          </a:xfrm>
          <a:prstGeom prst="rect">
            <a:avLst/>
          </a:prstGeom>
        </p:spPr>
      </p:pic>
      <p:pic>
        <p:nvPicPr>
          <p:cNvPr id="10" name="Picture 10"/>
          <p:cNvPicPr>
            <a:picLocks noChangeAspect="1"/>
          </p:cNvPicPr>
          <p:nvPr/>
        </p:nvPicPr>
        <p:blipFill>
          <a:blip r:embed="rId5"/>
          <a:srcRect l="2736" t="25708" r="2736"/>
          <a:stretch>
            <a:fillRect/>
          </a:stretch>
        </p:blipFill>
        <p:spPr>
          <a:xfrm>
            <a:off x="6094413" y="4248905"/>
            <a:ext cx="5608488" cy="2041398"/>
          </a:xfrm>
          <a:prstGeom prst="rect">
            <a:avLst/>
          </a:prstGeom>
        </p:spPr>
      </p:pic>
      <p:sp>
        <p:nvSpPr>
          <p:cNvPr id="14" name="TextBox 14"/>
          <p:cNvSpPr txBox="1"/>
          <p:nvPr/>
        </p:nvSpPr>
        <p:spPr>
          <a:xfrm>
            <a:off x="1531042" y="6317146"/>
            <a:ext cx="3750782"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cao</a:t>
            </a:r>
          </a:p>
        </p:txBody>
      </p:sp>
      <p:sp>
        <p:nvSpPr>
          <p:cNvPr id="15" name="TextBox 15"/>
          <p:cNvSpPr txBox="1"/>
          <p:nvPr/>
        </p:nvSpPr>
        <p:spPr>
          <a:xfrm>
            <a:off x="7117499" y="6317146"/>
            <a:ext cx="3927625"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thấp</a:t>
            </a:r>
          </a:p>
        </p:txBody>
      </p:sp>
      <p:sp>
        <p:nvSpPr>
          <p:cNvPr id="16"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
        <p:nvSpPr>
          <p:cNvPr id="17" name="TextBox 16">
            <a:extLst>
              <a:ext uri="{FF2B5EF4-FFF2-40B4-BE49-F238E27FC236}">
                <a16:creationId xmlns:a16="http://schemas.microsoft.com/office/drawing/2014/main" id="{0B35B449-7AA7-3ED7-513A-6EE77B3684F9}"/>
              </a:ext>
            </a:extLst>
          </p:cNvPr>
          <p:cNvSpPr txBox="1"/>
          <p:nvPr/>
        </p:nvSpPr>
        <p:spPr>
          <a:xfrm>
            <a:off x="652076" y="974489"/>
            <a:ext cx="11157336" cy="3046988"/>
          </a:xfrm>
          <a:prstGeom prst="rect">
            <a:avLst/>
          </a:prstGeom>
          <a:noFill/>
        </p:spPr>
        <p:txBody>
          <a:bodyPr wrap="square">
            <a:spAutoFit/>
          </a:bodyPr>
          <a:lstStyle/>
          <a:p>
            <a:r>
              <a:rPr lang="en-US" sz="2400" b="1">
                <a:solidFill>
                  <a:srgbClr val="C00000"/>
                </a:solidFill>
                <a:latin typeface="Times New Roman" panose="02020603050405020304" pitchFamily="18" charset="0"/>
                <a:cs typeface="Times New Roman" panose="02020603050405020304" pitchFamily="18" charset="0"/>
              </a:rPr>
              <a:t>Trả lời C3: </a:t>
            </a:r>
          </a:p>
          <a:p>
            <a:r>
              <a:rPr lang="vi-VN" sz="2400" b="1">
                <a:solidFill>
                  <a:srgbClr val="C00000"/>
                </a:solidFill>
                <a:latin typeface="Times New Roman" panose="02020603050405020304" pitchFamily="18" charset="0"/>
                <a:cs typeface="Times New Roman" panose="02020603050405020304" pitchFamily="18" charset="0"/>
              </a:rPr>
              <a:t>- Tốc độ hô hấp của một vận động viên đang thi đấu nhanh hơn một nhân viên văn phòng.</a:t>
            </a:r>
          </a:p>
          <a:p>
            <a:r>
              <a:rPr lang="vi-VN" sz="2400" b="1">
                <a:solidFill>
                  <a:srgbClr val="C00000"/>
                </a:solidFill>
                <a:latin typeface="Times New Roman" panose="02020603050405020304" pitchFamily="18" charset="0"/>
                <a:cs typeface="Times New Roman" panose="02020603050405020304" pitchFamily="18" charset="0"/>
              </a:rPr>
              <a:t>- Giải thích: Sự khác nhau đó là do vận động viên đang thi đấu cần nhiều năng lượng hơn nên quá trình hô hấp tế bào diễn ra nhanh hơn</a:t>
            </a:r>
            <a:r>
              <a:rPr lang="en-US" sz="2400" b="1">
                <a:solidFill>
                  <a:srgbClr val="C00000"/>
                </a:solidFill>
                <a:latin typeface="Times New Roman" panose="02020603050405020304" pitchFamily="18" charset="0"/>
                <a:cs typeface="Times New Roman" panose="02020603050405020304" pitchFamily="18" charset="0"/>
              </a:rPr>
              <a:t> </a:t>
            </a:r>
            <a:r>
              <a:rPr lang="vi-VN" sz="2400" b="1">
                <a:solidFill>
                  <a:srgbClr val="C00000"/>
                </a:solidFill>
                <a:latin typeface="Times New Roman" panose="02020603050405020304" pitchFamily="18" charset="0"/>
                <a:cs typeface="Times New Roman" panose="02020603050405020304" pitchFamily="18" charset="0"/>
              </a:rPr>
              <a:t>để cung cấp đủ năng lượng cho các hoạt động thi đấu của vận động viên. Khi đó, vận động viên phải hô hấp nhanh mới cung cấp đủ oxygen cho hoạt động hô hấp tế bào đồng thời đào thải kịp thời khí carbon dioxide do hoạt động hô hấp tế bào thải ra.</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ấu trúc và chức năng của tế bào bình thường | Vinmec">
            <a:extLst>
              <a:ext uri="{FF2B5EF4-FFF2-40B4-BE49-F238E27FC236}">
                <a16:creationId xmlns:a16="http://schemas.microsoft.com/office/drawing/2014/main" id="{7B5195D5-58AF-D87E-464E-3D14EE704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30"/>
          <a:stretch/>
        </p:blipFill>
        <p:spPr bwMode="auto">
          <a:xfrm>
            <a:off x="8075611" y="702712"/>
            <a:ext cx="4156655" cy="6155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85306C-1AA5-0F4D-ADD5-DCBD11D5A0D7}"/>
              </a:ext>
            </a:extLst>
          </p:cNvPr>
          <p:cNvGrpSpPr/>
          <p:nvPr/>
        </p:nvGrpSpPr>
        <p:grpSpPr>
          <a:xfrm>
            <a:off x="836612" y="1066800"/>
            <a:ext cx="6934200" cy="2240137"/>
            <a:chOff x="656494" y="228600"/>
            <a:chExt cx="4342543" cy="2240137"/>
          </a:xfrm>
        </p:grpSpPr>
        <p:sp>
          <p:nvSpPr>
            <p:cNvPr id="10" name="TextBox 9">
              <a:extLst>
                <a:ext uri="{FF2B5EF4-FFF2-40B4-BE49-F238E27FC236}">
                  <a16:creationId xmlns:a16="http://schemas.microsoft.com/office/drawing/2014/main" id="{D9546456-0075-2BD4-BBDB-212124C03D76}"/>
                </a:ext>
              </a:extLst>
            </p:cNvPr>
            <p:cNvSpPr txBox="1"/>
            <p:nvPr/>
          </p:nvSpPr>
          <p:spPr>
            <a:xfrm>
              <a:off x="656494" y="977175"/>
              <a:ext cx="4342543" cy="1491562"/>
            </a:xfrm>
            <a:prstGeom prst="rect">
              <a:avLst/>
            </a:prstGeom>
            <a:noFill/>
          </p:spPr>
          <p:txBody>
            <a:bodyPr wrap="square">
              <a:spAutoFit/>
            </a:bodyPr>
            <a:lstStyle/>
            <a:p>
              <a:pPr algn="just">
                <a:lnSpc>
                  <a:spcPct val="130000"/>
                </a:lnSpc>
              </a:pPr>
              <a:r>
                <a:rPr lang="en-US" sz="2400" b="1" i="1">
                  <a:solidFill>
                    <a:srgbClr val="C00000"/>
                  </a:solidFill>
                  <a:effectLst/>
                </a:rPr>
                <a:t>- </a:t>
              </a:r>
              <a:r>
                <a:rPr lang="vi-VN" sz="2400" b="1" i="1">
                  <a:solidFill>
                    <a:srgbClr val="C00000"/>
                  </a:solidFill>
                  <a:effectLst/>
                </a:rPr>
                <a:t>Hô </a:t>
              </a:r>
              <a:r>
                <a:rPr lang="vi-VN" sz="2400" b="1" i="1" dirty="0">
                  <a:solidFill>
                    <a:srgbClr val="C00000"/>
                  </a:solidFill>
                  <a:effectLst/>
                </a:rPr>
                <a:t>hấp tế bào </a:t>
              </a:r>
              <a:r>
                <a:rPr lang="vi-VN" sz="2400" b="1" i="1" dirty="0">
                  <a:effectLst/>
                </a:rPr>
                <a:t>là quá trình tế bào phân giải chất hữu cơ giải phóng năng lượng cung cấp cho hoạt động sống của cơ thể. </a:t>
              </a:r>
              <a:endParaRPr lang="en-US" sz="2400" b="1" i="1" dirty="0"/>
            </a:p>
          </p:txBody>
        </p:sp>
        <p:sp>
          <p:nvSpPr>
            <p:cNvPr id="4" name="Rectangle: Top Corners Rounded 3">
              <a:extLst>
                <a:ext uri="{FF2B5EF4-FFF2-40B4-BE49-F238E27FC236}">
                  <a16:creationId xmlns:a16="http://schemas.microsoft.com/office/drawing/2014/main" id="{A8AC57F5-4684-DA1C-0F2F-72BCB50E518E}"/>
                </a:ext>
              </a:extLst>
            </p:cNvPr>
            <p:cNvSpPr/>
            <p:nvPr/>
          </p:nvSpPr>
          <p:spPr>
            <a:xfrm>
              <a:off x="678565" y="228600"/>
              <a:ext cx="1552697" cy="685800"/>
            </a:xfrm>
            <a:prstGeom prst="round2SameRect">
              <a:avLst/>
            </a:prstGeom>
            <a:solidFill>
              <a:srgbClr val="71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 </a:t>
              </a:r>
              <a:r>
                <a:rPr lang="vi-VN" sz="2800" b="1"/>
                <a:t>KHÁI </a:t>
              </a:r>
              <a:r>
                <a:rPr lang="vi-VN" sz="2800" b="1" dirty="0"/>
                <a:t>NIỆM</a:t>
              </a:r>
              <a:endParaRPr lang="en-US" sz="2800" b="1" dirty="0"/>
            </a:p>
          </p:txBody>
        </p:sp>
      </p:grpSp>
      <p:sp>
        <p:nvSpPr>
          <p:cNvPr id="6" name="TextBox 30">
            <a:extLst>
              <a:ext uri="{FF2B5EF4-FFF2-40B4-BE49-F238E27FC236}">
                <a16:creationId xmlns:a16="http://schemas.microsoft.com/office/drawing/2014/main" id="{02FD78C5-AB99-C364-5611-C41837974B3F}"/>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7" name="TextBox 13">
            <a:extLst>
              <a:ext uri="{FF2B5EF4-FFF2-40B4-BE49-F238E27FC236}">
                <a16:creationId xmlns:a16="http://schemas.microsoft.com/office/drawing/2014/main" id="{3FC4D559-FB05-609B-DC4A-56539D9A9945}"/>
              </a:ext>
            </a:extLst>
          </p:cNvPr>
          <p:cNvSpPr txBox="1"/>
          <p:nvPr/>
        </p:nvSpPr>
        <p:spPr>
          <a:xfrm>
            <a:off x="836612" y="3560263"/>
            <a:ext cx="6705600" cy="810415"/>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 </a:t>
            </a:r>
            <a:r>
              <a:rPr lang="vi-VN" sz="2300" b="1" i="1">
                <a:solidFill>
                  <a:srgbClr val="000000"/>
                </a:solidFill>
                <a:latin typeface="Arial" pitchFamily="34" charset="0"/>
              </a:rPr>
              <a:t>Tốc độ hô hấp tế bào nhanh hay chậm tùy thuộc vào nhu cầu năng lượng của tế bào</a:t>
            </a:r>
          </a:p>
        </p:txBody>
      </p:sp>
      <p:sp>
        <p:nvSpPr>
          <p:cNvPr id="8" name="TextBox 13">
            <a:extLst>
              <a:ext uri="{FF2B5EF4-FFF2-40B4-BE49-F238E27FC236}">
                <a16:creationId xmlns:a16="http://schemas.microsoft.com/office/drawing/2014/main" id="{FEC7A5CE-6CDC-1052-CD66-32F02DCB2442}"/>
              </a:ext>
            </a:extLst>
          </p:cNvPr>
          <p:cNvSpPr txBox="1"/>
          <p:nvPr/>
        </p:nvSpPr>
        <p:spPr>
          <a:xfrm>
            <a:off x="836612" y="4624004"/>
            <a:ext cx="6705600" cy="385683"/>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 </a:t>
            </a:r>
            <a:r>
              <a:rPr lang="en-US" sz="2300" b="1" i="1">
                <a:solidFill>
                  <a:srgbClr val="000000"/>
                </a:solidFill>
                <a:latin typeface="Arial" pitchFamily="34" charset="0"/>
              </a:rPr>
              <a:t>Hô </a:t>
            </a:r>
            <a:r>
              <a:rPr lang="vi-VN" sz="2300" b="1" i="1">
                <a:solidFill>
                  <a:srgbClr val="000000"/>
                </a:solidFill>
                <a:latin typeface="Arial" pitchFamily="34" charset="0"/>
              </a:rPr>
              <a:t>hấp tế bào </a:t>
            </a:r>
            <a:r>
              <a:rPr lang="en-US" sz="2300" b="1" i="1">
                <a:solidFill>
                  <a:srgbClr val="000000"/>
                </a:solidFill>
                <a:latin typeface="Arial" pitchFamily="34" charset="0"/>
              </a:rPr>
              <a:t>diễn ra trong ti thể</a:t>
            </a:r>
            <a:endParaRPr lang="vi-VN" sz="2300" b="1" i="1">
              <a:solidFill>
                <a:srgbClr val="000000"/>
              </a:solidFill>
              <a:latin typeface="Arial" pitchFamily="34" charset="0"/>
            </a:endParaRPr>
          </a:p>
        </p:txBody>
      </p:sp>
      <p:sp>
        <p:nvSpPr>
          <p:cNvPr id="9" name="TextBox 16">
            <a:extLst>
              <a:ext uri="{FF2B5EF4-FFF2-40B4-BE49-F238E27FC236}">
                <a16:creationId xmlns:a16="http://schemas.microsoft.com/office/drawing/2014/main" id="{616D02EB-2697-A47D-E57B-0E4175961168}"/>
              </a:ext>
            </a:extLst>
          </p:cNvPr>
          <p:cNvSpPr txBox="1"/>
          <p:nvPr/>
        </p:nvSpPr>
        <p:spPr>
          <a:xfrm>
            <a:off x="719456" y="5263013"/>
            <a:ext cx="7203756" cy="807722"/>
          </a:xfrm>
          <a:prstGeom prst="rect">
            <a:avLst/>
          </a:prstGeom>
        </p:spPr>
        <p:txBody>
          <a:bodyPr wrap="square" lIns="0" tIns="0" rIns="0" bIns="0" rtlCol="0" anchor="t">
            <a:spAutoFit/>
          </a:bodyPr>
          <a:lstStyle/>
          <a:p>
            <a:pPr algn="just">
              <a:lnSpc>
                <a:spcPts val="3266"/>
              </a:lnSpc>
              <a:spcBef>
                <a:spcPct val="0"/>
              </a:spcBef>
            </a:pPr>
            <a:r>
              <a:rPr lang="en-US" sz="2300" b="1" i="1">
                <a:solidFill>
                  <a:srgbClr val="000000"/>
                </a:solidFill>
                <a:latin typeface="Arial" pitchFamily="34" charset="0"/>
              </a:rPr>
              <a:t>- </a:t>
            </a:r>
            <a:r>
              <a:rPr lang="vi-VN" sz="2300" b="1" i="1">
                <a:solidFill>
                  <a:srgbClr val="000000"/>
                </a:solidFill>
                <a:latin typeface="Arial" pitchFamily="34" charset="0"/>
              </a:rPr>
              <a:t>Tất cả các tế bào trong cơ thể đều có quá trình hô hấp tế bào</a:t>
            </a:r>
          </a:p>
        </p:txBody>
      </p:sp>
    </p:spTree>
    <p:extLst>
      <p:ext uri="{BB962C8B-B14F-4D97-AF65-F5344CB8AC3E}">
        <p14:creationId xmlns:p14="http://schemas.microsoft.com/office/powerpoint/2010/main" val="561426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1388" y="-685800"/>
            <a:ext cx="2742486" cy="27432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11547" y="-2057400"/>
            <a:ext cx="2742486" cy="2743200"/>
          </a:xfrm>
          <a:prstGeom prst="rect">
            <a:avLst/>
          </a:prstGeom>
        </p:spPr>
      </p:pic>
      <p:grpSp>
        <p:nvGrpSpPr>
          <p:cNvPr id="27" name="Group 27"/>
          <p:cNvGrpSpPr/>
          <p:nvPr/>
        </p:nvGrpSpPr>
        <p:grpSpPr>
          <a:xfrm>
            <a:off x="1903412" y="170082"/>
            <a:ext cx="8382000" cy="1134571"/>
            <a:chOff x="0" y="0"/>
            <a:chExt cx="21640800" cy="2003556"/>
          </a:xfrm>
        </p:grpSpPr>
        <p:grpSp>
          <p:nvGrpSpPr>
            <p:cNvPr id="28" name="Group 28"/>
            <p:cNvGrpSpPr/>
            <p:nvPr/>
          </p:nvGrpSpPr>
          <p:grpSpPr>
            <a:xfrm>
              <a:off x="0" y="0"/>
              <a:ext cx="21640800" cy="2003556"/>
              <a:chOff x="0" y="0"/>
              <a:chExt cx="5920967" cy="548177"/>
            </a:xfrm>
          </p:grpSpPr>
          <p:sp>
            <p:nvSpPr>
              <p:cNvPr id="29" name="Freeform 29"/>
              <p:cNvSpPr/>
              <p:nvPr/>
            </p:nvSpPr>
            <p:spPr>
              <a:xfrm>
                <a:off x="0" y="0"/>
                <a:ext cx="5920967" cy="548177"/>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826595" y="212473"/>
              <a:ext cx="20420733" cy="1431124"/>
            </a:xfrm>
            <a:prstGeom prst="rect">
              <a:avLst/>
            </a:prstGeom>
          </p:spPr>
          <p:txBody>
            <a:bodyPr wrap="square" lIns="0" tIns="0" rIns="0" bIns="0" rtlCol="0" anchor="t">
              <a:spAutoFit/>
            </a:bodyPr>
            <a:lstStyle/>
            <a:p>
              <a:pPr algn="ctr">
                <a:lnSpc>
                  <a:spcPct val="120000"/>
                </a:lnSpc>
                <a:spcBef>
                  <a:spcPct val="0"/>
                </a:spcBef>
              </a:pPr>
              <a:r>
                <a:rPr lang="vi-VN" sz="2300" b="1" dirty="0">
                  <a:latin typeface="Arial" pitchFamily="34" charset="0"/>
                </a:rPr>
                <a:t>Dựa vào </a:t>
              </a:r>
              <a:r>
                <a:rPr lang="vi-VN" sz="2300" b="1">
                  <a:latin typeface="Arial" pitchFamily="34" charset="0"/>
                </a:rPr>
                <a:t>hình </a:t>
              </a:r>
              <a:r>
                <a:rPr lang="en-US" sz="2300" b="1">
                  <a:latin typeface="Arial" pitchFamily="34" charset="0"/>
                </a:rPr>
                <a:t>hãy</a:t>
              </a:r>
              <a:r>
                <a:rPr lang="vi-VN" sz="2300" b="1">
                  <a:latin typeface="Arial" pitchFamily="34" charset="0"/>
                </a:rPr>
                <a:t> </a:t>
              </a:r>
              <a:r>
                <a:rPr lang="vi-VN" sz="2300" b="1" dirty="0">
                  <a:latin typeface="Arial" pitchFamily="34" charset="0"/>
                </a:rPr>
                <a:t>viết phương trình tổng quát dạng chữ thể hiện quá trình hô hấp tế bào</a:t>
              </a:r>
            </a:p>
          </p:txBody>
        </p:sp>
      </p:grpSp>
      <p:sp>
        <p:nvSpPr>
          <p:cNvPr id="5" name="TextBox 4">
            <a:extLst>
              <a:ext uri="{FF2B5EF4-FFF2-40B4-BE49-F238E27FC236}">
                <a16:creationId xmlns:a16="http://schemas.microsoft.com/office/drawing/2014/main" id="{9287455C-061D-490A-9C8D-9A38DB0A62C9}"/>
              </a:ext>
            </a:extLst>
          </p:cNvPr>
          <p:cNvSpPr txBox="1"/>
          <p:nvPr/>
        </p:nvSpPr>
        <p:spPr>
          <a:xfrm>
            <a:off x="3084512" y="6287808"/>
            <a:ext cx="5410200" cy="461665"/>
          </a:xfrm>
          <a:prstGeom prst="rect">
            <a:avLst/>
          </a:prstGeom>
          <a:noFill/>
        </p:spPr>
        <p:txBody>
          <a:bodyPr wrap="square" rtlCol="0">
            <a:spAutoFit/>
          </a:bodyPr>
          <a:lstStyle/>
          <a:p>
            <a:pPr algn="ctr"/>
            <a:r>
              <a:rPr lang="vi-VN" sz="2000" b="1" i="1"/>
              <a:t>Hình </a:t>
            </a:r>
            <a:r>
              <a:rPr lang="en-US" sz="2400" b="1" i="1"/>
              <a:t>25.1</a:t>
            </a:r>
            <a:r>
              <a:rPr lang="vi-VN" sz="2000" b="1" i="1"/>
              <a:t>. </a:t>
            </a:r>
            <a:r>
              <a:rPr lang="vi-VN" sz="2000" i="1" dirty="0"/>
              <a:t>Sơ đồ thể hiện hô hấp ở tế bào</a:t>
            </a:r>
            <a:endParaRPr lang="en-US" sz="2000" i="1" dirty="0"/>
          </a:p>
        </p:txBody>
      </p:sp>
      <p:pic>
        <p:nvPicPr>
          <p:cNvPr id="6" name="Picture 5">
            <a:extLst>
              <a:ext uri="{FF2B5EF4-FFF2-40B4-BE49-F238E27FC236}">
                <a16:creationId xmlns:a16="http://schemas.microsoft.com/office/drawing/2014/main" id="{DEC572AB-ECB8-EE49-BFC5-77C5B0C7207B}"/>
              </a:ext>
            </a:extLst>
          </p:cNvPr>
          <p:cNvPicPr>
            <a:picLocks noChangeAspect="1"/>
          </p:cNvPicPr>
          <p:nvPr/>
        </p:nvPicPr>
        <p:blipFill>
          <a:blip r:embed="rId6"/>
          <a:stretch>
            <a:fillRect/>
          </a:stretch>
        </p:blipFill>
        <p:spPr>
          <a:xfrm>
            <a:off x="1372651" y="1292167"/>
            <a:ext cx="9443522" cy="427366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17" name="Group 17"/>
          <p:cNvGrpSpPr/>
          <p:nvPr/>
        </p:nvGrpSpPr>
        <p:grpSpPr>
          <a:xfrm>
            <a:off x="729430" y="2209800"/>
            <a:ext cx="11475888" cy="1106536"/>
            <a:chOff x="0" y="-11898"/>
            <a:chExt cx="23538970" cy="2213071"/>
          </a:xfrm>
        </p:grpSpPr>
        <p:grpSp>
          <p:nvGrpSpPr>
            <p:cNvPr id="18" name="Group 18"/>
            <p:cNvGrpSpPr/>
            <p:nvPr/>
          </p:nvGrpSpPr>
          <p:grpSpPr>
            <a:xfrm>
              <a:off x="0" y="-11898"/>
              <a:ext cx="23538970" cy="2213071"/>
              <a:chOff x="0" y="-10801"/>
              <a:chExt cx="21367983" cy="2008961"/>
            </a:xfrm>
          </p:grpSpPr>
          <p:sp>
            <p:nvSpPr>
              <p:cNvPr id="19" name="Freeform 19"/>
              <p:cNvSpPr/>
              <p:nvPr/>
            </p:nvSpPr>
            <p:spPr>
              <a:xfrm>
                <a:off x="264955" y="-10801"/>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20" name="Freeform 20"/>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21" name="TextBox 21"/>
            <p:cNvSpPr txBox="1"/>
            <p:nvPr/>
          </p:nvSpPr>
          <p:spPr>
            <a:xfrm>
              <a:off x="584926" y="648680"/>
              <a:ext cx="5341541"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Glucose + Oxygen </a:t>
              </a:r>
            </a:p>
          </p:txBody>
        </p:sp>
        <p:sp>
          <p:nvSpPr>
            <p:cNvPr id="22" name="AutoShape 22"/>
            <p:cNvSpPr/>
            <p:nvPr/>
          </p:nvSpPr>
          <p:spPr>
            <a:xfrm flipV="1">
              <a:off x="6238641" y="1068834"/>
              <a:ext cx="1197554" cy="89570"/>
            </a:xfrm>
            <a:prstGeom prst="line">
              <a:avLst/>
            </a:prstGeom>
            <a:ln w="127000" cap="flat">
              <a:solidFill>
                <a:srgbClr val="000000"/>
              </a:solidFill>
              <a:prstDash val="solid"/>
              <a:headEnd type="none" w="sm" len="sm"/>
              <a:tailEnd type="arrow" w="med" len="sm"/>
            </a:ln>
          </p:spPr>
        </p:sp>
        <p:sp>
          <p:nvSpPr>
            <p:cNvPr id="23" name="TextBox 23"/>
            <p:cNvSpPr txBox="1"/>
            <p:nvPr/>
          </p:nvSpPr>
          <p:spPr>
            <a:xfrm>
              <a:off x="7812039" y="712180"/>
              <a:ext cx="15009619"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Nước + Carbon dioxide + Năng lượng (ATP + Nhiệt)</a:t>
              </a:r>
            </a:p>
          </p:txBody>
        </p:sp>
      </p:grpSp>
      <p:sp>
        <p:nvSpPr>
          <p:cNvPr id="27" name="TextBox 27"/>
          <p:cNvSpPr txBox="1"/>
          <p:nvPr/>
        </p:nvSpPr>
        <p:spPr>
          <a:xfrm>
            <a:off x="685473" y="1413800"/>
            <a:ext cx="5553114" cy="423193"/>
          </a:xfrm>
          <a:prstGeom prst="rect">
            <a:avLst/>
          </a:prstGeom>
          <a:solidFill>
            <a:schemeClr val="accent5"/>
          </a:solidFill>
        </p:spPr>
        <p:txBody>
          <a:bodyPr wrap="square" lIns="0" tIns="0" rIns="0" bIns="0" rtlCol="0" anchor="t">
            <a:spAutoFit/>
          </a:bodyPr>
          <a:lstStyle/>
          <a:p>
            <a:pPr algn="just">
              <a:lnSpc>
                <a:spcPts val="3266"/>
              </a:lnSpc>
              <a:spcBef>
                <a:spcPct val="0"/>
              </a:spcBef>
            </a:pPr>
            <a:r>
              <a:rPr lang="en-US" sz="2800" b="1">
                <a:solidFill>
                  <a:srgbClr val="000000"/>
                </a:solidFill>
                <a:latin typeface="Arial" pitchFamily="34" charset="0"/>
              </a:rPr>
              <a:t>2.</a:t>
            </a:r>
            <a:r>
              <a:rPr lang="vi-VN" sz="2800" b="1">
                <a:solidFill>
                  <a:srgbClr val="000000"/>
                </a:solidFill>
                <a:latin typeface="Arial" pitchFamily="34" charset="0"/>
              </a:rPr>
              <a:t>Phương trình hô hấp tế bào:</a:t>
            </a:r>
            <a:endParaRPr lang="vi-VN" sz="2300" b="1">
              <a:solidFill>
                <a:srgbClr val="000000"/>
              </a:solidFill>
              <a:latin typeface="Arial" pitchFamily="34" charset="0"/>
            </a:endParaRPr>
          </a:p>
        </p:txBody>
      </p:sp>
      <p:sp>
        <p:nvSpPr>
          <p:cNvPr id="2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414330"/>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98623" y="546784"/>
              <a:ext cx="1218069" cy="2121747"/>
              <a:chOff x="0" y="0"/>
              <a:chExt cx="1958340" cy="3411220"/>
            </a:xfrm>
          </p:grpSpPr>
          <p:sp>
            <p:nvSpPr>
              <p:cNvPr id="6" name="Freeform 6"/>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solidFill>
                <a:srgbClr val="FFFFFF"/>
              </a:solidFill>
            </p:spPr>
          </p:sp>
        </p:grpSp>
      </p:grpSp>
      <p:sp>
        <p:nvSpPr>
          <p:cNvPr id="7" name="TextBox 7"/>
          <p:cNvSpPr txBox="1"/>
          <p:nvPr/>
        </p:nvSpPr>
        <p:spPr>
          <a:xfrm>
            <a:off x="685622" y="2310496"/>
            <a:ext cx="10817582" cy="2936188"/>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MỐI QUAN HỆ HAI CHIỀU GIỮA TỔNG HỢP VÀ PHÂN GIẢI </a:t>
            </a:r>
          </a:p>
          <a:p>
            <a:pPr algn="ctr">
              <a:lnSpc>
                <a:spcPct val="120000"/>
              </a:lnSpc>
            </a:pPr>
            <a:r>
              <a:rPr lang="en-US" sz="5300" b="1">
                <a:solidFill>
                  <a:srgbClr val="000000"/>
                </a:solidFill>
                <a:latin typeface="Arial" pitchFamily="34" charset="0"/>
              </a:rPr>
              <a:t>CHẤT HỮU CƠ Ở TẾ BÀO</a:t>
            </a:r>
          </a:p>
        </p:txBody>
      </p:sp>
      <p:grpSp>
        <p:nvGrpSpPr>
          <p:cNvPr id="8" name="Group 8"/>
          <p:cNvGrpSpPr/>
          <p:nvPr/>
        </p:nvGrpSpPr>
        <p:grpSpPr>
          <a:xfrm rot="-5400000">
            <a:off x="840969" y="-2403245"/>
            <a:ext cx="3657077" cy="4806489"/>
            <a:chOff x="0" y="0"/>
            <a:chExt cx="3374390" cy="4436110"/>
          </a:xfrm>
        </p:grpSpPr>
        <p:sp>
          <p:nvSpPr>
            <p:cNvPr id="9" name="Freeform 9"/>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D7089"/>
            </a:solidFill>
          </p:spPr>
        </p:sp>
        <p:sp>
          <p:nvSpPr>
            <p:cNvPr id="10" name="Freeform 10"/>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41657C"/>
            </a:solidFill>
          </p:spPr>
        </p:sp>
        <p:sp>
          <p:nvSpPr>
            <p:cNvPr id="11" name="Freeform 11"/>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6993AC"/>
            </a:solidFill>
          </p:spPr>
        </p:sp>
      </p:grpSp>
      <p:grpSp>
        <p:nvGrpSpPr>
          <p:cNvPr id="12" name="Group 12"/>
          <p:cNvGrpSpPr/>
          <p:nvPr/>
        </p:nvGrpSpPr>
        <p:grpSpPr>
          <a:xfrm rot="-5400000">
            <a:off x="7624518" y="-2403245"/>
            <a:ext cx="3657077" cy="4806489"/>
            <a:chOff x="0" y="0"/>
            <a:chExt cx="3374390" cy="4436110"/>
          </a:xfrm>
        </p:grpSpPr>
        <p:sp>
          <p:nvSpPr>
            <p:cNvPr id="13" name="Freeform 13"/>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961213"/>
            </a:solidFill>
          </p:spPr>
        </p:sp>
        <p:sp>
          <p:nvSpPr>
            <p:cNvPr id="14" name="Freeform 14"/>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B2372C"/>
            </a:solidFill>
          </p:spPr>
        </p:sp>
        <p:sp>
          <p:nvSpPr>
            <p:cNvPr id="15" name="Freeform 15"/>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36C57"/>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6932" y="3966117"/>
            <a:ext cx="2571080" cy="274320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6264" y="4520828"/>
            <a:ext cx="2062114" cy="2188489"/>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1813" y="-153442"/>
            <a:ext cx="2742486" cy="27432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729" y="219276"/>
            <a:ext cx="1982266" cy="19977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5B8A4B41-7BC4-4B37-6570-B8E15E837D64}"/>
              </a:ext>
            </a:extLst>
          </p:cNvPr>
          <p:cNvSpPr txBox="1">
            <a:spLocks noChangeArrowheads="1"/>
          </p:cNvSpPr>
          <p:nvPr/>
        </p:nvSpPr>
        <p:spPr bwMode="auto">
          <a:xfrm>
            <a:off x="227012" y="1485900"/>
            <a:ext cx="11847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Phương trình quang hợp ở thực vật</a:t>
            </a:r>
            <a:r>
              <a:rPr lang="en-US" altLang="en-US" sz="2400">
                <a:solidFill>
                  <a:srgbClr val="002060"/>
                </a:solidFill>
                <a:latin typeface="Times New Roman" panose="02020603050405020304" pitchFamily="18" charset="0"/>
              </a:rPr>
              <a:t>: (Quang năng -&gt; hóa năng trong các hợp chất hữu cơ)</a:t>
            </a:r>
          </a:p>
        </p:txBody>
      </p:sp>
      <p:sp>
        <p:nvSpPr>
          <p:cNvPr id="12" name="TextBox 11">
            <a:extLst>
              <a:ext uri="{FF2B5EF4-FFF2-40B4-BE49-F238E27FC236}">
                <a16:creationId xmlns:a16="http://schemas.microsoft.com/office/drawing/2014/main" id="{A08FCFE1-399F-7075-DD55-7F141AB6E74D}"/>
              </a:ext>
            </a:extLst>
          </p:cNvPr>
          <p:cNvSpPr txBox="1"/>
          <p:nvPr/>
        </p:nvSpPr>
        <p:spPr>
          <a:xfrm>
            <a:off x="1903412" y="2057401"/>
            <a:ext cx="1143000" cy="400110"/>
          </a:xfrm>
          <a:prstGeom prst="rect">
            <a:avLst/>
          </a:prstGeom>
          <a:noFill/>
        </p:spPr>
        <p:txBody>
          <a:bodyPr>
            <a:spAutoFit/>
          </a:bodyPr>
          <a:lstStyle/>
          <a:p>
            <a:pPr>
              <a:defRPr/>
            </a:pPr>
            <a:r>
              <a:rPr lang="vi-VN" sz="2000" i="1" kern="0" dirty="0">
                <a:solidFill>
                  <a:prstClr val="black"/>
                </a:solidFill>
              </a:rPr>
              <a:t>Nước</a:t>
            </a:r>
            <a:endParaRPr lang="x-none" sz="2000" kern="0" dirty="0">
              <a:solidFill>
                <a:prstClr val="black"/>
              </a:solidFill>
              <a:latin typeface="Calibri"/>
            </a:endParaRPr>
          </a:p>
        </p:txBody>
      </p:sp>
      <p:sp>
        <p:nvSpPr>
          <p:cNvPr id="214023" name="TextBox 12">
            <a:extLst>
              <a:ext uri="{FF2B5EF4-FFF2-40B4-BE49-F238E27FC236}">
                <a16:creationId xmlns:a16="http://schemas.microsoft.com/office/drawing/2014/main" id="{022DB8EF-A8F7-8BFB-A254-96ACCAA25C40}"/>
              </a:ext>
            </a:extLst>
          </p:cNvPr>
          <p:cNvSpPr txBox="1">
            <a:spLocks noChangeArrowheads="1"/>
          </p:cNvSpPr>
          <p:nvPr/>
        </p:nvSpPr>
        <p:spPr bwMode="auto">
          <a:xfrm>
            <a:off x="2890837" y="1973264"/>
            <a:ext cx="4079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14" name="TextBox 13">
            <a:extLst>
              <a:ext uri="{FF2B5EF4-FFF2-40B4-BE49-F238E27FC236}">
                <a16:creationId xmlns:a16="http://schemas.microsoft.com/office/drawing/2014/main" id="{087ABF97-8312-E679-A215-C13B2BD7C7C2}"/>
              </a:ext>
            </a:extLst>
          </p:cNvPr>
          <p:cNvSpPr txBox="1"/>
          <p:nvPr/>
        </p:nvSpPr>
        <p:spPr>
          <a:xfrm>
            <a:off x="3424237" y="2041526"/>
            <a:ext cx="2279650" cy="400110"/>
          </a:xfrm>
          <a:prstGeom prst="rect">
            <a:avLst/>
          </a:prstGeom>
          <a:noFill/>
        </p:spPr>
        <p:txBody>
          <a:bodyPr>
            <a:spAutoFit/>
          </a:bodyPr>
          <a:lstStyle/>
          <a:p>
            <a:pPr>
              <a:defRPr/>
            </a:pPr>
            <a:r>
              <a:rPr lang="vi-VN" sz="2000" i="1" kern="0" dirty="0">
                <a:solidFill>
                  <a:prstClr val="black"/>
                </a:solidFill>
              </a:rPr>
              <a:t>Carbon dioxide</a:t>
            </a:r>
            <a:endParaRPr lang="x-none" sz="2000" kern="0" dirty="0">
              <a:solidFill>
                <a:prstClr val="black"/>
              </a:solidFill>
              <a:latin typeface="Calibri"/>
            </a:endParaRPr>
          </a:p>
        </p:txBody>
      </p:sp>
      <p:sp>
        <p:nvSpPr>
          <p:cNvPr id="214025" name="TextBox 14">
            <a:extLst>
              <a:ext uri="{FF2B5EF4-FFF2-40B4-BE49-F238E27FC236}">
                <a16:creationId xmlns:a16="http://schemas.microsoft.com/office/drawing/2014/main" id="{39B0C941-6B45-2CBC-F300-601D28EA2552}"/>
              </a:ext>
            </a:extLst>
          </p:cNvPr>
          <p:cNvSpPr txBox="1">
            <a:spLocks noChangeArrowheads="1"/>
          </p:cNvSpPr>
          <p:nvPr/>
        </p:nvSpPr>
        <p:spPr bwMode="auto">
          <a:xfrm>
            <a:off x="5738597" y="1781175"/>
            <a:ext cx="1160894"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Ánh sáng</a:t>
            </a:r>
          </a:p>
          <a:p>
            <a:pPr algn="ctr" eaLnBrk="1" hangingPunct="1">
              <a:lnSpc>
                <a:spcPct val="150000"/>
              </a:lnSpc>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Diệp lục</a:t>
            </a:r>
          </a:p>
        </p:txBody>
      </p:sp>
      <p:cxnSp>
        <p:nvCxnSpPr>
          <p:cNvPr id="214026" name="Straight Arrow Connector 15">
            <a:extLst>
              <a:ext uri="{FF2B5EF4-FFF2-40B4-BE49-F238E27FC236}">
                <a16:creationId xmlns:a16="http://schemas.microsoft.com/office/drawing/2014/main" id="{215CA28D-593F-4A07-601C-1E6AC43BBD3F}"/>
              </a:ext>
            </a:extLst>
          </p:cNvPr>
          <p:cNvCxnSpPr>
            <a:cxnSpLocks noChangeShapeType="1"/>
            <a:stCxn id="214025" idx="1"/>
            <a:endCxn id="214025" idx="3"/>
          </p:cNvCxnSpPr>
          <p:nvPr/>
        </p:nvCxnSpPr>
        <p:spPr bwMode="auto">
          <a:xfrm>
            <a:off x="5738597" y="2261339"/>
            <a:ext cx="1160894" cy="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9" name="TextBox 18">
            <a:extLst>
              <a:ext uri="{FF2B5EF4-FFF2-40B4-BE49-F238E27FC236}">
                <a16:creationId xmlns:a16="http://schemas.microsoft.com/office/drawing/2014/main" id="{EEA333AF-9410-72FB-1053-CC5B0A74FFD9}"/>
              </a:ext>
            </a:extLst>
          </p:cNvPr>
          <p:cNvSpPr txBox="1"/>
          <p:nvPr/>
        </p:nvSpPr>
        <p:spPr>
          <a:xfrm>
            <a:off x="7045326" y="2003426"/>
            <a:ext cx="1335087" cy="400110"/>
          </a:xfrm>
          <a:prstGeom prst="rect">
            <a:avLst/>
          </a:prstGeom>
          <a:noFill/>
        </p:spPr>
        <p:txBody>
          <a:bodyPr>
            <a:spAutoFit/>
          </a:bodyPr>
          <a:lstStyle/>
          <a:p>
            <a:pPr>
              <a:defRPr/>
            </a:pPr>
            <a:r>
              <a:rPr lang="vi-VN" sz="2000" i="1" kern="0" dirty="0">
                <a:solidFill>
                  <a:srgbClr val="FF0000"/>
                </a:solidFill>
              </a:rPr>
              <a:t>Glucose</a:t>
            </a:r>
            <a:endParaRPr lang="x-none" sz="2000" kern="0" dirty="0">
              <a:solidFill>
                <a:srgbClr val="FF0000"/>
              </a:solidFill>
              <a:latin typeface="Calibri"/>
            </a:endParaRPr>
          </a:p>
        </p:txBody>
      </p:sp>
      <p:sp>
        <p:nvSpPr>
          <p:cNvPr id="214028" name="TextBox 19">
            <a:extLst>
              <a:ext uri="{FF2B5EF4-FFF2-40B4-BE49-F238E27FC236}">
                <a16:creationId xmlns:a16="http://schemas.microsoft.com/office/drawing/2014/main" id="{2AD1545F-D91B-EA54-4D2E-AAE304D734BD}"/>
              </a:ext>
            </a:extLst>
          </p:cNvPr>
          <p:cNvSpPr txBox="1">
            <a:spLocks noChangeArrowheads="1"/>
          </p:cNvSpPr>
          <p:nvPr/>
        </p:nvSpPr>
        <p:spPr bwMode="auto">
          <a:xfrm>
            <a:off x="8199437" y="1919289"/>
            <a:ext cx="4079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21" name="TextBox 20">
            <a:extLst>
              <a:ext uri="{FF2B5EF4-FFF2-40B4-BE49-F238E27FC236}">
                <a16:creationId xmlns:a16="http://schemas.microsoft.com/office/drawing/2014/main" id="{918DE220-50BF-5472-3750-734DBC2F1E82}"/>
              </a:ext>
            </a:extLst>
          </p:cNvPr>
          <p:cNvSpPr txBox="1"/>
          <p:nvPr/>
        </p:nvSpPr>
        <p:spPr>
          <a:xfrm>
            <a:off x="8642350" y="2003426"/>
            <a:ext cx="1712912" cy="400110"/>
          </a:xfrm>
          <a:prstGeom prst="rect">
            <a:avLst/>
          </a:prstGeom>
          <a:noFill/>
        </p:spPr>
        <p:txBody>
          <a:bodyPr>
            <a:spAutoFit/>
          </a:bodyPr>
          <a:lstStyle/>
          <a:p>
            <a:pPr>
              <a:defRPr/>
            </a:pPr>
            <a:r>
              <a:rPr lang="vi-VN" sz="2000" i="1" kern="0" dirty="0">
                <a:solidFill>
                  <a:prstClr val="black"/>
                </a:solidFill>
              </a:rPr>
              <a:t>Oxygen</a:t>
            </a:r>
            <a:endParaRPr lang="x-none" sz="2000" kern="0" dirty="0">
              <a:solidFill>
                <a:prstClr val="black"/>
              </a:solidFill>
              <a:latin typeface="Calibri"/>
            </a:endParaRPr>
          </a:p>
        </p:txBody>
      </p:sp>
      <p:sp>
        <p:nvSpPr>
          <p:cNvPr id="22" name="TextBox 4">
            <a:extLst>
              <a:ext uri="{FF2B5EF4-FFF2-40B4-BE49-F238E27FC236}">
                <a16:creationId xmlns:a16="http://schemas.microsoft.com/office/drawing/2014/main" id="{2CAF92A4-0EBE-AA37-75BB-E12961F72519}"/>
              </a:ext>
            </a:extLst>
          </p:cNvPr>
          <p:cNvSpPr txBox="1">
            <a:spLocks noChangeArrowheads="1"/>
          </p:cNvSpPr>
          <p:nvPr/>
        </p:nvSpPr>
        <p:spPr bwMode="auto">
          <a:xfrm>
            <a:off x="227011" y="2914650"/>
            <a:ext cx="11582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Phương trình hô hấp</a:t>
            </a:r>
            <a:r>
              <a:rPr lang="en-US" altLang="en-US" sz="2400" b="1">
                <a:solidFill>
                  <a:srgbClr val="0000FF"/>
                </a:solidFill>
                <a:latin typeface="Times New Roman" panose="02020603050405020304" pitchFamily="18" charset="0"/>
                <a:sym typeface="Wingdings" panose="05000000000000000000" pitchFamily="2" charset="2"/>
              </a:rPr>
              <a:t>: </a:t>
            </a:r>
            <a:r>
              <a:rPr lang="en-US" altLang="en-US" sz="2400">
                <a:solidFill>
                  <a:srgbClr val="002060"/>
                </a:solidFill>
                <a:latin typeface="Times New Roman" panose="02020603050405020304" pitchFamily="18" charset="0"/>
                <a:sym typeface="Wingdings" panose="05000000000000000000" pitchFamily="2" charset="2"/>
              </a:rPr>
              <a:t>(Hóa năng -&gt; Nhiệt năng + ATP cung cấp cho các hoạt động sống)</a:t>
            </a:r>
            <a:endParaRPr lang="en-US" altLang="en-US" sz="2400">
              <a:solidFill>
                <a:srgbClr val="002060"/>
              </a:solidFill>
              <a:latin typeface="Times New Roman" panose="02020603050405020304" pitchFamily="18" charset="0"/>
            </a:endParaRPr>
          </a:p>
        </p:txBody>
      </p:sp>
      <p:sp>
        <p:nvSpPr>
          <p:cNvPr id="23" name="TextBox 22">
            <a:extLst>
              <a:ext uri="{FF2B5EF4-FFF2-40B4-BE49-F238E27FC236}">
                <a16:creationId xmlns:a16="http://schemas.microsoft.com/office/drawing/2014/main" id="{8D1B5F52-D1C8-60AF-7229-774645FFB1A4}"/>
              </a:ext>
            </a:extLst>
          </p:cNvPr>
          <p:cNvSpPr txBox="1"/>
          <p:nvPr/>
        </p:nvSpPr>
        <p:spPr>
          <a:xfrm>
            <a:off x="1633538" y="3621089"/>
            <a:ext cx="1712913" cy="400110"/>
          </a:xfrm>
          <a:prstGeom prst="rect">
            <a:avLst/>
          </a:prstGeom>
          <a:noFill/>
        </p:spPr>
        <p:txBody>
          <a:bodyPr>
            <a:spAutoFit/>
          </a:bodyPr>
          <a:lstStyle/>
          <a:p>
            <a:pPr>
              <a:defRPr/>
            </a:pPr>
            <a:r>
              <a:rPr lang="vi-VN" sz="2000" i="1" kern="0" dirty="0">
                <a:solidFill>
                  <a:srgbClr val="FF0000"/>
                </a:solidFill>
              </a:rPr>
              <a:t>Glucose</a:t>
            </a:r>
            <a:endParaRPr lang="x-none" sz="2000" kern="0" dirty="0">
              <a:solidFill>
                <a:srgbClr val="FF0000"/>
              </a:solidFill>
              <a:latin typeface="Calibri"/>
            </a:endParaRPr>
          </a:p>
        </p:txBody>
      </p:sp>
      <p:sp>
        <p:nvSpPr>
          <p:cNvPr id="214032" name="TextBox 23">
            <a:extLst>
              <a:ext uri="{FF2B5EF4-FFF2-40B4-BE49-F238E27FC236}">
                <a16:creationId xmlns:a16="http://schemas.microsoft.com/office/drawing/2014/main" id="{537E8787-82AF-B783-DA5F-C31209E60631}"/>
              </a:ext>
            </a:extLst>
          </p:cNvPr>
          <p:cNvSpPr txBox="1">
            <a:spLocks noChangeArrowheads="1"/>
          </p:cNvSpPr>
          <p:nvPr/>
        </p:nvSpPr>
        <p:spPr bwMode="auto">
          <a:xfrm>
            <a:off x="2808287" y="3548064"/>
            <a:ext cx="4064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25" name="TextBox 24">
            <a:extLst>
              <a:ext uri="{FF2B5EF4-FFF2-40B4-BE49-F238E27FC236}">
                <a16:creationId xmlns:a16="http://schemas.microsoft.com/office/drawing/2014/main" id="{48D299B4-8539-5513-6225-21F83D237EA2}"/>
              </a:ext>
            </a:extLst>
          </p:cNvPr>
          <p:cNvSpPr txBox="1"/>
          <p:nvPr/>
        </p:nvSpPr>
        <p:spPr>
          <a:xfrm>
            <a:off x="3152775" y="3630614"/>
            <a:ext cx="1236662" cy="400110"/>
          </a:xfrm>
          <a:prstGeom prst="rect">
            <a:avLst/>
          </a:prstGeom>
          <a:noFill/>
        </p:spPr>
        <p:txBody>
          <a:bodyPr>
            <a:spAutoFit/>
          </a:bodyPr>
          <a:lstStyle/>
          <a:p>
            <a:pPr>
              <a:defRPr/>
            </a:pPr>
            <a:r>
              <a:rPr lang="vi-VN" sz="2000" i="1" kern="0" dirty="0">
                <a:solidFill>
                  <a:prstClr val="black"/>
                </a:solidFill>
              </a:rPr>
              <a:t>Oxygen</a:t>
            </a:r>
            <a:endParaRPr lang="x-none" sz="2000" kern="0" dirty="0">
              <a:solidFill>
                <a:prstClr val="black"/>
              </a:solidFill>
              <a:latin typeface="Calibri"/>
            </a:endParaRPr>
          </a:p>
        </p:txBody>
      </p:sp>
      <p:cxnSp>
        <p:nvCxnSpPr>
          <p:cNvPr id="214034" name="Straight Arrow Connector 25">
            <a:extLst>
              <a:ext uri="{FF2B5EF4-FFF2-40B4-BE49-F238E27FC236}">
                <a16:creationId xmlns:a16="http://schemas.microsoft.com/office/drawing/2014/main" id="{B44D057B-4F22-B323-231A-4885F625B680}"/>
              </a:ext>
            </a:extLst>
          </p:cNvPr>
          <p:cNvCxnSpPr>
            <a:cxnSpLocks noChangeShapeType="1"/>
          </p:cNvCxnSpPr>
          <p:nvPr/>
        </p:nvCxnSpPr>
        <p:spPr bwMode="auto">
          <a:xfrm flipV="1">
            <a:off x="4406901" y="3862388"/>
            <a:ext cx="1196975" cy="17462"/>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 name="TextBox 29">
            <a:extLst>
              <a:ext uri="{FF2B5EF4-FFF2-40B4-BE49-F238E27FC236}">
                <a16:creationId xmlns:a16="http://schemas.microsoft.com/office/drawing/2014/main" id="{DFEC13BF-0BEA-2E41-1E02-257B44D212EA}"/>
              </a:ext>
            </a:extLst>
          </p:cNvPr>
          <p:cNvSpPr txBox="1"/>
          <p:nvPr/>
        </p:nvSpPr>
        <p:spPr>
          <a:xfrm>
            <a:off x="5723795" y="3650184"/>
            <a:ext cx="2279650" cy="400110"/>
          </a:xfrm>
          <a:prstGeom prst="rect">
            <a:avLst/>
          </a:prstGeom>
          <a:noFill/>
        </p:spPr>
        <p:txBody>
          <a:bodyPr>
            <a:spAutoFit/>
          </a:bodyPr>
          <a:lstStyle/>
          <a:p>
            <a:pPr>
              <a:defRPr/>
            </a:pPr>
            <a:r>
              <a:rPr lang="vi-VN" sz="2000" i="1" kern="0" dirty="0">
                <a:solidFill>
                  <a:prstClr val="black"/>
                </a:solidFill>
              </a:rPr>
              <a:t>Carbon dioxide</a:t>
            </a:r>
            <a:endParaRPr lang="x-none" sz="2000" kern="0" dirty="0">
              <a:solidFill>
                <a:prstClr val="black"/>
              </a:solidFill>
              <a:latin typeface="Calibri"/>
            </a:endParaRPr>
          </a:p>
        </p:txBody>
      </p:sp>
      <p:sp>
        <p:nvSpPr>
          <p:cNvPr id="214036" name="TextBox 30">
            <a:extLst>
              <a:ext uri="{FF2B5EF4-FFF2-40B4-BE49-F238E27FC236}">
                <a16:creationId xmlns:a16="http://schemas.microsoft.com/office/drawing/2014/main" id="{E5409C01-D79A-8FED-D559-DA23D98B9984}"/>
              </a:ext>
            </a:extLst>
          </p:cNvPr>
          <p:cNvSpPr txBox="1">
            <a:spLocks noChangeArrowheads="1"/>
          </p:cNvSpPr>
          <p:nvPr/>
        </p:nvSpPr>
        <p:spPr bwMode="auto">
          <a:xfrm>
            <a:off x="7678737" y="3538539"/>
            <a:ext cx="4079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32" name="TextBox 31">
            <a:extLst>
              <a:ext uri="{FF2B5EF4-FFF2-40B4-BE49-F238E27FC236}">
                <a16:creationId xmlns:a16="http://schemas.microsoft.com/office/drawing/2014/main" id="{1324FBF6-B802-F043-2CF5-A628BDFF257D}"/>
              </a:ext>
            </a:extLst>
          </p:cNvPr>
          <p:cNvSpPr txBox="1"/>
          <p:nvPr/>
        </p:nvSpPr>
        <p:spPr>
          <a:xfrm>
            <a:off x="8078788" y="3609760"/>
            <a:ext cx="911225" cy="400110"/>
          </a:xfrm>
          <a:prstGeom prst="rect">
            <a:avLst/>
          </a:prstGeom>
          <a:noFill/>
        </p:spPr>
        <p:txBody>
          <a:bodyPr>
            <a:spAutoFit/>
          </a:bodyPr>
          <a:lstStyle/>
          <a:p>
            <a:pPr>
              <a:defRPr/>
            </a:pPr>
            <a:r>
              <a:rPr lang="vi-VN" sz="2000" i="1" kern="0" dirty="0">
                <a:solidFill>
                  <a:prstClr val="black"/>
                </a:solidFill>
              </a:rPr>
              <a:t>Nước</a:t>
            </a:r>
            <a:endParaRPr lang="x-none" sz="2000" kern="0" dirty="0">
              <a:solidFill>
                <a:prstClr val="black"/>
              </a:solidFill>
              <a:latin typeface="Calibri"/>
            </a:endParaRPr>
          </a:p>
        </p:txBody>
      </p:sp>
      <p:sp>
        <p:nvSpPr>
          <p:cNvPr id="214038" name="TextBox 32">
            <a:extLst>
              <a:ext uri="{FF2B5EF4-FFF2-40B4-BE49-F238E27FC236}">
                <a16:creationId xmlns:a16="http://schemas.microsoft.com/office/drawing/2014/main" id="{A2221DE4-9B93-76A5-94F8-192FE89B9F5D}"/>
              </a:ext>
            </a:extLst>
          </p:cNvPr>
          <p:cNvSpPr txBox="1">
            <a:spLocks noChangeArrowheads="1"/>
          </p:cNvSpPr>
          <p:nvPr/>
        </p:nvSpPr>
        <p:spPr bwMode="auto">
          <a:xfrm>
            <a:off x="8842376" y="3529014"/>
            <a:ext cx="4079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34" name="TextBox 33">
            <a:extLst>
              <a:ext uri="{FF2B5EF4-FFF2-40B4-BE49-F238E27FC236}">
                <a16:creationId xmlns:a16="http://schemas.microsoft.com/office/drawing/2014/main" id="{7DE4D349-FBE7-75DE-3D6C-0101215EB90C}"/>
              </a:ext>
            </a:extLst>
          </p:cNvPr>
          <p:cNvSpPr txBox="1"/>
          <p:nvPr/>
        </p:nvSpPr>
        <p:spPr>
          <a:xfrm>
            <a:off x="9224963" y="3616325"/>
            <a:ext cx="1711325" cy="400050"/>
          </a:xfrm>
          <a:prstGeom prst="rect">
            <a:avLst/>
          </a:prstGeom>
          <a:noFill/>
        </p:spPr>
        <p:txBody>
          <a:bodyPr>
            <a:spAutoFit/>
          </a:bodyPr>
          <a:lstStyle/>
          <a:p>
            <a:pPr>
              <a:defRPr/>
            </a:pPr>
            <a:r>
              <a:rPr lang="vi-VN" sz="2000" i="1" kern="0" dirty="0">
                <a:solidFill>
                  <a:prstClr val="black"/>
                </a:solidFill>
              </a:rPr>
              <a:t>ATP</a:t>
            </a:r>
            <a:endParaRPr lang="x-none" sz="2000" kern="0" dirty="0">
              <a:solidFill>
                <a:prstClr val="black"/>
              </a:solidFill>
              <a:latin typeface="Calibri"/>
            </a:endParaRPr>
          </a:p>
        </p:txBody>
      </p:sp>
      <p:sp>
        <p:nvSpPr>
          <p:cNvPr id="27" name="Rounded Rectangle 26">
            <a:extLst>
              <a:ext uri="{FF2B5EF4-FFF2-40B4-BE49-F238E27FC236}">
                <a16:creationId xmlns:a16="http://schemas.microsoft.com/office/drawing/2014/main" id="{AAE77D12-E39E-5AD3-F043-9DD7F942D946}"/>
              </a:ext>
            </a:extLst>
          </p:cNvPr>
          <p:cNvSpPr/>
          <p:nvPr/>
        </p:nvSpPr>
        <p:spPr>
          <a:xfrm>
            <a:off x="1939925" y="4233863"/>
            <a:ext cx="7994650" cy="7223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a:latin typeface="Times New Roman" panose="02020603050405020304" pitchFamily="18" charset="0"/>
                <a:cs typeface="Times New Roman" panose="02020603050405020304" pitchFamily="18" charset="0"/>
              </a:rPr>
              <a:t>, quá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nào</a:t>
            </a:r>
            <a:r>
              <a:rPr lang="en-US" sz="2000">
                <a:latin typeface="Times New Roman" panose="02020603050405020304" pitchFamily="18" charset="0"/>
                <a:cs typeface="Times New Roman" panose="02020603050405020304" pitchFamily="18" charset="0"/>
              </a:rPr>
              <a:t> là</a:t>
            </a:r>
            <a:r>
              <a:rPr lang="en-US" sz="2000" dirty="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phân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a:t>
            </a:r>
          </a:p>
        </p:txBody>
      </p:sp>
      <p:sp>
        <p:nvSpPr>
          <p:cNvPr id="36" name="TextBox 4">
            <a:extLst>
              <a:ext uri="{FF2B5EF4-FFF2-40B4-BE49-F238E27FC236}">
                <a16:creationId xmlns:a16="http://schemas.microsoft.com/office/drawing/2014/main" id="{C2308BA8-D19A-603D-0476-41BB7B8C6B0D}"/>
              </a:ext>
            </a:extLst>
          </p:cNvPr>
          <p:cNvSpPr txBox="1">
            <a:spLocks noChangeArrowheads="1"/>
          </p:cNvSpPr>
          <p:nvPr/>
        </p:nvSpPr>
        <p:spPr bwMode="auto">
          <a:xfrm>
            <a:off x="1370012" y="5143500"/>
            <a:ext cx="922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latin typeface="Times New Roman" panose="02020603050405020304" pitchFamily="18" charset="0"/>
              </a:rPr>
              <a:t>Quá trình quang hợp ở thực vật</a:t>
            </a:r>
            <a:r>
              <a:rPr lang="en-US" altLang="en-US" sz="1800">
                <a:solidFill>
                  <a:srgbClr val="002060"/>
                </a:solidFill>
                <a:latin typeface="Times New Roman" panose="02020603050405020304" pitchFamily="18" charset="0"/>
              </a:rPr>
              <a:t>: Tổng hợp chất hữu cơ ( glucose, tinh bột…)</a:t>
            </a:r>
          </a:p>
        </p:txBody>
      </p:sp>
      <p:sp>
        <p:nvSpPr>
          <p:cNvPr id="37" name="TextBox 4">
            <a:extLst>
              <a:ext uri="{FF2B5EF4-FFF2-40B4-BE49-F238E27FC236}">
                <a16:creationId xmlns:a16="http://schemas.microsoft.com/office/drawing/2014/main" id="{972097B5-CD7E-11CA-AB84-45295B111BC8}"/>
              </a:ext>
            </a:extLst>
          </p:cNvPr>
          <p:cNvSpPr txBox="1">
            <a:spLocks noChangeArrowheads="1"/>
          </p:cNvSpPr>
          <p:nvPr/>
        </p:nvSpPr>
        <p:spPr bwMode="auto">
          <a:xfrm>
            <a:off x="1489075" y="5661025"/>
            <a:ext cx="8761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latin typeface="Times New Roman" panose="02020603050405020304" pitchFamily="18" charset="0"/>
              </a:rPr>
              <a:t>Quá trình hô hấp tế bào</a:t>
            </a:r>
            <a:r>
              <a:rPr lang="en-US" altLang="en-US" sz="1800" b="1">
                <a:solidFill>
                  <a:srgbClr val="0000FF"/>
                </a:solidFill>
                <a:latin typeface="Times New Roman" panose="02020603050405020304" pitchFamily="18" charset="0"/>
                <a:sym typeface="Wingdings" panose="05000000000000000000" pitchFamily="2" charset="2"/>
              </a:rPr>
              <a:t>: </a:t>
            </a:r>
            <a:r>
              <a:rPr lang="en-US" altLang="en-US" sz="1800">
                <a:solidFill>
                  <a:srgbClr val="002060"/>
                </a:solidFill>
                <a:latin typeface="Times New Roman" panose="02020603050405020304" pitchFamily="18" charset="0"/>
                <a:sym typeface="Wingdings" panose="05000000000000000000" pitchFamily="2" charset="2"/>
              </a:rPr>
              <a:t>Phân giải chất hữu cơ</a:t>
            </a:r>
            <a:endParaRPr lang="en-US" altLang="en-US" sz="1800">
              <a:solidFill>
                <a:srgbClr val="002060"/>
              </a:solidFill>
              <a:latin typeface="Times New Roman" panose="02020603050405020304" pitchFamily="18" charset="0"/>
            </a:endParaRPr>
          </a:p>
        </p:txBody>
      </p:sp>
      <p:sp>
        <p:nvSpPr>
          <p:cNvPr id="3" name="TextBox 2">
            <a:extLst>
              <a:ext uri="{FF2B5EF4-FFF2-40B4-BE49-F238E27FC236}">
                <a16:creationId xmlns:a16="http://schemas.microsoft.com/office/drawing/2014/main" id="{C5690321-F513-4901-2D20-B9B81393EB78}"/>
              </a:ext>
            </a:extLst>
          </p:cNvPr>
          <p:cNvSpPr txBox="1"/>
          <p:nvPr/>
        </p:nvSpPr>
        <p:spPr>
          <a:xfrm>
            <a:off x="1872516" y="165726"/>
            <a:ext cx="9624889" cy="954107"/>
          </a:xfrm>
          <a:prstGeom prst="rect">
            <a:avLst/>
          </a:prstGeom>
          <a:noFill/>
        </p:spPr>
        <p:txBody>
          <a:bodyPr wrap="square">
            <a:spAutoFit/>
          </a:bodyPr>
          <a:lstStyle/>
          <a:p>
            <a:pPr marR="0" lvl="0" algn="ctr" defTabSz="609448" rtl="0" eaLnBrk="1" fontAlgn="auto" latinLnBrk="0" hangingPunct="1">
              <a:lnSpc>
                <a:spcPct val="100000"/>
              </a:lnSpc>
              <a:spcBef>
                <a:spcPct val="0"/>
              </a:spcBef>
              <a:spcAft>
                <a:spcPts val="0"/>
              </a:spcAft>
              <a:buClrTx/>
              <a:buSzTx/>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Em hãy biết tên các phương trình </a:t>
            </a:r>
            <a:r>
              <a:rPr lang="en-US" altLang="en-US" sz="2800">
                <a:solidFill>
                  <a:srgbClr val="FF0000"/>
                </a:solidFill>
                <a:latin typeface="Times New Roman" panose="02020603050405020304" pitchFamily="18" charset="0"/>
              </a:rPr>
              <a:t>trên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và cho biết quá trình chuyển hoá năng lượng trong các quá trình này?</a:t>
            </a:r>
          </a:p>
        </p:txBody>
      </p:sp>
    </p:spTree>
    <p:extLst>
      <p:ext uri="{BB962C8B-B14F-4D97-AF65-F5344CB8AC3E}">
        <p14:creationId xmlns:p14="http://schemas.microsoft.com/office/powerpoint/2010/main" val="957659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7" grpId="0" animBg="1"/>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90DEC4-A0D8-C3E1-7F55-09C7DC27E3DE}"/>
              </a:ext>
            </a:extLst>
          </p:cNvPr>
          <p:cNvSpPr/>
          <p:nvPr/>
        </p:nvSpPr>
        <p:spPr>
          <a:xfrm>
            <a:off x="151606" y="171449"/>
            <a:ext cx="1188561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400" b="1" dirty="0">
                <a:solidFill>
                  <a:schemeClr val="tx2"/>
                </a:solidFill>
              </a:rPr>
              <a:t>II. MỐI QUAN HỆ HAI CHIỀU GIỮA TỔNG HỢP </a:t>
            </a:r>
            <a:r>
              <a:rPr lang="en-US" sz="2400" b="1">
                <a:solidFill>
                  <a:schemeClr val="tx2"/>
                </a:solidFill>
              </a:rPr>
              <a:t>VÀ PHÂN </a:t>
            </a:r>
            <a:r>
              <a:rPr lang="en-US" sz="2400" b="1" dirty="0">
                <a:solidFill>
                  <a:schemeClr val="tx2"/>
                </a:solidFill>
              </a:rPr>
              <a:t>GIẢI CHẤT HỮU CƠ Ở TẾ BÀO</a:t>
            </a:r>
          </a:p>
        </p:txBody>
      </p:sp>
    </p:spTree>
    <p:custDataLst>
      <p:tags r:id="rId1"/>
    </p:custDataLst>
  </p:cSld>
  <p:clrMapOvr>
    <a:masterClrMapping/>
  </p:clrMapOvr>
  <p:transition spd="slow" advTm="39729">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a:extLst>
              <a:ext uri="{FF2B5EF4-FFF2-40B4-BE49-F238E27FC236}">
                <a16:creationId xmlns:a16="http://schemas.microsoft.com/office/drawing/2014/main" id="{16518FD0-55EE-9FB2-0C81-3900BF5D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762000"/>
            <a:ext cx="5486400"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a:extLst>
              <a:ext uri="{FF2B5EF4-FFF2-40B4-BE49-F238E27FC236}">
                <a16:creationId xmlns:a16="http://schemas.microsoft.com/office/drawing/2014/main" id="{D6FC5DE7-6FDA-B0B5-2497-DB71C77767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1301" y="762000"/>
            <a:ext cx="3581400" cy="21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Rectangle 7">
            <a:extLst>
              <a:ext uri="{FF2B5EF4-FFF2-40B4-BE49-F238E27FC236}">
                <a16:creationId xmlns:a16="http://schemas.microsoft.com/office/drawing/2014/main" id="{533F77CA-AE68-3A94-CB52-DD325D44774A}"/>
              </a:ext>
            </a:extLst>
          </p:cNvPr>
          <p:cNvSpPr>
            <a:spLocks noChangeArrowheads="1"/>
          </p:cNvSpPr>
          <p:nvPr/>
        </p:nvSpPr>
        <p:spPr bwMode="auto">
          <a:xfrm>
            <a:off x="227012" y="2971800"/>
            <a:ext cx="11341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4. </a:t>
            </a:r>
            <a:r>
              <a:rPr lang="vi-VN" altLang="en-US" sz="2800">
                <a:solidFill>
                  <a:srgbClr val="FF0000"/>
                </a:solidFill>
                <a:latin typeface="Times New Roman" panose="02020603050405020304" pitchFamily="18" charset="0"/>
                <a:cs typeface="Times New Roman" panose="02020603050405020304" pitchFamily="18" charset="0"/>
              </a:rPr>
              <a:t>Quan sát Hình </a:t>
            </a:r>
            <a:r>
              <a:rPr lang="en-US" altLang="en-US" sz="2800">
                <a:solidFill>
                  <a:srgbClr val="FF0000"/>
                </a:solidFill>
                <a:latin typeface="Times New Roman" panose="02020603050405020304" pitchFamily="18" charset="0"/>
                <a:cs typeface="Times New Roman" panose="02020603050405020304" pitchFamily="18" charset="0"/>
              </a:rPr>
              <a:t>ảnh</a:t>
            </a:r>
            <a:r>
              <a:rPr lang="vi-VN" altLang="en-US" sz="2800">
                <a:solidFill>
                  <a:srgbClr val="FF0000"/>
                </a:solidFill>
                <a:latin typeface="Times New Roman" panose="02020603050405020304" pitchFamily="18" charset="0"/>
                <a:cs typeface="Times New Roman" panose="02020603050405020304" pitchFamily="18" charset="0"/>
              </a:rPr>
              <a:t>,</a:t>
            </a:r>
            <a:r>
              <a:rPr lang="en-US" altLang="en-US" sz="2800">
                <a:solidFill>
                  <a:srgbClr val="FF0000"/>
                </a:solidFill>
                <a:latin typeface="Times New Roman" panose="02020603050405020304" pitchFamily="18" charset="0"/>
                <a:cs typeface="Times New Roman" panose="02020603050405020304" pitchFamily="18" charset="0"/>
              </a:rPr>
              <a:t> hoàn thành phiếu học tập .</a:t>
            </a:r>
          </a:p>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 </a:t>
            </a:r>
            <a:r>
              <a:rPr lang="en-US" altLang="en-US" sz="2800">
                <a:solidFill>
                  <a:srgbClr val="FF0000"/>
                </a:solidFill>
                <a:latin typeface="Times New Roman" panose="02020603050405020304" pitchFamily="18" charset="0"/>
                <a:cs typeface="Times New Roman" panose="02020603050405020304" pitchFamily="18" charset="0"/>
              </a:rPr>
              <a:t>H</a:t>
            </a:r>
            <a:r>
              <a:rPr lang="vi-VN" altLang="en-US" sz="2800">
                <a:solidFill>
                  <a:srgbClr val="FF0000"/>
                </a:solidFill>
                <a:latin typeface="Times New Roman" panose="02020603050405020304" pitchFamily="18" charset="0"/>
                <a:cs typeface="Times New Roman" panose="02020603050405020304" pitchFamily="18" charset="0"/>
              </a:rPr>
              <a:t>ãy cho biết quá trình tổng hợp và phân giải chất hữu cơ trong tế bào có mối quan hệ với nhau như thế nào</a:t>
            </a:r>
            <a:r>
              <a:rPr lang="en-US" altLang="en-US" sz="280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2572E34-604A-0D1B-B915-D28AB449A820}"/>
              </a:ext>
            </a:extLst>
          </p:cNvPr>
          <p:cNvSpPr txBox="1"/>
          <p:nvPr/>
        </p:nvSpPr>
        <p:spPr>
          <a:xfrm>
            <a:off x="4570412" y="152400"/>
            <a:ext cx="4876800" cy="523220"/>
          </a:xfrm>
          <a:prstGeom prst="rect">
            <a:avLst/>
          </a:prstGeom>
          <a:noFill/>
        </p:spPr>
        <p:txBody>
          <a:bodyPr wrap="square" rtlCol="0">
            <a:spAutoFit/>
          </a:bodyPr>
          <a:lstStyle/>
          <a:p>
            <a:r>
              <a:rPr lang="en-US" sz="2800"/>
              <a:t>THẢO LUẬN     3 PHÚT</a:t>
            </a:r>
          </a:p>
        </p:txBody>
      </p:sp>
      <p:graphicFrame>
        <p:nvGraphicFramePr>
          <p:cNvPr id="4" name="Table 3">
            <a:extLst>
              <a:ext uri="{FF2B5EF4-FFF2-40B4-BE49-F238E27FC236}">
                <a16:creationId xmlns:a16="http://schemas.microsoft.com/office/drawing/2014/main" id="{6F33F88F-2267-49E7-73DA-5BDB621CC13B}"/>
              </a:ext>
            </a:extLst>
          </p:cNvPr>
          <p:cNvGraphicFramePr>
            <a:graphicFrameLocks noGrp="1"/>
          </p:cNvGraphicFramePr>
          <p:nvPr>
            <p:extLst>
              <p:ext uri="{D42A27DB-BD31-4B8C-83A1-F6EECF244321}">
                <p14:modId xmlns:p14="http://schemas.microsoft.com/office/powerpoint/2010/main" val="476621318"/>
              </p:ext>
            </p:extLst>
          </p:nvPr>
        </p:nvGraphicFramePr>
        <p:xfrm>
          <a:off x="760412" y="4479924"/>
          <a:ext cx="10807700" cy="2378076"/>
        </p:xfrm>
        <a:graphic>
          <a:graphicData uri="http://schemas.openxmlformats.org/drawingml/2006/table">
            <a:tbl>
              <a:tblPr firstRow="1" bandRow="1"/>
              <a:tblGrid>
                <a:gridCol w="2030134">
                  <a:extLst>
                    <a:ext uri="{9D8B030D-6E8A-4147-A177-3AD203B41FA5}">
                      <a16:colId xmlns:a16="http://schemas.microsoft.com/office/drawing/2014/main" val="20000"/>
                    </a:ext>
                  </a:extLst>
                </a:gridCol>
                <a:gridCol w="4369044">
                  <a:extLst>
                    <a:ext uri="{9D8B030D-6E8A-4147-A177-3AD203B41FA5}">
                      <a16:colId xmlns:a16="http://schemas.microsoft.com/office/drawing/2014/main" val="20001"/>
                    </a:ext>
                  </a:extLst>
                </a:gridCol>
                <a:gridCol w="4408522">
                  <a:extLst>
                    <a:ext uri="{9D8B030D-6E8A-4147-A177-3AD203B41FA5}">
                      <a16:colId xmlns:a16="http://schemas.microsoft.com/office/drawing/2014/main" val="20002"/>
                    </a:ext>
                  </a:extLst>
                </a:gridCol>
              </a:tblGrid>
              <a:tr h="3962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TIÊU</a:t>
                      </a:r>
                      <a:r>
                        <a:rPr lang="en-US" sz="2000" baseline="0" dirty="0">
                          <a:latin typeface="Times New Roman" panose="02020603050405020304" pitchFamily="18" charset="0"/>
                          <a:cs typeface="Times New Roman" panose="02020603050405020304" pitchFamily="18" charset="0"/>
                        </a:rPr>
                        <a:t> CHÍ</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TỔNG HỢP</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PHÂN GIẢI</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liệu</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5004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Năng</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lượng</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5669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Ví</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dụ</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732EA06-F0BC-6931-8CED-34E37364F472}"/>
              </a:ext>
            </a:extLst>
          </p:cNvPr>
          <p:cNvGraphicFramePr>
            <a:graphicFrameLocks noGrp="1"/>
          </p:cNvGraphicFramePr>
          <p:nvPr>
            <p:extLst>
              <p:ext uri="{D42A27DB-BD31-4B8C-83A1-F6EECF244321}">
                <p14:modId xmlns:p14="http://schemas.microsoft.com/office/powerpoint/2010/main" val="3321244022"/>
              </p:ext>
            </p:extLst>
          </p:nvPr>
        </p:nvGraphicFramePr>
        <p:xfrm>
          <a:off x="344425" y="825051"/>
          <a:ext cx="11201400" cy="5151185"/>
        </p:xfrm>
        <a:graphic>
          <a:graphicData uri="http://schemas.openxmlformats.org/drawingml/2006/table">
            <a:tbl>
              <a:tblPr firstRow="1" bandRow="1"/>
              <a:tblGrid>
                <a:gridCol w="2104087">
                  <a:extLst>
                    <a:ext uri="{9D8B030D-6E8A-4147-A177-3AD203B41FA5}">
                      <a16:colId xmlns:a16="http://schemas.microsoft.com/office/drawing/2014/main" val="20000"/>
                    </a:ext>
                  </a:extLst>
                </a:gridCol>
                <a:gridCol w="4528198">
                  <a:extLst>
                    <a:ext uri="{9D8B030D-6E8A-4147-A177-3AD203B41FA5}">
                      <a16:colId xmlns:a16="http://schemas.microsoft.com/office/drawing/2014/main" val="20001"/>
                    </a:ext>
                  </a:extLst>
                </a:gridCol>
                <a:gridCol w="4569115">
                  <a:extLst>
                    <a:ext uri="{9D8B030D-6E8A-4147-A177-3AD203B41FA5}">
                      <a16:colId xmlns:a16="http://schemas.microsoft.com/office/drawing/2014/main" val="20002"/>
                    </a:ext>
                  </a:extLst>
                </a:gridCol>
              </a:tblGrid>
              <a:tr h="3962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TIÊU</a:t>
                      </a:r>
                      <a:r>
                        <a:rPr lang="en-US" sz="2000" baseline="0" dirty="0">
                          <a:latin typeface="Times New Roman" panose="02020603050405020304" pitchFamily="18" charset="0"/>
                          <a:cs typeface="Times New Roman" panose="02020603050405020304" pitchFamily="18" charset="0"/>
                        </a:rPr>
                        <a:t> CHÍ</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TỔNG HỢP</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PHÂN GIẢI</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liệu</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5004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a:solidFill>
                          <a:srgbClr val="4472C4"/>
                        </a:solidFill>
                        <a:latin typeface="Times New Roman" panose="02020603050405020304" pitchFamily="18" charset="0"/>
                        <a:cs typeface="Times New Roman" panose="02020603050405020304" pitchFamily="18" charset="0"/>
                      </a:endParaRPr>
                    </a:p>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a:solidFill>
                          <a:srgbClr val="4472C4"/>
                        </a:solidFill>
                        <a:latin typeface="Times New Roman" panose="02020603050405020304" pitchFamily="18" charset="0"/>
                        <a:cs typeface="Times New Roman" panose="02020603050405020304" pitchFamily="18" charset="0"/>
                      </a:endParaRPr>
                    </a:p>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err="1">
                          <a:solidFill>
                            <a:srgbClr val="002060"/>
                          </a:solidFill>
                          <a:latin typeface="Times New Roman" panose="02020603050405020304" pitchFamily="18" charset="0"/>
                          <a:cs typeface="Times New Roman" panose="02020603050405020304" pitchFamily="18" charset="0"/>
                        </a:rPr>
                        <a:t>Năng</a:t>
                      </a:r>
                      <a:r>
                        <a:rPr lang="en-US" sz="2400" baseline="0">
                          <a:solidFill>
                            <a:srgbClr val="002060"/>
                          </a:solidFill>
                          <a:latin typeface="Times New Roman" panose="02020603050405020304" pitchFamily="18" charset="0"/>
                          <a:cs typeface="Times New Roman" panose="02020603050405020304" pitchFamily="18" charset="0"/>
                        </a:rPr>
                        <a:t> lượng</a:t>
                      </a:r>
                    </a:p>
                    <a:p>
                      <a:endParaRPr lang="en-US" sz="2400" baseline="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5669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Ví</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dụ</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F9BA885D-E02A-1E48-DBDF-720CD1831CC2}"/>
              </a:ext>
            </a:extLst>
          </p:cNvPr>
          <p:cNvSpPr txBox="1">
            <a:spLocks noChangeArrowheads="1"/>
          </p:cNvSpPr>
          <p:nvPr/>
        </p:nvSpPr>
        <p:spPr bwMode="auto">
          <a:xfrm>
            <a:off x="2589211" y="1362188"/>
            <a:ext cx="4146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0070C0"/>
                </a:solidFill>
                <a:latin typeface="Times New Roman" panose="02020603050405020304" pitchFamily="18" charset="0"/>
                <a:cs typeface="Times New Roman" panose="02020603050405020304" pitchFamily="18" charset="0"/>
              </a:rPr>
              <a:t>Các chất đơn giản: nước, carbon dioxide</a:t>
            </a:r>
            <a:endParaRPr lang="vi-VN" sz="2000" b="1">
              <a:solidFill>
                <a:srgbClr val="0070C0"/>
              </a:solidFill>
            </a:endParaRPr>
          </a:p>
        </p:txBody>
      </p:sp>
      <p:sp>
        <p:nvSpPr>
          <p:cNvPr id="6" name="TextBox 5">
            <a:extLst>
              <a:ext uri="{FF2B5EF4-FFF2-40B4-BE49-F238E27FC236}">
                <a16:creationId xmlns:a16="http://schemas.microsoft.com/office/drawing/2014/main" id="{D650D1E3-5480-037B-814D-449C362567BB}"/>
              </a:ext>
            </a:extLst>
          </p:cNvPr>
          <p:cNvSpPr txBox="1">
            <a:spLocks noChangeArrowheads="1"/>
          </p:cNvSpPr>
          <p:nvPr/>
        </p:nvSpPr>
        <p:spPr bwMode="auto">
          <a:xfrm>
            <a:off x="7408617" y="1384059"/>
            <a:ext cx="4146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Các chất hữu cơ phức tạp: Tinh bột, cellulose</a:t>
            </a:r>
          </a:p>
        </p:txBody>
      </p:sp>
      <p:sp>
        <p:nvSpPr>
          <p:cNvPr id="7" name="TextBox 6">
            <a:extLst>
              <a:ext uri="{FF2B5EF4-FFF2-40B4-BE49-F238E27FC236}">
                <a16:creationId xmlns:a16="http://schemas.microsoft.com/office/drawing/2014/main" id="{376C9419-ACF1-25D9-A87E-B4D87EE12878}"/>
              </a:ext>
            </a:extLst>
          </p:cNvPr>
          <p:cNvSpPr txBox="1">
            <a:spLocks noChangeArrowheads="1"/>
          </p:cNvSpPr>
          <p:nvPr/>
        </p:nvSpPr>
        <p:spPr bwMode="auto">
          <a:xfrm>
            <a:off x="2693742" y="2658107"/>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4472C4"/>
                </a:solidFill>
                <a:latin typeface="Times New Roman" panose="02020603050405020304" pitchFamily="18" charset="0"/>
                <a:cs typeface="Times New Roman" panose="02020603050405020304" pitchFamily="18" charset="0"/>
              </a:rPr>
              <a:t>Các chất hữu cơ phức tạp: Tinh bột, cellulose</a:t>
            </a:r>
          </a:p>
        </p:txBody>
      </p:sp>
      <p:sp>
        <p:nvSpPr>
          <p:cNvPr id="8" name="TextBox 7">
            <a:extLst>
              <a:ext uri="{FF2B5EF4-FFF2-40B4-BE49-F238E27FC236}">
                <a16:creationId xmlns:a16="http://schemas.microsoft.com/office/drawing/2014/main" id="{9CE37873-01F3-238B-44CC-191A3066B998}"/>
              </a:ext>
            </a:extLst>
          </p:cNvPr>
          <p:cNvSpPr txBox="1">
            <a:spLocks noChangeArrowheads="1"/>
          </p:cNvSpPr>
          <p:nvPr/>
        </p:nvSpPr>
        <p:spPr bwMode="auto">
          <a:xfrm>
            <a:off x="7266166" y="2598003"/>
            <a:ext cx="4045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4472C4"/>
                </a:solidFill>
                <a:latin typeface="Times New Roman" panose="02020603050405020304" pitchFamily="18" charset="0"/>
                <a:cs typeface="Times New Roman" panose="02020603050405020304" pitchFamily="18" charset="0"/>
              </a:rPr>
              <a:t>Các chất đơn giản: nước, carbon dioxide</a:t>
            </a:r>
          </a:p>
        </p:txBody>
      </p:sp>
      <p:sp>
        <p:nvSpPr>
          <p:cNvPr id="9" name="TextBox 8">
            <a:extLst>
              <a:ext uri="{FF2B5EF4-FFF2-40B4-BE49-F238E27FC236}">
                <a16:creationId xmlns:a16="http://schemas.microsoft.com/office/drawing/2014/main" id="{31CD42F3-D010-E4E8-11EF-C6734F8CE10C}"/>
              </a:ext>
            </a:extLst>
          </p:cNvPr>
          <p:cNvSpPr txBox="1">
            <a:spLocks noChangeArrowheads="1"/>
          </p:cNvSpPr>
          <p:nvPr/>
        </p:nvSpPr>
        <p:spPr bwMode="auto">
          <a:xfrm>
            <a:off x="2698016" y="3955977"/>
            <a:ext cx="3438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Tích lũy năng lượng </a:t>
            </a:r>
          </a:p>
        </p:txBody>
      </p:sp>
      <p:sp>
        <p:nvSpPr>
          <p:cNvPr id="10" name="TextBox 9">
            <a:extLst>
              <a:ext uri="{FF2B5EF4-FFF2-40B4-BE49-F238E27FC236}">
                <a16:creationId xmlns:a16="http://schemas.microsoft.com/office/drawing/2014/main" id="{8135D1C2-2B35-FDCF-6A51-BF474517A194}"/>
              </a:ext>
            </a:extLst>
          </p:cNvPr>
          <p:cNvSpPr txBox="1">
            <a:spLocks noChangeArrowheads="1"/>
          </p:cNvSpPr>
          <p:nvPr/>
        </p:nvSpPr>
        <p:spPr bwMode="auto">
          <a:xfrm>
            <a:off x="7442198" y="3955976"/>
            <a:ext cx="349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Giải phóng năng lượng</a:t>
            </a:r>
          </a:p>
        </p:txBody>
      </p:sp>
      <p:sp>
        <p:nvSpPr>
          <p:cNvPr id="11" name="TextBox 10">
            <a:extLst>
              <a:ext uri="{FF2B5EF4-FFF2-40B4-BE49-F238E27FC236}">
                <a16:creationId xmlns:a16="http://schemas.microsoft.com/office/drawing/2014/main" id="{F76533AE-3F3B-981A-9CCC-96DA80B9C5C4}"/>
              </a:ext>
            </a:extLst>
          </p:cNvPr>
          <p:cNvSpPr txBox="1">
            <a:spLocks noChangeArrowheads="1"/>
          </p:cNvSpPr>
          <p:nvPr/>
        </p:nvSpPr>
        <p:spPr bwMode="auto">
          <a:xfrm>
            <a:off x="2860613" y="5091179"/>
            <a:ext cx="308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Quang hợp</a:t>
            </a:r>
          </a:p>
        </p:txBody>
      </p:sp>
      <p:sp>
        <p:nvSpPr>
          <p:cNvPr id="12" name="TextBox 11">
            <a:extLst>
              <a:ext uri="{FF2B5EF4-FFF2-40B4-BE49-F238E27FC236}">
                <a16:creationId xmlns:a16="http://schemas.microsoft.com/office/drawing/2014/main" id="{2DC157CA-A2B4-239E-26E2-31F4748A9203}"/>
              </a:ext>
            </a:extLst>
          </p:cNvPr>
          <p:cNvSpPr txBox="1">
            <a:spLocks noChangeArrowheads="1"/>
          </p:cNvSpPr>
          <p:nvPr/>
        </p:nvSpPr>
        <p:spPr bwMode="auto">
          <a:xfrm>
            <a:off x="7131781" y="5100638"/>
            <a:ext cx="322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a:extLst>
              <a:ext uri="{FF2B5EF4-FFF2-40B4-BE49-F238E27FC236}">
                <a16:creationId xmlns:a16="http://schemas.microsoft.com/office/drawing/2014/main" id="{16518FD0-55EE-9FB2-0C81-3900BF5D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88704"/>
            <a:ext cx="5486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1E14204-796C-2480-4117-D554395DDF2E}"/>
              </a:ext>
            </a:extLst>
          </p:cNvPr>
          <p:cNvSpPr txBox="1">
            <a:spLocks noChangeArrowheads="1"/>
          </p:cNvSpPr>
          <p:nvPr/>
        </p:nvSpPr>
        <p:spPr bwMode="auto">
          <a:xfrm>
            <a:off x="1434306" y="4064671"/>
            <a:ext cx="9055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solidFill>
                  <a:srgbClr val="FF0000"/>
                </a:solidFill>
                <a:latin typeface="Times New Roman" panose="02020603050405020304" pitchFamily="18" charset="0"/>
                <a:cs typeface="Times New Roman" panose="02020603050405020304" pitchFamily="18" charset="0"/>
              </a:rPr>
              <a:t>Quá trình tổng hợp tạo chất hữu cơ là nguyên liệu cho quá trình phân giải các chất trong hô hấp tế bào.</a:t>
            </a:r>
          </a:p>
        </p:txBody>
      </p:sp>
      <p:sp>
        <p:nvSpPr>
          <p:cNvPr id="6" name="TextBox 5">
            <a:extLst>
              <a:ext uri="{FF2B5EF4-FFF2-40B4-BE49-F238E27FC236}">
                <a16:creationId xmlns:a16="http://schemas.microsoft.com/office/drawing/2014/main" id="{12EBE450-0812-99E9-2F09-4656413C01F2}"/>
              </a:ext>
            </a:extLst>
          </p:cNvPr>
          <p:cNvSpPr txBox="1">
            <a:spLocks noChangeArrowheads="1"/>
          </p:cNvSpPr>
          <p:nvPr/>
        </p:nvSpPr>
        <p:spPr bwMode="auto">
          <a:xfrm>
            <a:off x="1434306" y="5105400"/>
            <a:ext cx="95369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solidFill>
                  <a:srgbClr val="FF0000"/>
                </a:solidFill>
                <a:latin typeface="Times New Roman" panose="02020603050405020304" pitchFamily="18" charset="0"/>
                <a:cs typeface="Times New Roman" panose="02020603050405020304" pitchFamily="18" charset="0"/>
              </a:rPr>
              <a:t>Quá trình phân giải các chất hữu cơ giải phóng năng lượng cung cấp cho quá trình tổng hợp các chất.</a:t>
            </a:r>
          </a:p>
        </p:txBody>
      </p:sp>
      <p:pic>
        <p:nvPicPr>
          <p:cNvPr id="217093" name="Picture 6">
            <a:extLst>
              <a:ext uri="{FF2B5EF4-FFF2-40B4-BE49-F238E27FC236}">
                <a16:creationId xmlns:a16="http://schemas.microsoft.com/office/drawing/2014/main" id="{D6FC5DE7-6FDA-B0B5-2497-DB71C77767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1856" y="488704"/>
            <a:ext cx="5009356"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341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799" y="2712589"/>
            <a:ext cx="10881405" cy="1432823"/>
            <a:chOff x="0" y="0"/>
            <a:chExt cx="21768479" cy="2865647"/>
          </a:xfrm>
        </p:grpSpPr>
        <p:grpSp>
          <p:nvGrpSpPr>
            <p:cNvPr id="3" name="Group 3"/>
            <p:cNvGrpSpPr/>
            <p:nvPr/>
          </p:nvGrpSpPr>
          <p:grpSpPr>
            <a:xfrm rot="-5400000">
              <a:off x="9451416" y="-9451416"/>
              <a:ext cx="2865647" cy="21768479"/>
              <a:chOff x="0" y="0"/>
              <a:chExt cx="2354580" cy="17886233"/>
            </a:xfrm>
          </p:grpSpPr>
          <p:sp>
            <p:nvSpPr>
              <p:cNvPr id="4" name="Freeform 4"/>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sp>
        </p:grpSp>
        <p:sp>
          <p:nvSpPr>
            <p:cNvPr id="5" name="TextBox 5"/>
            <p:cNvSpPr txBox="1"/>
            <p:nvPr/>
          </p:nvSpPr>
          <p:spPr>
            <a:xfrm>
              <a:off x="127679" y="662780"/>
              <a:ext cx="1676044" cy="1308050"/>
            </a:xfrm>
            <a:prstGeom prst="rect">
              <a:avLst/>
            </a:prstGeom>
          </p:spPr>
          <p:txBody>
            <a:bodyPr lIns="0" tIns="0" rIns="0" bIns="0" rtlCol="0" anchor="t">
              <a:spAutoFit/>
            </a:bodyPr>
            <a:lstStyle/>
            <a:p>
              <a:pPr>
                <a:lnSpc>
                  <a:spcPct val="120000"/>
                </a:lnSpc>
              </a:pPr>
              <a:r>
                <a:rPr lang="vi-VN" sz="3900" b="1">
                  <a:solidFill>
                    <a:srgbClr val="FFFFFF"/>
                  </a:solidFill>
                  <a:latin typeface="Arial" pitchFamily="34" charset="0"/>
                </a:rPr>
                <a:t>02</a:t>
              </a:r>
            </a:p>
          </p:txBody>
        </p:sp>
        <p:sp>
          <p:nvSpPr>
            <p:cNvPr id="6" name="TextBox 6"/>
            <p:cNvSpPr txBox="1"/>
            <p:nvPr/>
          </p:nvSpPr>
          <p:spPr>
            <a:xfrm>
              <a:off x="1803724" y="366022"/>
              <a:ext cx="16202916" cy="2114043"/>
            </a:xfrm>
            <a:prstGeom prst="rect">
              <a:avLst/>
            </a:prstGeom>
          </p:spPr>
          <p:txBody>
            <a:bodyPr lIns="0" tIns="0" rIns="0" bIns="0" rtlCol="0" anchor="t">
              <a:spAutoFit/>
            </a:bodyPr>
            <a:lstStyle/>
            <a:p>
              <a:pPr algn="just">
                <a:lnSpc>
                  <a:spcPct val="120000"/>
                </a:lnSpc>
                <a:spcBef>
                  <a:spcPct val="0"/>
                </a:spcBef>
              </a:pPr>
              <a:r>
                <a:rPr lang="vi-VN" sz="3000" b="1" dirty="0">
                  <a:latin typeface="Arial" pitchFamily="34" charset="0"/>
                </a:rPr>
                <a:t>MỐI QUAN HỆ HAI CHIỀU GIỮA TỔNG HỢP </a:t>
              </a:r>
            </a:p>
            <a:p>
              <a:pPr algn="just">
                <a:lnSpc>
                  <a:spcPct val="120000"/>
                </a:lnSpc>
                <a:spcBef>
                  <a:spcPct val="0"/>
                </a:spcBef>
              </a:pPr>
              <a:r>
                <a:rPr lang="vi-VN" sz="3000" b="1" dirty="0">
                  <a:latin typeface="Arial" pitchFamily="34" charset="0"/>
                </a:rPr>
                <a:t>VÀ PHÂN GIẢI CHẤT HỮU CƠ Ở TẾ BÀO</a:t>
              </a:r>
            </a:p>
          </p:txBody>
        </p:sp>
      </p:grpSp>
      <p:sp>
        <p:nvSpPr>
          <p:cNvPr id="7" name="AutoShape 7"/>
          <p:cNvSpPr/>
          <p:nvPr/>
        </p:nvSpPr>
        <p:spPr>
          <a:xfrm>
            <a:off x="5031523" y="590550"/>
            <a:ext cx="10229226" cy="0"/>
          </a:xfrm>
          <a:prstGeom prst="line">
            <a:avLst/>
          </a:prstGeom>
          <a:ln w="142875" cap="flat">
            <a:solidFill>
              <a:srgbClr val="23795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524">
            <a:off x="8441750" y="-432859"/>
            <a:ext cx="3953132" cy="2743200"/>
          </a:xfrm>
          <a:prstGeom prst="rect">
            <a:avLst/>
          </a:prstGeom>
        </p:spPr>
      </p:pic>
      <p:sp>
        <p:nvSpPr>
          <p:cNvPr id="9" name="TextBox 9"/>
          <p:cNvSpPr txBox="1"/>
          <p:nvPr/>
        </p:nvSpPr>
        <p:spPr>
          <a:xfrm>
            <a:off x="322825" y="416367"/>
            <a:ext cx="5256390" cy="557140"/>
          </a:xfrm>
          <a:prstGeom prst="rect">
            <a:avLst/>
          </a:prstGeom>
        </p:spPr>
        <p:txBody>
          <a:bodyPr wrap="square" lIns="0" tIns="0" rIns="0" bIns="0" rtlCol="0" anchor="t">
            <a:spAutoFit/>
          </a:bodyPr>
          <a:lstStyle/>
          <a:p>
            <a:pPr>
              <a:lnSpc>
                <a:spcPts val="4666"/>
              </a:lnSpc>
            </a:pPr>
            <a:r>
              <a:rPr lang="vi-VN" sz="3600" b="1">
                <a:solidFill>
                  <a:srgbClr val="C00000"/>
                </a:solidFill>
                <a:latin typeface="Arial" pitchFamily="34" charset="0"/>
              </a:rPr>
              <a:t>NỘI DUNG BÀI HỌC</a:t>
            </a:r>
          </a:p>
        </p:txBody>
      </p:sp>
      <p:grpSp>
        <p:nvGrpSpPr>
          <p:cNvPr id="10" name="Group 10"/>
          <p:cNvGrpSpPr/>
          <p:nvPr/>
        </p:nvGrpSpPr>
        <p:grpSpPr>
          <a:xfrm>
            <a:off x="685622" y="1414039"/>
            <a:ext cx="4345901" cy="655372"/>
            <a:chOff x="0" y="-171450"/>
            <a:chExt cx="8694065" cy="1310744"/>
          </a:xfrm>
        </p:grpSpPr>
        <p:sp>
          <p:nvSpPr>
            <p:cNvPr id="11" name="TextBox 11"/>
            <p:cNvSpPr txBox="1"/>
            <p:nvPr/>
          </p:nvSpPr>
          <p:spPr>
            <a:xfrm>
              <a:off x="0" y="-171450"/>
              <a:ext cx="1676044" cy="1310744"/>
            </a:xfrm>
            <a:prstGeom prst="rect">
              <a:avLst/>
            </a:prstGeom>
          </p:spPr>
          <p:txBody>
            <a:bodyPr lIns="0" tIns="0" rIns="0" bIns="0" rtlCol="0" anchor="t">
              <a:spAutoFit/>
            </a:bodyPr>
            <a:lstStyle/>
            <a:p>
              <a:pPr>
                <a:lnSpc>
                  <a:spcPts val="5598"/>
                </a:lnSpc>
              </a:pPr>
              <a:r>
                <a:rPr lang="vi-VN" sz="4000" b="1">
                  <a:solidFill>
                    <a:srgbClr val="3B758C"/>
                  </a:solidFill>
                  <a:latin typeface="Arial" pitchFamily="34" charset="0"/>
                </a:rPr>
                <a:t>01</a:t>
              </a:r>
            </a:p>
          </p:txBody>
        </p:sp>
        <p:sp>
          <p:nvSpPr>
            <p:cNvPr id="12" name="TextBox 12"/>
            <p:cNvSpPr txBox="1"/>
            <p:nvPr/>
          </p:nvSpPr>
          <p:spPr>
            <a:xfrm>
              <a:off x="1676044" y="69824"/>
              <a:ext cx="7018021" cy="982962"/>
            </a:xfrm>
            <a:prstGeom prst="rect">
              <a:avLst/>
            </a:prstGeom>
          </p:spPr>
          <p:txBody>
            <a:bodyPr wrap="square" lIns="0" tIns="0" rIns="0" bIns="0" rtlCol="0" anchor="t">
              <a:spAutoFit/>
            </a:bodyPr>
            <a:lstStyle/>
            <a:p>
              <a:pPr>
                <a:lnSpc>
                  <a:spcPts val="4198"/>
                </a:lnSpc>
                <a:spcBef>
                  <a:spcPct val="0"/>
                </a:spcBef>
              </a:pPr>
              <a:r>
                <a:rPr lang="vi-VN" sz="3000" b="1" dirty="0">
                  <a:latin typeface="Arial" pitchFamily="34" charset="0"/>
                </a:rPr>
                <a:t>HÔ HẤP TẾ BÀO</a:t>
              </a:r>
            </a:p>
          </p:txBody>
        </p:sp>
      </p:grpSp>
      <p:grpSp>
        <p:nvGrpSpPr>
          <p:cNvPr id="13" name="Group 13"/>
          <p:cNvGrpSpPr/>
          <p:nvPr/>
        </p:nvGrpSpPr>
        <p:grpSpPr>
          <a:xfrm>
            <a:off x="624161" y="4809625"/>
            <a:ext cx="10648662" cy="1057021"/>
            <a:chOff x="0" y="-546169"/>
            <a:chExt cx="21302870" cy="2114044"/>
          </a:xfrm>
        </p:grpSpPr>
        <p:sp>
          <p:nvSpPr>
            <p:cNvPr id="14" name="TextBox 14"/>
            <p:cNvSpPr txBox="1"/>
            <p:nvPr/>
          </p:nvSpPr>
          <p:spPr>
            <a:xfrm>
              <a:off x="0" y="-171451"/>
              <a:ext cx="1761975" cy="1341523"/>
            </a:xfrm>
            <a:prstGeom prst="rect">
              <a:avLst/>
            </a:prstGeom>
          </p:spPr>
          <p:txBody>
            <a:bodyPr lIns="0" tIns="0" rIns="0" bIns="0" rtlCol="0" anchor="t">
              <a:spAutoFit/>
            </a:bodyPr>
            <a:lstStyle/>
            <a:p>
              <a:pPr>
                <a:lnSpc>
                  <a:spcPct val="120000"/>
                </a:lnSpc>
              </a:pPr>
              <a:r>
                <a:rPr lang="vi-VN" sz="4000" b="1">
                  <a:solidFill>
                    <a:srgbClr val="3B758C"/>
                  </a:solidFill>
                  <a:latin typeface="Arial" pitchFamily="34" charset="0"/>
                </a:rPr>
                <a:t>03</a:t>
              </a:r>
            </a:p>
          </p:txBody>
        </p:sp>
        <p:sp>
          <p:nvSpPr>
            <p:cNvPr id="15" name="TextBox 15"/>
            <p:cNvSpPr txBox="1"/>
            <p:nvPr/>
          </p:nvSpPr>
          <p:spPr>
            <a:xfrm>
              <a:off x="1896200" y="-546169"/>
              <a:ext cx="19406670" cy="2114044"/>
            </a:xfrm>
            <a:prstGeom prst="rect">
              <a:avLst/>
            </a:prstGeom>
          </p:spPr>
          <p:txBody>
            <a:bodyPr lIns="0" tIns="0" rIns="0" bIns="0" rtlCol="0" anchor="t">
              <a:spAutoFit/>
            </a:bodyPr>
            <a:lstStyle/>
            <a:p>
              <a:pPr algn="just">
                <a:lnSpc>
                  <a:spcPct val="120000"/>
                </a:lnSpc>
              </a:pPr>
              <a:r>
                <a:rPr lang="vi-VN" sz="3000" b="1" dirty="0">
                  <a:latin typeface="Arial" pitchFamily="34" charset="0"/>
                </a:rPr>
                <a:t>THÍ NGHIỆM VỀ HÔ HẤP TẾ BÀO CẦN OXYGEN </a:t>
              </a:r>
            </a:p>
            <a:p>
              <a:pPr algn="just">
                <a:lnSpc>
                  <a:spcPct val="120000"/>
                </a:lnSpc>
                <a:spcBef>
                  <a:spcPct val="0"/>
                </a:spcBef>
              </a:pPr>
              <a:r>
                <a:rPr lang="vi-VN" sz="3000" b="1" dirty="0">
                  <a:latin typeface="Arial" pitchFamily="34" charset="0"/>
                </a:rPr>
                <a:t>Ở HẠT NẢY MẦM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a:extLst>
              <a:ext uri="{FF2B5EF4-FFF2-40B4-BE49-F238E27FC236}">
                <a16:creationId xmlns:a16="http://schemas.microsoft.com/office/drawing/2014/main" id="{26D84858-A5C7-4645-29A3-0730CEDB0DB3}"/>
              </a:ext>
            </a:extLst>
          </p:cNvPr>
          <p:cNvSpPr>
            <a:spLocks noChangeArrowheads="1"/>
          </p:cNvSpPr>
          <p:nvPr/>
        </p:nvSpPr>
        <p:spPr bwMode="auto">
          <a:xfrm>
            <a:off x="912812" y="1121172"/>
            <a:ext cx="8594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66"/>
                </a:solidFill>
                <a:latin typeface="Times New Roman" panose="02020603050405020304" pitchFamily="18" charset="0"/>
                <a:cs typeface="Times New Roman" panose="02020603050405020304" pitchFamily="18" charset="0"/>
              </a:rPr>
              <a:t>Hô hấp và quang hợp là hai quá trình trái ngược nhau:</a:t>
            </a:r>
            <a:endParaRPr lang="en-US" altLang="en-US" sz="2800">
              <a:solidFill>
                <a:srgbClr val="FF0066"/>
              </a:solidFill>
              <a:latin typeface="Times New Roman" panose="02020603050405020304" pitchFamily="18" charset="0"/>
              <a:cs typeface="Times New Roman" panose="02020603050405020304" pitchFamily="18" charset="0"/>
            </a:endParaRPr>
          </a:p>
        </p:txBody>
      </p:sp>
      <p:sp>
        <p:nvSpPr>
          <p:cNvPr id="220163" name="Rectangle 4">
            <a:extLst>
              <a:ext uri="{FF2B5EF4-FFF2-40B4-BE49-F238E27FC236}">
                <a16:creationId xmlns:a16="http://schemas.microsoft.com/office/drawing/2014/main" id="{263B8F98-1449-C588-95B3-19D69F9A9B52}"/>
              </a:ext>
            </a:extLst>
          </p:cNvPr>
          <p:cNvSpPr>
            <a:spLocks noChangeArrowheads="1"/>
          </p:cNvSpPr>
          <p:nvPr/>
        </p:nvSpPr>
        <p:spPr bwMode="auto">
          <a:xfrm>
            <a:off x="912812" y="1723232"/>
            <a:ext cx="10972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Quang hợp là quá trình </a:t>
            </a:r>
            <a:r>
              <a:rPr lang="en-US" altLang="en-US" sz="2800">
                <a:solidFill>
                  <a:srgbClr val="0000FF"/>
                </a:solidFill>
                <a:latin typeface="Times New Roman" panose="02020603050405020304" pitchFamily="18" charset="0"/>
                <a:cs typeface="Times New Roman" panose="02020603050405020304" pitchFamily="18" charset="0"/>
              </a:rPr>
              <a:t>tổng hợp các chất hữu cơ</a:t>
            </a:r>
            <a:r>
              <a:rPr lang="vi-VN" altLang="en-US" sz="2800">
                <a:solidFill>
                  <a:srgbClr val="0000FF"/>
                </a:solidFill>
                <a:latin typeface="Times New Roman" panose="02020603050405020304" pitchFamily="18" charset="0"/>
                <a:cs typeface="Times New Roman" panose="02020603050405020304" pitchFamily="18" charset="0"/>
              </a:rPr>
              <a:t>. Nhờ có diệp lục và ánh sáng, lá cây tổng hợp chất hữu cơ, tích lũy năng lượng trong liên kết của các hợp chất hữu cơ được hình thành từ carbon dioxide và nước, đồng thời thải ra oxygen.</a:t>
            </a:r>
          </a:p>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Hô hấp là quá trình sử dụng oxygen phân giải chất hữu cơ tạo ATP đồng thời thải ra khí carbon dioxide và nước.</a:t>
            </a:r>
          </a:p>
        </p:txBody>
      </p:sp>
      <p:sp>
        <p:nvSpPr>
          <p:cNvPr id="220164" name="Rectangle 5">
            <a:extLst>
              <a:ext uri="{FF2B5EF4-FFF2-40B4-BE49-F238E27FC236}">
                <a16:creationId xmlns:a16="http://schemas.microsoft.com/office/drawing/2014/main" id="{DFCEE937-F78F-AFB9-E86F-9153BC066B57}"/>
              </a:ext>
            </a:extLst>
          </p:cNvPr>
          <p:cNvSpPr>
            <a:spLocks noChangeArrowheads="1"/>
          </p:cNvSpPr>
          <p:nvPr/>
        </p:nvSpPr>
        <p:spPr bwMode="auto">
          <a:xfrm>
            <a:off x="941204" y="440088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latin typeface="Times New Roman" panose="02020603050405020304" pitchFamily="18" charset="0"/>
                <a:cs typeface="Times New Roman" panose="02020603050405020304" pitchFamily="18" charset="0"/>
              </a:rPr>
              <a:t>Tuy nhiên, hai quá trình này lại liên quan chặt chẽ với nhau:</a:t>
            </a:r>
          </a:p>
        </p:txBody>
      </p:sp>
      <p:sp>
        <p:nvSpPr>
          <p:cNvPr id="220165" name="Rectangle 6">
            <a:extLst>
              <a:ext uri="{FF2B5EF4-FFF2-40B4-BE49-F238E27FC236}">
                <a16:creationId xmlns:a16="http://schemas.microsoft.com/office/drawing/2014/main" id="{133E26CE-756A-E2FA-728A-A684FBBC4CA4}"/>
              </a:ext>
            </a:extLst>
          </p:cNvPr>
          <p:cNvSpPr>
            <a:spLocks noChangeArrowheads="1"/>
          </p:cNvSpPr>
          <p:nvPr/>
        </p:nvSpPr>
        <p:spPr bwMode="auto">
          <a:xfrm>
            <a:off x="941204" y="5009356"/>
            <a:ext cx="109444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Hô hấp sẽ không thực hiện được nếu không có chất hữu cơ do quang hợp tạo ra.</a:t>
            </a:r>
          </a:p>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Ngược lại, quang hợp cũng không thể thực hiện được nếu không có năng lượng do trình hô hấp giải phóng ra.</a:t>
            </a:r>
          </a:p>
        </p:txBody>
      </p:sp>
      <p:sp>
        <p:nvSpPr>
          <p:cNvPr id="2" name="Rectangle 1">
            <a:extLst>
              <a:ext uri="{FF2B5EF4-FFF2-40B4-BE49-F238E27FC236}">
                <a16:creationId xmlns:a16="http://schemas.microsoft.com/office/drawing/2014/main" id="{D68FF472-4521-AF03-AD05-2AD302D8FC12}"/>
              </a:ext>
            </a:extLst>
          </p:cNvPr>
          <p:cNvSpPr>
            <a:spLocks noChangeArrowheads="1"/>
          </p:cNvSpPr>
          <p:nvPr/>
        </p:nvSpPr>
        <p:spPr bwMode="auto">
          <a:xfrm>
            <a:off x="531812" y="36493"/>
            <a:ext cx="1135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5. Dựa vào kiến thức đã học, hãy phân tích mối quan hệ giữa quá trình quang hợp và quá trình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01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01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01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0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p:bldP spid="220164" grpId="0"/>
      <p:bldP spid="22016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6">
            <a:extLst>
              <a:ext uri="{FF2B5EF4-FFF2-40B4-BE49-F238E27FC236}">
                <a16:creationId xmlns:a16="http://schemas.microsoft.com/office/drawing/2014/main" id="{41E33685-076F-45AA-6BE1-8DDED4C534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7761" y="1424245"/>
            <a:ext cx="8810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1">
            <a:extLst>
              <a:ext uri="{FF2B5EF4-FFF2-40B4-BE49-F238E27FC236}">
                <a16:creationId xmlns:a16="http://schemas.microsoft.com/office/drawing/2014/main" id="{F8D71798-A964-30A5-0B7B-D6D99268A331}"/>
              </a:ext>
            </a:extLst>
          </p:cNvPr>
          <p:cNvSpPr txBox="1"/>
          <p:nvPr/>
        </p:nvSpPr>
        <p:spPr>
          <a:xfrm>
            <a:off x="379411" y="609600"/>
            <a:ext cx="11809413" cy="954107"/>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MỐI</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QUAN HỆ HAI CHIỀU GIỮA TỔNG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HỢP</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VÀ</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PHÂN GIẢI CHẤT HỮU CƠ Ở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221189" name="Rectangle 6">
            <a:extLst>
              <a:ext uri="{FF2B5EF4-FFF2-40B4-BE49-F238E27FC236}">
                <a16:creationId xmlns:a16="http://schemas.microsoft.com/office/drawing/2014/main" id="{E4290F6A-5D32-8AC2-CE1E-3B4EF3CD4961}"/>
              </a:ext>
            </a:extLst>
          </p:cNvPr>
          <p:cNvSpPr>
            <a:spLocks noChangeArrowheads="1"/>
          </p:cNvSpPr>
          <p:nvPr/>
        </p:nvSpPr>
        <p:spPr bwMode="auto">
          <a:xfrm>
            <a:off x="684212" y="1508898"/>
            <a:ext cx="10134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latin typeface="Times New Roman" panose="02020603050405020304" pitchFamily="18" charset="0"/>
                <a:cs typeface="Times New Roman" panose="02020603050405020304" pitchFamily="18" charset="0"/>
              </a:rPr>
              <a:t>Em hãy kết luận về mối quan hệ hai chiều giữa tổng hợp và phân giải chất hữu cơ trong tế bào?</a:t>
            </a:r>
          </a:p>
        </p:txBody>
      </p:sp>
      <p:sp>
        <p:nvSpPr>
          <p:cNvPr id="9" name="Rectangle 8">
            <a:extLst>
              <a:ext uri="{FF2B5EF4-FFF2-40B4-BE49-F238E27FC236}">
                <a16:creationId xmlns:a16="http://schemas.microsoft.com/office/drawing/2014/main" id="{829DFD8B-0D62-9CDD-744F-4B96D2F3B2BB}"/>
              </a:ext>
            </a:extLst>
          </p:cNvPr>
          <p:cNvSpPr>
            <a:spLocks noChangeArrowheads="1"/>
          </p:cNvSpPr>
          <p:nvPr/>
        </p:nvSpPr>
        <p:spPr bwMode="auto">
          <a:xfrm>
            <a:off x="955909" y="1720121"/>
            <a:ext cx="9536906" cy="15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179388" algn="l"/>
                <a:tab pos="539750" algn="l"/>
              </a:tabLst>
              <a:defRPr sz="3200">
                <a:solidFill>
                  <a:schemeClr val="tx1"/>
                </a:solidFill>
                <a:latin typeface="Arial" panose="020B0604020202020204" pitchFamily="34" charset="0"/>
              </a:defRPr>
            </a:lvl1pPr>
            <a:lvl2pPr marL="742950" indent="-285750" defTabSz="457200">
              <a:spcBef>
                <a:spcPct val="20000"/>
              </a:spcBef>
              <a:buChar char="–"/>
              <a:tabLst>
                <a:tab pos="179388" algn="l"/>
                <a:tab pos="539750" algn="l"/>
              </a:tabLst>
              <a:defRPr sz="2800">
                <a:solidFill>
                  <a:schemeClr val="tx1"/>
                </a:solidFill>
                <a:latin typeface="Arial" panose="020B0604020202020204" pitchFamily="34" charset="0"/>
              </a:defRPr>
            </a:lvl2pPr>
            <a:lvl3pPr marL="1143000" indent="-228600" defTabSz="457200">
              <a:spcBef>
                <a:spcPct val="20000"/>
              </a:spcBef>
              <a:buChar char="•"/>
              <a:tabLst>
                <a:tab pos="179388" algn="l"/>
                <a:tab pos="539750" algn="l"/>
              </a:tabLst>
              <a:defRPr sz="2400">
                <a:solidFill>
                  <a:schemeClr val="tx1"/>
                </a:solidFill>
                <a:latin typeface="Arial" panose="020B0604020202020204" pitchFamily="34" charset="0"/>
              </a:defRPr>
            </a:lvl3pPr>
            <a:lvl4pPr marL="1600200" indent="-228600" defTabSz="457200">
              <a:spcBef>
                <a:spcPct val="20000"/>
              </a:spcBef>
              <a:buChar char="–"/>
              <a:tabLst>
                <a:tab pos="179388" algn="l"/>
                <a:tab pos="539750" algn="l"/>
              </a:tabLst>
              <a:defRPr sz="2000">
                <a:solidFill>
                  <a:schemeClr val="tx1"/>
                </a:solidFill>
                <a:latin typeface="Arial" panose="020B0604020202020204" pitchFamily="34" charset="0"/>
              </a:defRPr>
            </a:lvl4pPr>
            <a:lvl5pPr marL="2057400" indent="-228600" defTabSz="457200">
              <a:spcBef>
                <a:spcPct val="20000"/>
              </a:spcBef>
              <a:buChar char="»"/>
              <a:tabLst>
                <a:tab pos="179388" algn="l"/>
                <a:tab pos="53975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en-US"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a:latin typeface="Times New Roman" panose="02020603050405020304" pitchFamily="18" charset="0"/>
                <a:ea typeface="Calibri" panose="020F0502020204030204" pitchFamily="34" charset="0"/>
                <a:cs typeface="Times New Roman" panose="02020603050405020304" pitchFamily="18" charset="0"/>
              </a:rPr>
              <a:t>Quá trình tổng hợp và phân giải chất hữu cơ trong tế bào là hai quá trình trái ngược nhưng có mối quan hệ mật thiết với nhau đảm bảo duy trì các hoạt động sống của tế bào.</a:t>
            </a:r>
            <a:endParaRPr lang="en-US" alt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6D49FB-A01A-369E-E2EC-1585F0834751}"/>
              </a:ext>
            </a:extLst>
          </p:cNvPr>
          <p:cNvSpPr txBox="1">
            <a:spLocks noChangeArrowheads="1"/>
          </p:cNvSpPr>
          <p:nvPr/>
        </p:nvSpPr>
        <p:spPr bwMode="auto">
          <a:xfrm>
            <a:off x="1339315" y="3375876"/>
            <a:ext cx="99684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latin typeface="Times New Roman" panose="02020603050405020304" pitchFamily="18" charset="0"/>
                <a:cs typeface="Times New Roman" panose="02020603050405020304" pitchFamily="18" charset="0"/>
              </a:rPr>
              <a:t>Quá trình tổng hợp tạo các chất hữu cơ (quang hợp) cung cấp nguyên liệu cho quá trình phân giải các chất trong hô hấp tế bào.</a:t>
            </a:r>
          </a:p>
        </p:txBody>
      </p:sp>
      <p:sp>
        <p:nvSpPr>
          <p:cNvPr id="4" name="TextBox 3">
            <a:extLst>
              <a:ext uri="{FF2B5EF4-FFF2-40B4-BE49-F238E27FC236}">
                <a16:creationId xmlns:a16="http://schemas.microsoft.com/office/drawing/2014/main" id="{F1EFD7C7-4A08-7DAB-126B-A7460B030490}"/>
              </a:ext>
            </a:extLst>
          </p:cNvPr>
          <p:cNvSpPr txBox="1">
            <a:spLocks noChangeArrowheads="1"/>
          </p:cNvSpPr>
          <p:nvPr/>
        </p:nvSpPr>
        <p:spPr bwMode="auto">
          <a:xfrm>
            <a:off x="1339316" y="4381106"/>
            <a:ext cx="99684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latin typeface="Times New Roman" panose="02020603050405020304" pitchFamily="18" charset="0"/>
                <a:cs typeface="Times New Roman" panose="02020603050405020304" pitchFamily="18" charset="0"/>
              </a:rPr>
              <a:t>Quá trình phân giải các chất hữu cơ ( hô hấp) là giải phóng năng lượng cung cấp cho quá trình tổng hợp các chất.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2000"/>
                                        <p:tgtEl>
                                          <p:spTgt spid="221189"/>
                                        </p:tgtEl>
                                      </p:cBhvr>
                                    </p:animEffect>
                                    <p:set>
                                      <p:cBhvr>
                                        <p:cTn id="11" dur="1" fill="hold">
                                          <p:stCondLst>
                                            <p:cond delay="1999"/>
                                          </p:stCondLst>
                                        </p:cTn>
                                        <p:tgtEl>
                                          <p:spTgt spid="22118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P spid="221189" grpId="1"/>
      <p:bldP spid="9"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412" y="609600"/>
            <a:ext cx="10744200" cy="5678478"/>
          </a:xfrm>
          <a:prstGeom prst="rect">
            <a:avLst/>
          </a:prstGeom>
          <a:noFill/>
        </p:spPr>
        <p:txBody>
          <a:bodyPr wrap="square">
            <a:spAutoFit/>
          </a:bodyPr>
          <a:lstStyle/>
          <a:p>
            <a:r>
              <a:rPr lang="en-US" sz="3300" b="1">
                <a:solidFill>
                  <a:schemeClr val="accent3">
                    <a:lumMod val="75000"/>
                  </a:schemeClr>
                </a:solidFill>
                <a:latin typeface="Times New Roman" panose="02020603050405020304" pitchFamily="18" charset="0"/>
                <a:cs typeface="Times New Roman" panose="02020603050405020304" pitchFamily="18" charset="0"/>
              </a:rPr>
              <a:t>                                   Câu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hỏi</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trắc</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nghiệm</a:t>
            </a:r>
            <a:endParaRPr lang="en-US" sz="3300" b="1" dirty="0">
              <a:solidFill>
                <a:schemeClr val="accent3">
                  <a:lumMod val="75000"/>
                </a:schemeClr>
              </a:solidFill>
              <a:latin typeface="Times New Roman" panose="02020603050405020304" pitchFamily="18" charset="0"/>
              <a:cs typeface="Times New Roman" panose="02020603050405020304" pitchFamily="18" charset="0"/>
            </a:endParaRPr>
          </a:p>
          <a:p>
            <a:r>
              <a:rPr lang="en-US" sz="3300" b="1" dirty="0" err="1">
                <a:solidFill>
                  <a:srgbClr val="C00000"/>
                </a:solidFill>
                <a:latin typeface="Times New Roman" panose="02020603050405020304" pitchFamily="18" charset="0"/>
                <a:cs typeface="Times New Roman" panose="02020603050405020304" pitchFamily="18" charset="0"/>
              </a:rPr>
              <a:t>Câu</a:t>
            </a:r>
            <a:r>
              <a:rPr lang="en-US" sz="3300" b="1" dirty="0">
                <a:solidFill>
                  <a:srgbClr val="C00000"/>
                </a:solidFill>
                <a:latin typeface="Times New Roman" panose="02020603050405020304" pitchFamily="18" charset="0"/>
                <a:cs typeface="Times New Roman" panose="02020603050405020304" pitchFamily="18" charset="0"/>
              </a:rPr>
              <a:t> 1. Ở </a:t>
            </a:r>
            <a:r>
              <a:rPr lang="en-US" sz="3300" b="1" dirty="0" err="1">
                <a:solidFill>
                  <a:srgbClr val="C00000"/>
                </a:solidFill>
                <a:latin typeface="Times New Roman" panose="02020603050405020304" pitchFamily="18" charset="0"/>
                <a:cs typeface="Times New Roman" panose="02020603050405020304" pitchFamily="18" charset="0"/>
              </a:rPr>
              <a:t>sinh</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vật</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nhân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thực</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quá</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trình</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hô</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hấp</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tế</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diễn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ra</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trong</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quan</a:t>
            </a:r>
            <a:r>
              <a:rPr lang="en-US" sz="3300" b="1" dirty="0">
                <a:solidFill>
                  <a:srgbClr val="C00000"/>
                </a:solidFill>
                <a:latin typeface="Times New Roman" panose="02020603050405020304" pitchFamily="18" charset="0"/>
                <a:cs typeface="Times New Roman" panose="02020603050405020304" pitchFamily="18" charset="0"/>
              </a:rPr>
              <a:t> là</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A. </a:t>
            </a:r>
            <a:r>
              <a:rPr lang="en-US" sz="3300" b="1" dirty="0" err="1">
                <a:solidFill>
                  <a:srgbClr val="C00000"/>
                </a:solidFill>
                <a:latin typeface="Times New Roman" panose="02020603050405020304" pitchFamily="18" charset="0"/>
                <a:cs typeface="Times New Roman" panose="02020603050405020304" pitchFamily="18" charset="0"/>
              </a:rPr>
              <a:t>ti</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thể</a:t>
            </a:r>
            <a:r>
              <a:rPr lang="en-US" sz="3300" b="1" dirty="0">
                <a:solidFill>
                  <a:srgbClr val="C00000"/>
                </a:solidFill>
                <a:latin typeface="Times New Roman" panose="02020603050405020304" pitchFamily="18" charset="0"/>
                <a:cs typeface="Times New Roman" panose="02020603050405020304" pitchFamily="18" charset="0"/>
              </a:rPr>
              <a:t>.</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B. </a:t>
            </a:r>
            <a:r>
              <a:rPr lang="en-US" sz="3300" b="1" dirty="0" err="1">
                <a:solidFill>
                  <a:srgbClr val="C00000"/>
                </a:solidFill>
                <a:latin typeface="Times New Roman" panose="02020603050405020304" pitchFamily="18" charset="0"/>
                <a:cs typeface="Times New Roman" panose="02020603050405020304" pitchFamily="18" charset="0"/>
              </a:rPr>
              <a:t>lục</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lạp</a:t>
            </a:r>
            <a:r>
              <a:rPr lang="en-US" sz="3300" b="1" dirty="0">
                <a:solidFill>
                  <a:srgbClr val="C00000"/>
                </a:solidFill>
                <a:latin typeface="Times New Roman" panose="02020603050405020304" pitchFamily="18" charset="0"/>
                <a:cs typeface="Times New Roman" panose="02020603050405020304" pitchFamily="18" charset="0"/>
              </a:rPr>
              <a:t>.</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C. ribosome.</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D. </a:t>
            </a:r>
            <a:r>
              <a:rPr lang="en-US" sz="3300" b="1" dirty="0" err="1">
                <a:solidFill>
                  <a:srgbClr val="C00000"/>
                </a:solidFill>
                <a:latin typeface="Times New Roman" panose="02020603050405020304" pitchFamily="18" charset="0"/>
                <a:cs typeface="Times New Roman" panose="02020603050405020304" pitchFamily="18" charset="0"/>
              </a:rPr>
              <a:t>nhân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tế</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5078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8" presetClass="emph" presetSubtype="0" fill="hold" nodeType="withEffect">
                                  <p:stCondLst>
                                    <p:cond delay="0"/>
                                  </p:stCondLst>
                                  <p:iterate type="lt">
                                    <p:tmPct val="4000"/>
                                  </p:iterate>
                                  <p:childTnLst>
                                    <p:set>
                                      <p:cBhvr override="childStyle">
                                        <p:cTn id="9"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6612" y="609600"/>
            <a:ext cx="10668000" cy="5678478"/>
          </a:xfrm>
          <a:prstGeom prst="rect">
            <a:avLst/>
          </a:prstGeom>
          <a:noFill/>
        </p:spPr>
        <p:txBody>
          <a:bodyPr wrap="square">
            <a:spAutoFit/>
          </a:bodyPr>
          <a:lstStyle/>
          <a:p>
            <a:r>
              <a:rPr lang="en-US" sz="3300" b="1" dirty="0" err="1">
                <a:solidFill>
                  <a:schemeClr val="accent3">
                    <a:lumMod val="75000"/>
                  </a:schemeClr>
                </a:solidFill>
                <a:latin typeface="Times New Roman" panose="02020603050405020304" pitchFamily="18" charset="0"/>
                <a:cs typeface="Times New Roman" panose="02020603050405020304" pitchFamily="18" charset="0"/>
              </a:rPr>
              <a:t>Câu</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hỏi</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trắc</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nghiệm</a:t>
            </a:r>
            <a:endParaRPr lang="vi-VN" sz="3300" b="1" dirty="0">
              <a:solidFill>
                <a:schemeClr val="accent3">
                  <a:lumMod val="75000"/>
                </a:schemeClr>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Câu </a:t>
            </a:r>
            <a:r>
              <a:rPr lang="en-US" sz="3300" b="1" dirty="0">
                <a:solidFill>
                  <a:srgbClr val="C00000"/>
                </a:solidFill>
                <a:latin typeface="Times New Roman" panose="02020603050405020304" pitchFamily="18" charset="0"/>
                <a:cs typeface="Times New Roman" panose="02020603050405020304" pitchFamily="18" charset="0"/>
              </a:rPr>
              <a:t>2</a:t>
            </a:r>
            <a:r>
              <a:rPr lang="vi-VN" sz="3300" b="1" dirty="0">
                <a:solidFill>
                  <a:srgbClr val="C00000"/>
                </a:solidFill>
                <a:latin typeface="Times New Roman" panose="02020603050405020304" pitchFamily="18" charset="0"/>
                <a:cs typeface="Times New Roman" panose="02020603050405020304" pitchFamily="18" charset="0"/>
              </a:rPr>
              <a:t>. Trong quá trình hô hấp tế bào, chất hữu cơ bị phân giải thành sản phẩm cuối cùng là</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A. </a:t>
            </a:r>
            <a:r>
              <a:rPr lang="en-US" sz="3300" b="1" dirty="0">
                <a:solidFill>
                  <a:srgbClr val="C00000"/>
                </a:solidFill>
                <a:latin typeface="Times New Roman" panose="02020603050405020304" pitchFamily="18" charset="0"/>
                <a:cs typeface="Times New Roman" panose="02020603050405020304" pitchFamily="18" charset="0"/>
              </a:rPr>
              <a:t>c</a:t>
            </a:r>
            <a:r>
              <a:rPr lang="vi-VN" sz="3300" b="1" dirty="0">
                <a:solidFill>
                  <a:srgbClr val="C00000"/>
                </a:solidFill>
                <a:latin typeface="Times New Roman" panose="02020603050405020304" pitchFamily="18" charset="0"/>
                <a:cs typeface="Times New Roman" panose="02020603050405020304" pitchFamily="18" charset="0"/>
              </a:rPr>
              <a:t>arbon dioxide và </a:t>
            </a:r>
            <a:r>
              <a:rPr lang="en-US" sz="3300" b="1" dirty="0">
                <a:solidFill>
                  <a:srgbClr val="C00000"/>
                </a:solidFill>
                <a:latin typeface="Times New Roman" panose="02020603050405020304" pitchFamily="18" charset="0"/>
                <a:cs typeface="Times New Roman" panose="02020603050405020304" pitchFamily="18" charset="0"/>
              </a:rPr>
              <a:t>oxygen</a:t>
            </a:r>
            <a:r>
              <a:rPr lang="vi-VN" sz="3300" b="1" dirty="0">
                <a:solidFill>
                  <a:srgbClr val="C00000"/>
                </a:solidFill>
                <a:latin typeface="Times New Roman" panose="02020603050405020304" pitchFamily="18" charset="0"/>
                <a:cs typeface="Times New Roman" panose="02020603050405020304" pitchFamily="18" charset="0"/>
              </a:rPr>
              <a:t>.</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B. </a:t>
            </a:r>
            <a:r>
              <a:rPr lang="en-US" sz="3300" b="1" dirty="0">
                <a:solidFill>
                  <a:srgbClr val="C00000"/>
                </a:solidFill>
                <a:latin typeface="Times New Roman" panose="02020603050405020304" pitchFamily="18" charset="0"/>
                <a:cs typeface="Times New Roman" panose="02020603050405020304" pitchFamily="18" charset="0"/>
              </a:rPr>
              <a:t>c</a:t>
            </a:r>
            <a:r>
              <a:rPr lang="vi-VN" sz="3300" b="1" dirty="0">
                <a:solidFill>
                  <a:srgbClr val="C00000"/>
                </a:solidFill>
                <a:latin typeface="Times New Roman" panose="02020603050405020304" pitchFamily="18" charset="0"/>
                <a:cs typeface="Times New Roman" panose="02020603050405020304" pitchFamily="18" charset="0"/>
              </a:rPr>
              <a:t>arbon dioxide và nước.</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C. </a:t>
            </a:r>
            <a:r>
              <a:rPr lang="en-US" sz="3300" b="1" dirty="0">
                <a:solidFill>
                  <a:srgbClr val="C00000"/>
                </a:solidFill>
                <a:latin typeface="Times New Roman" panose="02020603050405020304" pitchFamily="18" charset="0"/>
                <a:cs typeface="Times New Roman" panose="02020603050405020304" pitchFamily="18" charset="0"/>
              </a:rPr>
              <a:t>o</a:t>
            </a:r>
            <a:r>
              <a:rPr lang="vi-VN" sz="3300" b="1" dirty="0">
                <a:solidFill>
                  <a:srgbClr val="C00000"/>
                </a:solidFill>
                <a:latin typeface="Times New Roman" panose="02020603050405020304" pitchFamily="18" charset="0"/>
                <a:cs typeface="Times New Roman" panose="02020603050405020304" pitchFamily="18" charset="0"/>
              </a:rPr>
              <a:t>xygen và </a:t>
            </a:r>
            <a:r>
              <a:rPr lang="en-US" sz="3300" b="1" dirty="0">
                <a:solidFill>
                  <a:srgbClr val="C00000"/>
                </a:solidFill>
                <a:latin typeface="Times New Roman" panose="02020603050405020304" pitchFamily="18" charset="0"/>
                <a:cs typeface="Times New Roman" panose="02020603050405020304" pitchFamily="18" charset="0"/>
              </a:rPr>
              <a:t>n</a:t>
            </a:r>
            <a:r>
              <a:rPr lang="vi-VN" sz="3300" b="1" dirty="0">
                <a:solidFill>
                  <a:srgbClr val="C00000"/>
                </a:solidFill>
                <a:latin typeface="Times New Roman" panose="02020603050405020304" pitchFamily="18" charset="0"/>
                <a:cs typeface="Times New Roman" panose="02020603050405020304" pitchFamily="18" charset="0"/>
              </a:rPr>
              <a:t>itrogen.</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D. </a:t>
            </a:r>
            <a:r>
              <a:rPr lang="en-US" sz="3300" b="1" dirty="0">
                <a:solidFill>
                  <a:srgbClr val="C00000"/>
                </a:solidFill>
                <a:latin typeface="Times New Roman" panose="02020603050405020304" pitchFamily="18" charset="0"/>
                <a:cs typeface="Times New Roman" panose="02020603050405020304" pitchFamily="18" charset="0"/>
              </a:rPr>
              <a:t>o</a:t>
            </a:r>
            <a:r>
              <a:rPr lang="vi-VN" sz="3300" b="1" dirty="0">
                <a:solidFill>
                  <a:srgbClr val="C00000"/>
                </a:solidFill>
                <a:latin typeface="Times New Roman" panose="02020603050405020304" pitchFamily="18" charset="0"/>
                <a:cs typeface="Times New Roman" panose="02020603050405020304" pitchFamily="18" charset="0"/>
              </a:rPr>
              <a:t>xygen và nước.</a:t>
            </a:r>
            <a:endParaRPr lang="en-US" sz="33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3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8" presetClass="emph" presetSubtype="0" fill="hold" nodeType="withEffect">
                                  <p:stCondLst>
                                    <p:cond delay="0"/>
                                  </p:stCondLst>
                                  <p:iterate type="lt">
                                    <p:tmPct val="4000"/>
                                  </p:iterate>
                                  <p:childTnLst>
                                    <p:set>
                                      <p:cBhvr override="childStyle">
                                        <p:cTn id="9" dur="500" fill="hold"/>
                                        <p:tgtEl>
                                          <p:spTgt spid="2">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67681" y="1238550"/>
            <a:ext cx="10658294" cy="986617"/>
          </a:xfrm>
          <a:prstGeom prst="rect">
            <a:avLst/>
          </a:prstGeom>
        </p:spPr>
        <p:txBody>
          <a:bodyPr wrap="square" lIns="0" tIns="0" rIns="0" bIns="0" rtlCol="0" anchor="t">
            <a:spAutoFit/>
          </a:bodyPr>
          <a:lstStyle/>
          <a:p>
            <a:pPr>
              <a:lnSpc>
                <a:spcPct val="120000"/>
              </a:lnSpc>
              <a:spcBef>
                <a:spcPct val="0"/>
              </a:spcBef>
            </a:pPr>
            <a:r>
              <a:rPr lang="en-US" sz="2800" b="1">
                <a:solidFill>
                  <a:srgbClr val="000000"/>
                </a:solidFill>
                <a:latin typeface="Arial" pitchFamily="34" charset="0"/>
              </a:rPr>
              <a:t>Câu 3 . </a:t>
            </a:r>
            <a:r>
              <a:rPr lang="vi-VN" sz="2800" b="1">
                <a:solidFill>
                  <a:srgbClr val="000000"/>
                </a:solidFill>
                <a:latin typeface="Arial" pitchFamily="34" charset="0"/>
              </a:rPr>
              <a:t>Vì sao sau khi chạy, cơ thể nóng dần lên, toát mồ hôi và nhịp thở tăng lên</a:t>
            </a:r>
            <a:r>
              <a:rPr lang="en-US" sz="2800" b="1">
                <a:solidFill>
                  <a:srgbClr val="000000"/>
                </a:solidFill>
                <a:latin typeface="Arial" pitchFamily="34" charset="0"/>
              </a:rPr>
              <a:t>?</a:t>
            </a:r>
            <a:endParaRPr lang="vi-VN" sz="2800" b="1">
              <a:solidFill>
                <a:srgbClr val="000000"/>
              </a:solidFill>
              <a:latin typeface="Arial" pitchFamily="34" charset="0"/>
            </a:endParaRPr>
          </a:p>
        </p:txBody>
      </p:sp>
      <p:pic>
        <p:nvPicPr>
          <p:cNvPr id="9" name="Picture 9"/>
          <p:cNvPicPr>
            <a:picLocks noChangeAspect="1"/>
          </p:cNvPicPr>
          <p:nvPr/>
        </p:nvPicPr>
        <p:blipFill>
          <a:blip r:embed="rId2"/>
          <a:srcRect l="4545" r="4545"/>
          <a:stretch>
            <a:fillRect/>
          </a:stretch>
        </p:blipFill>
        <p:spPr>
          <a:xfrm>
            <a:off x="844910" y="3429000"/>
            <a:ext cx="5249503" cy="2990850"/>
          </a:xfrm>
          <a:prstGeom prst="rect">
            <a:avLst/>
          </a:prstGeom>
        </p:spPr>
      </p:pic>
      <p:pic>
        <p:nvPicPr>
          <p:cNvPr id="10" name="Picture 10"/>
          <p:cNvPicPr>
            <a:picLocks noChangeAspect="1"/>
          </p:cNvPicPr>
          <p:nvPr/>
        </p:nvPicPr>
        <p:blipFill>
          <a:blip r:embed="rId3"/>
          <a:srcRect l="4402" r="4402"/>
          <a:stretch>
            <a:fillRect/>
          </a:stretch>
        </p:blipFill>
        <p:spPr>
          <a:xfrm>
            <a:off x="6240486" y="3429000"/>
            <a:ext cx="5262718" cy="2990850"/>
          </a:xfrm>
          <a:prstGeom prst="rect">
            <a:avLst/>
          </a:prstGeom>
        </p:spPr>
      </p:pic>
      <p:sp>
        <p:nvSpPr>
          <p:cNvPr id="11" name="Rectangle: Rounded Corners 10">
            <a:extLst>
              <a:ext uri="{FF2B5EF4-FFF2-40B4-BE49-F238E27FC236}">
                <a16:creationId xmlns:a16="http://schemas.microsoft.com/office/drawing/2014/main" id="{9A8E0348-F6D3-4A49-2B36-139AA1EFD032}"/>
              </a:ext>
            </a:extLst>
          </p:cNvPr>
          <p:cNvSpPr/>
          <p:nvPr/>
        </p:nvSpPr>
        <p:spPr>
          <a:xfrm>
            <a:off x="537402" y="152400"/>
            <a:ext cx="11114020" cy="3276600"/>
          </a:xfrm>
          <a:prstGeom prst="roundRect">
            <a:avLst>
              <a:gd name="adj" fmla="val 691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600"/>
              </a:spcAft>
            </a:pPr>
            <a:r>
              <a:rPr lang="vi-VN" sz="2400" b="1" i="0" dirty="0">
                <a:solidFill>
                  <a:schemeClr val="tx1"/>
                </a:solidFill>
                <a:effectLst/>
              </a:rPr>
              <a:t>Cơ thể của chúng ta luôn diễn ra quá trình trao đổi chất và năng lượng. </a:t>
            </a:r>
          </a:p>
          <a:p>
            <a:pPr algn="just">
              <a:lnSpc>
                <a:spcPct val="130000"/>
              </a:lnSpc>
              <a:spcAft>
                <a:spcPts val="600"/>
              </a:spcAft>
            </a:pPr>
            <a:r>
              <a:rPr lang="vi-VN" sz="2400" b="1" i="0" dirty="0">
                <a:solidFill>
                  <a:schemeClr val="tx1"/>
                </a:solidFill>
                <a:effectLst/>
              </a:rPr>
              <a:t>Khi chạy quá trình này diễn ra nhanh hơn, năng lượng và nhiệt tạo ra nhiều hơn, khiến cơ thể nóng </a:t>
            </a:r>
            <a:r>
              <a:rPr lang="vi-VN" sz="2400" b="1" i="0">
                <a:solidFill>
                  <a:schemeClr val="tx1"/>
                </a:solidFill>
                <a:effectLst/>
              </a:rPr>
              <a:t>lên,</a:t>
            </a:r>
            <a:r>
              <a:rPr lang="en-US" sz="2400" b="1" i="0">
                <a:solidFill>
                  <a:schemeClr val="tx1"/>
                </a:solidFill>
                <a:effectLst/>
              </a:rPr>
              <a:t> </a:t>
            </a:r>
            <a:r>
              <a:rPr lang="vi-VN" sz="2400" b="1" i="0">
                <a:solidFill>
                  <a:schemeClr val="tx1"/>
                </a:solidFill>
                <a:effectLst/>
              </a:rPr>
              <a:t>cơ </a:t>
            </a:r>
            <a:r>
              <a:rPr lang="vi-VN" sz="2400" b="1" i="0" dirty="0">
                <a:solidFill>
                  <a:schemeClr val="tx1"/>
                </a:solidFill>
                <a:effectLst/>
              </a:rPr>
              <a:t>thể cần một lượng lớn oxygen để chuyển hóa năng lượng nên nhịp thở và nhịp tim tăng lên, cơ thể toát mồ hôi, nhiệt năng cũng một phần thoát ra ngoài từ đó, giúp điều hòa thân nhiệt.</a:t>
            </a:r>
            <a:endParaRPr lang="en-US" sz="2400" b="1" dirty="0">
              <a:solidFill>
                <a:schemeClr val="tx1"/>
              </a:solidFill>
            </a:endParaRPr>
          </a:p>
        </p:txBody>
      </p:sp>
    </p:spTree>
    <p:extLst>
      <p:ext uri="{BB962C8B-B14F-4D97-AF65-F5344CB8AC3E}">
        <p14:creationId xmlns:p14="http://schemas.microsoft.com/office/powerpoint/2010/main" val="2296376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p:cNvSpPr txBox="1"/>
          <p:nvPr/>
        </p:nvSpPr>
        <p:spPr>
          <a:xfrm>
            <a:off x="531812" y="457200"/>
            <a:ext cx="10818990"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Câu 4 : </a:t>
            </a:r>
            <a:r>
              <a:rPr lang="vi-VN" sz="2300" b="1">
                <a:solidFill>
                  <a:srgbClr val="000000"/>
                </a:solidFill>
                <a:latin typeface="Arial" pitchFamily="34" charset="0"/>
              </a:rPr>
              <a:t>H</a:t>
            </a:r>
            <a:r>
              <a:rPr lang="en-US" sz="2300" b="1">
                <a:solidFill>
                  <a:srgbClr val="000000"/>
                </a:solidFill>
                <a:latin typeface="Arial" pitchFamily="34" charset="0"/>
              </a:rPr>
              <a:t>ãy xác định quá trình chuyển hoá năng lượng trong hô hấp tế bào?</a:t>
            </a:r>
            <a:endParaRPr lang="vi-VN" sz="2300" b="1">
              <a:solidFill>
                <a:srgbClr val="000000"/>
              </a:solidFill>
              <a:latin typeface="Arial" pitchFamily="34" charset="0"/>
            </a:endParaRPr>
          </a:p>
        </p:txBody>
      </p:sp>
      <p:pic>
        <p:nvPicPr>
          <p:cNvPr id="16" name="Picture 15">
            <a:extLst>
              <a:ext uri="{FF2B5EF4-FFF2-40B4-BE49-F238E27FC236}">
                <a16:creationId xmlns:a16="http://schemas.microsoft.com/office/drawing/2014/main" id="{84EA442C-FEFE-FB5C-7B64-CE5E1184EE62}"/>
              </a:ext>
            </a:extLst>
          </p:cNvPr>
          <p:cNvPicPr>
            <a:picLocks noChangeAspect="1"/>
          </p:cNvPicPr>
          <p:nvPr/>
        </p:nvPicPr>
        <p:blipFill>
          <a:blip r:embed="rId2"/>
          <a:stretch>
            <a:fillRect/>
          </a:stretch>
        </p:blipFill>
        <p:spPr>
          <a:xfrm>
            <a:off x="685622" y="1143000"/>
            <a:ext cx="10818990" cy="3352800"/>
          </a:xfrm>
          <a:prstGeom prst="rect">
            <a:avLst/>
          </a:prstGeom>
        </p:spPr>
      </p:pic>
      <p:sp>
        <p:nvSpPr>
          <p:cNvPr id="22" name="TextBox 21">
            <a:extLst>
              <a:ext uri="{FF2B5EF4-FFF2-40B4-BE49-F238E27FC236}">
                <a16:creationId xmlns:a16="http://schemas.microsoft.com/office/drawing/2014/main" id="{8BB0CA64-4E4E-5ED1-C59A-5DF3932D7FF7}"/>
              </a:ext>
            </a:extLst>
          </p:cNvPr>
          <p:cNvSpPr txBox="1"/>
          <p:nvPr/>
        </p:nvSpPr>
        <p:spPr>
          <a:xfrm>
            <a:off x="1598612" y="5068669"/>
            <a:ext cx="8991600" cy="646331"/>
          </a:xfrm>
          <a:prstGeom prst="rect">
            <a:avLst/>
          </a:prstGeom>
          <a:noFill/>
        </p:spPr>
        <p:txBody>
          <a:bodyPr wrap="square" rtlCol="0">
            <a:spAutoFit/>
          </a:bodyPr>
          <a:lstStyle/>
          <a:p>
            <a:r>
              <a:rPr lang="en-US" sz="3600" b="1">
                <a:solidFill>
                  <a:schemeClr val="accent6">
                    <a:lumMod val="75000"/>
                  </a:schemeClr>
                </a:solidFill>
              </a:rPr>
              <a:t>=&gt; Hoá năng thành dạng ATP và nhiệt năng </a:t>
            </a:r>
          </a:p>
        </p:txBody>
      </p:sp>
    </p:spTree>
    <p:extLst>
      <p:ext uri="{BB962C8B-B14F-4D97-AF65-F5344CB8AC3E}">
        <p14:creationId xmlns:p14="http://schemas.microsoft.com/office/powerpoint/2010/main" val="3554066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983156"/>
            <a:ext cx="10817582" cy="3057130"/>
            <a:chOff x="0" y="0"/>
            <a:chExt cx="5920967" cy="1672874"/>
          </a:xfrm>
        </p:grpSpPr>
        <p:sp>
          <p:nvSpPr>
            <p:cNvPr id="6" name="Freeform 6"/>
            <p:cNvSpPr/>
            <p:nvPr/>
          </p:nvSpPr>
          <p:spPr>
            <a:xfrm>
              <a:off x="0" y="0"/>
              <a:ext cx="5920967" cy="1672874"/>
            </a:xfrm>
            <a:custGeom>
              <a:avLst/>
              <a:gdLst/>
              <a:ahLst/>
              <a:cxnLst/>
              <a:rect l="l" t="t" r="r" b="b"/>
              <a:pathLst>
                <a:path w="5920967" h="1672874">
                  <a:moveTo>
                    <a:pt x="5796507" y="59690"/>
                  </a:moveTo>
                  <a:cubicBezTo>
                    <a:pt x="5832067" y="59690"/>
                    <a:pt x="5861277" y="88900"/>
                    <a:pt x="5861277" y="124460"/>
                  </a:cubicBezTo>
                  <a:lnTo>
                    <a:pt x="5861277" y="1548414"/>
                  </a:lnTo>
                  <a:cubicBezTo>
                    <a:pt x="5861277" y="1583974"/>
                    <a:pt x="5832067" y="1613184"/>
                    <a:pt x="5796507" y="1613184"/>
                  </a:cubicBezTo>
                  <a:lnTo>
                    <a:pt x="124460" y="1613184"/>
                  </a:lnTo>
                  <a:cubicBezTo>
                    <a:pt x="88900" y="1613184"/>
                    <a:pt x="59690" y="1583974"/>
                    <a:pt x="59690" y="154841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548414"/>
                  </a:lnTo>
                  <a:cubicBezTo>
                    <a:pt x="0" y="1616994"/>
                    <a:pt x="55880" y="1672874"/>
                    <a:pt x="124460" y="1672874"/>
                  </a:cubicBezTo>
                  <a:lnTo>
                    <a:pt x="5796507" y="1672874"/>
                  </a:lnTo>
                  <a:cubicBezTo>
                    <a:pt x="5865087" y="1672874"/>
                    <a:pt x="5920967" y="1616994"/>
                    <a:pt x="5920967" y="1548414"/>
                  </a:cubicBezTo>
                  <a:lnTo>
                    <a:pt x="5920967" y="124460"/>
                  </a:lnTo>
                  <a:cubicBezTo>
                    <a:pt x="5920967" y="55880"/>
                    <a:pt x="5865087" y="0"/>
                    <a:pt x="5796507" y="0"/>
                  </a:cubicBezTo>
                  <a:close/>
                </a:path>
              </a:pathLst>
            </a:custGeom>
            <a:solidFill>
              <a:srgbClr val="1F6632"/>
            </a:solidFill>
          </p:spPr>
        </p:sp>
      </p:grpSp>
      <p:grpSp>
        <p:nvGrpSpPr>
          <p:cNvPr id="7" name="Group 7"/>
          <p:cNvGrpSpPr/>
          <p:nvPr/>
        </p:nvGrpSpPr>
        <p:grpSpPr>
          <a:xfrm>
            <a:off x="685622" y="1512852"/>
            <a:ext cx="2921601" cy="940608"/>
            <a:chOff x="0" y="-1"/>
            <a:chExt cx="5844725" cy="1881214"/>
          </a:xfrm>
        </p:grpSpPr>
        <p:grpSp>
          <p:nvGrpSpPr>
            <p:cNvPr id="8" name="Group 8"/>
            <p:cNvGrpSpPr/>
            <p:nvPr/>
          </p:nvGrpSpPr>
          <p:grpSpPr>
            <a:xfrm rot="5400000">
              <a:off x="1981756" y="-1981756"/>
              <a:ext cx="1881213" cy="5844724"/>
              <a:chOff x="0" y="0"/>
              <a:chExt cx="660400" cy="2051791"/>
            </a:xfrm>
          </p:grpSpPr>
          <p:sp>
            <p:nvSpPr>
              <p:cNvPr id="9" name="Freeform 9"/>
              <p:cNvSpPr/>
              <p:nvPr/>
            </p:nvSpPr>
            <p:spPr>
              <a:xfrm>
                <a:off x="0" y="0"/>
                <a:ext cx="660400" cy="2051791"/>
              </a:xfrm>
              <a:custGeom>
                <a:avLst/>
                <a:gdLst/>
                <a:ahLst/>
                <a:cxnLst/>
                <a:rect l="l" t="t" r="r" b="b"/>
                <a:pathLst>
                  <a:path w="660400" h="2051791">
                    <a:moveTo>
                      <a:pt x="220252" y="2032722"/>
                    </a:moveTo>
                    <a:cubicBezTo>
                      <a:pt x="254109" y="2044236"/>
                      <a:pt x="292600" y="2051791"/>
                      <a:pt x="330378" y="2051791"/>
                    </a:cubicBezTo>
                    <a:cubicBezTo>
                      <a:pt x="368157" y="2051791"/>
                      <a:pt x="404509" y="2045314"/>
                      <a:pt x="438009" y="2033800"/>
                    </a:cubicBezTo>
                    <a:cubicBezTo>
                      <a:pt x="438723" y="2033441"/>
                      <a:pt x="439435" y="2033441"/>
                      <a:pt x="440148" y="2033081"/>
                    </a:cubicBezTo>
                    <a:cubicBezTo>
                      <a:pt x="565955" y="1987026"/>
                      <a:pt x="658618" y="1865412"/>
                      <a:pt x="660400" y="1695768"/>
                    </a:cubicBezTo>
                    <a:lnTo>
                      <a:pt x="660400" y="0"/>
                    </a:lnTo>
                    <a:lnTo>
                      <a:pt x="0" y="0"/>
                    </a:lnTo>
                    <a:lnTo>
                      <a:pt x="0" y="1694509"/>
                    </a:lnTo>
                    <a:cubicBezTo>
                      <a:pt x="1782" y="1866131"/>
                      <a:pt x="93019" y="1987746"/>
                      <a:pt x="220252" y="2032722"/>
                    </a:cubicBezTo>
                    <a:close/>
                  </a:path>
                </a:pathLst>
              </a:custGeom>
              <a:solidFill>
                <a:srgbClr val="A6D95B"/>
              </a:solidFill>
            </p:spPr>
          </p:sp>
          <p:sp>
            <p:nvSpPr>
              <p:cNvPr id="10" name="TextBox 10"/>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1" name="TextBox 11"/>
            <p:cNvSpPr txBox="1"/>
            <p:nvPr/>
          </p:nvSpPr>
          <p:spPr>
            <a:xfrm>
              <a:off x="2278548" y="520448"/>
              <a:ext cx="3056534"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Em có biết</a:t>
              </a:r>
            </a:p>
          </p:txBody>
        </p:sp>
        <p:grpSp>
          <p:nvGrpSpPr>
            <p:cNvPr id="12" name="Group 12"/>
            <p:cNvGrpSpPr/>
            <p:nvPr/>
          </p:nvGrpSpPr>
          <p:grpSpPr>
            <a:xfrm>
              <a:off x="0" y="0"/>
              <a:ext cx="1881213" cy="188121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5" name="Picture 15"/>
            <p:cNvPicPr>
              <a:picLocks noChangeAspect="1"/>
            </p:cNvPicPr>
            <p:nvPr/>
          </p:nvPicPr>
          <p:blipFill>
            <a:blip r:embed="rId8"/>
            <a:srcRect/>
            <a:stretch>
              <a:fillRect/>
            </a:stretch>
          </p:blipFill>
          <p:spPr>
            <a:xfrm>
              <a:off x="223780" y="245765"/>
              <a:ext cx="1433653" cy="1243694"/>
            </a:xfrm>
            <a:prstGeom prst="rect">
              <a:avLst/>
            </a:prstGeom>
          </p:spPr>
        </p:pic>
      </p:grpSp>
      <p:grpSp>
        <p:nvGrpSpPr>
          <p:cNvPr id="17" name="Group 17"/>
          <p:cNvGrpSpPr/>
          <p:nvPr/>
        </p:nvGrpSpPr>
        <p:grpSpPr>
          <a:xfrm>
            <a:off x="952321" y="2806171"/>
            <a:ext cx="10034862" cy="1683923"/>
            <a:chOff x="1" y="-66675"/>
            <a:chExt cx="20074953" cy="3367846"/>
          </a:xfrm>
        </p:grpSpPr>
        <p:grpSp>
          <p:nvGrpSpPr>
            <p:cNvPr id="18" name="Group 18"/>
            <p:cNvGrpSpPr>
              <a:grpSpLocks noChangeAspect="1"/>
            </p:cNvGrpSpPr>
            <p:nvPr/>
          </p:nvGrpSpPr>
          <p:grpSpPr>
            <a:xfrm rot="5400000">
              <a:off x="-128476" y="761432"/>
              <a:ext cx="1917555" cy="1660602"/>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0" name="TextBox 20"/>
            <p:cNvSpPr txBox="1"/>
            <p:nvPr/>
          </p:nvSpPr>
          <p:spPr>
            <a:xfrm>
              <a:off x="1993911"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Hô hấp có vai trò quan trọng với sự sống của sinh vật. Các sinh vật có thể tồn tại nhiều ngày mà không có tức ăn và một vài ngày nếu không có nước, nhưng không thể tồn tại hơn một vài phút nếu quá trình hô hấp ngừng lại</a:t>
              </a:r>
            </a:p>
          </p:txBody>
        </p:sp>
      </p:grpSp>
    </p:spTree>
    <p:extLst>
      <p:ext uri="{BB962C8B-B14F-4D97-AF65-F5344CB8AC3E}">
        <p14:creationId xmlns:p14="http://schemas.microsoft.com/office/powerpoint/2010/main" val="465340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1">
            <a:extLst>
              <a:ext uri="{FF2B5EF4-FFF2-40B4-BE49-F238E27FC236}">
                <a16:creationId xmlns:a16="http://schemas.microsoft.com/office/drawing/2014/main" id="{EC3277F9-762C-248A-9AFC-AB86B7C9DDB0}"/>
              </a:ext>
            </a:extLst>
          </p:cNvPr>
          <p:cNvSpPr txBox="1"/>
          <p:nvPr/>
        </p:nvSpPr>
        <p:spPr>
          <a:xfrm>
            <a:off x="-11581" y="98846"/>
            <a:ext cx="8839200" cy="523220"/>
          </a:xfrm>
          <a:prstGeom prst="rect">
            <a:avLst/>
          </a:prstGeom>
          <a:noFill/>
        </p:spPr>
        <p:txBody>
          <a:bodyPr>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MỘT</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SỐ YẾU TỐ ẢNH HƯỞNG ĐẾN HÔ HẤP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11" name="Freeform 10">
            <a:extLst>
              <a:ext uri="{FF2B5EF4-FFF2-40B4-BE49-F238E27FC236}">
                <a16:creationId xmlns:a16="http://schemas.microsoft.com/office/drawing/2014/main" id="{3D79ADFE-E727-3866-C4BD-ED0CA7BF4615}"/>
              </a:ext>
            </a:extLst>
          </p:cNvPr>
          <p:cNvSpPr/>
          <p:nvPr/>
        </p:nvSpPr>
        <p:spPr>
          <a:xfrm>
            <a:off x="2376488" y="1090614"/>
            <a:ext cx="2181225" cy="1589087"/>
          </a:xfrm>
          <a:custGeom>
            <a:avLst/>
            <a:gdLst>
              <a:gd name="connsiteX0" fmla="*/ 264808 w 2182368"/>
              <a:gd name="connsiteY0" fmla="*/ 0 h 1588818"/>
              <a:gd name="connsiteX1" fmla="*/ 1917560 w 2182368"/>
              <a:gd name="connsiteY1" fmla="*/ 0 h 1588818"/>
              <a:gd name="connsiteX2" fmla="*/ 2182368 w 2182368"/>
              <a:gd name="connsiteY2" fmla="*/ 264808 h 1588818"/>
              <a:gd name="connsiteX3" fmla="*/ 2182368 w 2182368"/>
              <a:gd name="connsiteY3" fmla="*/ 1051106 h 1588818"/>
              <a:gd name="connsiteX4" fmla="*/ 2118176 w 2182368"/>
              <a:gd name="connsiteY4" fmla="*/ 1102160 h 1588818"/>
              <a:gd name="connsiteX5" fmla="*/ 1819679 w 2182368"/>
              <a:gd name="connsiteY5" fmla="*/ 1500678 h 1588818"/>
              <a:gd name="connsiteX6" fmla="*/ 1788327 w 2182368"/>
              <a:gd name="connsiteY6" fmla="*/ 1588818 h 1588818"/>
              <a:gd name="connsiteX7" fmla="*/ 264808 w 2182368"/>
              <a:gd name="connsiteY7" fmla="*/ 1588818 h 1588818"/>
              <a:gd name="connsiteX8" fmla="*/ 0 w 2182368"/>
              <a:gd name="connsiteY8" fmla="*/ 132401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917560" y="0"/>
                </a:lnTo>
                <a:cubicBezTo>
                  <a:pt x="2063809" y="0"/>
                  <a:pt x="2182368" y="118559"/>
                  <a:pt x="2182368" y="264808"/>
                </a:cubicBezTo>
                <a:lnTo>
                  <a:pt x="2182368" y="1051106"/>
                </a:lnTo>
                <a:lnTo>
                  <a:pt x="2118176" y="1102160"/>
                </a:lnTo>
                <a:cubicBezTo>
                  <a:pt x="1985496" y="1218374"/>
                  <a:pt x="1883088" y="1353316"/>
                  <a:pt x="1819679" y="1500678"/>
                </a:cubicBezTo>
                <a:lnTo>
                  <a:pt x="1788327" y="1588818"/>
                </a:lnTo>
                <a:lnTo>
                  <a:pt x="264808" y="1588818"/>
                </a:lnTo>
                <a:cubicBezTo>
                  <a:pt x="118559" y="1588818"/>
                  <a:pt x="0" y="1470259"/>
                  <a:pt x="0" y="1324010"/>
                </a:cubicBezTo>
                <a:lnTo>
                  <a:pt x="0" y="264808"/>
                </a:lnTo>
                <a:cubicBezTo>
                  <a:pt x="0" y="118559"/>
                  <a:pt x="118559" y="0"/>
                  <a:pt x="264808" y="0"/>
                </a:cubicBezTo>
                <a:close/>
              </a:path>
            </a:pathLst>
          </a:custGeom>
          <a:solidFill>
            <a:srgbClr val="F2CACA"/>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Nhiệt</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endParaRPr lang="en-US" sz="2800" kern="0" dirty="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89A35F29-9528-CFF9-D9BA-A8D375201677}"/>
              </a:ext>
            </a:extLst>
          </p:cNvPr>
          <p:cNvSpPr/>
          <p:nvPr/>
        </p:nvSpPr>
        <p:spPr>
          <a:xfrm>
            <a:off x="4141787" y="1746251"/>
            <a:ext cx="3270250" cy="2314575"/>
          </a:xfrm>
          <a:prstGeom prst="ellipse">
            <a:avLst/>
          </a:prstGeom>
          <a:solidFill>
            <a:srgbClr val="F2DEE7"/>
          </a:solidFill>
          <a:ln w="12700" cap="flat" cmpd="sng" algn="ctr">
            <a:noFill/>
            <a:prstDash val="solid"/>
            <a:miter lim="800000"/>
          </a:ln>
          <a:effectLst/>
        </p:spPr>
        <p:txBody>
          <a:bodyPr anchor="ctr"/>
          <a:lstStyle/>
          <a:p>
            <a:pPr algn="ctr" defTabSz="457200">
              <a:defRPr/>
            </a:pPr>
            <a:r>
              <a:rPr lang="en-US" sz="2800" kern="0" dirty="0">
                <a:solidFill>
                  <a:prstClr val="black"/>
                </a:solidFill>
                <a:cs typeface="Times New Roman" panose="02020603050405020304" pitchFamily="18" charset="0"/>
              </a:rPr>
              <a:t>	</a:t>
            </a:r>
            <a:r>
              <a:rPr lang="en-US" sz="2800" i="1" kern="0" dirty="0" err="1">
                <a:solidFill>
                  <a:srgbClr val="FF0000"/>
                </a:solidFill>
                <a:cs typeface="Times New Roman" panose="02020603050405020304" pitchFamily="18" charset="0"/>
              </a:rPr>
              <a:t>Em</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hãy</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nêu</a:t>
            </a:r>
            <a:r>
              <a:rPr lang="en-US" sz="2800" i="1" kern="0" dirty="0">
                <a:solidFill>
                  <a:srgbClr val="FF0000"/>
                </a:solidFill>
                <a:cs typeface="Times New Roman" panose="02020603050405020304" pitchFamily="18" charset="0"/>
              </a:rPr>
              <a:t> m</a:t>
            </a:r>
            <a:r>
              <a:rPr lang="en-US" sz="2800" i="1" kern="0" dirty="0" err="1">
                <a:solidFill>
                  <a:srgbClr val="FF0000"/>
                </a:solidFill>
                <a:cs typeface="Times New Roman" panose="02020603050405020304" pitchFamily="18" charset="0"/>
              </a:rPr>
              <a:t>ột</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số</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yếu</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tố</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ảnh</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hưởng</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đến</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hô</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hập</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tế</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bào</a:t>
            </a:r>
            <a:r>
              <a:rPr lang="en-US" sz="2800" i="1" kern="0" dirty="0">
                <a:solidFill>
                  <a:srgbClr val="FF0000"/>
                </a:solidFill>
                <a:cs typeface="Times New Roman" panose="02020603050405020304" pitchFamily="18" charset="0"/>
              </a:rPr>
              <a:t>?</a:t>
            </a:r>
          </a:p>
        </p:txBody>
      </p:sp>
      <p:sp>
        <p:nvSpPr>
          <p:cNvPr id="13" name="Freeform 12">
            <a:extLst>
              <a:ext uri="{FF2B5EF4-FFF2-40B4-BE49-F238E27FC236}">
                <a16:creationId xmlns:a16="http://schemas.microsoft.com/office/drawing/2014/main" id="{B8077390-DA11-3FF1-EDE9-080DA6036180}"/>
              </a:ext>
            </a:extLst>
          </p:cNvPr>
          <p:cNvSpPr/>
          <p:nvPr/>
        </p:nvSpPr>
        <p:spPr>
          <a:xfrm>
            <a:off x="6942138" y="1098550"/>
            <a:ext cx="2181225" cy="1589088"/>
          </a:xfrm>
          <a:custGeom>
            <a:avLst/>
            <a:gdLst>
              <a:gd name="connsiteX0" fmla="*/ 264808 w 2182368"/>
              <a:gd name="connsiteY0" fmla="*/ 0 h 1588818"/>
              <a:gd name="connsiteX1" fmla="*/ 1917560 w 2182368"/>
              <a:gd name="connsiteY1" fmla="*/ 0 h 1588818"/>
              <a:gd name="connsiteX2" fmla="*/ 2182368 w 2182368"/>
              <a:gd name="connsiteY2" fmla="*/ 264808 h 1588818"/>
              <a:gd name="connsiteX3" fmla="*/ 2182368 w 2182368"/>
              <a:gd name="connsiteY3" fmla="*/ 1324010 h 1588818"/>
              <a:gd name="connsiteX4" fmla="*/ 1917560 w 2182368"/>
              <a:gd name="connsiteY4" fmla="*/ 1588818 h 1588818"/>
              <a:gd name="connsiteX5" fmla="*/ 428673 w 2182368"/>
              <a:gd name="connsiteY5" fmla="*/ 1588818 h 1588818"/>
              <a:gd name="connsiteX6" fmla="*/ 427749 w 2182368"/>
              <a:gd name="connsiteY6" fmla="*/ 1584439 h 1588818"/>
              <a:gd name="connsiteX7" fmla="*/ 89144 w 2182368"/>
              <a:gd name="connsiteY7" fmla="*/ 1073169 h 1588818"/>
              <a:gd name="connsiteX8" fmla="*/ 0 w 2182368"/>
              <a:gd name="connsiteY8" fmla="*/ 100227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917560" y="0"/>
                </a:lnTo>
                <a:cubicBezTo>
                  <a:pt x="2063809" y="0"/>
                  <a:pt x="2182368" y="118559"/>
                  <a:pt x="2182368" y="264808"/>
                </a:cubicBezTo>
                <a:lnTo>
                  <a:pt x="2182368" y="1324010"/>
                </a:lnTo>
                <a:cubicBezTo>
                  <a:pt x="2182368" y="1470259"/>
                  <a:pt x="2063809" y="1588818"/>
                  <a:pt x="1917560" y="1588818"/>
                </a:cubicBezTo>
                <a:lnTo>
                  <a:pt x="428673" y="1588818"/>
                </a:lnTo>
                <a:lnTo>
                  <a:pt x="427749" y="1584439"/>
                </a:lnTo>
                <a:cubicBezTo>
                  <a:pt x="373545" y="1392966"/>
                  <a:pt x="254995" y="1218436"/>
                  <a:pt x="89144" y="1073169"/>
                </a:cubicBezTo>
                <a:lnTo>
                  <a:pt x="0" y="1002270"/>
                </a:lnTo>
                <a:lnTo>
                  <a:pt x="0" y="264808"/>
                </a:lnTo>
                <a:cubicBezTo>
                  <a:pt x="0" y="118559"/>
                  <a:pt x="118559" y="0"/>
                  <a:pt x="264808" y="0"/>
                </a:cubicBezTo>
                <a:close/>
              </a:path>
            </a:pathLst>
          </a:custGeom>
          <a:solidFill>
            <a:srgbClr val="DDDFD1"/>
          </a:solidFill>
          <a:ln w="12700" cap="flat" cmpd="sng" algn="ctr">
            <a:noFill/>
            <a:prstDash val="solid"/>
            <a:miter lim="800000"/>
          </a:ln>
          <a:effectLst/>
        </p:spPr>
        <p:txBody>
          <a:bodyPr anchor="ctr"/>
          <a:lstStyle/>
          <a:p>
            <a:pPr algn="ctr" defTabSz="457200">
              <a:defRPr/>
            </a:pPr>
            <a:r>
              <a:rPr lang="en-US" sz="2800" kern="0">
                <a:solidFill>
                  <a:prstClr val="black"/>
                </a:solidFill>
                <a:cs typeface="Times New Roman" panose="02020603050405020304" pitchFamily="18" charset="0"/>
              </a:rPr>
              <a:t>Hàm lượng nước</a:t>
            </a:r>
            <a:endParaRPr lang="en-US" sz="2800" kern="0" dirty="0">
              <a:solidFill>
                <a:prstClr val="black"/>
              </a:solidFill>
              <a:cs typeface="Times New Roman" panose="02020603050405020304" pitchFamily="18" charset="0"/>
            </a:endParaRPr>
          </a:p>
        </p:txBody>
      </p:sp>
      <p:sp>
        <p:nvSpPr>
          <p:cNvPr id="14" name="Freeform 13">
            <a:extLst>
              <a:ext uri="{FF2B5EF4-FFF2-40B4-BE49-F238E27FC236}">
                <a16:creationId xmlns:a16="http://schemas.microsoft.com/office/drawing/2014/main" id="{D64C91E8-6D20-9335-C239-FDB69705571E}"/>
              </a:ext>
            </a:extLst>
          </p:cNvPr>
          <p:cNvSpPr/>
          <p:nvPr/>
        </p:nvSpPr>
        <p:spPr>
          <a:xfrm>
            <a:off x="6994525" y="2903539"/>
            <a:ext cx="2182812" cy="1589087"/>
          </a:xfrm>
          <a:custGeom>
            <a:avLst/>
            <a:gdLst>
              <a:gd name="connsiteX0" fmla="*/ 426461 w 2182368"/>
              <a:gd name="connsiteY0" fmla="*/ 0 h 1588818"/>
              <a:gd name="connsiteX1" fmla="*/ 1917560 w 2182368"/>
              <a:gd name="connsiteY1" fmla="*/ 0 h 1588818"/>
              <a:gd name="connsiteX2" fmla="*/ 2182368 w 2182368"/>
              <a:gd name="connsiteY2" fmla="*/ 264808 h 1588818"/>
              <a:gd name="connsiteX3" fmla="*/ 2182368 w 2182368"/>
              <a:gd name="connsiteY3" fmla="*/ 1324010 h 1588818"/>
              <a:gd name="connsiteX4" fmla="*/ 1917560 w 2182368"/>
              <a:gd name="connsiteY4" fmla="*/ 1588818 h 1588818"/>
              <a:gd name="connsiteX5" fmla="*/ 264808 w 2182368"/>
              <a:gd name="connsiteY5" fmla="*/ 1588818 h 1588818"/>
              <a:gd name="connsiteX6" fmla="*/ 0 w 2182368"/>
              <a:gd name="connsiteY6" fmla="*/ 1324010 h 1588818"/>
              <a:gd name="connsiteX7" fmla="*/ 0 w 2182368"/>
              <a:gd name="connsiteY7" fmla="*/ 674406 h 1588818"/>
              <a:gd name="connsiteX8" fmla="*/ 64192 w 2182368"/>
              <a:gd name="connsiteY8" fmla="*/ 623352 h 1588818"/>
              <a:gd name="connsiteX9" fmla="*/ 402797 w 2182368"/>
              <a:gd name="connsiteY9" fmla="*/ 112082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2368" h="1588818">
                <a:moveTo>
                  <a:pt x="426461" y="0"/>
                </a:moveTo>
                <a:lnTo>
                  <a:pt x="1917560" y="0"/>
                </a:lnTo>
                <a:cubicBezTo>
                  <a:pt x="2063809" y="0"/>
                  <a:pt x="2182368" y="118559"/>
                  <a:pt x="2182368" y="264808"/>
                </a:cubicBezTo>
                <a:lnTo>
                  <a:pt x="2182368" y="1324010"/>
                </a:lnTo>
                <a:cubicBezTo>
                  <a:pt x="2182368" y="1470259"/>
                  <a:pt x="2063809" y="1588818"/>
                  <a:pt x="1917560" y="1588818"/>
                </a:cubicBezTo>
                <a:lnTo>
                  <a:pt x="264808" y="1588818"/>
                </a:lnTo>
                <a:cubicBezTo>
                  <a:pt x="118559" y="1588818"/>
                  <a:pt x="0" y="1470259"/>
                  <a:pt x="0" y="1324010"/>
                </a:cubicBezTo>
                <a:lnTo>
                  <a:pt x="0" y="674406"/>
                </a:lnTo>
                <a:lnTo>
                  <a:pt x="64192" y="623352"/>
                </a:lnTo>
                <a:cubicBezTo>
                  <a:pt x="230043" y="478085"/>
                  <a:pt x="348593" y="303555"/>
                  <a:pt x="402797" y="112082"/>
                </a:cubicBezTo>
                <a:close/>
              </a:path>
            </a:pathLst>
          </a:custGeom>
          <a:solidFill>
            <a:srgbClr val="DDCAB9"/>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Nồng</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r>
              <a:rPr lang="en-US" sz="2800" kern="0" dirty="0">
                <a:solidFill>
                  <a:prstClr val="black"/>
                </a:solidFill>
                <a:cs typeface="Times New Roman" panose="02020603050405020304" pitchFamily="18" charset="0"/>
              </a:rPr>
              <a:t> carbon dioxide</a:t>
            </a:r>
          </a:p>
        </p:txBody>
      </p:sp>
      <p:sp>
        <p:nvSpPr>
          <p:cNvPr id="15" name="Freeform 14">
            <a:extLst>
              <a:ext uri="{FF2B5EF4-FFF2-40B4-BE49-F238E27FC236}">
                <a16:creationId xmlns:a16="http://schemas.microsoft.com/office/drawing/2014/main" id="{6059A153-12C5-ADFB-BB27-0397EFF30994}"/>
              </a:ext>
            </a:extLst>
          </p:cNvPr>
          <p:cNvSpPr/>
          <p:nvPr/>
        </p:nvSpPr>
        <p:spPr>
          <a:xfrm>
            <a:off x="2428875" y="2943225"/>
            <a:ext cx="2182812" cy="1589088"/>
          </a:xfrm>
          <a:custGeom>
            <a:avLst/>
            <a:gdLst>
              <a:gd name="connsiteX0" fmla="*/ 264808 w 2182368"/>
              <a:gd name="connsiteY0" fmla="*/ 0 h 1588818"/>
              <a:gd name="connsiteX1" fmla="*/ 1763353 w 2182368"/>
              <a:gd name="connsiteY1" fmla="*/ 0 h 1588818"/>
              <a:gd name="connsiteX2" fmla="*/ 1779572 w 2182368"/>
              <a:gd name="connsiteY2" fmla="*/ 76818 h 1588818"/>
              <a:gd name="connsiteX3" fmla="*/ 2118176 w 2182368"/>
              <a:gd name="connsiteY3" fmla="*/ 588088 h 1588818"/>
              <a:gd name="connsiteX4" fmla="*/ 2182368 w 2182368"/>
              <a:gd name="connsiteY4" fmla="*/ 639142 h 1588818"/>
              <a:gd name="connsiteX5" fmla="*/ 2182368 w 2182368"/>
              <a:gd name="connsiteY5" fmla="*/ 1324010 h 1588818"/>
              <a:gd name="connsiteX6" fmla="*/ 1917560 w 2182368"/>
              <a:gd name="connsiteY6" fmla="*/ 1588818 h 1588818"/>
              <a:gd name="connsiteX7" fmla="*/ 264808 w 2182368"/>
              <a:gd name="connsiteY7" fmla="*/ 1588818 h 1588818"/>
              <a:gd name="connsiteX8" fmla="*/ 0 w 2182368"/>
              <a:gd name="connsiteY8" fmla="*/ 132401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763353" y="0"/>
                </a:lnTo>
                <a:lnTo>
                  <a:pt x="1779572" y="76818"/>
                </a:lnTo>
                <a:cubicBezTo>
                  <a:pt x="1833776" y="268291"/>
                  <a:pt x="1952325" y="442821"/>
                  <a:pt x="2118176" y="588088"/>
                </a:cubicBezTo>
                <a:lnTo>
                  <a:pt x="2182368" y="639142"/>
                </a:lnTo>
                <a:lnTo>
                  <a:pt x="2182368" y="1324010"/>
                </a:lnTo>
                <a:cubicBezTo>
                  <a:pt x="2182368" y="1470259"/>
                  <a:pt x="2063809" y="1588818"/>
                  <a:pt x="1917560" y="1588818"/>
                </a:cubicBezTo>
                <a:lnTo>
                  <a:pt x="264808" y="1588818"/>
                </a:lnTo>
                <a:cubicBezTo>
                  <a:pt x="118559" y="1588818"/>
                  <a:pt x="0" y="1470259"/>
                  <a:pt x="0" y="1324010"/>
                </a:cubicBezTo>
                <a:lnTo>
                  <a:pt x="0" y="264808"/>
                </a:lnTo>
                <a:cubicBezTo>
                  <a:pt x="0" y="118559"/>
                  <a:pt x="118559" y="0"/>
                  <a:pt x="264808" y="0"/>
                </a:cubicBezTo>
                <a:close/>
              </a:path>
            </a:pathLst>
          </a:custGeom>
          <a:solidFill>
            <a:srgbClr val="F9DFCE"/>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Nồng</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r>
              <a:rPr lang="en-US" sz="2800" kern="0" dirty="0">
                <a:solidFill>
                  <a:prstClr val="black"/>
                </a:solidFill>
                <a:cs typeface="Times New Roman" panose="02020603050405020304" pitchFamily="18" charset="0"/>
              </a:rPr>
              <a:t> oxygen</a:t>
            </a:r>
          </a:p>
        </p:txBody>
      </p:sp>
      <p:sp>
        <p:nvSpPr>
          <p:cNvPr id="3" name="Rounded Rectangle 2">
            <a:extLst>
              <a:ext uri="{FF2B5EF4-FFF2-40B4-BE49-F238E27FC236}">
                <a16:creationId xmlns:a16="http://schemas.microsoft.com/office/drawing/2014/main" id="{2EF4269F-5479-E75E-A5C1-9E6D518B4B59}"/>
              </a:ext>
            </a:extLst>
          </p:cNvPr>
          <p:cNvSpPr/>
          <p:nvPr/>
        </p:nvSpPr>
        <p:spPr>
          <a:xfrm>
            <a:off x="2551112" y="5348288"/>
            <a:ext cx="7505700" cy="762000"/>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2400" b="1" err="1">
                <a:solidFill>
                  <a:schemeClr val="tx1"/>
                </a:solidFill>
                <a:latin typeface="Times New Roman" panose="02020603050405020304" pitchFamily="18" charset="0"/>
                <a:cs typeface="Times New Roman" panose="02020603050405020304" pitchFamily="18" charset="0"/>
              </a:rPr>
              <a:t>Đọc</a:t>
            </a:r>
            <a:r>
              <a:rPr lang="en-US" sz="2400" b="1">
                <a:solidFill>
                  <a:schemeClr val="tx1"/>
                </a:solidFill>
                <a:latin typeface="Times New Roman" panose="02020603050405020304" pitchFamily="18" charset="0"/>
                <a:cs typeface="Times New Roman" panose="02020603050405020304" pitchFamily="18" charset="0"/>
              </a:rPr>
              <a:t> SGK và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err="1">
                <a:solidFill>
                  <a:schemeClr val="tx1"/>
                </a:solidFill>
                <a:latin typeface="Times New Roman" panose="02020603050405020304" pitchFamily="18" charset="0"/>
                <a:cs typeface="Times New Roman" panose="02020603050405020304" pitchFamily="18" charset="0"/>
              </a:rPr>
              <a:t>ảnh</a:t>
            </a:r>
            <a:r>
              <a:rPr lang="en-US" sz="2400" b="1">
                <a:solidFill>
                  <a:schemeClr val="tx1"/>
                </a:solidFill>
                <a:latin typeface="Times New Roman" panose="02020603050405020304" pitchFamily="18" charset="0"/>
                <a:cs typeface="Times New Roman" panose="02020603050405020304" pitchFamily="18" charset="0"/>
              </a:rPr>
              <a:t>, thảo luận nhóm hoàn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tập</a:t>
            </a:r>
            <a:r>
              <a:rPr lang="en-US" sz="24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F9F892-5E03-7B6C-E0FC-C1102726BC24}"/>
              </a:ext>
            </a:extLst>
          </p:cNvPr>
          <p:cNvSpPr txBox="1"/>
          <p:nvPr/>
        </p:nvSpPr>
        <p:spPr>
          <a:xfrm>
            <a:off x="684212" y="1118175"/>
            <a:ext cx="9982200" cy="5509200"/>
          </a:xfrm>
          <a:prstGeom prst="rect">
            <a:avLst/>
          </a:prstGeom>
          <a:noFill/>
        </p:spPr>
        <p:txBody>
          <a:bodyPr wrap="square" rtlCol="0">
            <a:spAutoFit/>
          </a:bodyPr>
          <a:lstStyle/>
          <a:p>
            <a:r>
              <a:rPr lang="en-US" sz="3200">
                <a:solidFill>
                  <a:srgbClr val="0070C0"/>
                </a:solidFill>
                <a:latin typeface="Times New Roman" panose="02020603050405020304" pitchFamily="18" charset="0"/>
                <a:cs typeface="Times New Roman" panose="02020603050405020304" pitchFamily="18" charset="0"/>
              </a:rPr>
              <a:t>Câu 7 (Nhóm 1). Nhiệt độ ảnh hưởng như thể nào đến quá trình hô hấp tế bào?</a:t>
            </a:r>
          </a:p>
          <a:p>
            <a:r>
              <a:rPr lang="en-US" sz="3200">
                <a:solidFill>
                  <a:srgbClr val="0070C0"/>
                </a:solidFill>
                <a:latin typeface="Times New Roman" panose="02020603050405020304" pitchFamily="18" charset="0"/>
                <a:cs typeface="Times New Roman" panose="02020603050405020304" pitchFamily="18" charset="0"/>
              </a:rPr>
              <a:t>Câu 8 (Nhóm 2). Hàm lượng nước và cường độ hô hấp có mối quan hệ với nhau như thế nào?Giải thích</a:t>
            </a:r>
          </a:p>
          <a:p>
            <a:r>
              <a:rPr lang="en-US" sz="3200">
                <a:solidFill>
                  <a:srgbClr val="0070C0"/>
                </a:solidFill>
                <a:latin typeface="Times New Roman" panose="02020603050405020304" pitchFamily="18" charset="0"/>
                <a:cs typeface="Times New Roman" panose="02020603050405020304" pitchFamily="18" charset="0"/>
              </a:rPr>
              <a:t>Câu 9 (Nhóm 3). Nồng độ oxygen ảnh hưởng đến quá trình hô hấp tế bào như thế nào?Điều gì sẽ xảy ra nếu cây bị ngập úng?</a:t>
            </a:r>
          </a:p>
          <a:p>
            <a:r>
              <a:rPr lang="en-US" sz="3200">
                <a:solidFill>
                  <a:srgbClr val="0070C0"/>
                </a:solidFill>
                <a:latin typeface="Times New Roman" panose="02020603050405020304" pitchFamily="18" charset="0"/>
                <a:cs typeface="Times New Roman" panose="02020603050405020304" pitchFamily="18" charset="0"/>
              </a:rPr>
              <a:t>Câu 9 (Nhóm 4). Nồng độ carbon dioxide ảnh hưởng đến quá trình hô hấp tế bào như thế nào?Vì sao khi trồng cây trong phòng ngủ phải để phong ngủ được thông thoáng vào ban đêm?</a:t>
            </a:r>
          </a:p>
        </p:txBody>
      </p:sp>
      <p:sp>
        <p:nvSpPr>
          <p:cNvPr id="7" name="TextBox 6">
            <a:extLst>
              <a:ext uri="{FF2B5EF4-FFF2-40B4-BE49-F238E27FC236}">
                <a16:creationId xmlns:a16="http://schemas.microsoft.com/office/drawing/2014/main" id="{9027ECFB-E928-4BF3-9885-36D2B946BEBA}"/>
              </a:ext>
            </a:extLst>
          </p:cNvPr>
          <p:cNvSpPr txBox="1"/>
          <p:nvPr/>
        </p:nvSpPr>
        <p:spPr>
          <a:xfrm>
            <a:off x="3503612" y="533400"/>
            <a:ext cx="3733800" cy="584775"/>
          </a:xfrm>
          <a:prstGeom prst="rect">
            <a:avLst/>
          </a:prstGeom>
          <a:noFill/>
        </p:spPr>
        <p:txBody>
          <a:bodyPr wrap="square" rtlCol="0">
            <a:spAutoFit/>
          </a:bodyPr>
          <a:lstStyle/>
          <a:p>
            <a:r>
              <a:rPr lang="en-US" sz="3200" b="1"/>
              <a:t>Nhiệm vụ học tâp</a:t>
            </a:r>
          </a:p>
        </p:txBody>
      </p:sp>
    </p:spTree>
    <p:extLst>
      <p:ext uri="{BB962C8B-B14F-4D97-AF65-F5344CB8AC3E}">
        <p14:creationId xmlns:p14="http://schemas.microsoft.com/office/powerpoint/2010/main" val="401453047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Box 3">
            <a:extLst>
              <a:ext uri="{FF2B5EF4-FFF2-40B4-BE49-F238E27FC236}">
                <a16:creationId xmlns:a16="http://schemas.microsoft.com/office/drawing/2014/main" id="{A2A90FD6-E57B-2DC8-BF17-1E425E700921}"/>
              </a:ext>
            </a:extLst>
          </p:cNvPr>
          <p:cNvSpPr txBox="1">
            <a:spLocks noChangeArrowheads="1"/>
          </p:cNvSpPr>
          <p:nvPr/>
        </p:nvSpPr>
        <p:spPr bwMode="auto">
          <a:xfrm>
            <a:off x="1528763" y="228601"/>
            <a:ext cx="331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NHIỆT ĐỘ</a:t>
            </a:r>
          </a:p>
        </p:txBody>
      </p:sp>
      <p:sp>
        <p:nvSpPr>
          <p:cNvPr id="223235" name="TextBox 4">
            <a:extLst>
              <a:ext uri="{FF2B5EF4-FFF2-40B4-BE49-F238E27FC236}">
                <a16:creationId xmlns:a16="http://schemas.microsoft.com/office/drawing/2014/main" id="{58EDDB09-D7D9-A280-6DFC-B47386017427}"/>
              </a:ext>
            </a:extLst>
          </p:cNvPr>
          <p:cNvSpPr txBox="1">
            <a:spLocks noChangeArrowheads="1"/>
          </p:cNvSpPr>
          <p:nvPr/>
        </p:nvSpPr>
        <p:spPr bwMode="auto">
          <a:xfrm>
            <a:off x="1674813" y="990600"/>
            <a:ext cx="3922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Nhiệt độ thuận lợi cho quá trình hô hấp ở các tế bào là từ 30 – 35</a:t>
            </a:r>
            <a:r>
              <a:rPr lang="en-US" altLang="en-US" sz="2800" baseline="30000">
                <a:solidFill>
                  <a:srgbClr val="000000"/>
                </a:solidFill>
                <a:latin typeface="Times New Roman" panose="02020603050405020304" pitchFamily="18" charset="0"/>
                <a:cs typeface="Times New Roman" panose="02020603050405020304" pitchFamily="18" charset="0"/>
              </a:rPr>
              <a:t>0</a:t>
            </a:r>
            <a:r>
              <a:rPr lang="en-US" altLang="en-US" sz="2800">
                <a:solidFill>
                  <a:srgbClr val="000000"/>
                </a:solidFill>
                <a:latin typeface="Times New Roman" panose="02020603050405020304" pitchFamily="18" charset="0"/>
                <a:cs typeface="Times New Roman" panose="02020603050405020304" pitchFamily="18" charset="0"/>
              </a:rPr>
              <a:t>C</a:t>
            </a:r>
          </a:p>
        </p:txBody>
      </p:sp>
      <p:pic>
        <p:nvPicPr>
          <p:cNvPr id="6" name="Picture 5">
            <a:extLst>
              <a:ext uri="{FF2B5EF4-FFF2-40B4-BE49-F238E27FC236}">
                <a16:creationId xmlns:a16="http://schemas.microsoft.com/office/drawing/2014/main" id="{9374B962-3167-8BC8-A5AE-16E52E0CE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5237" y="990601"/>
            <a:ext cx="363378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Box 6">
            <a:extLst>
              <a:ext uri="{FF2B5EF4-FFF2-40B4-BE49-F238E27FC236}">
                <a16:creationId xmlns:a16="http://schemas.microsoft.com/office/drawing/2014/main" id="{F2DB349C-A280-C219-9D73-042CC8BF77FA}"/>
              </a:ext>
            </a:extLst>
          </p:cNvPr>
          <p:cNvSpPr txBox="1">
            <a:spLocks noChangeArrowheads="1"/>
          </p:cNvSpPr>
          <p:nvPr/>
        </p:nvSpPr>
        <p:spPr bwMode="auto">
          <a:xfrm>
            <a:off x="6551612" y="5745164"/>
            <a:ext cx="3581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C00000"/>
                </a:solidFill>
                <a:latin typeface="Times New Roman" panose="02020603050405020304" pitchFamily="18" charset="0"/>
                <a:cs typeface="Times New Roman" panose="02020603050405020304" pitchFamily="18" charset="0"/>
              </a:rPr>
              <a:t>Một số loài tảo ở suối nước nóng có khả năng hô hấp ở 80</a:t>
            </a:r>
            <a:r>
              <a:rPr lang="en-US" altLang="en-US" sz="2000" baseline="30000">
                <a:solidFill>
                  <a:srgbClr val="C00000"/>
                </a:solidFill>
                <a:latin typeface="Times New Roman" panose="02020603050405020304" pitchFamily="18" charset="0"/>
                <a:cs typeface="Times New Roman" panose="02020603050405020304" pitchFamily="18" charset="0"/>
              </a:rPr>
              <a:t>0</a:t>
            </a:r>
            <a:r>
              <a:rPr lang="en-US" altLang="en-US" sz="2000">
                <a:solidFill>
                  <a:srgbClr val="C00000"/>
                </a:solidFill>
                <a:latin typeface="Times New Roman" panose="02020603050405020304" pitchFamily="18" charset="0"/>
                <a:cs typeface="Times New Roman" panose="02020603050405020304" pitchFamily="18" charset="0"/>
              </a:rPr>
              <a:t>C</a:t>
            </a:r>
          </a:p>
        </p:txBody>
      </p:sp>
      <p:pic>
        <p:nvPicPr>
          <p:cNvPr id="223238" name="Picture 7">
            <a:extLst>
              <a:ext uri="{FF2B5EF4-FFF2-40B4-BE49-F238E27FC236}">
                <a16:creationId xmlns:a16="http://schemas.microsoft.com/office/drawing/2014/main" id="{1913E7F2-6E0C-C7D5-C4F8-6CDD11F7CFA8}"/>
              </a:ext>
            </a:extLst>
          </p:cNvPr>
          <p:cNvPicPr>
            <a:picLocks noChangeAspect="1"/>
          </p:cNvPicPr>
          <p:nvPr/>
        </p:nvPicPr>
        <p:blipFill>
          <a:blip r:embed="rId3">
            <a:extLst>
              <a:ext uri="{28A0092B-C50C-407E-A947-70E740481C1C}">
                <a14:useLocalDpi xmlns:a14="http://schemas.microsoft.com/office/drawing/2010/main" val="0"/>
              </a:ext>
            </a:extLst>
          </a:blip>
          <a:srcRect l="2666" t="3111" r="9502" b="8035"/>
          <a:stretch>
            <a:fillRect/>
          </a:stretch>
        </p:blipFill>
        <p:spPr bwMode="auto">
          <a:xfrm>
            <a:off x="1712913" y="2490788"/>
            <a:ext cx="388461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1" y="325552"/>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80391" y="587191"/>
              <a:ext cx="1254532" cy="2040933"/>
              <a:chOff x="0" y="0"/>
              <a:chExt cx="2062480" cy="3355340"/>
            </a:xfrm>
          </p:grpSpPr>
          <p:sp>
            <p:nvSpPr>
              <p:cNvPr id="6" name="Freeform 6"/>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FFFFFF"/>
              </a:solidFill>
            </p:spPr>
          </p:sp>
        </p:grpSp>
      </p:grpSp>
      <p:pic>
        <p:nvPicPr>
          <p:cNvPr id="7" name="Picture 7"/>
          <p:cNvPicPr>
            <a:picLocks noChangeAspect="1"/>
          </p:cNvPicPr>
          <p:nvPr/>
        </p:nvPicPr>
        <p:blipFill>
          <a:blip r:embed="rId2"/>
          <a:srcRect/>
          <a:stretch>
            <a:fillRect/>
          </a:stretch>
        </p:blipFill>
        <p:spPr>
          <a:xfrm>
            <a:off x="5237547" y="1680021"/>
            <a:ext cx="6736514" cy="449217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2593032"/>
            <a:ext cx="4272520" cy="357916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3878687" y="1893487"/>
            <a:ext cx="820983" cy="1896737"/>
          </a:xfrm>
          <a:prstGeom prst="rect">
            <a:avLst/>
          </a:prstGeom>
        </p:spPr>
      </p:pic>
      <p:sp>
        <p:nvSpPr>
          <p:cNvPr id="10" name="TextBox 10"/>
          <p:cNvSpPr txBox="1"/>
          <p:nvPr/>
        </p:nvSpPr>
        <p:spPr>
          <a:xfrm>
            <a:off x="2562092" y="622440"/>
            <a:ext cx="6731887" cy="961802"/>
          </a:xfrm>
          <a:prstGeom prst="rect">
            <a:avLst/>
          </a:prstGeom>
        </p:spPr>
        <p:txBody>
          <a:bodyPr wrap="square" lIns="0" tIns="0" rIns="0" bIns="0" rtlCol="0" anchor="t">
            <a:spAutoFit/>
          </a:bodyPr>
          <a:lstStyle/>
          <a:p>
            <a:pPr algn="just">
              <a:lnSpc>
                <a:spcPts val="7465"/>
              </a:lnSpc>
            </a:pPr>
            <a:r>
              <a:rPr lang="en-US" sz="5300" b="1">
                <a:solidFill>
                  <a:srgbClr val="000000"/>
                </a:solidFill>
                <a:latin typeface="Arial" pitchFamily="34"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B99B3FE-E91A-D382-F0BE-E491AF20F2D6}"/>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918600B5-3220-20E2-84A9-5054566A3AEC}"/>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E330A7EB-104A-2EED-5E0D-D59ECB611FF2}"/>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24261" name="TextBox 5">
            <a:extLst>
              <a:ext uri="{FF2B5EF4-FFF2-40B4-BE49-F238E27FC236}">
                <a16:creationId xmlns:a16="http://schemas.microsoft.com/office/drawing/2014/main" id="{B47F5CA5-4588-73A3-A875-9AB716CAE626}"/>
              </a:ext>
            </a:extLst>
          </p:cNvPr>
          <p:cNvSpPr txBox="1">
            <a:spLocks noChangeArrowheads="1"/>
          </p:cNvSpPr>
          <p:nvPr/>
        </p:nvSpPr>
        <p:spPr bwMode="auto">
          <a:xfrm>
            <a:off x="1662112" y="1490663"/>
            <a:ext cx="3316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NHIỆT ĐỘ</a:t>
            </a:r>
          </a:p>
        </p:txBody>
      </p:sp>
      <p:pic>
        <p:nvPicPr>
          <p:cNvPr id="8" name="Picture 7">
            <a:extLst>
              <a:ext uri="{FF2B5EF4-FFF2-40B4-BE49-F238E27FC236}">
                <a16:creationId xmlns:a16="http://schemas.microsoft.com/office/drawing/2014/main" id="{4FF444F1-C517-3C59-F681-20642FC7FC7E}"/>
              </a:ext>
            </a:extLst>
          </p:cNvPr>
          <p:cNvPicPr>
            <a:picLocks noChangeAspect="1"/>
          </p:cNvPicPr>
          <p:nvPr/>
        </p:nvPicPr>
        <p:blipFill>
          <a:blip r:embed="rId4"/>
          <a:srcRect l="11963" t="7697" r="26227" b="5375"/>
          <a:stretch>
            <a:fillRect/>
          </a:stretch>
        </p:blipFill>
        <p:spPr>
          <a:xfrm>
            <a:off x="7166142" y="1638302"/>
            <a:ext cx="2881147" cy="2881147"/>
          </a:xfrm>
          <a:custGeom>
            <a:avLst/>
            <a:gdLst>
              <a:gd name="connsiteX0" fmla="*/ 906651 w 1813302"/>
              <a:gd name="connsiteY0" fmla="*/ 0 h 1813302"/>
              <a:gd name="connsiteX1" fmla="*/ 1813302 w 1813302"/>
              <a:gd name="connsiteY1" fmla="*/ 906651 h 1813302"/>
              <a:gd name="connsiteX2" fmla="*/ 906651 w 1813302"/>
              <a:gd name="connsiteY2" fmla="*/ 1813302 h 1813302"/>
              <a:gd name="connsiteX3" fmla="*/ 0 w 1813302"/>
              <a:gd name="connsiteY3" fmla="*/ 906651 h 1813302"/>
              <a:gd name="connsiteX4" fmla="*/ 906651 w 1813302"/>
              <a:gd name="connsiteY4" fmla="*/ 0 h 181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302" h="1813302">
                <a:moveTo>
                  <a:pt x="906651" y="0"/>
                </a:moveTo>
                <a:cubicBezTo>
                  <a:pt x="1407381" y="0"/>
                  <a:pt x="1813302" y="405921"/>
                  <a:pt x="1813302" y="906651"/>
                </a:cubicBezTo>
                <a:cubicBezTo>
                  <a:pt x="1813302" y="1407381"/>
                  <a:pt x="1407381" y="1813302"/>
                  <a:pt x="906651" y="1813302"/>
                </a:cubicBezTo>
                <a:cubicBezTo>
                  <a:pt x="405921" y="1813302"/>
                  <a:pt x="0" y="1407381"/>
                  <a:pt x="0" y="906651"/>
                </a:cubicBezTo>
                <a:cubicBezTo>
                  <a:pt x="0" y="405921"/>
                  <a:pt x="405921" y="0"/>
                  <a:pt x="906651" y="0"/>
                </a:cubicBezTo>
                <a:close/>
              </a:path>
            </a:pathLst>
          </a:custGeom>
        </p:spPr>
      </p:pic>
      <p:sp>
        <p:nvSpPr>
          <p:cNvPr id="7" name="TextBox 6">
            <a:extLst>
              <a:ext uri="{FF2B5EF4-FFF2-40B4-BE49-F238E27FC236}">
                <a16:creationId xmlns:a16="http://schemas.microsoft.com/office/drawing/2014/main" id="{5409B4BA-58EB-8949-9564-5A060F789369}"/>
              </a:ext>
            </a:extLst>
          </p:cNvPr>
          <p:cNvSpPr txBox="1">
            <a:spLocks noChangeArrowheads="1"/>
          </p:cNvSpPr>
          <p:nvPr/>
        </p:nvSpPr>
        <p:spPr bwMode="auto">
          <a:xfrm>
            <a:off x="1831975" y="2176463"/>
            <a:ext cx="4432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Nhiệt độ thuận lợi cho quá trình hô hấp ở tế bào là từ </a:t>
            </a:r>
            <a:r>
              <a:rPr lang="en-US" altLang="en-US" sz="2800">
                <a:solidFill>
                  <a:srgbClr val="C00000"/>
                </a:solidFill>
                <a:cs typeface="Times New Roman" panose="02020603050405020304" pitchFamily="18" charset="0"/>
              </a:rPr>
              <a:t>30</a:t>
            </a:r>
            <a:r>
              <a:rPr lang="en-US" altLang="en-US" sz="2800" baseline="30000">
                <a:solidFill>
                  <a:srgbClr val="C00000"/>
                </a:solidFill>
                <a:cs typeface="Times New Roman" panose="02020603050405020304" pitchFamily="18" charset="0"/>
              </a:rPr>
              <a:t>0</a:t>
            </a:r>
            <a:r>
              <a:rPr lang="en-US" altLang="en-US" sz="2800">
                <a:solidFill>
                  <a:srgbClr val="C00000"/>
                </a:solidFill>
                <a:cs typeface="Times New Roman" panose="02020603050405020304" pitchFamily="18" charset="0"/>
              </a:rPr>
              <a:t>C - 35</a:t>
            </a:r>
            <a:r>
              <a:rPr lang="en-US" altLang="en-US" sz="2800" baseline="30000">
                <a:solidFill>
                  <a:srgbClr val="C00000"/>
                </a:solidFill>
                <a:cs typeface="Times New Roman" panose="02020603050405020304" pitchFamily="18" charset="0"/>
              </a:rPr>
              <a:t>0</a:t>
            </a:r>
            <a:r>
              <a:rPr lang="en-US" altLang="en-US" sz="2800">
                <a:solidFill>
                  <a:srgbClr val="C00000"/>
                </a:solidFill>
                <a:cs typeface="Times New Roman" panose="02020603050405020304" pitchFamily="18" charset="0"/>
              </a:rPr>
              <a:t>C</a:t>
            </a:r>
          </a:p>
        </p:txBody>
      </p:sp>
      <p:sp>
        <p:nvSpPr>
          <p:cNvPr id="9" name="TextBox 8">
            <a:extLst>
              <a:ext uri="{FF2B5EF4-FFF2-40B4-BE49-F238E27FC236}">
                <a16:creationId xmlns:a16="http://schemas.microsoft.com/office/drawing/2014/main" id="{1D350969-3605-73A8-2455-8168D4E27373}"/>
              </a:ext>
            </a:extLst>
          </p:cNvPr>
          <p:cNvSpPr txBox="1">
            <a:spLocks noChangeArrowheads="1"/>
          </p:cNvSpPr>
          <p:nvPr/>
        </p:nvSpPr>
        <p:spPr bwMode="auto">
          <a:xfrm>
            <a:off x="1909763" y="3724275"/>
            <a:ext cx="43545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Khi nhiệt độ quá cao hoặc quá thấp đều ảnh hưởng đến hô hấp tế bào</a:t>
            </a:r>
          </a:p>
        </p:txBody>
      </p:sp>
      <p:sp>
        <p:nvSpPr>
          <p:cNvPr id="224265" name="TextBox 9">
            <a:extLst>
              <a:ext uri="{FF2B5EF4-FFF2-40B4-BE49-F238E27FC236}">
                <a16:creationId xmlns:a16="http://schemas.microsoft.com/office/drawing/2014/main" id="{81A909D3-6131-6497-BFC1-E60A36EA179A}"/>
              </a:ext>
            </a:extLst>
          </p:cNvPr>
          <p:cNvSpPr txBox="1">
            <a:spLocks noChangeArrowheads="1"/>
          </p:cNvSpPr>
          <p:nvPr/>
        </p:nvSpPr>
        <p:spPr bwMode="auto">
          <a:xfrm>
            <a:off x="7165976" y="4356100"/>
            <a:ext cx="3487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4472C4"/>
                </a:solidFill>
                <a:cs typeface="Times New Roman" panose="02020603050405020304" pitchFamily="18" charset="0"/>
              </a:rPr>
              <a:t>	Ở người, nếu nhiệt độ đạt 40</a:t>
            </a:r>
            <a:r>
              <a:rPr lang="en-US" altLang="en-US" baseline="30000">
                <a:solidFill>
                  <a:srgbClr val="4472C4"/>
                </a:solidFill>
                <a:cs typeface="Times New Roman" panose="02020603050405020304" pitchFamily="18" charset="0"/>
              </a:rPr>
              <a:t>0</a:t>
            </a:r>
            <a:r>
              <a:rPr lang="en-US" altLang="en-US">
                <a:solidFill>
                  <a:srgbClr val="4472C4"/>
                </a:solidFill>
                <a:cs typeface="Times New Roman" panose="02020603050405020304" pitchFamily="18" charset="0"/>
              </a:rPr>
              <a:t>C thì hô hấp gặp khó khăn</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3E4CBA8-1293-0396-BAD4-3757AC0F50A6}"/>
              </a:ext>
            </a:extLst>
          </p:cNvPr>
          <p:cNvSpPr/>
          <p:nvPr/>
        </p:nvSpPr>
        <p:spPr>
          <a:xfrm>
            <a:off x="1293812" y="1490664"/>
            <a:ext cx="9372600" cy="506253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20576EC1-85CF-B6F9-204C-E4F6118A4535}"/>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9C09EF6B-2B22-F7B8-CE7F-B2445D1C1065}"/>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28357" name="TextBox 5">
            <a:extLst>
              <a:ext uri="{FF2B5EF4-FFF2-40B4-BE49-F238E27FC236}">
                <a16:creationId xmlns:a16="http://schemas.microsoft.com/office/drawing/2014/main" id="{AB919190-11F6-F02B-DAA3-EAE4E94092BC}"/>
              </a:ext>
            </a:extLst>
          </p:cNvPr>
          <p:cNvSpPr txBox="1">
            <a:spLocks noChangeArrowheads="1"/>
          </p:cNvSpPr>
          <p:nvPr/>
        </p:nvSpPr>
        <p:spPr bwMode="auto">
          <a:xfrm>
            <a:off x="1662113" y="1490663"/>
            <a:ext cx="6032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HÀM LƯỢNG NƯỚC</a:t>
            </a:r>
          </a:p>
        </p:txBody>
      </p:sp>
      <p:sp>
        <p:nvSpPr>
          <p:cNvPr id="228358" name="TextBox 1">
            <a:extLst>
              <a:ext uri="{FF2B5EF4-FFF2-40B4-BE49-F238E27FC236}">
                <a16:creationId xmlns:a16="http://schemas.microsoft.com/office/drawing/2014/main" id="{E2B3494F-6184-9674-CCCF-A9D2091181EF}"/>
              </a:ext>
            </a:extLst>
          </p:cNvPr>
          <p:cNvSpPr txBox="1">
            <a:spLocks noChangeArrowheads="1"/>
          </p:cNvSpPr>
          <p:nvPr/>
        </p:nvSpPr>
        <p:spPr bwMode="auto">
          <a:xfrm>
            <a:off x="1662112" y="2011363"/>
            <a:ext cx="886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a:t>
            </a:r>
            <a:r>
              <a:rPr lang="en-US" altLang="en-US" b="1">
                <a:solidFill>
                  <a:srgbClr val="0070C0"/>
                </a:solidFill>
                <a:cs typeface="Times New Roman" panose="02020603050405020304" pitchFamily="18" charset="0"/>
              </a:rPr>
              <a:t>Nước vừa là nguyên liệu , vừa là môi trường cho các phản ứng hóa học trong quá trình hô hấp tế bào</a:t>
            </a:r>
          </a:p>
        </p:txBody>
      </p:sp>
      <p:sp>
        <p:nvSpPr>
          <p:cNvPr id="228359" name="TextBox 2">
            <a:extLst>
              <a:ext uri="{FF2B5EF4-FFF2-40B4-BE49-F238E27FC236}">
                <a16:creationId xmlns:a16="http://schemas.microsoft.com/office/drawing/2014/main" id="{16C19481-069B-89BE-FECA-881F448E42CC}"/>
              </a:ext>
            </a:extLst>
          </p:cNvPr>
          <p:cNvSpPr txBox="1">
            <a:spLocks noChangeArrowheads="1"/>
          </p:cNvSpPr>
          <p:nvPr/>
        </p:nvSpPr>
        <p:spPr bwMode="auto">
          <a:xfrm>
            <a:off x="1600200" y="2841409"/>
            <a:ext cx="8740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Nước ảnh hưởng trực tiếp đến quá trình hô hấp tế bào   </a:t>
            </a:r>
          </a:p>
        </p:txBody>
      </p:sp>
      <p:sp>
        <p:nvSpPr>
          <p:cNvPr id="10" name="Right Arrow 9">
            <a:extLst>
              <a:ext uri="{FF2B5EF4-FFF2-40B4-BE49-F238E27FC236}">
                <a16:creationId xmlns:a16="http://schemas.microsoft.com/office/drawing/2014/main" id="{73E4BCE8-41D4-262B-D029-856028105526}"/>
              </a:ext>
            </a:extLst>
          </p:cNvPr>
          <p:cNvSpPr/>
          <p:nvPr/>
        </p:nvSpPr>
        <p:spPr>
          <a:xfrm>
            <a:off x="1917700" y="2844801"/>
            <a:ext cx="635000" cy="25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2" name="TextBox 11">
            <a:extLst>
              <a:ext uri="{FF2B5EF4-FFF2-40B4-BE49-F238E27FC236}">
                <a16:creationId xmlns:a16="http://schemas.microsoft.com/office/drawing/2014/main" id="{A984B26C-BF1B-F1B2-F256-6E68093481D9}"/>
              </a:ext>
            </a:extLst>
          </p:cNvPr>
          <p:cNvSpPr txBox="1">
            <a:spLocks noChangeArrowheads="1"/>
          </p:cNvSpPr>
          <p:nvPr/>
        </p:nvSpPr>
        <p:spPr bwMode="auto">
          <a:xfrm>
            <a:off x="1600200" y="3316288"/>
            <a:ext cx="886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a:t>
            </a:r>
            <a:r>
              <a:rPr lang="en-US" altLang="en-US" b="1">
                <a:solidFill>
                  <a:srgbClr val="0070C0"/>
                </a:solidFill>
                <a:cs typeface="Times New Roman" panose="02020603050405020304" pitchFamily="18" charset="0"/>
              </a:rPr>
              <a:t>Cường độ hô hấp tỉ lệ thuận với hàm lượng nước trong tế bào</a:t>
            </a:r>
          </a:p>
        </p:txBody>
      </p:sp>
      <p:pic>
        <p:nvPicPr>
          <p:cNvPr id="11" name="Picture 10">
            <a:extLst>
              <a:ext uri="{FF2B5EF4-FFF2-40B4-BE49-F238E27FC236}">
                <a16:creationId xmlns:a16="http://schemas.microsoft.com/office/drawing/2014/main" id="{20972F9D-2A0A-2C01-8484-CDC835D0C1DD}"/>
              </a:ext>
            </a:extLst>
          </p:cNvPr>
          <p:cNvPicPr>
            <a:picLocks noChangeAspect="1"/>
          </p:cNvPicPr>
          <p:nvPr/>
        </p:nvPicPr>
        <p:blipFill>
          <a:blip r:embed="rId4"/>
          <a:stretch>
            <a:fillRect/>
          </a:stretch>
        </p:blipFill>
        <p:spPr>
          <a:xfrm>
            <a:off x="2803446" y="3778034"/>
            <a:ext cx="3228975" cy="2394167"/>
          </a:xfrm>
          <a:prstGeom prst="roundRect">
            <a:avLst/>
          </a:prstGeom>
        </p:spPr>
      </p:pic>
      <p:sp>
        <p:nvSpPr>
          <p:cNvPr id="13" name="TextBox 12">
            <a:extLst>
              <a:ext uri="{FF2B5EF4-FFF2-40B4-BE49-F238E27FC236}">
                <a16:creationId xmlns:a16="http://schemas.microsoft.com/office/drawing/2014/main" id="{457E100A-A2C8-E4BB-00F5-DDB69A646DB0}"/>
              </a:ext>
            </a:extLst>
          </p:cNvPr>
          <p:cNvSpPr txBox="1">
            <a:spLocks noChangeArrowheads="1"/>
          </p:cNvSpPr>
          <p:nvPr/>
        </p:nvSpPr>
        <p:spPr bwMode="auto">
          <a:xfrm>
            <a:off x="6237288" y="4376738"/>
            <a:ext cx="4022725" cy="12001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a:solidFill>
                  <a:srgbClr val="F2F2F2"/>
                </a:solidFill>
                <a:cs typeface="Times New Roman" panose="02020603050405020304" pitchFamily="18" charset="0"/>
              </a:rPr>
              <a:t> trước khi gieo, người ta thường ngâm hạt trong nước ấm ( khoảng 40</a:t>
            </a:r>
            <a:r>
              <a:rPr lang="en-US" altLang="en-US" baseline="30000">
                <a:solidFill>
                  <a:srgbClr val="F2F2F2"/>
                </a:solidFill>
                <a:cs typeface="Times New Roman" panose="02020603050405020304" pitchFamily="18" charset="0"/>
              </a:rPr>
              <a:t>0</a:t>
            </a:r>
            <a:r>
              <a:rPr lang="en-US" altLang="en-US">
                <a:solidFill>
                  <a:srgbClr val="F2F2F2"/>
                </a:solidFill>
                <a:cs typeface="Times New Roman" panose="02020603050405020304" pitchFamily="18" charset="0"/>
              </a:rPr>
              <a:t>C)</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a:extLst>
              <a:ext uri="{FF2B5EF4-FFF2-40B4-BE49-F238E27FC236}">
                <a16:creationId xmlns:a16="http://schemas.microsoft.com/office/drawing/2014/main" id="{F816F637-9B4E-F049-A8D3-2ABFC634E3AE}"/>
              </a:ext>
            </a:extLst>
          </p:cNvPr>
          <p:cNvSpPr>
            <a:spLocks noChangeArrowheads="1"/>
          </p:cNvSpPr>
          <p:nvPr/>
        </p:nvSpPr>
        <p:spPr bwMode="auto">
          <a:xfrm>
            <a:off x="684212" y="990601"/>
            <a:ext cx="10210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altLang="en-US" sz="2800">
                <a:solidFill>
                  <a:srgbClr val="000000"/>
                </a:solidFill>
                <a:latin typeface="+mj-lt"/>
              </a:rPr>
              <a:t>Trước khi gieo, người ta thường ngâm hạt trong nước ấm (khoảng 40</a:t>
            </a:r>
            <a:r>
              <a:rPr lang="vi-VN" altLang="en-US" sz="2800" baseline="30000">
                <a:solidFill>
                  <a:srgbClr val="000000"/>
                </a:solidFill>
                <a:latin typeface="+mj-lt"/>
              </a:rPr>
              <a:t>o</a:t>
            </a:r>
            <a:r>
              <a:rPr lang="vi-VN" altLang="en-US" sz="2800">
                <a:solidFill>
                  <a:srgbClr val="000000"/>
                </a:solidFill>
                <a:latin typeface="+mj-lt"/>
              </a:rPr>
              <a:t>C) để cung cấp nước và nhiệt độ thích hợp cho hạt nảy mầm:</a:t>
            </a:r>
          </a:p>
          <a:p>
            <a:pPr algn="just"/>
            <a:r>
              <a:rPr lang="vi-VN" altLang="en-US" sz="2800">
                <a:solidFill>
                  <a:srgbClr val="000000"/>
                </a:solidFill>
                <a:latin typeface="+mj-lt"/>
              </a:rPr>
              <a:t>- Khi bảo quản, hạt thường được phơi khô, hàm lượng nước thấp trong hạt ức chế hoạt động hô hấp tế bào dẫn đến ức chế sự nảy mầm.</a:t>
            </a:r>
          </a:p>
          <a:p>
            <a:pPr algn="just"/>
            <a:r>
              <a:rPr lang="vi-VN" altLang="en-US" sz="2800">
                <a:solidFill>
                  <a:srgbClr val="000000"/>
                </a:solidFill>
                <a:latin typeface="+mj-lt"/>
              </a:rPr>
              <a:t>- Do đó, để kích thích sự nảy mầm cần phải cung cấp đủ nước cho hạt bằng cách ngâm hạt trong nước. Mà ngâm hạt khô với nước ấm sẽ vừa giúp cung cấp đủ nước cho hạt nhanh hơn nước lạnh vừa giúp tạo nhiệt độ thích hợp cho sự hoạt động của các enzyme hô hấp tế bào. Nhờ vậy, hạt tiến hành quá trình hô hấp tế bào mạnh mẽ, tạo năng lượng và vật chất kích thích sự nảy mầm.</a:t>
            </a: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E48CD5-6D90-9070-8410-998E256335C2}"/>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D23E1AAA-A45B-909E-E71A-35923D493DF7}"/>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1DEE2525-7069-261E-C9BB-9BE166D4A7B8}"/>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1429" name="TextBox 5">
            <a:extLst>
              <a:ext uri="{FF2B5EF4-FFF2-40B4-BE49-F238E27FC236}">
                <a16:creationId xmlns:a16="http://schemas.microsoft.com/office/drawing/2014/main" id="{5BE2D43F-422B-9BA4-3871-781789739955}"/>
              </a:ext>
            </a:extLst>
          </p:cNvPr>
          <p:cNvSpPr txBox="1">
            <a:spLocks noChangeArrowheads="1"/>
          </p:cNvSpPr>
          <p:nvPr/>
        </p:nvSpPr>
        <p:spPr bwMode="auto">
          <a:xfrm>
            <a:off x="1662112" y="1490663"/>
            <a:ext cx="485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OXYGEN</a:t>
            </a:r>
          </a:p>
        </p:txBody>
      </p:sp>
      <p:sp>
        <p:nvSpPr>
          <p:cNvPr id="2" name="TextBox 1">
            <a:extLst>
              <a:ext uri="{FF2B5EF4-FFF2-40B4-BE49-F238E27FC236}">
                <a16:creationId xmlns:a16="http://schemas.microsoft.com/office/drawing/2014/main" id="{9073AB17-2F02-83A1-F044-D1460AAE929C}"/>
              </a:ext>
            </a:extLst>
          </p:cNvPr>
          <p:cNvSpPr txBox="1">
            <a:spLocks noChangeArrowheads="1"/>
          </p:cNvSpPr>
          <p:nvPr/>
        </p:nvSpPr>
        <p:spPr bwMode="auto">
          <a:xfrm>
            <a:off x="1662112" y="2052638"/>
            <a:ext cx="900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Oxygen là nguyên liệu tham gia vào quá trình quang hợp</a:t>
            </a:r>
          </a:p>
        </p:txBody>
      </p:sp>
      <p:sp>
        <p:nvSpPr>
          <p:cNvPr id="3" name="TextBox 2">
            <a:extLst>
              <a:ext uri="{FF2B5EF4-FFF2-40B4-BE49-F238E27FC236}">
                <a16:creationId xmlns:a16="http://schemas.microsoft.com/office/drawing/2014/main" id="{96674556-9668-4EF7-79E4-FC7768E616D3}"/>
              </a:ext>
            </a:extLst>
          </p:cNvPr>
          <p:cNvSpPr txBox="1">
            <a:spLocks noChangeArrowheads="1"/>
          </p:cNvSpPr>
          <p:nvPr/>
        </p:nvSpPr>
        <p:spPr bwMode="auto">
          <a:xfrm>
            <a:off x="1629711" y="2614522"/>
            <a:ext cx="886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Khi nồng độ Oxygen trong không khí giảm xuống dưới 5% thì cường độ hô hấp giảm </a:t>
            </a:r>
          </a:p>
        </p:txBody>
      </p:sp>
      <p:pic>
        <p:nvPicPr>
          <p:cNvPr id="7" name="Picture 6">
            <a:extLst>
              <a:ext uri="{FF2B5EF4-FFF2-40B4-BE49-F238E27FC236}">
                <a16:creationId xmlns:a16="http://schemas.microsoft.com/office/drawing/2014/main" id="{50789C96-767B-5D28-2D54-1870AC6D19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2750" y="3544888"/>
            <a:ext cx="36385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F46B129-79F2-DAA9-09DE-E7A4F38667CA}"/>
              </a:ext>
            </a:extLst>
          </p:cNvPr>
          <p:cNvSpPr txBox="1">
            <a:spLocks noChangeArrowheads="1"/>
          </p:cNvSpPr>
          <p:nvPr/>
        </p:nvSpPr>
        <p:spPr bwMode="auto">
          <a:xfrm>
            <a:off x="5102226" y="3357563"/>
            <a:ext cx="5564187" cy="46196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2F2F2"/>
                </a:solidFill>
                <a:cs typeface="Times New Roman" panose="02020603050405020304" pitchFamily="18" charset="0"/>
              </a:rPr>
              <a:t>Vì sao cây bị ngập úng lâu ngày sẽ chết?</a:t>
            </a:r>
          </a:p>
        </p:txBody>
      </p:sp>
      <p:sp>
        <p:nvSpPr>
          <p:cNvPr id="9" name="TextBox 8">
            <a:extLst>
              <a:ext uri="{FF2B5EF4-FFF2-40B4-BE49-F238E27FC236}">
                <a16:creationId xmlns:a16="http://schemas.microsoft.com/office/drawing/2014/main" id="{F822B843-3076-5BCD-5507-80B76D6D16DE}"/>
              </a:ext>
            </a:extLst>
          </p:cNvPr>
          <p:cNvSpPr txBox="1">
            <a:spLocks noChangeArrowheads="1"/>
          </p:cNvSpPr>
          <p:nvPr/>
        </p:nvSpPr>
        <p:spPr bwMode="auto">
          <a:xfrm>
            <a:off x="5480050" y="4067175"/>
            <a:ext cx="5137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0000"/>
                </a:solidFill>
                <a:cs typeface="Times New Roman" panose="02020603050405020304" pitchFamily="18" charset="0"/>
              </a:rPr>
              <a:t>Cây ngập úng -&gt; Rễ cây thiếu oxygen -&gt; Không thực hiện được quá trình hô hấp tế bào -&gt; Rễ chết và không được phục hồi -&gt; Cây chết</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BBE048C-0A01-E1C6-33B9-536C994C0D64}"/>
              </a:ext>
            </a:extLst>
          </p:cNvPr>
          <p:cNvSpPr/>
          <p:nvPr/>
        </p:nvSpPr>
        <p:spPr>
          <a:xfrm>
            <a:off x="1522412" y="1490664"/>
            <a:ext cx="9144000" cy="4510087"/>
          </a:xfrm>
          <a:prstGeom prst="roundRect">
            <a:avLst/>
          </a:prstGeom>
          <a:solidFill>
            <a:srgbClr val="FCF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604720D7-8753-CE46-E6B4-7C60BE999EF2}"/>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285308B0-57C2-55D4-1188-0EEFAFA602D5}"/>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5525" name="TextBox 5">
            <a:extLst>
              <a:ext uri="{FF2B5EF4-FFF2-40B4-BE49-F238E27FC236}">
                <a16:creationId xmlns:a16="http://schemas.microsoft.com/office/drawing/2014/main" id="{48707B7F-BA61-D79F-BD05-94E3C4999E4B}"/>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sp>
        <p:nvSpPr>
          <p:cNvPr id="2" name="TextBox 1">
            <a:extLst>
              <a:ext uri="{FF2B5EF4-FFF2-40B4-BE49-F238E27FC236}">
                <a16:creationId xmlns:a16="http://schemas.microsoft.com/office/drawing/2014/main" id="{94D6E9D9-F650-8A0B-178D-B34EC6A82CD2}"/>
              </a:ext>
            </a:extLst>
          </p:cNvPr>
          <p:cNvSpPr txBox="1">
            <a:spLocks noChangeArrowheads="1"/>
          </p:cNvSpPr>
          <p:nvPr/>
        </p:nvSpPr>
        <p:spPr bwMode="auto">
          <a:xfrm>
            <a:off x="1662112" y="2136775"/>
            <a:ext cx="8864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Nồng độ carbon dioxide trong không khí thuận lợi  cho hô hấp tế bào là 0,03%</a:t>
            </a:r>
          </a:p>
        </p:txBody>
      </p:sp>
      <p:sp>
        <p:nvSpPr>
          <p:cNvPr id="8" name="TextBox 7">
            <a:extLst>
              <a:ext uri="{FF2B5EF4-FFF2-40B4-BE49-F238E27FC236}">
                <a16:creationId xmlns:a16="http://schemas.microsoft.com/office/drawing/2014/main" id="{0B12AFFB-4330-EFE7-4B40-A69745447BD1}"/>
              </a:ext>
            </a:extLst>
          </p:cNvPr>
          <p:cNvSpPr txBox="1">
            <a:spLocks noChangeArrowheads="1"/>
          </p:cNvSpPr>
          <p:nvPr/>
        </p:nvSpPr>
        <p:spPr bwMode="auto">
          <a:xfrm>
            <a:off x="1662112" y="2870201"/>
            <a:ext cx="886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Nồng độ carbon dioxide tăng sẽ ức chế quá trình hô hấp</a:t>
            </a:r>
          </a:p>
        </p:txBody>
      </p:sp>
      <p:pic>
        <p:nvPicPr>
          <p:cNvPr id="7" name="Picture 6">
            <a:extLst>
              <a:ext uri="{FF2B5EF4-FFF2-40B4-BE49-F238E27FC236}">
                <a16:creationId xmlns:a16="http://schemas.microsoft.com/office/drawing/2014/main" id="{E5AF0C15-1EE5-A755-DD58-23B3ED0042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1351" y="3332164"/>
            <a:ext cx="5424487"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7C7C18A-56E4-46C5-BF11-3C33D0CB4251}"/>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575A2E3D-BD99-A09D-7C78-083E09BF762D}"/>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15826224-5B1E-2294-EFB1-A939DE99E81C}"/>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7573" name="TextBox 5">
            <a:extLst>
              <a:ext uri="{FF2B5EF4-FFF2-40B4-BE49-F238E27FC236}">
                <a16:creationId xmlns:a16="http://schemas.microsoft.com/office/drawing/2014/main" id="{D5B0929D-C8FB-3369-698D-4E1B90C8FA38}"/>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pic>
        <p:nvPicPr>
          <p:cNvPr id="237574" name="Picture 1">
            <a:extLst>
              <a:ext uri="{FF2B5EF4-FFF2-40B4-BE49-F238E27FC236}">
                <a16:creationId xmlns:a16="http://schemas.microsoft.com/office/drawing/2014/main" id="{FEC0574B-81E9-1240-2888-0BEB6F717A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9438" y="2176463"/>
            <a:ext cx="34702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TextBox 2">
            <a:extLst>
              <a:ext uri="{FF2B5EF4-FFF2-40B4-BE49-F238E27FC236}">
                <a16:creationId xmlns:a16="http://schemas.microsoft.com/office/drawing/2014/main" id="{419209A6-C9F3-1887-B9E3-B46D4A2C11D8}"/>
              </a:ext>
            </a:extLst>
          </p:cNvPr>
          <p:cNvSpPr txBox="1">
            <a:spLocks noChangeArrowheads="1"/>
          </p:cNvSpPr>
          <p:nvPr/>
        </p:nvSpPr>
        <p:spPr bwMode="auto">
          <a:xfrm>
            <a:off x="5319712" y="2176464"/>
            <a:ext cx="5346700" cy="9540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F2F2F2"/>
                </a:solidFill>
                <a:cs typeface="Times New Roman" panose="02020603050405020304" pitchFamily="18" charset="0"/>
              </a:rPr>
              <a:t>	</a:t>
            </a:r>
            <a:r>
              <a:rPr lang="en-US" altLang="en-US" sz="2800" b="1">
                <a:solidFill>
                  <a:srgbClr val="F2F2F2"/>
                </a:solidFill>
                <a:cs typeface="Times New Roman" panose="02020603050405020304" pitchFamily="18" charset="0"/>
              </a:rPr>
              <a:t>Vì sao không nên trồng nhiều cây xanh trong phòng ngủ?</a:t>
            </a:r>
          </a:p>
        </p:txBody>
      </p:sp>
      <p:sp>
        <p:nvSpPr>
          <p:cNvPr id="7" name="TextBox 6">
            <a:extLst>
              <a:ext uri="{FF2B5EF4-FFF2-40B4-BE49-F238E27FC236}">
                <a16:creationId xmlns:a16="http://schemas.microsoft.com/office/drawing/2014/main" id="{F26AA80D-EA6A-6901-198F-B38026E25232}"/>
              </a:ext>
            </a:extLst>
          </p:cNvPr>
          <p:cNvSpPr txBox="1">
            <a:spLocks noChangeArrowheads="1"/>
          </p:cNvSpPr>
          <p:nvPr/>
        </p:nvSpPr>
        <p:spPr bwMode="auto">
          <a:xfrm>
            <a:off x="5427662" y="3305176"/>
            <a:ext cx="52387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Ban đêm cây tiến hành hô hấp lấy đi khí oxygen và thải ra khí carbon dioxide, cản trở hô hấp của con người, có thể gây nguy hiểm đến tính mạng.</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7362C65-097D-0739-2431-28550BD4B5A3}"/>
              </a:ext>
            </a:extLst>
          </p:cNvPr>
          <p:cNvSpPr/>
          <p:nvPr/>
        </p:nvSpPr>
        <p:spPr>
          <a:xfrm>
            <a:off x="1522412" y="1490664"/>
            <a:ext cx="9144000" cy="4510087"/>
          </a:xfrm>
          <a:prstGeom prst="roundRect">
            <a:avLst/>
          </a:prstGeom>
          <a:solidFill>
            <a:srgbClr val="FCF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1C381AD5-CA97-6A95-02A9-4E08749E9228}"/>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F0783E2D-7FF1-7A9D-7585-22C19A759FC4}"/>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9621" name="TextBox 5">
            <a:extLst>
              <a:ext uri="{FF2B5EF4-FFF2-40B4-BE49-F238E27FC236}">
                <a16:creationId xmlns:a16="http://schemas.microsoft.com/office/drawing/2014/main" id="{D0AD5A29-518E-0FB2-5CAB-DA59F2A52263}"/>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pic>
        <p:nvPicPr>
          <p:cNvPr id="239622" name="Picture 1">
            <a:extLst>
              <a:ext uri="{FF2B5EF4-FFF2-40B4-BE49-F238E27FC236}">
                <a16:creationId xmlns:a16="http://schemas.microsoft.com/office/drawing/2014/main" id="{69018575-7BC3-F487-F7A0-52CB8E6941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5476" y="3352800"/>
            <a:ext cx="61055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TextBox 2">
            <a:extLst>
              <a:ext uri="{FF2B5EF4-FFF2-40B4-BE49-F238E27FC236}">
                <a16:creationId xmlns:a16="http://schemas.microsoft.com/office/drawing/2014/main" id="{AB61B08C-A257-B5EC-F1F6-A6D182AC0A7A}"/>
              </a:ext>
            </a:extLst>
          </p:cNvPr>
          <p:cNvSpPr txBox="1">
            <a:spLocks noChangeArrowheads="1"/>
          </p:cNvSpPr>
          <p:nvPr/>
        </p:nvSpPr>
        <p:spPr bwMode="auto">
          <a:xfrm>
            <a:off x="1955800" y="2176464"/>
            <a:ext cx="8710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4472C4"/>
                </a:solidFill>
                <a:cs typeface="Times New Roman" panose="02020603050405020304" pitchFamily="18" charset="0"/>
              </a:rPr>
              <a:t>	</a:t>
            </a:r>
            <a:r>
              <a:rPr lang="en-US" altLang="en-US" sz="2800" b="1">
                <a:solidFill>
                  <a:srgbClr val="4472C4"/>
                </a:solidFill>
                <a:cs typeface="Times New Roman" panose="02020603050405020304" pitchFamily="18" charset="0"/>
              </a:rPr>
              <a:t>Một số loại cây hút khí carbon dioxide và thải khí oxygen vào ban đêm.</a:t>
            </a:r>
          </a:p>
        </p:txBody>
      </p:sp>
    </p:spTree>
    <p:custDataLst>
      <p:tags r:id="rId1"/>
    </p:custDataLst>
  </p:cSld>
  <p:clrMapOvr>
    <a:masterClrMapping/>
  </p:clrMapOvr>
  <p:transition spd="slow" advTm="39729">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Box 4">
            <a:extLst>
              <a:ext uri="{FF2B5EF4-FFF2-40B4-BE49-F238E27FC236}">
                <a16:creationId xmlns:a16="http://schemas.microsoft.com/office/drawing/2014/main" id="{173DFD0C-FCC6-6868-B681-B1E06D75BE3D}"/>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8" name="TextBox 21">
            <a:extLst>
              <a:ext uri="{FF2B5EF4-FFF2-40B4-BE49-F238E27FC236}">
                <a16:creationId xmlns:a16="http://schemas.microsoft.com/office/drawing/2014/main" id="{8ABFA748-9F8E-AA64-1B77-749150B73060}"/>
              </a:ext>
            </a:extLst>
          </p:cNvPr>
          <p:cNvSpPr txBox="1"/>
          <p:nvPr/>
        </p:nvSpPr>
        <p:spPr>
          <a:xfrm>
            <a:off x="227012" y="609600"/>
            <a:ext cx="10134600"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MỘT</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SỐ YẾU TỐ ẢNH HƯỞNG ĐẾN HÔ HẤP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pic>
        <p:nvPicPr>
          <p:cNvPr id="244740" name="Picture 6">
            <a:extLst>
              <a:ext uri="{FF2B5EF4-FFF2-40B4-BE49-F238E27FC236}">
                <a16:creationId xmlns:a16="http://schemas.microsoft.com/office/drawing/2014/main" id="{06C93685-1557-3F43-5344-FF1A4D200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9212" y="759757"/>
            <a:ext cx="8810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2231D16-7396-F975-6204-A84629D2AF4D}"/>
              </a:ext>
            </a:extLst>
          </p:cNvPr>
          <p:cNvSpPr txBox="1"/>
          <p:nvPr/>
        </p:nvSpPr>
        <p:spPr>
          <a:xfrm>
            <a:off x="901036" y="1260861"/>
            <a:ext cx="9917776" cy="954107"/>
          </a:xfrm>
          <a:prstGeom prst="rect">
            <a:avLst/>
          </a:prstGeom>
          <a:noFill/>
        </p:spPr>
        <p:txBody>
          <a:bodyPr wrap="square">
            <a:spAutoFit/>
          </a:bodyPr>
          <a:lstStyle/>
          <a:p>
            <a:pPr eaLnBrk="1" hangingPunct="1">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Nhiệt độ tác  động đến các enzyme xúc tác phản ứng hoá học. Nhiệt độ thuận lợi cho quá trình hô hấp ở các tế bào là từ 30 – 35</a:t>
            </a:r>
            <a:r>
              <a:rPr lang="en-US" altLang="en-US" sz="2800" baseline="30000">
                <a:solidFill>
                  <a:srgbClr val="000000"/>
                </a:solidFill>
                <a:latin typeface="Times New Roman" panose="02020603050405020304" pitchFamily="18" charset="0"/>
                <a:cs typeface="Times New Roman" panose="02020603050405020304" pitchFamily="18" charset="0"/>
              </a:rPr>
              <a:t>0</a:t>
            </a:r>
            <a:r>
              <a:rPr lang="en-US" altLang="en-US" sz="2800">
                <a:solidFill>
                  <a:srgbClr val="000000"/>
                </a:solidFill>
                <a:latin typeface="Times New Roman" panose="02020603050405020304" pitchFamily="18" charset="0"/>
                <a:cs typeface="Times New Roman" panose="02020603050405020304" pitchFamily="18" charset="0"/>
              </a:rPr>
              <a:t>C</a:t>
            </a:r>
          </a:p>
        </p:txBody>
      </p:sp>
      <p:sp>
        <p:nvSpPr>
          <p:cNvPr id="5" name="TextBox 4">
            <a:extLst>
              <a:ext uri="{FF2B5EF4-FFF2-40B4-BE49-F238E27FC236}">
                <a16:creationId xmlns:a16="http://schemas.microsoft.com/office/drawing/2014/main" id="{CDFAE15B-4F21-AA54-8CB2-859F02A35751}"/>
              </a:ext>
            </a:extLst>
          </p:cNvPr>
          <p:cNvSpPr txBox="1"/>
          <p:nvPr/>
        </p:nvSpPr>
        <p:spPr>
          <a:xfrm>
            <a:off x="901036" y="2286000"/>
            <a:ext cx="9689176" cy="1384995"/>
          </a:xfrm>
          <a:prstGeom prst="rect">
            <a:avLst/>
          </a:prstGeom>
          <a:noFill/>
        </p:spPr>
        <p:txBody>
          <a:bodyPr wrap="square">
            <a:spAutoFit/>
          </a:bodyPr>
          <a:lstStyle/>
          <a:p>
            <a:r>
              <a:rPr kumimoji="0" lang="en-US" altLang="en-US" sz="280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Nước vừa là nguyên liệu , vừa là môi trường cho các phản ứng hóa học trong quá trình hô hấp tế bào.</a:t>
            </a:r>
            <a:r>
              <a:rPr lang="en-US" altLang="en-US" sz="2800">
                <a:latin typeface="Times New Roman" panose="02020603050405020304" pitchFamily="18" charset="0"/>
                <a:cs typeface="Times New Roman" panose="02020603050405020304" pitchFamily="18" charset="0"/>
              </a:rPr>
              <a:t>Cường độ hô hấp tỉ lệ thuận với hàm lượng nước trong tế bào</a:t>
            </a: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9DB437-4BD0-B706-32D7-BADF75222228}"/>
              </a:ext>
            </a:extLst>
          </p:cNvPr>
          <p:cNvSpPr txBox="1"/>
          <p:nvPr/>
        </p:nvSpPr>
        <p:spPr>
          <a:xfrm>
            <a:off x="881244" y="3657600"/>
            <a:ext cx="10089968" cy="1569660"/>
          </a:xfrm>
          <a:prstGeom prst="rect">
            <a:avLst/>
          </a:prstGeom>
          <a:noFill/>
        </p:spPr>
        <p:txBody>
          <a:bodyPr wrap="square">
            <a:spAutoFit/>
          </a:bodyPr>
          <a:lstStyle/>
          <a:p>
            <a:r>
              <a:rPr lang="en-US" altLang="en-US" sz="2800">
                <a:latin typeface="Times New Roman" panose="02020603050405020304" pitchFamily="18" charset="0"/>
                <a:cs typeface="Times New Roman" panose="02020603050405020304" pitchFamily="18" charset="0"/>
              </a:rPr>
              <a:t>- Oxygen là nguyên liệu tham gia vào quá trình quang hợp .Khi nồng độ Oxygen trong không khí giảm xuống dưới 5% thì cường độ hô hấp giảm </a:t>
            </a:r>
          </a:p>
          <a:p>
            <a:pPr eaLnBrk="1" hangingPunct="1">
              <a:buFont typeface="Arial" panose="020B0604020202020204" pitchFamily="34" charset="0"/>
              <a:buChar char="•"/>
            </a:pPr>
            <a:endParaRPr lang="en-US" altLang="en-US" b="1">
              <a:solidFill>
                <a:srgbClr val="4472C4"/>
              </a:solidFill>
              <a:cs typeface="Times New Roman" panose="02020603050405020304" pitchFamily="18" charset="0"/>
            </a:endParaRPr>
          </a:p>
        </p:txBody>
      </p:sp>
      <p:sp>
        <p:nvSpPr>
          <p:cNvPr id="10" name="TextBox 9">
            <a:extLst>
              <a:ext uri="{FF2B5EF4-FFF2-40B4-BE49-F238E27FC236}">
                <a16:creationId xmlns:a16="http://schemas.microsoft.com/office/drawing/2014/main" id="{00F52A8F-2DD8-B326-1731-B86F3133AE52}"/>
              </a:ext>
            </a:extLst>
          </p:cNvPr>
          <p:cNvSpPr txBox="1"/>
          <p:nvPr/>
        </p:nvSpPr>
        <p:spPr>
          <a:xfrm>
            <a:off x="901035" y="5033427"/>
            <a:ext cx="10406545" cy="1138773"/>
          </a:xfrm>
          <a:prstGeom prst="rect">
            <a:avLst/>
          </a:prstGeom>
          <a:noFill/>
        </p:spPr>
        <p:txBody>
          <a:bodyPr wrap="square">
            <a:spAutoFit/>
          </a:bodyPr>
          <a:lstStyle/>
          <a:p>
            <a:r>
              <a:rPr lang="en-US" altLang="en-US" sz="2800">
                <a:latin typeface="Times New Roman" panose="02020603050405020304" pitchFamily="18" charset="0"/>
                <a:cs typeface="Times New Roman" panose="02020603050405020304" pitchFamily="18" charset="0"/>
              </a:rPr>
              <a:t>- Nồng độ carbon dioxide trong không khí thuận lợi  cho hô hấp tế bào là 0,03%.Nồng độ carbon dioxide tăng sẽ ức chế quá trình hô hấp</a:t>
            </a:r>
          </a:p>
          <a:p>
            <a:pPr eaLnBrk="1" hangingPunct="1">
              <a:buFont typeface="Arial" panose="020B0604020202020204" pitchFamily="34" charset="0"/>
              <a:buChar char="•"/>
            </a:pPr>
            <a:endParaRPr lang="en-US" altLang="en-US" b="1">
              <a:solidFill>
                <a:srgbClr val="4472C4"/>
              </a:solidFill>
              <a:cs typeface="Times New Roman" panose="02020603050405020304" pitchFamily="18" charset="0"/>
            </a:endParaRP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3">
            <a:extLst>
              <a:ext uri="{FF2B5EF4-FFF2-40B4-BE49-F238E27FC236}">
                <a16:creationId xmlns:a16="http://schemas.microsoft.com/office/drawing/2014/main" id="{25BD6F63-636A-5DC7-240F-FE8FCA6D6BAD}"/>
              </a:ext>
            </a:extLst>
          </p:cNvPr>
          <p:cNvSpPr>
            <a:spLocks noChangeArrowheads="1"/>
          </p:cNvSpPr>
          <p:nvPr/>
        </p:nvSpPr>
        <p:spPr bwMode="auto">
          <a:xfrm>
            <a:off x="1674812" y="228601"/>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Hãy vẽ đồ thị thể hiện mối quan hệ giữa nhiệt độ và hô hấp tế bào.</a:t>
            </a:r>
          </a:p>
        </p:txBody>
      </p:sp>
      <p:pic>
        <p:nvPicPr>
          <p:cNvPr id="91138" name="Picture 2" descr="Hãy vẽ đồ thị thể hiện mối quan hệ giữa nhiệt độ và hô hấp tế bào">
            <a:extLst>
              <a:ext uri="{FF2B5EF4-FFF2-40B4-BE49-F238E27FC236}">
                <a16:creationId xmlns:a16="http://schemas.microsoft.com/office/drawing/2014/main" id="{86824D28-F430-2A57-12FE-7DDC20177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7" y="12192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58FCC8-1FE1-830E-1EEF-F050CBF72047}"/>
              </a:ext>
            </a:extLst>
          </p:cNvPr>
          <p:cNvSpPr>
            <a:spLocks noChangeArrowheads="1"/>
          </p:cNvSpPr>
          <p:nvPr/>
        </p:nvSpPr>
        <p:spPr bwMode="auto">
          <a:xfrm>
            <a:off x="2436812" y="5414963"/>
            <a:ext cx="640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333333"/>
                </a:solidFill>
                <a:latin typeface="Times New Roman" panose="02020603050405020304" pitchFamily="18" charset="0"/>
                <a:cs typeface="Times New Roman" panose="02020603050405020304" pitchFamily="18" charset="0"/>
              </a:rPr>
              <a:t>Nhiệt độ thuận lợi cho quá trình hô hấp ở sinh vật là khoảng 30 – 35</a:t>
            </a:r>
            <a:r>
              <a:rPr lang="en-US" altLang="en-US" sz="2400" baseline="30000">
                <a:solidFill>
                  <a:srgbClr val="333333"/>
                </a:solidFill>
                <a:latin typeface="Times New Roman" panose="02020603050405020304" pitchFamily="18" charset="0"/>
                <a:cs typeface="Times New Roman" panose="02020603050405020304" pitchFamily="18" charset="0"/>
              </a:rPr>
              <a:t>o</a:t>
            </a:r>
            <a:r>
              <a:rPr lang="en-US" altLang="en-US" sz="2400">
                <a:solidFill>
                  <a:srgbClr val="333333"/>
                </a:solidFill>
                <a:latin typeface="Times New Roman" panose="02020603050405020304" pitchFamily="18" charset="0"/>
                <a:cs typeface="Times New Roman" panose="02020603050405020304" pitchFamily="18" charset="0"/>
              </a:rPr>
              <a:t>C.</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ppt_x"/>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434548-2626-1F32-3E59-8BD980C2AC7F}"/>
              </a:ext>
            </a:extLst>
          </p:cNvPr>
          <p:cNvSpPr txBox="1"/>
          <p:nvPr/>
        </p:nvSpPr>
        <p:spPr>
          <a:xfrm>
            <a:off x="1446212" y="533400"/>
            <a:ext cx="9753600" cy="954107"/>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Vì sao trước khi gieo hạt, người ta thường ngâm hạt trong nước ấm ( khoảng 40 độ C?</a:t>
            </a:r>
          </a:p>
        </p:txBody>
      </p:sp>
    </p:spTree>
    <p:extLst>
      <p:ext uri="{BB962C8B-B14F-4D97-AF65-F5344CB8AC3E}">
        <p14:creationId xmlns:p14="http://schemas.microsoft.com/office/powerpoint/2010/main" val="31233600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82789" y="296506"/>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6" name="Group 6"/>
          <p:cNvGrpSpPr/>
          <p:nvPr/>
        </p:nvGrpSpPr>
        <p:grpSpPr>
          <a:xfrm>
            <a:off x="685622" y="1075099"/>
            <a:ext cx="12468874" cy="5457668"/>
            <a:chOff x="0" y="0"/>
            <a:chExt cx="24944244" cy="10915335"/>
          </a:xfrm>
        </p:grpSpPr>
        <p:pic>
          <p:nvPicPr>
            <p:cNvPr id="7" name="Picture 7"/>
            <p:cNvPicPr>
              <a:picLocks noChangeAspect="1"/>
            </p:cNvPicPr>
            <p:nvPr/>
          </p:nvPicPr>
          <p:blipFill>
            <a:blip r:embed="rId2"/>
            <a:srcRect l="8057" t="2685" r="6266" b="3581"/>
            <a:stretch>
              <a:fillRect/>
            </a:stretch>
          </p:blipFill>
          <p:spPr>
            <a:xfrm>
              <a:off x="0" y="2235918"/>
              <a:ext cx="7569799" cy="828169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30113" flipH="1">
              <a:off x="5833478" y="583601"/>
              <a:ext cx="2243108" cy="5183653"/>
            </a:xfrm>
            <a:prstGeom prst="rect">
              <a:avLst/>
            </a:prstGeom>
          </p:spPr>
        </p:pic>
        <p:pic>
          <p:nvPicPr>
            <p:cNvPr id="9" name="Picture 9"/>
            <p:cNvPicPr>
              <a:picLocks noChangeAspect="1"/>
            </p:cNvPicPr>
            <p:nvPr/>
          </p:nvPicPr>
          <p:blipFill>
            <a:blip r:embed="rId5"/>
            <a:srcRect t="18460" b="15226"/>
            <a:stretch>
              <a:fillRect/>
            </a:stretch>
          </p:blipFill>
          <p:spPr>
            <a:xfrm rot="3629976">
              <a:off x="10286465" y="4115078"/>
              <a:ext cx="7647212" cy="285108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90641" flipH="1">
              <a:off x="10419854" y="3639443"/>
              <a:ext cx="1133275" cy="26189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1780" y="5596703"/>
              <a:ext cx="1302067" cy="1330337"/>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90641" flipH="1">
              <a:off x="11843907" y="6595083"/>
              <a:ext cx="1133275" cy="261891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4967486" y="1144332"/>
              <a:ext cx="1133275" cy="261891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6116065" y="3014779"/>
              <a:ext cx="1133275" cy="261891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7072466" y="5328688"/>
              <a:ext cx="1133275" cy="2618914"/>
            </a:xfrm>
            <a:prstGeom prst="rect">
              <a:avLst/>
            </a:prstGeom>
          </p:spPr>
        </p:pic>
        <p:pic>
          <p:nvPicPr>
            <p:cNvPr id="16" name="Picture 16"/>
            <p:cNvPicPr>
              <a:picLocks noChangeAspect="1"/>
            </p:cNvPicPr>
            <p:nvPr/>
          </p:nvPicPr>
          <p:blipFill>
            <a:blip r:embed="rId10"/>
            <a:srcRect l="19721" r="13193"/>
            <a:stretch>
              <a:fillRect/>
            </a:stretch>
          </p:blipFill>
          <p:spPr>
            <a:xfrm>
              <a:off x="9423175" y="8153829"/>
              <a:ext cx="2203989" cy="2053354"/>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58177" y="0"/>
              <a:ext cx="1361853" cy="2453789"/>
            </a:xfrm>
            <a:prstGeom prst="rect">
              <a:avLst/>
            </a:prstGeom>
          </p:spPr>
        </p:pic>
        <p:pic>
          <p:nvPicPr>
            <p:cNvPr id="18" name="Picture 18"/>
            <p:cNvPicPr>
              <a:picLocks noChangeAspect="1"/>
            </p:cNvPicPr>
            <p:nvPr/>
          </p:nvPicPr>
          <p:blipFill>
            <a:blip r:embed="rId13"/>
            <a:srcRect/>
            <a:stretch>
              <a:fillRect/>
            </a:stretch>
          </p:blipFill>
          <p:spPr>
            <a:xfrm rot="1968488">
              <a:off x="18716978" y="2568265"/>
              <a:ext cx="2476996" cy="1857747"/>
            </a:xfrm>
            <a:prstGeom prst="rect">
              <a:avLst/>
            </a:prstGeom>
          </p:spPr>
        </p:pic>
        <p:grpSp>
          <p:nvGrpSpPr>
            <p:cNvPr id="19" name="Group 19"/>
            <p:cNvGrpSpPr>
              <a:grpSpLocks noChangeAspect="1"/>
            </p:cNvGrpSpPr>
            <p:nvPr/>
          </p:nvGrpSpPr>
          <p:grpSpPr>
            <a:xfrm>
              <a:off x="19130080" y="5246049"/>
              <a:ext cx="1055791" cy="2261435"/>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8042943" y="7190061"/>
              <a:ext cx="2943549"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Glucose</a:t>
              </a:r>
            </a:p>
          </p:txBody>
        </p:sp>
        <p:sp>
          <p:nvSpPr>
            <p:cNvPr id="22" name="TextBox 22"/>
            <p:cNvSpPr txBox="1"/>
            <p:nvPr/>
          </p:nvSpPr>
          <p:spPr>
            <a:xfrm>
              <a:off x="9514718" y="10140507"/>
              <a:ext cx="3203308"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Oxygen</a:t>
              </a:r>
            </a:p>
          </p:txBody>
        </p:sp>
        <p:sp>
          <p:nvSpPr>
            <p:cNvPr id="23" name="TextBox 23"/>
            <p:cNvSpPr txBox="1"/>
            <p:nvPr/>
          </p:nvSpPr>
          <p:spPr>
            <a:xfrm>
              <a:off x="18626389" y="678774"/>
              <a:ext cx="3138175"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Nước</a:t>
              </a:r>
            </a:p>
          </p:txBody>
        </p:sp>
        <p:sp>
          <p:nvSpPr>
            <p:cNvPr id="24" name="TextBox 24"/>
            <p:cNvSpPr txBox="1"/>
            <p:nvPr/>
          </p:nvSpPr>
          <p:spPr>
            <a:xfrm>
              <a:off x="18055176" y="4098556"/>
              <a:ext cx="6889068"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Carbon dioxide</a:t>
              </a:r>
            </a:p>
          </p:txBody>
        </p:sp>
        <p:sp>
          <p:nvSpPr>
            <p:cNvPr id="25" name="TextBox 25"/>
            <p:cNvSpPr txBox="1"/>
            <p:nvPr/>
          </p:nvSpPr>
          <p:spPr>
            <a:xfrm>
              <a:off x="18882978" y="7599293"/>
              <a:ext cx="2041852"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ATP</a:t>
              </a:r>
            </a:p>
          </p:txBody>
        </p:sp>
        <p:sp>
          <p:nvSpPr>
            <p:cNvPr id="26" name="TextBox 26"/>
            <p:cNvSpPr txBox="1"/>
            <p:nvPr/>
          </p:nvSpPr>
          <p:spPr>
            <a:xfrm>
              <a:off x="9562438" y="1810334"/>
              <a:ext cx="2848108" cy="774828"/>
            </a:xfrm>
            <a:prstGeom prst="rect">
              <a:avLst/>
            </a:prstGeom>
          </p:spPr>
          <p:txBody>
            <a:bodyPr lIns="0" tIns="0" rIns="0" bIns="0" rtlCol="0" anchor="t">
              <a:spAutoFit/>
            </a:bodyPr>
            <a:lstStyle/>
            <a:p>
              <a:pPr algn="ctr">
                <a:lnSpc>
                  <a:spcPts val="3316"/>
                </a:lnSpc>
              </a:pPr>
              <a:r>
                <a:rPr lang="vi-VN" sz="2400" b="1">
                  <a:solidFill>
                    <a:srgbClr val="000000"/>
                  </a:solidFill>
                  <a:latin typeface="Arial" pitchFamily="34" charset="0"/>
                </a:rPr>
                <a:t>Ti thể</a:t>
              </a:r>
            </a:p>
          </p:txBody>
        </p:sp>
      </p:grpSp>
      <p:grpSp>
        <p:nvGrpSpPr>
          <p:cNvPr id="27" name="Group 27"/>
          <p:cNvGrpSpPr/>
          <p:nvPr/>
        </p:nvGrpSpPr>
        <p:grpSpPr>
          <a:xfrm>
            <a:off x="670776" y="1436431"/>
            <a:ext cx="2408101" cy="753739"/>
            <a:chOff x="0" y="0"/>
            <a:chExt cx="4817456" cy="1507477"/>
          </a:xfrm>
        </p:grpSpPr>
        <p:grpSp>
          <p:nvGrpSpPr>
            <p:cNvPr id="28" name="Group 28"/>
            <p:cNvGrpSpPr/>
            <p:nvPr/>
          </p:nvGrpSpPr>
          <p:grpSpPr>
            <a:xfrm>
              <a:off x="0" y="0"/>
              <a:ext cx="4817456" cy="1507477"/>
              <a:chOff x="0" y="0"/>
              <a:chExt cx="1318066" cy="412449"/>
            </a:xfrm>
          </p:grpSpPr>
          <p:sp>
            <p:nvSpPr>
              <p:cNvPr id="29" name="Freeform 29"/>
              <p:cNvSpPr/>
              <p:nvPr/>
            </p:nvSpPr>
            <p:spPr>
              <a:xfrm>
                <a:off x="0" y="0"/>
                <a:ext cx="1318066" cy="412449"/>
              </a:xfrm>
              <a:custGeom>
                <a:avLst/>
                <a:gdLst/>
                <a:ahLst/>
                <a:cxnLst/>
                <a:rect l="l" t="t" r="r" b="b"/>
                <a:pathLst>
                  <a:path w="1318066" h="412449">
                    <a:moveTo>
                      <a:pt x="0" y="0"/>
                    </a:moveTo>
                    <a:lnTo>
                      <a:pt x="1318066" y="0"/>
                    </a:lnTo>
                    <a:lnTo>
                      <a:pt x="1318066" y="412449"/>
                    </a:lnTo>
                    <a:lnTo>
                      <a:pt x="0" y="412449"/>
                    </a:lnTo>
                    <a:close/>
                  </a:path>
                </a:pathLst>
              </a:custGeom>
              <a:solidFill>
                <a:srgbClr val="FFDE59"/>
              </a:solidFill>
            </p:spPr>
          </p:sp>
        </p:grpSp>
        <p:sp>
          <p:nvSpPr>
            <p:cNvPr id="30" name="TextBox 30"/>
            <p:cNvSpPr txBox="1"/>
            <p:nvPr/>
          </p:nvSpPr>
          <p:spPr>
            <a:xfrm>
              <a:off x="367046" y="354848"/>
              <a:ext cx="4355766" cy="769057"/>
            </a:xfrm>
            <a:prstGeom prst="rect">
              <a:avLst/>
            </a:prstGeom>
          </p:spPr>
          <p:txBody>
            <a:bodyPr lIns="0" tIns="0" rIns="0" bIns="0" rtlCol="0" anchor="t">
              <a:spAutoFit/>
            </a:bodyPr>
            <a:lstStyle/>
            <a:p>
              <a:pPr>
                <a:lnSpc>
                  <a:spcPts val="3266"/>
                </a:lnSpc>
                <a:spcBef>
                  <a:spcPct val="0"/>
                </a:spcBef>
              </a:pPr>
              <a:r>
                <a:rPr lang="vi-VN" sz="2300" b="1">
                  <a:solidFill>
                    <a:srgbClr val="000000"/>
                  </a:solidFill>
                  <a:latin typeface="Arial" pitchFamily="34" charset="0"/>
                </a:rPr>
                <a:t>Quan sát hình</a:t>
              </a:r>
            </a:p>
          </p:txBody>
        </p:sp>
      </p:grpSp>
      <p:sp>
        <p:nvSpPr>
          <p:cNvPr id="31" name="TextBox 5">
            <a:extLst>
              <a:ext uri="{FF2B5EF4-FFF2-40B4-BE49-F238E27FC236}">
                <a16:creationId xmlns:a16="http://schemas.microsoft.com/office/drawing/2014/main" id="{84F54EFB-F502-DC36-35FA-D42A74F44C79}"/>
              </a:ext>
            </a:extLst>
          </p:cNvPr>
          <p:cNvSpPr txBox="1"/>
          <p:nvPr/>
        </p:nvSpPr>
        <p:spPr>
          <a:xfrm>
            <a:off x="708386" y="990600"/>
            <a:ext cx="2920239"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1. Khái niệm</a:t>
            </a:r>
            <a:endParaRPr lang="vi-VN" sz="2300" b="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Box 4">
            <a:extLst>
              <a:ext uri="{FF2B5EF4-FFF2-40B4-BE49-F238E27FC236}">
                <a16:creationId xmlns:a16="http://schemas.microsoft.com/office/drawing/2014/main" id="{987F0305-DE07-1DB0-8B39-A154FB45E161}"/>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6" name="TextBox 21">
            <a:extLst>
              <a:ext uri="{FF2B5EF4-FFF2-40B4-BE49-F238E27FC236}">
                <a16:creationId xmlns:a16="http://schemas.microsoft.com/office/drawing/2014/main" id="{4DC18537-E9C1-E680-F128-18E7B3AD096B}"/>
              </a:ext>
            </a:extLst>
          </p:cNvPr>
          <p:cNvSpPr txBox="1"/>
          <p:nvPr/>
        </p:nvSpPr>
        <p:spPr>
          <a:xfrm>
            <a:off x="493712" y="586115"/>
            <a:ext cx="10591800"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IV.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VẬN</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DỤNG HIỂU BIẾT VỀ HÔ HẤP TẾ BÀO TRONG THỰC TIỄN</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36D2A224-0CCD-323D-9350-F53DC22CE20F}"/>
              </a:ext>
            </a:extLst>
          </p:cNvPr>
          <p:cNvSpPr>
            <a:spLocks noChangeArrowheads="1"/>
          </p:cNvSpPr>
          <p:nvPr/>
        </p:nvSpPr>
        <p:spPr bwMode="auto">
          <a:xfrm>
            <a:off x="684212" y="1116013"/>
            <a:ext cx="6400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10: </a:t>
            </a:r>
            <a:r>
              <a:rPr lang="vi-VN" altLang="en-US" sz="2800">
                <a:solidFill>
                  <a:srgbClr val="FF0000"/>
                </a:solidFill>
                <a:latin typeface="Times New Roman" panose="02020603050405020304" pitchFamily="18" charset="0"/>
                <a:cs typeface="Times New Roman" panose="02020603050405020304" pitchFamily="18" charset="0"/>
              </a:rPr>
              <a:t>Vì sao hô hấp tế bào gây ảnh hưởng đến hiệu quả của quá trình bảo quản lương thực, thực phẩm?</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47811" name="Rectangle 4">
            <a:extLst>
              <a:ext uri="{FF2B5EF4-FFF2-40B4-BE49-F238E27FC236}">
                <a16:creationId xmlns:a16="http://schemas.microsoft.com/office/drawing/2014/main" id="{B3C7503D-7D6A-05D4-1418-5158C23E014B}"/>
              </a:ext>
            </a:extLst>
          </p:cNvPr>
          <p:cNvSpPr>
            <a:spLocks noChangeArrowheads="1"/>
          </p:cNvSpPr>
          <p:nvPr/>
        </p:nvSpPr>
        <p:spPr bwMode="auto">
          <a:xfrm>
            <a:off x="836612" y="2906713"/>
            <a:ext cx="11049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Hô hấp tế bào gây ảnh hưởng đến hiệu quả của quá trình bảo quản lương thực, thực phẩm vì:</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Quá trình hô hấp tế bào </a:t>
            </a:r>
            <a:r>
              <a:rPr lang="en-US" altLang="en-US" sz="2800">
                <a:solidFill>
                  <a:srgbClr val="000000"/>
                </a:solidFill>
                <a:latin typeface="Times New Roman" panose="02020603050405020304" pitchFamily="18" charset="0"/>
                <a:cs typeface="Times New Roman" panose="02020603050405020304" pitchFamily="18" charset="0"/>
              </a:rPr>
              <a:t>(1)………….</a:t>
            </a:r>
            <a:r>
              <a:rPr lang="vi-VN" altLang="en-US" sz="2800">
                <a:solidFill>
                  <a:srgbClr val="000000"/>
                </a:solidFill>
                <a:latin typeface="Times New Roman" panose="02020603050405020304" pitchFamily="18" charset="0"/>
                <a:cs typeface="Times New Roman" panose="02020603050405020304" pitchFamily="18" charset="0"/>
              </a:rPr>
              <a:t>các chất hữu cơ nên làm </a:t>
            </a:r>
            <a:r>
              <a:rPr lang="en-US" altLang="en-US" sz="28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chất lượng và khối lượng của lương thực, thực phẩm nếu điều kiện bảo quản không phù hợp hoặc bảo quản trong thời gian quá dài.</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Ngoài ra, hô hấp tế bào tạo ra </a:t>
            </a:r>
            <a:r>
              <a:rPr lang="en-US" altLang="en-US" sz="2800">
                <a:solidFill>
                  <a:srgbClr val="000000"/>
                </a:solidFill>
                <a:latin typeface="Times New Roman" panose="02020603050405020304" pitchFamily="18" charset="0"/>
                <a:cs typeface="Times New Roman" panose="02020603050405020304" pitchFamily="18" charset="0"/>
              </a:rPr>
              <a:t>..(3)……………..</a:t>
            </a:r>
            <a:r>
              <a:rPr lang="vi-VN" altLang="en-US" sz="2800">
                <a:solidFill>
                  <a:srgbClr val="000000"/>
                </a:solidFill>
                <a:latin typeface="Times New Roman" panose="02020603050405020304" pitchFamily="18" charset="0"/>
                <a:cs typeface="Times New Roman" panose="02020603050405020304" pitchFamily="18" charset="0"/>
              </a:rPr>
              <a:t>và </a:t>
            </a:r>
            <a:r>
              <a:rPr lang="en-US" altLang="en-US" sz="2800">
                <a:solidFill>
                  <a:srgbClr val="000000"/>
                </a:solidFill>
                <a:latin typeface="Times New Roman" panose="02020603050405020304" pitchFamily="18" charset="0"/>
                <a:cs typeface="Times New Roman" panose="02020603050405020304" pitchFamily="18" charset="0"/>
              </a:rPr>
              <a:t>..(4)……………..</a:t>
            </a:r>
            <a:r>
              <a:rPr lang="vi-VN" altLang="en-US" sz="2800">
                <a:solidFill>
                  <a:srgbClr val="000000"/>
                </a:solidFill>
                <a:latin typeface="Times New Roman" panose="02020603050405020304" pitchFamily="18" charset="0"/>
                <a:cs typeface="Times New Roman" panose="02020603050405020304" pitchFamily="18" charset="0"/>
              </a:rPr>
              <a:t>tạo điều kiện cho các vi sinh vật phân hủy hoạt động nên làm lương thực và thực phẩm nhanh hỏng.</a:t>
            </a:r>
          </a:p>
        </p:txBody>
      </p:sp>
      <p:sp>
        <p:nvSpPr>
          <p:cNvPr id="6" name="Rectangle 5">
            <a:extLst>
              <a:ext uri="{FF2B5EF4-FFF2-40B4-BE49-F238E27FC236}">
                <a16:creationId xmlns:a16="http://schemas.microsoft.com/office/drawing/2014/main" id="{2A69FB55-651E-CFD7-17BA-D72BB6E17DBA}"/>
              </a:ext>
            </a:extLst>
          </p:cNvPr>
          <p:cNvSpPr>
            <a:spLocks noChangeArrowheads="1"/>
          </p:cNvSpPr>
          <p:nvPr/>
        </p:nvSpPr>
        <p:spPr bwMode="auto">
          <a:xfrm>
            <a:off x="5791297" y="3743980"/>
            <a:ext cx="15985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phân giải </a:t>
            </a:r>
            <a:endParaRPr lang="en-US" altLang="en-US" sz="28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B2E52013-0395-D0D2-4813-3BEF189A02E3}"/>
              </a:ext>
            </a:extLst>
          </p:cNvPr>
          <p:cNvSpPr>
            <a:spLocks noChangeArrowheads="1"/>
          </p:cNvSpPr>
          <p:nvPr/>
        </p:nvSpPr>
        <p:spPr bwMode="auto">
          <a:xfrm>
            <a:off x="1598612" y="4124980"/>
            <a:ext cx="9012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giảm</a:t>
            </a:r>
            <a:endParaRPr lang="en-US" altLang="en-US" sz="28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C168F97B-E4E8-5192-811D-E0B0759C6AED}"/>
              </a:ext>
            </a:extLst>
          </p:cNvPr>
          <p:cNvSpPr>
            <a:spLocks noChangeArrowheads="1"/>
          </p:cNvSpPr>
          <p:nvPr/>
        </p:nvSpPr>
        <p:spPr bwMode="auto">
          <a:xfrm>
            <a:off x="6492877" y="5022395"/>
            <a:ext cx="15536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hơi nước </a:t>
            </a:r>
            <a:endParaRPr lang="en-US" altLang="en-US" sz="28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A80CF6C3-1083-4C97-4A35-D7F44900A095}"/>
              </a:ext>
            </a:extLst>
          </p:cNvPr>
          <p:cNvSpPr>
            <a:spLocks noChangeArrowheads="1"/>
          </p:cNvSpPr>
          <p:nvPr/>
        </p:nvSpPr>
        <p:spPr bwMode="auto">
          <a:xfrm>
            <a:off x="9447212" y="5022395"/>
            <a:ext cx="16786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sinh nhiệt </a:t>
            </a:r>
            <a:endParaRPr lang="en-US" altLang="en-US" sz="2800">
              <a:solidFill>
                <a:srgbClr val="FF0000"/>
              </a:solidFill>
              <a:latin typeface="Times New Roman" panose="02020603050405020304" pitchFamily="18" charset="0"/>
            </a:endParaRPr>
          </a:p>
        </p:txBody>
      </p:sp>
      <p:pic>
        <p:nvPicPr>
          <p:cNvPr id="10" name="Picture 9">
            <a:extLst>
              <a:ext uri="{FF2B5EF4-FFF2-40B4-BE49-F238E27FC236}">
                <a16:creationId xmlns:a16="http://schemas.microsoft.com/office/drawing/2014/main" id="{44C32A75-3CAF-2F66-9F4E-97A98014D285}"/>
              </a:ext>
            </a:extLst>
          </p:cNvPr>
          <p:cNvPicPr>
            <a:picLocks noChangeAspect="1"/>
          </p:cNvPicPr>
          <p:nvPr/>
        </p:nvPicPr>
        <p:blipFill>
          <a:blip r:embed="rId2"/>
          <a:srcRect l="77535" t="33947" r="5615" b="25260"/>
          <a:stretch>
            <a:fillRect/>
          </a:stretch>
        </p:blipFill>
        <p:spPr>
          <a:xfrm>
            <a:off x="7829052" y="914400"/>
            <a:ext cx="3675561" cy="1770742"/>
          </a:xfrm>
          <a:custGeom>
            <a:avLst/>
            <a:gdLst>
              <a:gd name="connsiteX0" fmla="*/ 166435 w 1255121"/>
              <a:gd name="connsiteY0" fmla="*/ 0 h 998589"/>
              <a:gd name="connsiteX1" fmla="*/ 1088686 w 1255121"/>
              <a:gd name="connsiteY1" fmla="*/ 0 h 998589"/>
              <a:gd name="connsiteX2" fmla="*/ 1255121 w 1255121"/>
              <a:gd name="connsiteY2" fmla="*/ 166435 h 998589"/>
              <a:gd name="connsiteX3" fmla="*/ 1255121 w 1255121"/>
              <a:gd name="connsiteY3" fmla="*/ 832154 h 998589"/>
              <a:gd name="connsiteX4" fmla="*/ 1088686 w 1255121"/>
              <a:gd name="connsiteY4" fmla="*/ 998589 h 998589"/>
              <a:gd name="connsiteX5" fmla="*/ 166435 w 1255121"/>
              <a:gd name="connsiteY5" fmla="*/ 998589 h 998589"/>
              <a:gd name="connsiteX6" fmla="*/ 0 w 1255121"/>
              <a:gd name="connsiteY6" fmla="*/ 832154 h 998589"/>
              <a:gd name="connsiteX7" fmla="*/ 0 w 1255121"/>
              <a:gd name="connsiteY7" fmla="*/ 166435 h 998589"/>
              <a:gd name="connsiteX8" fmla="*/ 166435 w 1255121"/>
              <a:gd name="connsiteY8" fmla="*/ 0 h 99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21" h="998589">
                <a:moveTo>
                  <a:pt x="166435" y="0"/>
                </a:moveTo>
                <a:lnTo>
                  <a:pt x="1088686" y="0"/>
                </a:lnTo>
                <a:cubicBezTo>
                  <a:pt x="1180606" y="0"/>
                  <a:pt x="1255121" y="74515"/>
                  <a:pt x="1255121" y="166435"/>
                </a:cubicBezTo>
                <a:lnTo>
                  <a:pt x="1255121" y="832154"/>
                </a:lnTo>
                <a:cubicBezTo>
                  <a:pt x="1255121" y="924074"/>
                  <a:pt x="1180606" y="998589"/>
                  <a:pt x="1088686" y="998589"/>
                </a:cubicBezTo>
                <a:lnTo>
                  <a:pt x="166435" y="998589"/>
                </a:lnTo>
                <a:cubicBezTo>
                  <a:pt x="74515" y="998589"/>
                  <a:pt x="0" y="924074"/>
                  <a:pt x="0" y="832154"/>
                </a:cubicBezTo>
                <a:lnTo>
                  <a:pt x="0" y="166435"/>
                </a:lnTo>
                <a:cubicBezTo>
                  <a:pt x="0" y="74515"/>
                  <a:pt x="74515" y="0"/>
                  <a:pt x="166435" y="0"/>
                </a:cubicBezTo>
                <a:close/>
              </a:path>
            </a:pathLst>
          </a:custGeom>
        </p:spPr>
      </p:pic>
      <p:sp>
        <p:nvSpPr>
          <p:cNvPr id="247817" name="Rectangle 10">
            <a:extLst>
              <a:ext uri="{FF2B5EF4-FFF2-40B4-BE49-F238E27FC236}">
                <a16:creationId xmlns:a16="http://schemas.microsoft.com/office/drawing/2014/main" id="{6D1B2B67-EBC4-B30A-2A6D-3751E0ED294D}"/>
              </a:ext>
            </a:extLst>
          </p:cNvPr>
          <p:cNvSpPr>
            <a:spLocks noChangeArrowheads="1"/>
          </p:cNvSpPr>
          <p:nvPr/>
        </p:nvSpPr>
        <p:spPr bwMode="auto">
          <a:xfrm>
            <a:off x="404019" y="158177"/>
            <a:ext cx="11176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Mối quan hệ giữa hô hấp tế bào và bảo quản lương thực, thực phẩm.</a:t>
            </a:r>
            <a:endParaRPr lang="en-US" alt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a:extLst>
              <a:ext uri="{FF2B5EF4-FFF2-40B4-BE49-F238E27FC236}">
                <a16:creationId xmlns:a16="http://schemas.microsoft.com/office/drawing/2014/main" id="{510E51F7-1387-D05D-CC20-0D6448B3840E}"/>
              </a:ext>
            </a:extLst>
          </p:cNvPr>
          <p:cNvSpPr>
            <a:spLocks noChangeArrowheads="1"/>
          </p:cNvSpPr>
          <p:nvPr/>
        </p:nvSpPr>
        <p:spPr bwMode="auto">
          <a:xfrm>
            <a:off x="227012" y="76200"/>
            <a:ext cx="1173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11. </a:t>
            </a:r>
            <a:r>
              <a:rPr lang="vi-VN" altLang="en-US" sz="2800">
                <a:solidFill>
                  <a:srgbClr val="FF0000"/>
                </a:solidFill>
                <a:latin typeface="Times New Roman" panose="02020603050405020304" pitchFamily="18" charset="0"/>
                <a:cs typeface="Times New Roman" panose="02020603050405020304" pitchFamily="18" charset="0"/>
              </a:rPr>
              <a:t>Kể tên một số biện pháp được sử dụng để bảo quản lương thực, thực phẩm. Hiện tại, gia đình em đang áp dụng những biện pháp bảo quản nào?</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22C289D-50E7-EDF1-0DD9-990B1C9209CF}"/>
              </a:ext>
            </a:extLst>
          </p:cNvPr>
          <p:cNvSpPr>
            <a:spLocks noChangeArrowheads="1"/>
          </p:cNvSpPr>
          <p:nvPr/>
        </p:nvSpPr>
        <p:spPr bwMode="auto">
          <a:xfrm>
            <a:off x="534590" y="4343402"/>
            <a:ext cx="1111964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Một số biện pháp được sử dụng để bảo quản lương thực, thực phẩm là: bảo quản lạnh, bảo quản khô, bảo quản trong điều kiện nồng độ carbon dioxide cao, bảo quản trong điều kiện nồng độ oxygen thấp.</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Hiện tại, gia đình em đang áp dụng những biện pháp bảo quản: Bảo quản lạnh (bảo quản thực phẩm trong tủ lạnh), bảo quản khô (đối với các loại hạt ngũ cốc), bảo quản trong điều kiện nồng độ oxygen thấp (bảo quản bằng hút chân không).</a:t>
            </a:r>
          </a:p>
        </p:txBody>
      </p:sp>
      <p:pic>
        <p:nvPicPr>
          <p:cNvPr id="248836" name="Picture 5">
            <a:extLst>
              <a:ext uri="{FF2B5EF4-FFF2-40B4-BE49-F238E27FC236}">
                <a16:creationId xmlns:a16="http://schemas.microsoft.com/office/drawing/2014/main" id="{E0848392-0F33-949F-3860-A090BEC9A5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0076" y="1052513"/>
            <a:ext cx="216058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6">
            <a:extLst>
              <a:ext uri="{FF2B5EF4-FFF2-40B4-BE49-F238E27FC236}">
                <a16:creationId xmlns:a16="http://schemas.microsoft.com/office/drawing/2014/main" id="{FB651EAB-FD9A-499E-271B-71875A6A84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762" y="914401"/>
            <a:ext cx="19891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7">
            <a:extLst>
              <a:ext uri="{FF2B5EF4-FFF2-40B4-BE49-F238E27FC236}">
                <a16:creationId xmlns:a16="http://schemas.microsoft.com/office/drawing/2014/main" id="{AC9ABEFE-CF79-E1A7-16EA-6FBEBCF024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1052513"/>
            <a:ext cx="222091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75C5B9B-2348-FA57-F4DE-84A68CF10206}"/>
              </a:ext>
            </a:extLst>
          </p:cNvPr>
          <p:cNvPicPr>
            <a:picLocks noChangeAspect="1"/>
          </p:cNvPicPr>
          <p:nvPr/>
        </p:nvPicPr>
        <p:blipFill>
          <a:blip r:embed="rId5"/>
          <a:srcRect t="7652" r="69949" b="6809"/>
          <a:stretch>
            <a:fillRect/>
          </a:stretch>
        </p:blipFill>
        <p:spPr>
          <a:xfrm>
            <a:off x="1871624" y="1244744"/>
            <a:ext cx="1292263" cy="1184132"/>
          </a:xfrm>
          <a:custGeom>
            <a:avLst/>
            <a:gdLst>
              <a:gd name="connsiteX0" fmla="*/ 1044764 w 2089528"/>
              <a:gd name="connsiteY0" fmla="*/ 0 h 1914686"/>
              <a:gd name="connsiteX1" fmla="*/ 2089528 w 2089528"/>
              <a:gd name="connsiteY1" fmla="*/ 957343 h 1914686"/>
              <a:gd name="connsiteX2" fmla="*/ 1044764 w 2089528"/>
              <a:gd name="connsiteY2" fmla="*/ 1914686 h 1914686"/>
              <a:gd name="connsiteX3" fmla="*/ 0 w 2089528"/>
              <a:gd name="connsiteY3" fmla="*/ 957343 h 1914686"/>
              <a:gd name="connsiteX4" fmla="*/ 1044764 w 2089528"/>
              <a:gd name="connsiteY4" fmla="*/ 0 h 191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528" h="1914686">
                <a:moveTo>
                  <a:pt x="1044764" y="0"/>
                </a:moveTo>
                <a:cubicBezTo>
                  <a:pt x="1621771" y="0"/>
                  <a:pt x="2089528" y="428617"/>
                  <a:pt x="2089528" y="957343"/>
                </a:cubicBezTo>
                <a:cubicBezTo>
                  <a:pt x="2089528" y="1486069"/>
                  <a:pt x="1621771" y="1914686"/>
                  <a:pt x="1044764" y="1914686"/>
                </a:cubicBezTo>
                <a:cubicBezTo>
                  <a:pt x="467757" y="1914686"/>
                  <a:pt x="0" y="1486069"/>
                  <a:pt x="0" y="957343"/>
                </a:cubicBezTo>
                <a:cubicBezTo>
                  <a:pt x="0" y="428617"/>
                  <a:pt x="467757" y="0"/>
                  <a:pt x="1044764" y="0"/>
                </a:cubicBezTo>
                <a:close/>
              </a:path>
            </a:pathLst>
          </a:custGeom>
        </p:spPr>
      </p:pic>
      <p:pic>
        <p:nvPicPr>
          <p:cNvPr id="10" name="Picture 9">
            <a:extLst>
              <a:ext uri="{FF2B5EF4-FFF2-40B4-BE49-F238E27FC236}">
                <a16:creationId xmlns:a16="http://schemas.microsoft.com/office/drawing/2014/main" id="{CE219170-1CB2-DE8B-EA55-E83A20A18B24}"/>
              </a:ext>
            </a:extLst>
          </p:cNvPr>
          <p:cNvPicPr>
            <a:picLocks noChangeAspect="1"/>
          </p:cNvPicPr>
          <p:nvPr/>
        </p:nvPicPr>
        <p:blipFill>
          <a:blip r:embed="rId5"/>
          <a:srcRect l="29791" t="17021" r="43239" b="6387"/>
          <a:stretch>
            <a:fillRect/>
          </a:stretch>
        </p:blipFill>
        <p:spPr>
          <a:xfrm>
            <a:off x="1512903" y="2908897"/>
            <a:ext cx="1435406" cy="1312267"/>
          </a:xfrm>
          <a:custGeom>
            <a:avLst/>
            <a:gdLst>
              <a:gd name="connsiteX0" fmla="*/ 937648 w 1875296"/>
              <a:gd name="connsiteY0" fmla="*/ 0 h 1714420"/>
              <a:gd name="connsiteX1" fmla="*/ 1875296 w 1875296"/>
              <a:gd name="connsiteY1" fmla="*/ 857210 h 1714420"/>
              <a:gd name="connsiteX2" fmla="*/ 937648 w 1875296"/>
              <a:gd name="connsiteY2" fmla="*/ 1714420 h 1714420"/>
              <a:gd name="connsiteX3" fmla="*/ 0 w 1875296"/>
              <a:gd name="connsiteY3" fmla="*/ 857210 h 1714420"/>
              <a:gd name="connsiteX4" fmla="*/ 937648 w 1875296"/>
              <a:gd name="connsiteY4" fmla="*/ 0 h 171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96" h="1714420">
                <a:moveTo>
                  <a:pt x="937648" y="0"/>
                </a:moveTo>
                <a:cubicBezTo>
                  <a:pt x="1455497" y="0"/>
                  <a:pt x="1875296" y="383786"/>
                  <a:pt x="1875296" y="857210"/>
                </a:cubicBezTo>
                <a:cubicBezTo>
                  <a:pt x="1875296" y="1330634"/>
                  <a:pt x="1455497" y="1714420"/>
                  <a:pt x="937648" y="1714420"/>
                </a:cubicBezTo>
                <a:cubicBezTo>
                  <a:pt x="419799" y="1714420"/>
                  <a:pt x="0" y="1330634"/>
                  <a:pt x="0" y="857210"/>
                </a:cubicBezTo>
                <a:cubicBezTo>
                  <a:pt x="0" y="383786"/>
                  <a:pt x="419799" y="0"/>
                  <a:pt x="937648" y="0"/>
                </a:cubicBezTo>
                <a:close/>
              </a:path>
            </a:pathLst>
          </a:custGeom>
        </p:spPr>
      </p:pic>
      <p:pic>
        <p:nvPicPr>
          <p:cNvPr id="11" name="Picture 10">
            <a:extLst>
              <a:ext uri="{FF2B5EF4-FFF2-40B4-BE49-F238E27FC236}">
                <a16:creationId xmlns:a16="http://schemas.microsoft.com/office/drawing/2014/main" id="{D11A7A9B-E7CA-230C-AF2F-EC09DA857411}"/>
              </a:ext>
            </a:extLst>
          </p:cNvPr>
          <p:cNvPicPr>
            <a:picLocks noChangeAspect="1"/>
          </p:cNvPicPr>
          <p:nvPr/>
        </p:nvPicPr>
        <p:blipFill>
          <a:blip r:embed="rId5"/>
          <a:srcRect l="58730" t="21962" r="2192"/>
          <a:stretch>
            <a:fillRect/>
          </a:stretch>
        </p:blipFill>
        <p:spPr>
          <a:xfrm>
            <a:off x="4003322" y="2768263"/>
            <a:ext cx="1846682" cy="1187160"/>
          </a:xfrm>
          <a:custGeom>
            <a:avLst/>
            <a:gdLst>
              <a:gd name="connsiteX0" fmla="*/ 1358604 w 2717208"/>
              <a:gd name="connsiteY0" fmla="*/ 0 h 1746788"/>
              <a:gd name="connsiteX1" fmla="*/ 2717208 w 2717208"/>
              <a:gd name="connsiteY1" fmla="*/ 873394 h 1746788"/>
              <a:gd name="connsiteX2" fmla="*/ 1358604 w 2717208"/>
              <a:gd name="connsiteY2" fmla="*/ 1746788 h 1746788"/>
              <a:gd name="connsiteX3" fmla="*/ 0 w 2717208"/>
              <a:gd name="connsiteY3" fmla="*/ 873394 h 1746788"/>
              <a:gd name="connsiteX4" fmla="*/ 1358604 w 2717208"/>
              <a:gd name="connsiteY4" fmla="*/ 0 h 174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08" h="1746788">
                <a:moveTo>
                  <a:pt x="1358604" y="0"/>
                </a:moveTo>
                <a:cubicBezTo>
                  <a:pt x="2108940" y="0"/>
                  <a:pt x="2717208" y="391032"/>
                  <a:pt x="2717208" y="873394"/>
                </a:cubicBezTo>
                <a:cubicBezTo>
                  <a:pt x="2717208" y="1355756"/>
                  <a:pt x="2108940" y="1746788"/>
                  <a:pt x="1358604" y="1746788"/>
                </a:cubicBezTo>
                <a:cubicBezTo>
                  <a:pt x="608268" y="1746788"/>
                  <a:pt x="0" y="1355756"/>
                  <a:pt x="0" y="873394"/>
                </a:cubicBezTo>
                <a:cubicBezTo>
                  <a:pt x="0" y="391032"/>
                  <a:pt x="608268" y="0"/>
                  <a:pt x="1358604" y="0"/>
                </a:cubicBezTo>
                <a:close/>
              </a:path>
            </a:pathLst>
          </a:custGeom>
        </p:spPr>
      </p:pic>
      <p:pic>
        <p:nvPicPr>
          <p:cNvPr id="248842" name="Picture 11">
            <a:extLst>
              <a:ext uri="{FF2B5EF4-FFF2-40B4-BE49-F238E27FC236}">
                <a16:creationId xmlns:a16="http://schemas.microsoft.com/office/drawing/2014/main" id="{20487C1C-8E20-ABEA-3CAE-7B38F2C39F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4625" y="2711451"/>
            <a:ext cx="19875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88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8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88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88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a:extLst>
              <a:ext uri="{FF2B5EF4-FFF2-40B4-BE49-F238E27FC236}">
                <a16:creationId xmlns:a16="http://schemas.microsoft.com/office/drawing/2014/main" id="{30869BD5-FD81-3866-4C1D-A4EF89E0EDA0}"/>
              </a:ext>
            </a:extLst>
          </p:cNvPr>
          <p:cNvSpPr>
            <a:spLocks noChangeArrowheads="1"/>
          </p:cNvSpPr>
          <p:nvPr/>
        </p:nvSpPr>
        <p:spPr bwMode="auto">
          <a:xfrm>
            <a:off x="2055812" y="228601"/>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12. </a:t>
            </a:r>
            <a:r>
              <a:rPr lang="vi-VN" altLang="en-US" sz="2400">
                <a:solidFill>
                  <a:srgbClr val="FF0000"/>
                </a:solidFill>
                <a:latin typeface="Times New Roman" panose="02020603050405020304" pitchFamily="18" charset="0"/>
                <a:cs typeface="Times New Roman" panose="02020603050405020304" pitchFamily="18" charset="0"/>
              </a:rPr>
              <a:t>Vì sao các loại hạt được đem phơi khô trước khi được đưa vào kho bảo quản?</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35A34C-5A76-9642-487D-A43E9DCA2472}"/>
              </a:ext>
            </a:extLst>
          </p:cNvPr>
          <p:cNvSpPr>
            <a:spLocks noChangeArrowheads="1"/>
          </p:cNvSpPr>
          <p:nvPr/>
        </p:nvSpPr>
        <p:spPr bwMode="auto">
          <a:xfrm>
            <a:off x="2055812" y="3505201"/>
            <a:ext cx="8001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Các loại hạt được đem phơi khô trước khi được đưa vào kho bảo quản vì:</a:t>
            </a:r>
          </a:p>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 Nếu các loại hạt còn ẩm thì nước vừa là nguyên liệu vừa là môi trường cho các phản ứng hóa học trong hô hấp tế bào diễn ra làm hạt nảy mầm. Ngoài ra, độ ẩm cao dễ bị vi khuẩn, nấm, mốc xâm nhập vào hạt ảnh hưởng đến chất lượng của hạt.</a:t>
            </a:r>
          </a:p>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 Đem phơi khô hạt sẽ làm giảm hàm lượng nước trong hạt xuống mới tối thiểu nhằm hạn chế tốc độ hô hấp tế bào và ảnh hưởng của các vi sinh vật gây hại. Nhờ đó, vừa kéo dài được thời gian bảo quản vừa giữ được khả năng nảy mầm của hạt.</a:t>
            </a:r>
          </a:p>
        </p:txBody>
      </p:sp>
      <p:pic>
        <p:nvPicPr>
          <p:cNvPr id="6" name="Picture 5">
            <a:extLst>
              <a:ext uri="{FF2B5EF4-FFF2-40B4-BE49-F238E27FC236}">
                <a16:creationId xmlns:a16="http://schemas.microsoft.com/office/drawing/2014/main" id="{BA54BD44-300A-5A08-F98C-6047FD18FD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3912" y="1211264"/>
            <a:ext cx="79629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3">
            <a:extLst>
              <a:ext uri="{FF2B5EF4-FFF2-40B4-BE49-F238E27FC236}">
                <a16:creationId xmlns:a16="http://schemas.microsoft.com/office/drawing/2014/main" id="{AA09719C-01E0-8D54-92FE-617051F6C308}"/>
              </a:ext>
            </a:extLst>
          </p:cNvPr>
          <p:cNvSpPr>
            <a:spLocks noChangeArrowheads="1"/>
          </p:cNvSpPr>
          <p:nvPr/>
        </p:nvSpPr>
        <p:spPr bwMode="auto">
          <a:xfrm>
            <a:off x="531812" y="152401"/>
            <a:ext cx="1028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13.</a:t>
            </a:r>
            <a:r>
              <a:rPr lang="vi-VN" altLang="en-US" sz="2800">
                <a:solidFill>
                  <a:srgbClr val="FF0000"/>
                </a:solidFill>
                <a:latin typeface="Times New Roman" panose="02020603050405020304" pitchFamily="18" charset="0"/>
                <a:cs typeface="Times New Roman" panose="02020603050405020304" pitchFamily="18" charset="0"/>
              </a:rPr>
              <a:t>Em hãy cho biết cơ sở khoa học của việc bảo quản lương thực, thực phẩm ở nồng độ carbon dioxide cao và nồng độ oxygen thấp.</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0883" name="Rectangle 4">
            <a:extLst>
              <a:ext uri="{FF2B5EF4-FFF2-40B4-BE49-F238E27FC236}">
                <a16:creationId xmlns:a16="http://schemas.microsoft.com/office/drawing/2014/main" id="{73AC1FF0-5109-3E56-46A8-13511FC5DCC3}"/>
              </a:ext>
            </a:extLst>
          </p:cNvPr>
          <p:cNvSpPr>
            <a:spLocks noChangeArrowheads="1"/>
          </p:cNvSpPr>
          <p:nvPr/>
        </p:nvSpPr>
        <p:spPr bwMode="auto">
          <a:xfrm>
            <a:off x="455612" y="1219200"/>
            <a:ext cx="11125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Cơ sở khoa học của việc bảo quản lương thực, thực phẩm ở nồng độ carbon dioxide cao: Nồng độ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..(1)………..</a:t>
            </a:r>
            <a:r>
              <a:rPr lang="vi-VN" altLang="en-US" sz="2800">
                <a:solidFill>
                  <a:srgbClr val="000000"/>
                </a:solidFill>
                <a:latin typeface="Times New Roman" panose="02020603050405020304" pitchFamily="18" charset="0"/>
                <a:cs typeface="Times New Roman" panose="02020603050405020304" pitchFamily="18" charset="0"/>
              </a:rPr>
              <a:t> khiến cho sự chênh lệch hàm lượng giữa khí 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và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trong môi trường thấp. Điều này sẽ gây khó khăn cho việc hấp thu 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để cung cấp cho quá trình hô hấp đồng thời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là sản phẩm thải ra của hô hấp cũng sẽ không được thải ra ngoài, gây độc cho tế bào. Chính vì vậy, quá trình hô hấp tế bào</a:t>
            </a:r>
            <a:r>
              <a:rPr lang="en-US" altLang="en-US" sz="28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Cơ sở khoa học của việc bảo quản lương thực, thực phẩm ở nồng độ oxygen thấp: Oxygen chính là nguyên liệu tham gia trực tiếp vào quá trình hô hấp tế bào. Do đó, nồng độ oxygen thấp sẽ làm</a:t>
            </a:r>
            <a:r>
              <a:rPr lang="en-US" altLang="en-US" sz="2800">
                <a:solidFill>
                  <a:srgbClr val="000000"/>
                </a:solidFill>
                <a:latin typeface="Times New Roman" panose="02020603050405020304" pitchFamily="18" charset="0"/>
                <a:cs typeface="Times New Roman" panose="02020603050405020304" pitchFamily="18" charset="0"/>
              </a:rPr>
              <a:t>..(3)……………………………….</a:t>
            </a:r>
            <a:r>
              <a:rPr lang="vi-VN" altLang="en-US" sz="2800">
                <a:solidFill>
                  <a:srgbClr val="00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910C451-87D5-35D0-7FD7-DE4BFE166011}"/>
              </a:ext>
            </a:extLst>
          </p:cNvPr>
          <p:cNvSpPr>
            <a:spLocks noChangeArrowheads="1"/>
          </p:cNvSpPr>
          <p:nvPr/>
        </p:nvSpPr>
        <p:spPr bwMode="auto">
          <a:xfrm>
            <a:off x="6525253" y="1556948"/>
            <a:ext cx="755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cao</a:t>
            </a:r>
            <a:endParaRPr lang="en-US" altLang="en-US">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2795A-8F85-DE71-C9F2-31438F091C93}"/>
              </a:ext>
            </a:extLst>
          </p:cNvPr>
          <p:cNvSpPr>
            <a:spLocks noChangeArrowheads="1"/>
          </p:cNvSpPr>
          <p:nvPr/>
        </p:nvSpPr>
        <p:spPr bwMode="auto">
          <a:xfrm>
            <a:off x="6890089" y="3296288"/>
            <a:ext cx="1587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chậm lại</a:t>
            </a:r>
            <a:endParaRPr lang="en-US" altLang="en-US">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223610DB-B3C2-A663-73DA-9E7BB4D03324}"/>
              </a:ext>
            </a:extLst>
          </p:cNvPr>
          <p:cNvSpPr>
            <a:spLocks noChangeArrowheads="1"/>
          </p:cNvSpPr>
          <p:nvPr/>
        </p:nvSpPr>
        <p:spPr bwMode="auto">
          <a:xfrm>
            <a:off x="1598612" y="4964085"/>
            <a:ext cx="5554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giảm quá trình hô hấp của tế bào</a:t>
            </a:r>
            <a:endParaRPr lang="en-US" altLang="en-US">
              <a:solidFill>
                <a:srgbClr val="FF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a:extLst>
              <a:ext uri="{FF2B5EF4-FFF2-40B4-BE49-F238E27FC236}">
                <a16:creationId xmlns:a16="http://schemas.microsoft.com/office/drawing/2014/main" id="{C6FD0E71-63EF-B6FE-D2B8-1468F09A589C}"/>
              </a:ext>
            </a:extLst>
          </p:cNvPr>
          <p:cNvSpPr>
            <a:spLocks noChangeArrowheads="1"/>
          </p:cNvSpPr>
          <p:nvPr/>
        </p:nvSpPr>
        <p:spPr bwMode="auto">
          <a:xfrm>
            <a:off x="635000" y="113024"/>
            <a:ext cx="107934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14. </a:t>
            </a:r>
            <a:r>
              <a:rPr lang="vi-VN" altLang="en-US" sz="2800">
                <a:solidFill>
                  <a:srgbClr val="FF0000"/>
                </a:solidFill>
                <a:latin typeface="Times New Roman" panose="02020603050405020304" pitchFamily="18" charset="0"/>
                <a:cs typeface="Times New Roman" panose="02020603050405020304" pitchFamily="18" charset="0"/>
              </a:rPr>
              <a:t>Em hãy chọn biện pháp bảo quản phù hợp cho các loại lương thực, thực phẩm sau: rau lang, quả nho, củ cà rốt, hạt thóc, hạt ngô, thịt heo, quả táo, thịt bò, hạt lạc.</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1907" name="Rectangle 4">
            <a:extLst>
              <a:ext uri="{FF2B5EF4-FFF2-40B4-BE49-F238E27FC236}">
                <a16:creationId xmlns:a16="http://schemas.microsoft.com/office/drawing/2014/main" id="{3FF365C5-CB94-CE04-21DC-930E059CAB37}"/>
              </a:ext>
            </a:extLst>
          </p:cNvPr>
          <p:cNvSpPr>
            <a:spLocks noChangeArrowheads="1"/>
          </p:cNvSpPr>
          <p:nvPr/>
        </p:nvSpPr>
        <p:spPr bwMode="auto">
          <a:xfrm>
            <a:off x="1206500" y="1632239"/>
            <a:ext cx="10679112"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(1)…………………..: Rau lang, củ cà rốt, quả nho, quả táo, thịt heo, thịt bò.</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(2)……………….: Quả nho, hạt ngô, hạt thóc.</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(3)…………………………………………..: Quả táo, quả nho.</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(4)……………………………..........…...: Thịt heo, thịt bò.</a:t>
            </a:r>
          </a:p>
        </p:txBody>
      </p:sp>
      <p:sp>
        <p:nvSpPr>
          <p:cNvPr id="6" name="Rectangle 5">
            <a:extLst>
              <a:ext uri="{FF2B5EF4-FFF2-40B4-BE49-F238E27FC236}">
                <a16:creationId xmlns:a16="http://schemas.microsoft.com/office/drawing/2014/main" id="{246280E0-1864-3E96-704A-41B9589653D7}"/>
              </a:ext>
            </a:extLst>
          </p:cNvPr>
          <p:cNvSpPr>
            <a:spLocks noChangeArrowheads="1"/>
          </p:cNvSpPr>
          <p:nvPr/>
        </p:nvSpPr>
        <p:spPr bwMode="auto">
          <a:xfrm>
            <a:off x="1903412" y="1692218"/>
            <a:ext cx="2255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lạnh</a:t>
            </a:r>
            <a:endParaRPr lang="en-US" altLang="en-US" sz="28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481F990F-B0F4-0606-0AEE-EC4FEC7433B3}"/>
              </a:ext>
            </a:extLst>
          </p:cNvPr>
          <p:cNvSpPr>
            <a:spLocks noChangeArrowheads="1"/>
          </p:cNvSpPr>
          <p:nvPr/>
        </p:nvSpPr>
        <p:spPr bwMode="auto">
          <a:xfrm>
            <a:off x="1881612" y="2935575"/>
            <a:ext cx="21771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khô</a:t>
            </a:r>
            <a:endParaRPr lang="en-US" altLang="en-US" sz="28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977E86D9-1D7B-8CD0-4B9F-F0FA9F4EDA62}"/>
              </a:ext>
            </a:extLst>
          </p:cNvPr>
          <p:cNvSpPr>
            <a:spLocks noChangeArrowheads="1"/>
          </p:cNvSpPr>
          <p:nvPr/>
        </p:nvSpPr>
        <p:spPr bwMode="auto">
          <a:xfrm>
            <a:off x="1903412" y="3633040"/>
            <a:ext cx="5902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ở nồng độ carbon dioxide cao</a:t>
            </a:r>
            <a:endParaRPr lang="en-US" altLang="en-US" sz="28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AC184737-60FC-EAC6-A8B3-A0840255DE4B}"/>
              </a:ext>
            </a:extLst>
          </p:cNvPr>
          <p:cNvSpPr>
            <a:spLocks noChangeArrowheads="1"/>
          </p:cNvSpPr>
          <p:nvPr/>
        </p:nvSpPr>
        <p:spPr bwMode="auto">
          <a:xfrm>
            <a:off x="2132012" y="4267200"/>
            <a:ext cx="4937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ở nồng độ oxygen thấp</a:t>
            </a:r>
            <a:endParaRPr lang="en-US" altLang="en-US" sz="2800">
              <a:solidFill>
                <a:srgbClr val="FF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Box 4">
            <a:extLst>
              <a:ext uri="{FF2B5EF4-FFF2-40B4-BE49-F238E27FC236}">
                <a16:creationId xmlns:a16="http://schemas.microsoft.com/office/drawing/2014/main" id="{890F0DF9-E202-FF6B-7421-5FA2734F0A2F}"/>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6" name="TextBox 21">
            <a:extLst>
              <a:ext uri="{FF2B5EF4-FFF2-40B4-BE49-F238E27FC236}">
                <a16:creationId xmlns:a16="http://schemas.microsoft.com/office/drawing/2014/main" id="{F4A0BAB7-B517-07D3-7483-AD8F2868B4E3}"/>
              </a:ext>
            </a:extLst>
          </p:cNvPr>
          <p:cNvSpPr txBox="1"/>
          <p:nvPr/>
        </p:nvSpPr>
        <p:spPr>
          <a:xfrm>
            <a:off x="455612" y="647700"/>
            <a:ext cx="9896475"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IV.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VẬN</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DỤNG HIỂU BIẾT VỀ HÔ HẤP TẾ BÀO TRONG THỰC TIỄN</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252932" name="Rectangle 6">
            <a:extLst>
              <a:ext uri="{FF2B5EF4-FFF2-40B4-BE49-F238E27FC236}">
                <a16:creationId xmlns:a16="http://schemas.microsoft.com/office/drawing/2014/main" id="{583314AA-83E7-02F6-C788-6DA55A3A81E4}"/>
              </a:ext>
            </a:extLst>
          </p:cNvPr>
          <p:cNvSpPr>
            <a:spLocks noChangeArrowheads="1"/>
          </p:cNvSpPr>
          <p:nvPr/>
        </p:nvSpPr>
        <p:spPr bwMode="auto">
          <a:xfrm>
            <a:off x="1065212" y="1139825"/>
            <a:ext cx="9091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1. Mối quan hệ giữa hô hấp tế bào và bảo quản lương thực, thực phẩm.</a:t>
            </a:r>
            <a:endParaRPr lang="en-US" altLang="en-US" sz="280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1BF8D25-F9DB-A324-FCA5-F059501918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2209801"/>
            <a:ext cx="8793164"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2">
            <a:extLst>
              <a:ext uri="{FF2B5EF4-FFF2-40B4-BE49-F238E27FC236}">
                <a16:creationId xmlns:a16="http://schemas.microsoft.com/office/drawing/2014/main" id="{08277CD9-2CD8-79DC-7814-62B1BDFC43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1187" y="1343025"/>
            <a:ext cx="8842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a:extLst>
              <a:ext uri="{FF2B5EF4-FFF2-40B4-BE49-F238E27FC236}">
                <a16:creationId xmlns:a16="http://schemas.microsoft.com/office/drawing/2014/main" id="{8B347FA7-2014-A3F1-A88C-5DB632309D21}"/>
              </a:ext>
            </a:extLst>
          </p:cNvPr>
          <p:cNvSpPr>
            <a:spLocks noChangeArrowheads="1"/>
          </p:cNvSpPr>
          <p:nvPr/>
        </p:nvSpPr>
        <p:spPr bwMode="auto">
          <a:xfrm>
            <a:off x="1065212" y="381001"/>
            <a:ext cx="883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Vì sao một loại thực phẩm được bảo quản quá lâu dù không bị hư hỏng nhưng vẫn bị giảm chất lượng?</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3955" name="Rectangle 4">
            <a:extLst>
              <a:ext uri="{FF2B5EF4-FFF2-40B4-BE49-F238E27FC236}">
                <a16:creationId xmlns:a16="http://schemas.microsoft.com/office/drawing/2014/main" id="{F0D3FD64-2D24-B0EC-898F-F373E08FA09E}"/>
              </a:ext>
            </a:extLst>
          </p:cNvPr>
          <p:cNvSpPr>
            <a:spLocks noChangeArrowheads="1"/>
          </p:cNvSpPr>
          <p:nvPr/>
        </p:nvSpPr>
        <p:spPr bwMode="auto">
          <a:xfrm>
            <a:off x="1331911" y="3769325"/>
            <a:ext cx="97917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000099"/>
                </a:solidFill>
                <a:latin typeface="Times New Roman" panose="02020603050405020304" pitchFamily="18" charset="0"/>
                <a:cs typeface="Times New Roman" panose="02020603050405020304" pitchFamily="18" charset="0"/>
              </a:rPr>
              <a:t>Thực ph</a:t>
            </a:r>
            <a:r>
              <a:rPr lang="en-US" altLang="en-US" sz="2800">
                <a:solidFill>
                  <a:srgbClr val="000099"/>
                </a:solidFill>
                <a:latin typeface="Times New Roman" panose="02020603050405020304" pitchFamily="18" charset="0"/>
                <a:cs typeface="Times New Roman" panose="02020603050405020304" pitchFamily="18" charset="0"/>
              </a:rPr>
              <a:t>ẩ</a:t>
            </a:r>
            <a:r>
              <a:rPr lang="vi-VN" altLang="en-US" sz="2800">
                <a:solidFill>
                  <a:srgbClr val="000099"/>
                </a:solidFill>
                <a:latin typeface="Times New Roman" panose="02020603050405020304" pitchFamily="18" charset="0"/>
                <a:cs typeface="Times New Roman" panose="02020603050405020304" pitchFamily="18" charset="0"/>
              </a:rPr>
              <a:t>m được bảo quản quá lâu dù không bị hư hỏng nhưng vẫn bị giảm chất lượng là do ở điều kiện bảo quản, </a:t>
            </a:r>
            <a:r>
              <a:rPr lang="en-US" altLang="en-US" sz="2800">
                <a:solidFill>
                  <a:srgbClr val="000099"/>
                </a:solidFill>
                <a:latin typeface="Times New Roman" panose="02020603050405020304" pitchFamily="18" charset="0"/>
                <a:cs typeface="Times New Roman" panose="02020603050405020304" pitchFamily="18" charset="0"/>
              </a:rPr>
              <a:t>………………………</a:t>
            </a:r>
            <a:r>
              <a:rPr lang="vi-VN" altLang="en-US" sz="2800">
                <a:solidFill>
                  <a:srgbClr val="000099"/>
                </a:solidFill>
                <a:latin typeface="Times New Roman" panose="02020603050405020304" pitchFamily="18" charset="0"/>
                <a:cs typeface="Times New Roman" panose="02020603050405020304" pitchFamily="18" charset="0"/>
              </a:rPr>
              <a:t> vẫn diễn ra mặc dù đã được đưa về mức tối thiểu. Quá trình đó làm giảm hàm lượng các chất như pretein, lipid, carbonhydrat, vitamin, khoáng chất,… và hao hụt về khối lượng của thực phẩm.</a:t>
            </a:r>
            <a:endParaRPr lang="en-US" altLang="en-US" sz="2800">
              <a:solidFill>
                <a:srgbClr val="000099"/>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65DDF28-B345-5764-3B4D-A0D54AEBF32C}"/>
              </a:ext>
            </a:extLst>
          </p:cNvPr>
          <p:cNvSpPr>
            <a:spLocks noChangeArrowheads="1"/>
          </p:cNvSpPr>
          <p:nvPr/>
        </p:nvSpPr>
        <p:spPr bwMode="auto">
          <a:xfrm>
            <a:off x="1065212" y="4584933"/>
            <a:ext cx="3651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Quá trình hô hấp tế bào </a:t>
            </a:r>
            <a:endParaRPr lang="en-US" altLang="en-US" sz="2800">
              <a:solidFill>
                <a:srgbClr val="FF0000"/>
              </a:solidFill>
              <a:latin typeface="Times New Roman" panose="02020603050405020304" pitchFamily="18" charset="0"/>
            </a:endParaRPr>
          </a:p>
        </p:txBody>
      </p:sp>
      <p:pic>
        <p:nvPicPr>
          <p:cNvPr id="253957" name="Picture 6">
            <a:extLst>
              <a:ext uri="{FF2B5EF4-FFF2-40B4-BE49-F238E27FC236}">
                <a16:creationId xmlns:a16="http://schemas.microsoft.com/office/drawing/2014/main" id="{D3C1EE96-1460-E3D7-CE57-AF62A5C6FD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1447801"/>
            <a:ext cx="40386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Box 5">
            <a:extLst>
              <a:ext uri="{FF2B5EF4-FFF2-40B4-BE49-F238E27FC236}">
                <a16:creationId xmlns:a16="http://schemas.microsoft.com/office/drawing/2014/main" id="{317A9B0F-DAC8-EB07-0A42-714D71904AB3}"/>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a:solidFill>
                  <a:srgbClr val="FF0000"/>
                </a:solidFill>
              </a:rPr>
              <a:t>BÀI 25. HÔ HẤP TẾ BÀO</a:t>
            </a:r>
          </a:p>
        </p:txBody>
      </p:sp>
      <p:sp>
        <p:nvSpPr>
          <p:cNvPr id="254981" name="Rectangle 7">
            <a:extLst>
              <a:ext uri="{FF2B5EF4-FFF2-40B4-BE49-F238E27FC236}">
                <a16:creationId xmlns:a16="http://schemas.microsoft.com/office/drawing/2014/main" id="{D7B6745D-DAD0-FB6A-615B-577D93F9F27B}"/>
              </a:ext>
            </a:extLst>
          </p:cNvPr>
          <p:cNvSpPr>
            <a:spLocks noChangeArrowheads="1"/>
          </p:cNvSpPr>
          <p:nvPr/>
        </p:nvSpPr>
        <p:spPr bwMode="auto">
          <a:xfrm>
            <a:off x="531812" y="799306"/>
            <a:ext cx="862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tabLst>
                <a:tab pos="544513" algn="l"/>
              </a:tabLst>
              <a:defRPr sz="2400">
                <a:solidFill>
                  <a:schemeClr val="tx1"/>
                </a:solidFill>
                <a:latin typeface="Times New Roman" panose="02020603050405020304" pitchFamily="18" charset="0"/>
              </a:defRPr>
            </a:lvl1pPr>
            <a:lvl2pPr marL="742950" indent="-285750" defTabSz="457200">
              <a:tabLst>
                <a:tab pos="544513" algn="l"/>
              </a:tabLst>
              <a:defRPr sz="2400">
                <a:solidFill>
                  <a:schemeClr val="tx1"/>
                </a:solidFill>
                <a:latin typeface="Times New Roman" panose="02020603050405020304" pitchFamily="18" charset="0"/>
              </a:defRPr>
            </a:lvl2pPr>
            <a:lvl3pPr marL="1143000" indent="-228600" defTabSz="457200">
              <a:tabLst>
                <a:tab pos="544513" algn="l"/>
              </a:tabLst>
              <a:defRPr sz="2400">
                <a:solidFill>
                  <a:schemeClr val="tx1"/>
                </a:solidFill>
                <a:latin typeface="Times New Roman" panose="02020603050405020304" pitchFamily="18" charset="0"/>
              </a:defRPr>
            </a:lvl3pPr>
            <a:lvl4pPr marL="1600200" indent="-228600" defTabSz="457200">
              <a:tabLst>
                <a:tab pos="544513" algn="l"/>
              </a:tabLst>
              <a:defRPr sz="2400">
                <a:solidFill>
                  <a:schemeClr val="tx1"/>
                </a:solidFill>
                <a:latin typeface="Times New Roman" panose="02020603050405020304" pitchFamily="18" charset="0"/>
              </a:defRPr>
            </a:lvl4pPr>
            <a:lvl5pPr marL="2057400" indent="-228600" defTabSz="457200">
              <a:tabLst>
                <a:tab pos="544513"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9pPr>
          </a:lstStyle>
          <a:p>
            <a:pPr algn="just" eaLnBrk="1" hangingPunct="1"/>
            <a:r>
              <a:rPr lang="en-US" altLang="en-US" b="1">
                <a:solidFill>
                  <a:srgbClr val="FF0000"/>
                </a:solidFill>
                <a:cs typeface="Times New Roman" panose="02020603050405020304" pitchFamily="18" charset="0"/>
              </a:rPr>
              <a:t>2. Mối quan hệ giữa hô hấp tế bào và bảo vệ sức khỏe con người</a:t>
            </a:r>
            <a:endParaRPr lang="en-US" altLang="en-US">
              <a:solidFill>
                <a:srgbClr val="FF0000"/>
              </a:solidFill>
              <a:cs typeface="Times New Roman" panose="02020603050405020304" pitchFamily="18" charset="0"/>
            </a:endParaRPr>
          </a:p>
        </p:txBody>
      </p:sp>
    </p:spTree>
    <p:custDataLst>
      <p:tags r:id="rId1"/>
    </p:custDataLst>
  </p:cSld>
  <p:clrMapOvr>
    <a:masterClrMapping/>
  </p:clrMapOvr>
  <p:transition spd="slow" advTm="39729">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7DEFB00F-0621-4103-7BFC-6D479E04D485}"/>
              </a:ext>
            </a:extLst>
          </p:cNvPr>
          <p:cNvPicPr>
            <a:picLocks noChangeAspect="1"/>
          </p:cNvPicPr>
          <p:nvPr/>
        </p:nvPicPr>
        <p:blipFill>
          <a:blip r:embed="rId2">
            <a:extLst>
              <a:ext uri="{28A0092B-C50C-407E-A947-70E740481C1C}">
                <a14:useLocalDpi xmlns:a14="http://schemas.microsoft.com/office/drawing/2010/main" val="0"/>
              </a:ext>
            </a:extLst>
          </a:blip>
          <a:srcRect r="37485"/>
          <a:stretch>
            <a:fillRect/>
          </a:stretch>
        </p:blipFill>
        <p:spPr bwMode="auto">
          <a:xfrm>
            <a:off x="1531937" y="-131763"/>
            <a:ext cx="2133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4">
            <a:extLst>
              <a:ext uri="{FF2B5EF4-FFF2-40B4-BE49-F238E27FC236}">
                <a16:creationId xmlns:a16="http://schemas.microsoft.com/office/drawing/2014/main" id="{51F2AF86-AEF9-EFBF-41CC-EA5EA43562DA}"/>
              </a:ext>
            </a:extLst>
          </p:cNvPr>
          <p:cNvSpPr>
            <a:spLocks noChangeArrowheads="1"/>
          </p:cNvSpPr>
          <p:nvPr/>
        </p:nvSpPr>
        <p:spPr bwMode="auto">
          <a:xfrm>
            <a:off x="1751012" y="1243014"/>
            <a:ext cx="982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15. </a:t>
            </a:r>
            <a:r>
              <a:rPr lang="vi-VN" altLang="en-US" sz="2800">
                <a:solidFill>
                  <a:srgbClr val="FF0000"/>
                </a:solidFill>
                <a:latin typeface="Times New Roman" panose="02020603050405020304" pitchFamily="18" charset="0"/>
                <a:cs typeface="Times New Roman" panose="02020603050405020304" pitchFamily="18" charset="0"/>
              </a:rPr>
              <a:t>Có những biện pháp nào giúp quá trình hô hấp tế bào ở người diễn ra bình thường?</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7028" name="Rectangle 6">
            <a:extLst>
              <a:ext uri="{FF2B5EF4-FFF2-40B4-BE49-F238E27FC236}">
                <a16:creationId xmlns:a16="http://schemas.microsoft.com/office/drawing/2014/main" id="{710DCA84-C87A-D472-4085-3B0F25E4B4B7}"/>
              </a:ext>
            </a:extLst>
          </p:cNvPr>
          <p:cNvSpPr>
            <a:spLocks noChangeArrowheads="1"/>
          </p:cNvSpPr>
          <p:nvPr/>
        </p:nvSpPr>
        <p:spPr bwMode="auto">
          <a:xfrm>
            <a:off x="1751012" y="4038601"/>
            <a:ext cx="998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16. </a:t>
            </a:r>
            <a:r>
              <a:rPr lang="vi-VN" altLang="en-US" sz="2800">
                <a:solidFill>
                  <a:srgbClr val="FF0000"/>
                </a:solidFill>
                <a:latin typeface="Times New Roman" panose="02020603050405020304" pitchFamily="18" charset="0"/>
                <a:cs typeface="Times New Roman" panose="02020603050405020304" pitchFamily="18" charset="0"/>
              </a:rPr>
              <a:t>Chế độ dinh dưỡng hợp lí và trồng nhiều cây xanh có ý nghĩa gì đối với hô hấp tế bào?</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7029" name="TextBox 8">
            <a:extLst>
              <a:ext uri="{FF2B5EF4-FFF2-40B4-BE49-F238E27FC236}">
                <a16:creationId xmlns:a16="http://schemas.microsoft.com/office/drawing/2014/main" id="{C043DD12-568B-2A5A-0D3B-05F2C903BB3F}"/>
              </a:ext>
            </a:extLst>
          </p:cNvPr>
          <p:cNvSpPr txBox="1">
            <a:spLocks noChangeArrowheads="1"/>
          </p:cNvSpPr>
          <p:nvPr/>
        </p:nvSpPr>
        <p:spPr bwMode="auto">
          <a:xfrm>
            <a:off x="3198812" y="311151"/>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HOẠT ĐỘNG NHÓM</a:t>
            </a:r>
          </a:p>
        </p:txBody>
      </p:sp>
      <p:pic>
        <p:nvPicPr>
          <p:cNvPr id="257030" name="Picture 2" descr="Trồng nhiều cây xanh giúp tiết kiệm năng lượng - Ảnh 1">
            <a:extLst>
              <a:ext uri="{FF2B5EF4-FFF2-40B4-BE49-F238E27FC236}">
                <a16:creationId xmlns:a16="http://schemas.microsoft.com/office/drawing/2014/main" id="{4481C27C-7C08-C9D7-3A55-EABF8A8A2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2144713"/>
            <a:ext cx="2505075"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2" descr="Khuyến cáo về chế độ ăn hợp lý">
            <a:extLst>
              <a:ext uri="{FF2B5EF4-FFF2-40B4-BE49-F238E27FC236}">
                <a16:creationId xmlns:a16="http://schemas.microsoft.com/office/drawing/2014/main" id="{0E9BF072-329F-6566-75C9-045F13645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2" y="20732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Picture 4" descr="https://www.giaoduc.edu.vn/upload/images/2016/04/19/laodong.jpg">
            <a:extLst>
              <a:ext uri="{FF2B5EF4-FFF2-40B4-BE49-F238E27FC236}">
                <a16:creationId xmlns:a16="http://schemas.microsoft.com/office/drawing/2014/main" id="{EE9A6EC6-AB1A-2C72-3099-C5A6A4249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2052639"/>
            <a:ext cx="171767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Picture 6" descr="Trò chơi, chơi, Bóng rổ, bóng đá, các môn thể thao, trường học, Giải đấu, Đội thể thao, Di chuyển bóng rổ, U giải đấu">
            <a:extLst>
              <a:ext uri="{FF2B5EF4-FFF2-40B4-BE49-F238E27FC236}">
                <a16:creationId xmlns:a16="http://schemas.microsoft.com/office/drawing/2014/main" id="{535802BF-60A3-8D21-2264-31F3D3016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676" y="2047875"/>
            <a:ext cx="21161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4" name="Group 6">
            <a:extLst>
              <a:ext uri="{FF2B5EF4-FFF2-40B4-BE49-F238E27FC236}">
                <a16:creationId xmlns:a16="http://schemas.microsoft.com/office/drawing/2014/main" id="{7CC74689-E341-F78C-CC90-457121352810}"/>
              </a:ext>
            </a:extLst>
          </p:cNvPr>
          <p:cNvGrpSpPr>
            <a:grpSpLocks/>
          </p:cNvGrpSpPr>
          <p:nvPr/>
        </p:nvGrpSpPr>
        <p:grpSpPr bwMode="auto">
          <a:xfrm>
            <a:off x="6332538" y="4572001"/>
            <a:ext cx="3876675" cy="2022475"/>
            <a:chOff x="683568" y="2138686"/>
            <a:chExt cx="6552728" cy="4702463"/>
          </a:xfrm>
        </p:grpSpPr>
        <p:pic>
          <p:nvPicPr>
            <p:cNvPr id="257036" name="Picture 2">
              <a:extLst>
                <a:ext uri="{FF2B5EF4-FFF2-40B4-BE49-F238E27FC236}">
                  <a16:creationId xmlns:a16="http://schemas.microsoft.com/office/drawing/2014/main" id="{34E2AD31-B823-703C-A816-2374B9456B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2297090"/>
              <a:ext cx="6430272" cy="454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6B96E49-00F7-83B4-88F6-328F8316BC38}"/>
                </a:ext>
              </a:extLst>
            </p:cNvPr>
            <p:cNvSpPr/>
            <p:nvPr/>
          </p:nvSpPr>
          <p:spPr>
            <a:xfrm>
              <a:off x="6157591" y="2138686"/>
              <a:ext cx="1078705" cy="1723745"/>
            </a:xfrm>
            <a:prstGeom prst="rect">
              <a:avLst/>
            </a:prstGeom>
            <a:solidFill>
              <a:srgbClr val="FFFFFF"/>
            </a:solidFill>
            <a:ln w="12700" cap="flat" cmpd="sng" algn="ctr">
              <a:noFill/>
              <a:prstDash val="solid"/>
              <a:miter lim="800000"/>
            </a:ln>
            <a:effectLst/>
          </p:spPr>
          <p:txBody>
            <a:bodyPr anchor="ctr"/>
            <a:lstStyle/>
            <a:p>
              <a:pPr algn="ctr">
                <a:defRPr/>
              </a:pPr>
              <a:endParaRPr lang="en-US" sz="1800" kern="0">
                <a:solidFill>
                  <a:srgbClr val="FFFFFF"/>
                </a:solidFill>
                <a:latin typeface="Verdana"/>
              </a:endParaRPr>
            </a:p>
          </p:txBody>
        </p:sp>
      </p:gr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1372327" y="2400194"/>
            <a:ext cx="9444172" cy="4130015"/>
            <a:chOff x="0" y="0"/>
            <a:chExt cx="18893264" cy="8260031"/>
          </a:xfrm>
        </p:grpSpPr>
        <p:pic>
          <p:nvPicPr>
            <p:cNvPr id="7" name="Picture 7"/>
            <p:cNvPicPr>
              <a:picLocks noChangeAspect="1"/>
            </p:cNvPicPr>
            <p:nvPr/>
          </p:nvPicPr>
          <p:blipFill>
            <a:blip r:embed="rId8"/>
            <a:srcRect l="8057" t="2685" r="6266" b="3581"/>
            <a:stretch>
              <a:fillRect/>
            </a:stretch>
          </p:blipFill>
          <p:spPr>
            <a:xfrm>
              <a:off x="0" y="1693528"/>
              <a:ext cx="5733515" cy="627272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330113" flipH="1">
              <a:off x="4418392" y="442031"/>
              <a:ext cx="1698975" cy="3926202"/>
            </a:xfrm>
            <a:prstGeom prst="rect">
              <a:avLst/>
            </a:prstGeom>
          </p:spPr>
        </p:pic>
        <p:pic>
          <p:nvPicPr>
            <p:cNvPr id="9" name="Picture 9"/>
            <p:cNvPicPr>
              <a:picLocks noChangeAspect="1"/>
            </p:cNvPicPr>
            <p:nvPr/>
          </p:nvPicPr>
          <p:blipFill>
            <a:blip r:embed="rId11"/>
            <a:srcRect t="18460" b="15226"/>
            <a:stretch>
              <a:fillRect/>
            </a:stretch>
          </p:blipFill>
          <p:spPr>
            <a:xfrm rot="3629976">
              <a:off x="7791172" y="3116842"/>
              <a:ext cx="5792150" cy="21594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7892203" y="2756586"/>
              <a:ext cx="858365" cy="1983617"/>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39417" y="4239054"/>
              <a:ext cx="986211" cy="10076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8970809" y="4995247"/>
              <a:ext cx="858365" cy="198361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1336671" y="866740"/>
              <a:ext cx="858365" cy="198361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206627" y="2283453"/>
              <a:ext cx="858365" cy="198361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931024" y="4036054"/>
              <a:ext cx="858365" cy="1983617"/>
            </a:xfrm>
            <a:prstGeom prst="rect">
              <a:avLst/>
            </a:prstGeom>
          </p:spPr>
        </p:pic>
        <p:pic>
          <p:nvPicPr>
            <p:cNvPr id="16" name="Picture 16"/>
            <p:cNvPicPr>
              <a:picLocks noChangeAspect="1"/>
            </p:cNvPicPr>
            <p:nvPr/>
          </p:nvPicPr>
          <p:blipFill>
            <a:blip r:embed="rId16"/>
            <a:srcRect l="19721" r="13193"/>
            <a:stretch>
              <a:fillRect/>
            </a:stretch>
          </p:blipFill>
          <p:spPr>
            <a:xfrm>
              <a:off x="7137300" y="6175871"/>
              <a:ext cx="1669345" cy="1555251"/>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44459" y="0"/>
              <a:ext cx="1031494" cy="1858548"/>
            </a:xfrm>
            <a:prstGeom prst="rect">
              <a:avLst/>
            </a:prstGeom>
          </p:spPr>
        </p:pic>
        <p:pic>
          <p:nvPicPr>
            <p:cNvPr id="18" name="Picture 18"/>
            <p:cNvPicPr>
              <a:picLocks noChangeAspect="1"/>
            </p:cNvPicPr>
            <p:nvPr/>
          </p:nvPicPr>
          <p:blipFill>
            <a:blip r:embed="rId19"/>
            <a:srcRect/>
            <a:stretch>
              <a:fillRect/>
            </a:stretch>
          </p:blipFill>
          <p:spPr>
            <a:xfrm rot="1968488">
              <a:off x="14176610" y="1945255"/>
              <a:ext cx="1876126" cy="1407094"/>
            </a:xfrm>
            <a:prstGeom prst="rect">
              <a:avLst/>
            </a:prstGeom>
          </p:spPr>
        </p:pic>
        <p:grpSp>
          <p:nvGrpSpPr>
            <p:cNvPr id="19" name="Group 19"/>
            <p:cNvGrpSpPr>
              <a:grpSpLocks noChangeAspect="1"/>
            </p:cNvGrpSpPr>
            <p:nvPr/>
          </p:nvGrpSpPr>
          <p:grpSpPr>
            <a:xfrm>
              <a:off x="14489501" y="3973462"/>
              <a:ext cx="799677" cy="1712856"/>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6091884" y="5439247"/>
              <a:ext cx="2229503"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Glucose</a:t>
              </a:r>
            </a:p>
          </p:txBody>
        </p:sp>
        <p:sp>
          <p:nvSpPr>
            <p:cNvPr id="22" name="TextBox 22"/>
            <p:cNvSpPr txBox="1"/>
            <p:nvPr/>
          </p:nvSpPr>
          <p:spPr>
            <a:xfrm>
              <a:off x="7206635" y="7673973"/>
              <a:ext cx="2426250"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Oxygen</a:t>
              </a:r>
            </a:p>
          </p:txBody>
        </p:sp>
        <p:sp>
          <p:nvSpPr>
            <p:cNvPr id="23" name="TextBox 23"/>
            <p:cNvSpPr txBox="1"/>
            <p:nvPr/>
          </p:nvSpPr>
          <p:spPr>
            <a:xfrm>
              <a:off x="14107996" y="507466"/>
              <a:ext cx="2376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Nước</a:t>
              </a:r>
            </a:p>
          </p:txBody>
        </p:sp>
        <p:sp>
          <p:nvSpPr>
            <p:cNvPr id="24" name="TextBox 24"/>
            <p:cNvSpPr txBox="1"/>
            <p:nvPr/>
          </p:nvSpPr>
          <p:spPr>
            <a:xfrm>
              <a:off x="13675347" y="3097678"/>
              <a:ext cx="5217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Carbon dioxide</a:t>
              </a:r>
            </a:p>
          </p:txBody>
        </p:sp>
        <p:sp>
          <p:nvSpPr>
            <p:cNvPr id="25" name="TextBox 25"/>
            <p:cNvSpPr txBox="1"/>
            <p:nvPr/>
          </p:nvSpPr>
          <p:spPr>
            <a:xfrm>
              <a:off x="14302340" y="5749209"/>
              <a:ext cx="1546537"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ATP</a:t>
              </a:r>
            </a:p>
          </p:txBody>
        </p:sp>
        <p:sp>
          <p:nvSpPr>
            <p:cNvPr id="26" name="TextBox 26"/>
            <p:cNvSpPr txBox="1"/>
            <p:nvPr/>
          </p:nvSpPr>
          <p:spPr>
            <a:xfrm>
              <a:off x="7242780" y="1364532"/>
              <a:ext cx="2157212" cy="586058"/>
            </a:xfrm>
            <a:prstGeom prst="rect">
              <a:avLst/>
            </a:prstGeom>
          </p:spPr>
          <p:txBody>
            <a:bodyPr lIns="0" tIns="0" rIns="0" bIns="0" rtlCol="0" anchor="t">
              <a:spAutoFit/>
            </a:bodyPr>
            <a:lstStyle/>
            <a:p>
              <a:pPr algn="ctr">
                <a:lnSpc>
                  <a:spcPts val="2511"/>
                </a:lnSpc>
              </a:pPr>
              <a:r>
                <a:rPr lang="vi-VN" sz="1800" b="1">
                  <a:solidFill>
                    <a:srgbClr val="000000"/>
                  </a:solidFill>
                  <a:latin typeface="Arial" pitchFamily="34" charset="0"/>
                </a:rPr>
                <a:t>Ti thể</a:t>
              </a:r>
            </a:p>
          </p:txBody>
        </p:sp>
      </p:grpSp>
      <p:grpSp>
        <p:nvGrpSpPr>
          <p:cNvPr id="27" name="Group 27"/>
          <p:cNvGrpSpPr/>
          <p:nvPr/>
        </p:nvGrpSpPr>
        <p:grpSpPr>
          <a:xfrm>
            <a:off x="844910" y="1106351"/>
            <a:ext cx="10817582" cy="951049"/>
            <a:chOff x="0" y="0"/>
            <a:chExt cx="21640800" cy="1902098"/>
          </a:xfrm>
        </p:grpSpPr>
        <p:grpSp>
          <p:nvGrpSpPr>
            <p:cNvPr id="28" name="Group 28"/>
            <p:cNvGrpSpPr/>
            <p:nvPr/>
          </p:nvGrpSpPr>
          <p:grpSpPr>
            <a:xfrm>
              <a:off x="0" y="0"/>
              <a:ext cx="21640800" cy="1902098"/>
              <a:chOff x="0" y="0"/>
              <a:chExt cx="5920967" cy="520418"/>
            </a:xfrm>
          </p:grpSpPr>
          <p:sp>
            <p:nvSpPr>
              <p:cNvPr id="29" name="Freeform 29"/>
              <p:cNvSpPr/>
              <p:nvPr/>
            </p:nvSpPr>
            <p:spPr>
              <a:xfrm>
                <a:off x="0" y="0"/>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753224" y="460936"/>
              <a:ext cx="20134354" cy="769058"/>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Kể tên các chất tham gia vào quá trình hô hấp tế bào và sản phẩm tạo ra</a:t>
              </a:r>
            </a:p>
          </p:txBody>
        </p:sp>
      </p:grpSp>
      <p:sp>
        <p:nvSpPr>
          <p:cNvPr id="3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a:extLst>
              <a:ext uri="{FF2B5EF4-FFF2-40B4-BE49-F238E27FC236}">
                <a16:creationId xmlns:a16="http://schemas.microsoft.com/office/drawing/2014/main" id="{3DCEAEAA-96E0-7DEF-99E8-47C34657F46A}"/>
              </a:ext>
            </a:extLst>
          </p:cNvPr>
          <p:cNvSpPr>
            <a:spLocks noChangeArrowheads="1"/>
          </p:cNvSpPr>
          <p:nvPr/>
        </p:nvSpPr>
        <p:spPr bwMode="auto">
          <a:xfrm>
            <a:off x="684212" y="3242370"/>
            <a:ext cx="11201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solidFill>
                  <a:srgbClr val="0070C0"/>
                </a:solidFill>
                <a:latin typeface="Times New Roman" panose="02020603050405020304" pitchFamily="18" charset="0"/>
                <a:cs typeface="Times New Roman" panose="02020603050405020304" pitchFamily="18" charset="0"/>
              </a:rPr>
              <a:t>16 </a:t>
            </a:r>
            <a:r>
              <a:rPr lang="vi-VN" altLang="en-US" sz="2800">
                <a:solidFill>
                  <a:srgbClr val="0070C0"/>
                </a:solidFill>
                <a:latin typeface="Times New Roman" panose="02020603050405020304" pitchFamily="18" charset="0"/>
                <a:cs typeface="Times New Roman" panose="02020603050405020304" pitchFamily="18" charset="0"/>
              </a:rPr>
              <a:t>- Ý nghĩa của chế độ dinh dưỡng hợp lí đối với hô hấp tế bào: Chế độ dinh dưỡng hợp lí cung cấp đủ các chất dinh dưỡng cho tế bào, giúp tế bào có nguyên liệu để thực hiện hoạt động hô hấp tế bào, đảm bảo năng lượng cho cơ thể hoạt động.</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Ý nghĩa của trồng nhiều cây xanh đối với hô hấp tế bào: Trồng nhiều cây xanh giúp cân bằng nồng độ oxygen và carbon dioxide trong không khí, giúp không khí thoáng mát, trong lành,… đảm bảo quá trình hô hấp tế bào diễn ra thuận lợi.</a:t>
            </a:r>
          </a:p>
        </p:txBody>
      </p:sp>
      <p:sp>
        <p:nvSpPr>
          <p:cNvPr id="258051" name="Rectangle 4">
            <a:extLst>
              <a:ext uri="{FF2B5EF4-FFF2-40B4-BE49-F238E27FC236}">
                <a16:creationId xmlns:a16="http://schemas.microsoft.com/office/drawing/2014/main" id="{D8AB59BD-A5C3-3E04-1EB5-742A60C4327C}"/>
              </a:ext>
            </a:extLst>
          </p:cNvPr>
          <p:cNvSpPr>
            <a:spLocks noChangeArrowheads="1"/>
          </p:cNvSpPr>
          <p:nvPr/>
        </p:nvSpPr>
        <p:spPr bwMode="auto">
          <a:xfrm>
            <a:off x="684212" y="152401"/>
            <a:ext cx="11201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solidFill>
                  <a:srgbClr val="0070C0"/>
                </a:solidFill>
                <a:latin typeface="Times New Roman" panose="02020603050405020304" pitchFamily="18" charset="0"/>
                <a:cs typeface="Times New Roman" panose="02020603050405020304" pitchFamily="18" charset="0"/>
              </a:rPr>
              <a:t>15. </a:t>
            </a:r>
            <a:r>
              <a:rPr lang="vi-VN" altLang="en-US" sz="2800">
                <a:solidFill>
                  <a:srgbClr val="0070C0"/>
                </a:solidFill>
                <a:latin typeface="Times New Roman" panose="02020603050405020304" pitchFamily="18" charset="0"/>
                <a:cs typeface="Times New Roman" panose="02020603050405020304" pitchFamily="18" charset="0"/>
              </a:rPr>
              <a:t>Những biện pháp giúp quá trình hô hấp tế bào ở người diễn ra bình thường như:</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Có chế độ lao động, chơi thể thao vừa sức.</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Chế độ dinh dưỡng hợp lí.</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Trồng nhiều cây xanh.</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Không sử dụng hoặc tiếp xúc với các chất có tác dụng ức chế quá trình hô hấp.</a:t>
            </a: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a:extLst>
              <a:ext uri="{FF2B5EF4-FFF2-40B4-BE49-F238E27FC236}">
                <a16:creationId xmlns:a16="http://schemas.microsoft.com/office/drawing/2014/main" id="{7E1EC885-0906-06F6-26BD-416E4B4F205C}"/>
              </a:ext>
            </a:extLst>
          </p:cNvPr>
          <p:cNvSpPr>
            <a:spLocks noChangeArrowheads="1"/>
          </p:cNvSpPr>
          <p:nvPr/>
        </p:nvSpPr>
        <p:spPr bwMode="auto">
          <a:xfrm>
            <a:off x="1141412" y="12700"/>
            <a:ext cx="1082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a:solidFill>
                  <a:srgbClr val="FF0000"/>
                </a:solidFill>
                <a:latin typeface="Times New Roman" panose="02020603050405020304" pitchFamily="18" charset="0"/>
                <a:cs typeface="Times New Roman" panose="02020603050405020304" pitchFamily="18" charset="0"/>
              </a:rPr>
              <a:t>Hãy tìm hiểu và cho biết tác dụng của một số chất gây ức chế quá trình hô hấp tế bào ở người. Từ đó, đề xuất các biện pháp để cải thiện sức khỏe hô hấp ở người.</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59075" name="Rectangle 4">
            <a:extLst>
              <a:ext uri="{FF2B5EF4-FFF2-40B4-BE49-F238E27FC236}">
                <a16:creationId xmlns:a16="http://schemas.microsoft.com/office/drawing/2014/main" id="{352C0E98-E699-9722-EF87-E3E352DB7416}"/>
              </a:ext>
            </a:extLst>
          </p:cNvPr>
          <p:cNvSpPr>
            <a:spLocks noChangeArrowheads="1"/>
          </p:cNvSpPr>
          <p:nvPr/>
        </p:nvSpPr>
        <p:spPr bwMode="auto">
          <a:xfrm>
            <a:off x="367506" y="762000"/>
            <a:ext cx="11353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Một số chất gây ức chế quá trình hô hấp tế bào ở người như:</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..(1)…………………..</a:t>
            </a:r>
            <a:r>
              <a:rPr lang="vi-VN" altLang="en-US" sz="2400">
                <a:solidFill>
                  <a:srgbClr val="000000"/>
                </a:solidFill>
                <a:latin typeface="Times New Roman" panose="02020603050405020304" pitchFamily="18" charset="0"/>
                <a:cs typeface="Times New Roman" panose="02020603050405020304" pitchFamily="18" charset="0"/>
              </a:rPr>
              <a:t>: Nồng độ lớn hơn 0,03% gây ức chế quá trình hô hấp tế bào.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..(2)…………..</a:t>
            </a:r>
            <a:r>
              <a:rPr lang="vi-VN" altLang="en-US" sz="2400">
                <a:solidFill>
                  <a:srgbClr val="000000"/>
                </a:solidFill>
                <a:latin typeface="Times New Roman" panose="02020603050405020304" pitchFamily="18" charset="0"/>
                <a:cs typeface="Times New Roman" panose="02020603050405020304" pitchFamily="18" charset="0"/>
              </a:rPr>
              <a:t>: Khi nồng độ oxygen trong không khí thấp hơn 5% thì cường độ hô hấp giảm.</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…(3)……………………..</a:t>
            </a:r>
            <a:r>
              <a:rPr lang="vi-VN" altLang="en-US" sz="2400">
                <a:solidFill>
                  <a:srgbClr val="000000"/>
                </a:solidFill>
                <a:latin typeface="Times New Roman" panose="02020603050405020304" pitchFamily="18" charset="0"/>
                <a:cs typeface="Times New Roman" panose="02020603050405020304" pitchFamily="18" charset="0"/>
              </a:rPr>
              <a:t>giảm dẫn đến cường độ hô hấp cũng giảm.</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a:t>
            </a:r>
            <a:r>
              <a:rPr lang="en-US" altLang="en-US" sz="2400">
                <a:solidFill>
                  <a:srgbClr val="000000"/>
                </a:solidFill>
                <a:latin typeface="Times New Roman" panose="02020603050405020304" pitchFamily="18" charset="0"/>
                <a:cs typeface="Times New Roman" panose="02020603050405020304" pitchFamily="18" charset="0"/>
              </a:rPr>
              <a:t>..(4)………………………………………………………..…………</a:t>
            </a:r>
            <a:r>
              <a:rPr lang="vi-VN" altLang="en-US" sz="2400">
                <a:solidFill>
                  <a:srgbClr val="000000"/>
                </a:solidFill>
                <a:latin typeface="Times New Roman" panose="02020603050405020304" pitchFamily="18" charset="0"/>
                <a:cs typeface="Times New Roman" panose="02020603050405020304" pitchFamily="18" charset="0"/>
              </a:rPr>
              <a:t>,… không có hoặc quá ít dẫn đến thiếu nguyên liệu của quá trình phân giải trong hoạt động hô hấp tế bào cũng ảnh hưởng xấu đến hoạt động hô hấp tế bào.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..(5)……………………………………………..</a:t>
            </a:r>
            <a:r>
              <a:rPr lang="vi-VN" altLang="en-US" sz="2400">
                <a:solidFill>
                  <a:srgbClr val="000000"/>
                </a:solidFill>
                <a:latin typeface="Times New Roman" panose="02020603050405020304" pitchFamily="18" charset="0"/>
                <a:cs typeface="Times New Roman" panose="02020603050405020304" pitchFamily="18" charset="0"/>
              </a:rPr>
              <a:t>(như fentanyl, heroin hoặc morphin), barbiturat, và một số loại thuốc benzodiazepin (thuốc tác dụng ngắn và alprazolam) được biết đến làm ức chế hô hấp. Khi dùng quá liều, một người có thể ngừng thở hoàn toàn, ức chế hô hấp tế bào, gây tử vong nhanh chóng nếu không điều trị.</a:t>
            </a:r>
          </a:p>
        </p:txBody>
      </p:sp>
      <p:sp>
        <p:nvSpPr>
          <p:cNvPr id="6" name="Rectangle 5">
            <a:extLst>
              <a:ext uri="{FF2B5EF4-FFF2-40B4-BE49-F238E27FC236}">
                <a16:creationId xmlns:a16="http://schemas.microsoft.com/office/drawing/2014/main" id="{CFD3A450-EB3B-55D6-C873-F05B27C1D3B9}"/>
              </a:ext>
            </a:extLst>
          </p:cNvPr>
          <p:cNvSpPr>
            <a:spLocks noChangeArrowheads="1"/>
          </p:cNvSpPr>
          <p:nvPr/>
        </p:nvSpPr>
        <p:spPr bwMode="auto">
          <a:xfrm>
            <a:off x="1347435" y="1154112"/>
            <a:ext cx="1614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Carbon dioxide</a:t>
            </a:r>
            <a:endParaRPr lang="en-US" altLang="en-US" sz="24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A68B4B04-1EC5-F9A9-73BC-FB0DCFA811FF}"/>
              </a:ext>
            </a:extLst>
          </p:cNvPr>
          <p:cNvSpPr>
            <a:spLocks noChangeArrowheads="1"/>
          </p:cNvSpPr>
          <p:nvPr/>
        </p:nvSpPr>
        <p:spPr bwMode="auto">
          <a:xfrm>
            <a:off x="1347435" y="14478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Oxygen</a:t>
            </a:r>
            <a:endParaRPr lang="en-US" altLang="en-US" sz="24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06385C7B-D922-75DF-17FF-2E96E0100627}"/>
              </a:ext>
            </a:extLst>
          </p:cNvPr>
          <p:cNvSpPr>
            <a:spLocks noChangeArrowheads="1"/>
          </p:cNvSpPr>
          <p:nvPr/>
        </p:nvSpPr>
        <p:spPr bwMode="auto">
          <a:xfrm>
            <a:off x="1356960" y="2209800"/>
            <a:ext cx="181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Hàm lượng nước </a:t>
            </a:r>
            <a:endParaRPr lang="en-US" altLang="en-US" sz="24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B80CAF06-0109-9DC7-D3CE-873F00B11976}"/>
              </a:ext>
            </a:extLst>
          </p:cNvPr>
          <p:cNvSpPr>
            <a:spLocks noChangeArrowheads="1"/>
          </p:cNvSpPr>
          <p:nvPr/>
        </p:nvSpPr>
        <p:spPr bwMode="auto">
          <a:xfrm>
            <a:off x="1205354" y="2590800"/>
            <a:ext cx="473665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Các chất như protein, carbohydrate, lipid</a:t>
            </a:r>
            <a:endParaRPr lang="en-US" altLang="en-US" sz="2400">
              <a:solidFill>
                <a:srgbClr val="FF0000"/>
              </a:solidFill>
              <a:latin typeface="Times New Roman" panose="02020603050405020304" pitchFamily="18" charset="0"/>
            </a:endParaRPr>
          </a:p>
        </p:txBody>
      </p:sp>
      <p:sp>
        <p:nvSpPr>
          <p:cNvPr id="10" name="Rectangle 9">
            <a:extLst>
              <a:ext uri="{FF2B5EF4-FFF2-40B4-BE49-F238E27FC236}">
                <a16:creationId xmlns:a16="http://schemas.microsoft.com/office/drawing/2014/main" id="{9943C272-9889-D744-D776-D060267E7B59}"/>
              </a:ext>
            </a:extLst>
          </p:cNvPr>
          <p:cNvSpPr>
            <a:spLocks noChangeArrowheads="1"/>
          </p:cNvSpPr>
          <p:nvPr/>
        </p:nvSpPr>
        <p:spPr bwMode="auto">
          <a:xfrm>
            <a:off x="1724025" y="3668712"/>
            <a:ext cx="231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Các thuốc phiện mạnh </a:t>
            </a:r>
            <a:endParaRPr lang="en-US" altLang="en-US" sz="2400">
              <a:solidFill>
                <a:srgbClr val="FF0000"/>
              </a:solidFill>
              <a:latin typeface="Times New Roman" panose="02020603050405020304" pitchFamily="18" charset="0"/>
            </a:endParaRPr>
          </a:p>
        </p:txBody>
      </p:sp>
      <p:sp>
        <p:nvSpPr>
          <p:cNvPr id="259081" name="Rectangle 10">
            <a:extLst>
              <a:ext uri="{FF2B5EF4-FFF2-40B4-BE49-F238E27FC236}">
                <a16:creationId xmlns:a16="http://schemas.microsoft.com/office/drawing/2014/main" id="{89C04A93-E6E8-0C2C-3045-127E41D339EF}"/>
              </a:ext>
            </a:extLst>
          </p:cNvPr>
          <p:cNvSpPr>
            <a:spLocks noChangeArrowheads="1"/>
          </p:cNvSpPr>
          <p:nvPr/>
        </p:nvSpPr>
        <p:spPr bwMode="auto">
          <a:xfrm>
            <a:off x="976754" y="5181600"/>
            <a:ext cx="8215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vi-VN" altLang="en-US" sz="2400">
                <a:solidFill>
                  <a:srgbClr val="000099"/>
                </a:solidFill>
                <a:latin typeface="Times New Roman" panose="02020603050405020304" pitchFamily="18" charset="0"/>
                <a:cs typeface="Times New Roman" panose="02020603050405020304" pitchFamily="18" charset="0"/>
              </a:rPr>
              <a:t>Đề xuất các biện pháp để cải thiện sức khỏe hô hấp ở người:</a:t>
            </a:r>
          </a:p>
        </p:txBody>
      </p:sp>
      <p:sp>
        <p:nvSpPr>
          <p:cNvPr id="259082" name="Rectangle 11">
            <a:extLst>
              <a:ext uri="{FF2B5EF4-FFF2-40B4-BE49-F238E27FC236}">
                <a16:creationId xmlns:a16="http://schemas.microsoft.com/office/drawing/2014/main" id="{CCA35D3E-DA99-ECC0-B42C-D9D971496CA3}"/>
              </a:ext>
            </a:extLst>
          </p:cNvPr>
          <p:cNvSpPr>
            <a:spLocks noChangeArrowheads="1"/>
          </p:cNvSpPr>
          <p:nvPr/>
        </p:nvSpPr>
        <p:spPr bwMode="auto">
          <a:xfrm>
            <a:off x="760412" y="5486400"/>
            <a:ext cx="1120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Có chế độ lao động, chơi thể thao vừa sức, chế độ dinh dưỡng hợp lí, uống đủ nước, trồng nhiều cây xanh, không sử dụng hoặc tiếp xúc với các chất có tác dụng ức chế quá trình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90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9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59081" grpId="0"/>
      <p:bldP spid="25908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Box 4">
            <a:extLst>
              <a:ext uri="{FF2B5EF4-FFF2-40B4-BE49-F238E27FC236}">
                <a16:creationId xmlns:a16="http://schemas.microsoft.com/office/drawing/2014/main" id="{B58A0822-F999-0302-9540-A89C28620DAE}"/>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260100" name="Rectangle 7">
            <a:extLst>
              <a:ext uri="{FF2B5EF4-FFF2-40B4-BE49-F238E27FC236}">
                <a16:creationId xmlns:a16="http://schemas.microsoft.com/office/drawing/2014/main" id="{806FF2EB-2529-81F2-A93B-3343E30BE47A}"/>
              </a:ext>
            </a:extLst>
          </p:cNvPr>
          <p:cNvSpPr>
            <a:spLocks noChangeArrowheads="1"/>
          </p:cNvSpPr>
          <p:nvPr/>
        </p:nvSpPr>
        <p:spPr bwMode="auto">
          <a:xfrm>
            <a:off x="379412" y="623887"/>
            <a:ext cx="862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2. Mối quan hệ giữa hô hấp tế bào và bảo vệ sức khỏe con người</a:t>
            </a:r>
            <a:endParaRPr lang="en-US" altLang="en-US" sz="2400">
              <a:solidFill>
                <a:srgbClr val="FF0000"/>
              </a:solidFill>
              <a:latin typeface="Times New Roman" panose="02020603050405020304" pitchFamily="18" charset="0"/>
              <a:cs typeface="Times New Roman" panose="02020603050405020304" pitchFamily="18" charset="0"/>
            </a:endParaRPr>
          </a:p>
        </p:txBody>
      </p:sp>
      <p:pic>
        <p:nvPicPr>
          <p:cNvPr id="260101" name="Picture 6">
            <a:extLst>
              <a:ext uri="{FF2B5EF4-FFF2-40B4-BE49-F238E27FC236}">
                <a16:creationId xmlns:a16="http://schemas.microsoft.com/office/drawing/2014/main" id="{913BE893-6DC2-AFE0-4DC0-B281AE8A5F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8501" y="1509713"/>
            <a:ext cx="8842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90A46AEA-2D03-3619-4E50-94A46ED5363B}"/>
              </a:ext>
            </a:extLst>
          </p:cNvPr>
          <p:cNvSpPr/>
          <p:nvPr/>
        </p:nvSpPr>
        <p:spPr>
          <a:xfrm>
            <a:off x="150812" y="1371600"/>
            <a:ext cx="9220200" cy="3784600"/>
          </a:xfrm>
          <a:prstGeom prst="roundRect">
            <a:avLst/>
          </a:prstGeom>
          <a:solidFill>
            <a:srgbClr val="F6E7D4"/>
          </a:solidFill>
          <a:ln w="12700" cap="flat" cmpd="sng" algn="ctr">
            <a:noFill/>
            <a:prstDash val="solid"/>
            <a:miter lim="800000"/>
          </a:ln>
          <a:effectLst/>
        </p:spPr>
        <p:txBody>
          <a:bodyPr anchor="ctr"/>
          <a:lstStyle/>
          <a:p>
            <a:pPr defTabSz="457200">
              <a:defRPr/>
            </a:pPr>
            <a:r>
              <a:rPr lang="en-US" sz="2800" kern="0" dirty="0" err="1">
                <a:solidFill>
                  <a:srgbClr val="4472C4"/>
                </a:solidFill>
                <a:cs typeface="Times New Roman" panose="02020603050405020304" pitchFamily="18" charset="0"/>
              </a:rPr>
              <a:t>Một</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số</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biện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pháp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đảm</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bảo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điều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kiện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thuận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lợi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quá</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trình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hô</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hấp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bào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cũng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góp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phần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bảo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vệ</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khỏe</a:t>
            </a:r>
            <a:r>
              <a:rPr lang="en-US" sz="2800" kern="0" dirty="0">
                <a:solidFill>
                  <a:srgbClr val="4472C4"/>
                </a:solidFill>
                <a:cs typeface="Times New Roman" panose="02020603050405020304" pitchFamily="18" charset="0"/>
              </a:rPr>
              <a:t> con </a:t>
            </a:r>
            <a:r>
              <a:rPr lang="en-US" sz="2800" kern="0" dirty="0" err="1">
                <a:solidFill>
                  <a:srgbClr val="4472C4"/>
                </a:solidFill>
                <a:cs typeface="Times New Roman" panose="02020603050405020304" pitchFamily="18" charset="0"/>
              </a:rPr>
              <a:t>người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như</a:t>
            </a:r>
            <a:r>
              <a:rPr lang="en-US" sz="2800" kern="0" dirty="0">
                <a:solidFill>
                  <a:srgbClr val="4472C4"/>
                </a:solidFill>
                <a:cs typeface="Times New Roman" panose="02020603050405020304" pitchFamily="18" charset="0"/>
              </a:rPr>
              <a:t>: </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lao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hoặc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chơi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thể</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thao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vừa</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tránh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thiếu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hụt</a:t>
            </a:r>
            <a:r>
              <a:rPr lang="en-US" sz="2800" kern="0" dirty="0">
                <a:solidFill>
                  <a:srgbClr val="4472C4"/>
                </a:solidFill>
                <a:cs typeface="Times New Roman" panose="02020603050405020304" pitchFamily="18" charset="0"/>
              </a:rPr>
              <a:t> oxygen.</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dinh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dưỡng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hợp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lí</a:t>
            </a:r>
            <a:r>
              <a:rPr lang="en-US" sz="2800" kern="0" dirty="0">
                <a:solidFill>
                  <a:srgbClr val="4472C4"/>
                </a:solidFill>
                <a:cs typeface="Times New Roman" panose="02020603050405020304" pitchFamily="18" charset="0"/>
              </a:rPr>
              <a:t>; </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Trồng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nhiều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cây</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xanh</a:t>
            </a:r>
            <a:r>
              <a:rPr lang="en-US" sz="2800" kern="0" dirty="0">
                <a:solidFill>
                  <a:srgbClr val="4472C4"/>
                </a:solidFill>
                <a:cs typeface="Times New Roman" panose="02020603050405020304" pitchFamily="18" charset="0"/>
              </a:rPr>
              <a:t>.</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Không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sử</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dụng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hoặc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tiếp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xúc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với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các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chất</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tác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dụng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quá</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trình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hô</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hấp</a:t>
            </a:r>
            <a:r>
              <a:rPr lang="en-US" sz="2800" kern="0" dirty="0">
                <a:solidFill>
                  <a:srgbClr val="4472C4"/>
                </a:solidFill>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70A55E-4CEB-2458-B7AA-04F6EEA0EAE8}"/>
              </a:ext>
            </a:extLst>
          </p:cNvPr>
          <p:cNvSpPr txBox="1">
            <a:spLocks/>
          </p:cNvSpPr>
          <p:nvPr/>
        </p:nvSpPr>
        <p:spPr>
          <a:xfrm>
            <a:off x="3732212" y="152400"/>
            <a:ext cx="5029200" cy="381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err="1">
                <a:solidFill>
                  <a:srgbClr val="FF0000"/>
                </a:solidFill>
                <a:latin typeface="Times New Roman" pitchFamily="18" charset="0"/>
                <a:cs typeface="Times New Roman" pitchFamily="18" charset="0"/>
              </a:rPr>
              <a:t>LUYỆN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TẬP-VẬN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endParaRPr lang="en-US" sz="2400" b="1" dirty="0">
              <a:solidFill>
                <a:srgbClr val="FF0000"/>
              </a:solidFill>
              <a:latin typeface="Times New Roman" pitchFamily="18" charset="0"/>
              <a:cs typeface="Times New Roman" pitchFamily="18" charset="0"/>
            </a:endParaRPr>
          </a:p>
        </p:txBody>
      </p:sp>
      <p:sp>
        <p:nvSpPr>
          <p:cNvPr id="262147" name="Rectangle 1">
            <a:extLst>
              <a:ext uri="{FF2B5EF4-FFF2-40B4-BE49-F238E27FC236}">
                <a16:creationId xmlns:a16="http://schemas.microsoft.com/office/drawing/2014/main" id="{6A1CE1FD-0684-988F-9516-4B97F22DF869}"/>
              </a:ext>
            </a:extLst>
          </p:cNvPr>
          <p:cNvSpPr>
            <a:spLocks noChangeArrowheads="1"/>
          </p:cNvSpPr>
          <p:nvPr/>
        </p:nvSpPr>
        <p:spPr bwMode="auto">
          <a:xfrm>
            <a:off x="1979612" y="838201"/>
            <a:ext cx="81534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spcBef>
                <a:spcPct val="20000"/>
              </a:spcBef>
              <a:buChar char="•"/>
              <a:tabLst>
                <a:tab pos="539750" algn="l"/>
                <a:tab pos="630238" algn="l"/>
              </a:tabLst>
              <a:defRPr sz="3200">
                <a:solidFill>
                  <a:schemeClr val="tx1"/>
                </a:solidFill>
                <a:latin typeface="Arial" panose="020B0604020202020204" pitchFamily="34" charset="0"/>
              </a:defRPr>
            </a:lvl1pPr>
            <a:lvl2pPr marL="742950" indent="-285750">
              <a:spcBef>
                <a:spcPct val="20000"/>
              </a:spcBef>
              <a:buChar char="–"/>
              <a:tabLst>
                <a:tab pos="539750" algn="l"/>
                <a:tab pos="630238" algn="l"/>
              </a:tabLst>
              <a:defRPr sz="2800">
                <a:solidFill>
                  <a:schemeClr val="tx1"/>
                </a:solidFill>
                <a:latin typeface="Arial" panose="020B0604020202020204" pitchFamily="34" charset="0"/>
              </a:defRPr>
            </a:lvl2pPr>
            <a:lvl3pPr marL="1143000" indent="-228600">
              <a:spcBef>
                <a:spcPct val="20000"/>
              </a:spcBef>
              <a:buChar char="•"/>
              <a:tabLst>
                <a:tab pos="539750" algn="l"/>
                <a:tab pos="630238" algn="l"/>
              </a:tabLst>
              <a:defRPr sz="2400">
                <a:solidFill>
                  <a:schemeClr val="tx1"/>
                </a:solidFill>
                <a:latin typeface="Arial" panose="020B0604020202020204" pitchFamily="34" charset="0"/>
              </a:defRPr>
            </a:lvl3pPr>
            <a:lvl4pPr marL="1600200" indent="-228600">
              <a:spcBef>
                <a:spcPct val="20000"/>
              </a:spcBef>
              <a:buChar char="–"/>
              <a:tabLst>
                <a:tab pos="539750" algn="l"/>
                <a:tab pos="630238" algn="l"/>
              </a:tabLst>
              <a:defRPr sz="2000">
                <a:solidFill>
                  <a:schemeClr val="tx1"/>
                </a:solidFill>
                <a:latin typeface="Arial" panose="020B0604020202020204" pitchFamily="34" charset="0"/>
              </a:defRPr>
            </a:lvl4pPr>
            <a:lvl5pPr marL="2057400" indent="-228600">
              <a:spcBef>
                <a:spcPct val="20000"/>
              </a:spcBef>
              <a:buChar char="»"/>
              <a:tabLst>
                <a:tab pos="539750" algn="l"/>
                <a:tab pos="6302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vi-VN" altLang="en-US" sz="2000" b="1">
                <a:latin typeface="Times New Roman" panose="02020603050405020304" pitchFamily="18" charset="0"/>
                <a:ea typeface="Arial" panose="020B0604020202020204" pitchFamily="34" charset="0"/>
                <a:cs typeface="Times New Roman" panose="02020603050405020304" pitchFamily="18" charset="0"/>
              </a:rPr>
              <a:t>Câu 1.</a:t>
            </a:r>
            <a:r>
              <a:rPr lang="vi-VN" altLang="en-US" sz="2000">
                <a:latin typeface="Times New Roman" panose="02020603050405020304" pitchFamily="18" charset="0"/>
                <a:ea typeface="Arial" panose="020B0604020202020204" pitchFamily="34" charset="0"/>
                <a:cs typeface="Times New Roman" panose="02020603050405020304" pitchFamily="18" charset="0"/>
              </a:rPr>
              <a:t> Quá trình hô hấp tế bào xảy ra ở bào quan nào sau đây?</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ea typeface="Arial" panose="020B0604020202020204" pitchFamily="34" charset="0"/>
                <a:cs typeface="Times New Roman" panose="02020603050405020304" pitchFamily="18" charset="0"/>
              </a:rPr>
              <a:t>A. Lục lạp		B. Ti thể		C. Không bào	D. Ribosome</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Bef>
                <a:spcPct val="0"/>
              </a:spcBef>
              <a:buFontTx/>
              <a:buNone/>
            </a:pPr>
            <a:r>
              <a:rPr lang="vi-VN" altLang="en-US" sz="2000" b="1">
                <a:latin typeface="Times New Roman" panose="02020603050405020304" pitchFamily="18" charset="0"/>
                <a:cs typeface="Times New Roman" panose="02020603050405020304" pitchFamily="18" charset="0"/>
              </a:rPr>
              <a:t>Câu 2.</a:t>
            </a:r>
            <a:r>
              <a:rPr lang="vi-VN" altLang="en-US" sz="2000">
                <a:latin typeface="Times New Roman" panose="02020603050405020304" pitchFamily="18" charset="0"/>
                <a:cs typeface="Times New Roman" panose="02020603050405020304" pitchFamily="18" charset="0"/>
              </a:rPr>
              <a:t> Sản phẩm của hô hấp tế bào gồm:</a:t>
            </a:r>
            <a:endParaRPr lang="en-US" altLang="en-US" sz="2000">
              <a:latin typeface="Times New Roman" panose="02020603050405020304" pitchFamily="18"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A. Oxi, nước và năng lượng 		B. Nước, đường và năng lượng </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C. Nước, khí cacbonic và đường		D. Khí cacbonic, đường và năng lượng </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b="1">
                <a:latin typeface="Times New Roman" panose="02020603050405020304" pitchFamily="18" charset="0"/>
                <a:cs typeface="Times New Roman" panose="02020603050405020304" pitchFamily="18" charset="0"/>
              </a:rPr>
              <a:t>Câu 3.</a:t>
            </a:r>
            <a:r>
              <a:rPr lang="vi-VN" altLang="en-US" sz="2000">
                <a:latin typeface="Times New Roman" panose="02020603050405020304" pitchFamily="18" charset="0"/>
                <a:cs typeface="Times New Roman" panose="02020603050405020304" pitchFamily="18" charset="0"/>
              </a:rPr>
              <a:t> Nói về hô hấp tế bào, điều nào sau đây không đúng?</a:t>
            </a:r>
            <a:endParaRPr lang="en-US" altLang="en-US" sz="2000">
              <a:latin typeface="Times New Roman" panose="02020603050405020304" pitchFamily="18"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A. Đó là quá trình chuyển đổi năng lượng rất quan trọng của tế bào</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B. Đó là quá trình oxi hóa các chất hữu cơ thành CO</a:t>
            </a:r>
            <a:r>
              <a:rPr lang="vi-VN" altLang="en-US" sz="2000" baseline="-25000">
                <a:latin typeface="Times New Roman" panose="02020603050405020304" pitchFamily="18" charset="0"/>
                <a:cs typeface="Calibri" panose="020F0502020204030204" pitchFamily="34" charset="0"/>
              </a:rPr>
              <a:t>2</a:t>
            </a:r>
            <a:r>
              <a:rPr lang="vi-VN" altLang="en-US" sz="2000">
                <a:latin typeface="Times New Roman" panose="02020603050405020304" pitchFamily="18" charset="0"/>
                <a:cs typeface="Calibri" panose="020F0502020204030204" pitchFamily="34" charset="0"/>
              </a:rPr>
              <a:t> và H</a:t>
            </a:r>
            <a:r>
              <a:rPr lang="vi-VN" altLang="en-US" sz="2000" baseline="-25000">
                <a:latin typeface="Times New Roman" panose="02020603050405020304" pitchFamily="18" charset="0"/>
                <a:cs typeface="Calibri" panose="020F0502020204030204" pitchFamily="34" charset="0"/>
              </a:rPr>
              <a:t>2</a:t>
            </a:r>
            <a:r>
              <a:rPr lang="vi-VN" altLang="en-US" sz="2000">
                <a:latin typeface="Times New Roman" panose="02020603050405020304" pitchFamily="18" charset="0"/>
                <a:cs typeface="Calibri" panose="020F0502020204030204" pitchFamily="34" charset="0"/>
              </a:rPr>
              <a:t>O và giải phóng năng lượng ATP</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C. Hô hấp tế bào có bản chất là chuỗi các phản ứng oxi hóa khử</a:t>
            </a:r>
            <a:endParaRPr lang="en-US" altLang="en-US" sz="2000">
              <a:latin typeface="Times New Roman" panose="02020603050405020304" pitchFamily="18" charset="0"/>
              <a:cs typeface="Calibri" panose="020F0502020204030204" pitchFamily="34" charset="0"/>
            </a:endParaRPr>
          </a:p>
          <a:p>
            <a:pPr algn="just">
              <a:lnSpc>
                <a:spcPct val="120000"/>
              </a:lnSpc>
              <a:spcBef>
                <a:spcPts val="1000"/>
              </a:spcBef>
              <a:buNone/>
            </a:pPr>
            <a:r>
              <a:rPr lang="vi-VN" altLang="en-US" sz="2000">
                <a:latin typeface="Times New Roman" panose="02020603050405020304" pitchFamily="18" charset="0"/>
                <a:cs typeface="Times New Roman" panose="02020603050405020304" pitchFamily="18" charset="0"/>
              </a:rPr>
              <a:t>D. Quá trình hô hấp tế bào chủ yếu diễn ra trong nhân tế bào</a:t>
            </a:r>
            <a:endParaRPr lang="en-US" altLang="en-US" sz="2000" i="1">
              <a:latin typeface="Times New Roman" panose="02020603050405020304" pitchFamily="18" charset="0"/>
              <a:cs typeface="Times New Roman" panose="02020603050405020304" pitchFamily="18" charset="0"/>
            </a:endParaRPr>
          </a:p>
        </p:txBody>
      </p:sp>
      <p:sp>
        <p:nvSpPr>
          <p:cNvPr id="8" name="Oval 12">
            <a:extLst>
              <a:ext uri="{FF2B5EF4-FFF2-40B4-BE49-F238E27FC236}">
                <a16:creationId xmlns:a16="http://schemas.microsoft.com/office/drawing/2014/main" id="{B0AD3AB1-D4A6-9177-2767-9C201B583BE7}"/>
              </a:ext>
            </a:extLst>
          </p:cNvPr>
          <p:cNvSpPr>
            <a:spLocks noChangeArrowheads="1"/>
          </p:cNvSpPr>
          <p:nvPr/>
        </p:nvSpPr>
        <p:spPr bwMode="auto">
          <a:xfrm>
            <a:off x="4646612" y="12192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
        <p:nvSpPr>
          <p:cNvPr id="9" name="Oval 12">
            <a:extLst>
              <a:ext uri="{FF2B5EF4-FFF2-40B4-BE49-F238E27FC236}">
                <a16:creationId xmlns:a16="http://schemas.microsoft.com/office/drawing/2014/main" id="{487DE73B-1D3B-1456-D536-F8E77AB6F418}"/>
              </a:ext>
            </a:extLst>
          </p:cNvPr>
          <p:cNvSpPr>
            <a:spLocks noChangeArrowheads="1"/>
          </p:cNvSpPr>
          <p:nvPr/>
        </p:nvSpPr>
        <p:spPr bwMode="auto">
          <a:xfrm>
            <a:off x="7466012" y="23622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
        <p:nvSpPr>
          <p:cNvPr id="10" name="Oval 12">
            <a:extLst>
              <a:ext uri="{FF2B5EF4-FFF2-40B4-BE49-F238E27FC236}">
                <a16:creationId xmlns:a16="http://schemas.microsoft.com/office/drawing/2014/main" id="{7472A765-705F-2856-EA6A-F00ADDB435A6}"/>
              </a:ext>
            </a:extLst>
          </p:cNvPr>
          <p:cNvSpPr>
            <a:spLocks noChangeArrowheads="1"/>
          </p:cNvSpPr>
          <p:nvPr/>
        </p:nvSpPr>
        <p:spPr bwMode="auto">
          <a:xfrm>
            <a:off x="2436812" y="51054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3">
            <a:extLst>
              <a:ext uri="{FF2B5EF4-FFF2-40B4-BE49-F238E27FC236}">
                <a16:creationId xmlns:a16="http://schemas.microsoft.com/office/drawing/2014/main" id="{106A46CE-6004-06C9-240F-BD878F769770}"/>
              </a:ext>
            </a:extLst>
          </p:cNvPr>
          <p:cNvSpPr>
            <a:spLocks noChangeArrowheads="1"/>
          </p:cNvSpPr>
          <p:nvPr/>
        </p:nvSpPr>
        <p:spPr bwMode="auto">
          <a:xfrm>
            <a:off x="2132012" y="228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1. </a:t>
            </a:r>
            <a:r>
              <a:rPr lang="vi-VN" altLang="en-US" sz="2400">
                <a:solidFill>
                  <a:srgbClr val="FF0000"/>
                </a:solidFill>
                <a:latin typeface="Times New Roman" panose="02020603050405020304" pitchFamily="18" charset="0"/>
                <a:cs typeface="Times New Roman" panose="02020603050405020304" pitchFamily="18" charset="0"/>
              </a:rPr>
              <a:t>Khi trồng cây trong nhà lưới phủ nilon, vì sao người ta thường “bón” carbon dioxide sau khi mặt trời mọc và ngừng “bón” sau khi mặt trời lặn từ 1 – 2 giờ?</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A7713C0-1701-19CE-C682-BAD28BBBF298}"/>
              </a:ext>
            </a:extLst>
          </p:cNvPr>
          <p:cNvSpPr>
            <a:spLocks noChangeArrowheads="1"/>
          </p:cNvSpPr>
          <p:nvPr/>
        </p:nvSpPr>
        <p:spPr bwMode="auto">
          <a:xfrm>
            <a:off x="1903412" y="1905000"/>
            <a:ext cx="8534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có ánh sáng mặt trời (từ khi mặt trời mọc), cây sẽ thực hiện quá trình quang hợp tổng hợp chất hữu cơ nên nhu cầu carbon dioxide của lá tăng lên → Cần cung cấp thêm carbon dioxide để cây thực hiện quang hợp hiệu quả, đảm bảo cây tăng trưởng tốt cho năng suất cao.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không có ánh sáng mặt trời (từ khi mặt trời lặn), cây không thực hiện quá trình quang hợp nữa đồng thời lúc này cây chỉ thực hiện quá trình hô hấp tế bào. Bởi vậy, lúc này không cần “bón” carbon dioxide vì hàm lượng carbon dioxide cao cũng không thể giúp cây quang hợp mà ngược lại còn ức chế sự hô hấp tế bào của cây khiến hoạt động sinh lí của cây bị ảnh hưởng.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a:extLst>
              <a:ext uri="{FF2B5EF4-FFF2-40B4-BE49-F238E27FC236}">
                <a16:creationId xmlns:a16="http://schemas.microsoft.com/office/drawing/2014/main" id="{F63CDABA-DE41-2503-5889-0F5672C56B04}"/>
              </a:ext>
            </a:extLst>
          </p:cNvPr>
          <p:cNvSpPr>
            <a:spLocks noChangeArrowheads="1"/>
          </p:cNvSpPr>
          <p:nvPr/>
        </p:nvSpPr>
        <p:spPr bwMode="auto">
          <a:xfrm>
            <a:off x="2208212" y="304801"/>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2. </a:t>
            </a:r>
            <a:r>
              <a:rPr lang="vi-VN" altLang="en-US" sz="2400">
                <a:solidFill>
                  <a:srgbClr val="FF0000"/>
                </a:solidFill>
                <a:latin typeface="Times New Roman" panose="02020603050405020304" pitchFamily="18" charset="0"/>
                <a:cs typeface="Times New Roman" panose="02020603050405020304" pitchFamily="18" charset="0"/>
              </a:rPr>
              <a:t>Khi trồng cây trong phòng ngủ, vì sao cần phải để phòng ngủ được thông thoáng vào ban đêm?</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EABE75E-6920-F1E6-5AF2-4ADEB56FAD9E}"/>
              </a:ext>
            </a:extLst>
          </p:cNvPr>
          <p:cNvSpPr>
            <a:spLocks noChangeArrowheads="1"/>
          </p:cNvSpPr>
          <p:nvPr/>
        </p:nvSpPr>
        <p:spPr bwMode="auto">
          <a:xfrm>
            <a:off x="1903412" y="1981200"/>
            <a:ext cx="8686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trồng cây trong phòng ngủ, cần phải để phòng ngủ được thông thoáng vào ban đêm vì khi không có ánh sáng cây không quang hợp mà chỉ hô hấp tế bào, quá trình hô hấp tế bào cần oxygen và thải ra carbon dioxide.</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Nếu phòng ngủ không được thông thoáng (không khí không được lưu thông), hoạt động hô hấp của cây sẽ làm cho hàm lượng khí oxygen trong phòng giảm trong khi đó hàm lượng carbon dioxide lại tăng khiến cho dễ xảy ra tình trạng bị ngạt thở, nguy hiểm đến sức khỏe và tính mạng của người trong phòng.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3">
            <a:extLst>
              <a:ext uri="{FF2B5EF4-FFF2-40B4-BE49-F238E27FC236}">
                <a16:creationId xmlns:a16="http://schemas.microsoft.com/office/drawing/2014/main" id="{F5FA846D-9EAC-EC2A-D295-9D52CD588A07}"/>
              </a:ext>
            </a:extLst>
          </p:cNvPr>
          <p:cNvSpPr>
            <a:spLocks noChangeArrowheads="1"/>
          </p:cNvSpPr>
          <p:nvPr/>
        </p:nvSpPr>
        <p:spPr bwMode="auto">
          <a:xfrm>
            <a:off x="2132012" y="381000"/>
            <a:ext cx="8229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3. </a:t>
            </a:r>
            <a:r>
              <a:rPr lang="vi-VN" altLang="en-US" sz="2400">
                <a:solidFill>
                  <a:srgbClr val="FF0000"/>
                </a:solidFill>
                <a:latin typeface="Times New Roman" panose="02020603050405020304" pitchFamily="18" charset="0"/>
                <a:cs typeface="Times New Roman" panose="02020603050405020304" pitchFamily="18" charset="0"/>
              </a:rPr>
              <a:t>Khi nghiên cứu về sự ảnh hưởng của nhiệt độ đến cường độ hô hấp của một loài thực vật, người ta thu được kết quả như sau:</a:t>
            </a:r>
          </a:p>
          <a:p>
            <a:pPr>
              <a:spcBef>
                <a:spcPct val="0"/>
              </a:spcBef>
              <a:buFontTx/>
              <a:buNone/>
            </a:pPr>
            <a:br>
              <a:rPr lang="vi-VN" altLang="en-US" sz="2400">
                <a:latin typeface="Times New Roman" panose="02020603050405020304" pitchFamily="18" charset="0"/>
              </a:rPr>
            </a:br>
            <a:endParaRPr lang="en-US" altLang="en-US" sz="2400">
              <a:latin typeface="Times New Roman" panose="02020603050405020304" pitchFamily="18" charset="0"/>
            </a:endParaRPr>
          </a:p>
        </p:txBody>
      </p:sp>
      <p:pic>
        <p:nvPicPr>
          <p:cNvPr id="265219" name="Picture 2" descr="Khi nghiên cứu về sự ảnh hưởng của nhiệt độ đến cường độ hô hấp">
            <a:extLst>
              <a:ext uri="{FF2B5EF4-FFF2-40B4-BE49-F238E27FC236}">
                <a16:creationId xmlns:a16="http://schemas.microsoft.com/office/drawing/2014/main" id="{ED7E0746-482A-1D33-1EF7-E9FACCD4A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2" y="1676400"/>
            <a:ext cx="723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Rectangle 4">
            <a:extLst>
              <a:ext uri="{FF2B5EF4-FFF2-40B4-BE49-F238E27FC236}">
                <a16:creationId xmlns:a16="http://schemas.microsoft.com/office/drawing/2014/main" id="{49411341-E5EB-7D08-7362-171385D833D9}"/>
              </a:ext>
            </a:extLst>
          </p:cNvPr>
          <p:cNvSpPr>
            <a:spLocks noChangeArrowheads="1"/>
          </p:cNvSpPr>
          <p:nvPr/>
        </p:nvSpPr>
        <p:spPr bwMode="auto">
          <a:xfrm>
            <a:off x="2360612" y="3260726"/>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FF0000"/>
                </a:solidFill>
                <a:latin typeface="Times New Roman" panose="02020603050405020304" pitchFamily="18" charset="0"/>
                <a:cs typeface="Times New Roman" panose="02020603050405020304" pitchFamily="18" charset="0"/>
              </a:rPr>
              <a:t>Từ kết quả nghiên cứu trên, em có nhận xét gì về mối quan hệ giữa nhiệt độ môi trường và cường độ hô hấp của loài thực vật nói trên?</a:t>
            </a: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8C91A04-548A-94AF-4BE4-3BD094F0E08D}"/>
              </a:ext>
            </a:extLst>
          </p:cNvPr>
          <p:cNvSpPr>
            <a:spLocks noChangeArrowheads="1"/>
          </p:cNvSpPr>
          <p:nvPr/>
        </p:nvSpPr>
        <p:spPr bwMode="auto">
          <a:xfrm>
            <a:off x="2378075" y="4038601"/>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Từ kết quả nghiên cứu trên ta thấy:</a:t>
            </a:r>
          </a:p>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 Từ 5</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 – 40</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 nhiệt độ tỉ lệ thuận với cường độ hô hấp, nhiệt độ thích hợp nhất cho quá trình hô hấp của loài thực vật trên là 25</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 – 40</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a:t>
            </a:r>
          </a:p>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 Tuy nhiên, vượt qua mức nhiệt này thì quá trình hô hấp giảm dần.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3">
            <a:extLst>
              <a:ext uri="{FF2B5EF4-FFF2-40B4-BE49-F238E27FC236}">
                <a16:creationId xmlns:a16="http://schemas.microsoft.com/office/drawing/2014/main" id="{5A502BE9-D613-EA7A-4C6B-D0295EEF56B6}"/>
              </a:ext>
            </a:extLst>
          </p:cNvPr>
          <p:cNvSpPr>
            <a:spLocks noChangeArrowheads="1"/>
          </p:cNvSpPr>
          <p:nvPr/>
        </p:nvSpPr>
        <p:spPr bwMode="auto">
          <a:xfrm>
            <a:off x="2055812" y="3048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Câu 4.</a:t>
            </a:r>
            <a:r>
              <a:rPr lang="vi-VN" altLang="en-US" sz="2000">
                <a:solidFill>
                  <a:srgbClr val="FF0000"/>
                </a:solidFill>
                <a:latin typeface="Times New Roman" panose="02020603050405020304" pitchFamily="18" charset="0"/>
                <a:cs typeface="Times New Roman" panose="02020603050405020304" pitchFamily="18" charset="0"/>
              </a:rPr>
              <a:t>Có ý kiến cho rằng nên bảo quản các loại rau, củ trong ngăn đá tủ lạnh thay vì trong ngăn mát do ngăn đá có nhiệt độ thấp hơn nên sẽ bảo quản được lâu hơn. Em có đồng tình với ý kiến trên không? Giải thích?</a:t>
            </a: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C0BB88-EC6F-91F2-DDCD-F60FECA5D60D}"/>
              </a:ext>
            </a:extLst>
          </p:cNvPr>
          <p:cNvSpPr>
            <a:spLocks noChangeArrowheads="1"/>
          </p:cNvSpPr>
          <p:nvPr/>
        </p:nvSpPr>
        <p:spPr bwMode="auto">
          <a:xfrm>
            <a:off x="2779712" y="2209801"/>
            <a:ext cx="6629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Em không đồng tình với ý kiến trên.</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Giải thích: Khi khi gặp nhiệt độ quá thấp, nước bên trong các loại rau, củ sẽ nhanh chóng trở thành tinh thể băng, phá vỡ cấu trúc của tế bào. Bởi vậy, sau khi rã đông, hoa quả và rau củ sẽ bị mềm nhũn, sũng nước không giữ được hương vị và dinh dưỡng như ban đầu.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a:extLst>
              <a:ext uri="{FF2B5EF4-FFF2-40B4-BE49-F238E27FC236}">
                <a16:creationId xmlns:a16="http://schemas.microsoft.com/office/drawing/2014/main" id="{A66529DA-C722-5A2D-F6B0-E64A4DEC7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4176" y="3240089"/>
            <a:ext cx="13874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29BAFB80-D6D2-B70C-749F-A36A276648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0987" y="2109789"/>
            <a:ext cx="14541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20D155B-5DD5-7D92-2945-C0F0E8CEE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8038" y="3240089"/>
            <a:ext cx="9175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4DAD88-320E-A864-2B18-AD616DED3D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508375"/>
            <a:ext cx="2833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16C2C1CB-DFF2-D9B9-6011-2047E93850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3526" y="3684588"/>
            <a:ext cx="17224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4C20ECAF-70CB-4A19-AA79-63265C730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2938" y="2632076"/>
            <a:ext cx="6334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48A846BC-0EB7-F852-FFA3-738949D45D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3525" y="3017838"/>
            <a:ext cx="11366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58752183-A1D1-7C08-FD5E-8D21E6B4D1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0326" y="2620963"/>
            <a:ext cx="12144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B54BAAE2-D094-40AC-A09B-39E506EAFA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2413" y="1958976"/>
            <a:ext cx="160496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A50CC3B-D8F1-7BE7-CEAE-0BC000A4A24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4188" y="2165351"/>
            <a:ext cx="8096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916DC1AA-B75B-E7EE-EF6E-2A9F4EF68BA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02050" y="2590801"/>
            <a:ext cx="21653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5FFE6021-459F-7EBD-58EF-D2B25CC365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0651" y="3316289"/>
            <a:ext cx="11779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grpSp>
        <p:nvGrpSpPr>
          <p:cNvPr id="5" name="Group 5"/>
          <p:cNvGrpSpPr/>
          <p:nvPr/>
        </p:nvGrpSpPr>
        <p:grpSpPr>
          <a:xfrm>
            <a:off x="636553" y="806323"/>
            <a:ext cx="11305464" cy="4928478"/>
            <a:chOff x="-98163" y="0"/>
            <a:chExt cx="22616818" cy="9859524"/>
          </a:xfrm>
        </p:grpSpPr>
        <p:pic>
          <p:nvPicPr>
            <p:cNvPr id="6" name="Picture 6"/>
            <p:cNvPicPr>
              <a:picLocks noChangeAspect="1"/>
            </p:cNvPicPr>
            <p:nvPr/>
          </p:nvPicPr>
          <p:blipFill>
            <a:blip r:embed="rId4"/>
            <a:srcRect l="8057" t="2685" r="6266" b="3581"/>
            <a:stretch>
              <a:fillRect/>
            </a:stretch>
          </p:blipFill>
          <p:spPr>
            <a:xfrm>
              <a:off x="-98163" y="1751432"/>
              <a:ext cx="6833708" cy="747638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30113" flipH="1">
              <a:off x="5266228" y="526851"/>
              <a:ext cx="2024987" cy="4679592"/>
            </a:xfrm>
            <a:prstGeom prst="rect">
              <a:avLst/>
            </a:prstGeom>
          </p:spPr>
        </p:pic>
        <p:pic>
          <p:nvPicPr>
            <p:cNvPr id="8" name="Picture 8"/>
            <p:cNvPicPr>
              <a:picLocks noChangeAspect="1"/>
            </p:cNvPicPr>
            <p:nvPr/>
          </p:nvPicPr>
          <p:blipFill>
            <a:blip r:embed="rId7"/>
            <a:srcRect t="18460" b="15226"/>
            <a:stretch>
              <a:fillRect/>
            </a:stretch>
          </p:blipFill>
          <p:spPr>
            <a:xfrm rot="3629976">
              <a:off x="9286205" y="3714926"/>
              <a:ext cx="6903594" cy="257384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9406622" y="3285541"/>
              <a:ext cx="1023075" cy="236424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78832" y="4832137"/>
              <a:ext cx="1175453" cy="120097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10692200" y="5953774"/>
              <a:ext cx="1023075" cy="236424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3512041" y="1033056"/>
              <a:ext cx="1023075" cy="236424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4548932" y="2721620"/>
              <a:ext cx="1023075" cy="2364249"/>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5412331" y="4810524"/>
              <a:ext cx="1023075" cy="2364249"/>
            </a:xfrm>
            <a:prstGeom prst="rect">
              <a:avLst/>
            </a:prstGeom>
          </p:spPr>
        </p:pic>
        <p:pic>
          <p:nvPicPr>
            <p:cNvPr id="15" name="Picture 15"/>
            <p:cNvPicPr>
              <a:picLocks noChangeAspect="1"/>
            </p:cNvPicPr>
            <p:nvPr/>
          </p:nvPicPr>
          <p:blipFill>
            <a:blip r:embed="rId12"/>
            <a:srcRect l="19721" r="13193"/>
            <a:stretch>
              <a:fillRect/>
            </a:stretch>
          </p:blipFill>
          <p:spPr>
            <a:xfrm>
              <a:off x="8506861" y="7360947"/>
              <a:ext cx="1989672" cy="1853685"/>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309156" y="0"/>
              <a:ext cx="1229426" cy="2215181"/>
            </a:xfrm>
            <a:prstGeom prst="rect">
              <a:avLst/>
            </a:prstGeom>
          </p:spPr>
        </p:pic>
        <p:pic>
          <p:nvPicPr>
            <p:cNvPr id="17" name="Picture 17"/>
            <p:cNvPicPr>
              <a:picLocks noChangeAspect="1"/>
            </p:cNvPicPr>
            <p:nvPr/>
          </p:nvPicPr>
          <p:blipFill>
            <a:blip r:embed="rId15"/>
            <a:srcRect/>
            <a:stretch>
              <a:fillRect/>
            </a:stretch>
          </p:blipFill>
          <p:spPr>
            <a:xfrm rot="1968488">
              <a:off x="16896931" y="2318526"/>
              <a:ext cx="2236131" cy="1677099"/>
            </a:xfrm>
            <a:prstGeom prst="rect">
              <a:avLst/>
            </a:prstGeom>
          </p:spPr>
        </p:pic>
        <p:grpSp>
          <p:nvGrpSpPr>
            <p:cNvPr id="18" name="Group 18"/>
            <p:cNvGrpSpPr>
              <a:grpSpLocks noChangeAspect="1"/>
            </p:cNvGrpSpPr>
            <p:nvPr/>
          </p:nvGrpSpPr>
          <p:grpSpPr>
            <a:xfrm>
              <a:off x="17269862" y="4735921"/>
              <a:ext cx="953125" cy="2041532"/>
              <a:chOff x="0" y="0"/>
              <a:chExt cx="984250" cy="2108200"/>
            </a:xfrm>
          </p:grpSpPr>
          <p:sp>
            <p:nvSpPr>
              <p:cNvPr id="19" name="Freeform 19"/>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0" name="TextBox 20"/>
            <p:cNvSpPr txBox="1"/>
            <p:nvPr/>
          </p:nvSpPr>
          <p:spPr>
            <a:xfrm>
              <a:off x="7260841" y="6493937"/>
              <a:ext cx="2657316"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Glucose</a:t>
              </a:r>
            </a:p>
          </p:txBody>
        </p:sp>
        <p:sp>
          <p:nvSpPr>
            <p:cNvPr id="21" name="TextBox 21"/>
            <p:cNvSpPr txBox="1"/>
            <p:nvPr/>
          </p:nvSpPr>
          <p:spPr>
            <a:xfrm>
              <a:off x="8589501" y="9157481"/>
              <a:ext cx="2891817"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Oxygen</a:t>
              </a:r>
            </a:p>
          </p:txBody>
        </p:sp>
        <p:sp>
          <p:nvSpPr>
            <p:cNvPr id="22" name="TextBox 22"/>
            <p:cNvSpPr txBox="1"/>
            <p:nvPr/>
          </p:nvSpPr>
          <p:spPr>
            <a:xfrm>
              <a:off x="16815150" y="615810"/>
              <a:ext cx="2833020"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Nước</a:t>
              </a:r>
            </a:p>
          </p:txBody>
        </p:sp>
        <p:sp>
          <p:nvSpPr>
            <p:cNvPr id="23" name="TextBox 23"/>
            <p:cNvSpPr txBox="1"/>
            <p:nvPr/>
          </p:nvSpPr>
          <p:spPr>
            <a:xfrm>
              <a:off x="16299483" y="3703052"/>
              <a:ext cx="6219172"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Carbon dioxide</a:t>
              </a:r>
            </a:p>
          </p:txBody>
        </p:sp>
        <p:sp>
          <p:nvSpPr>
            <p:cNvPr id="24" name="TextBox 24"/>
            <p:cNvSpPr txBox="1"/>
            <p:nvPr/>
          </p:nvSpPr>
          <p:spPr>
            <a:xfrm>
              <a:off x="17046788" y="6863378"/>
              <a:ext cx="1843298"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ATP</a:t>
              </a:r>
            </a:p>
          </p:txBody>
        </p:sp>
        <p:sp>
          <p:nvSpPr>
            <p:cNvPr id="25" name="TextBox 25"/>
            <p:cNvSpPr txBox="1"/>
            <p:nvPr/>
          </p:nvSpPr>
          <p:spPr>
            <a:xfrm>
              <a:off x="8632583" y="1637336"/>
              <a:ext cx="2571156" cy="702043"/>
            </a:xfrm>
            <a:prstGeom prst="rect">
              <a:avLst/>
            </a:prstGeom>
          </p:spPr>
          <p:txBody>
            <a:bodyPr lIns="0" tIns="0" rIns="0" bIns="0" rtlCol="0" anchor="t">
              <a:spAutoFit/>
            </a:bodyPr>
            <a:lstStyle/>
            <a:p>
              <a:pPr algn="ctr">
                <a:lnSpc>
                  <a:spcPts val="2993"/>
                </a:lnSpc>
              </a:pPr>
              <a:r>
                <a:rPr lang="vi-VN" sz="2138" b="1" dirty="0">
                  <a:solidFill>
                    <a:srgbClr val="C00000"/>
                  </a:solidFill>
                  <a:latin typeface="Arial" pitchFamily="34" charset="0"/>
                </a:rPr>
                <a:t>Ti thể</a:t>
              </a:r>
            </a:p>
          </p:txBody>
        </p:sp>
      </p:grpSp>
      <p:sp>
        <p:nvSpPr>
          <p:cNvPr id="30" name="TextBox 30"/>
          <p:cNvSpPr txBox="1"/>
          <p:nvPr/>
        </p:nvSpPr>
        <p:spPr>
          <a:xfrm>
            <a:off x="685621" y="53627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33" name="Oval 32">
            <a:extLst>
              <a:ext uri="{FF2B5EF4-FFF2-40B4-BE49-F238E27FC236}">
                <a16:creationId xmlns:a16="http://schemas.microsoft.com/office/drawing/2014/main" id="{539DE762-710C-FA61-BC89-A5F732999EB9}"/>
              </a:ext>
            </a:extLst>
          </p:cNvPr>
          <p:cNvSpPr/>
          <p:nvPr/>
        </p:nvSpPr>
        <p:spPr>
          <a:xfrm>
            <a:off x="4728777" y="5365712"/>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FF2B5EF4-FFF2-40B4-BE49-F238E27FC236}">
                <a16:creationId xmlns:a16="http://schemas.microsoft.com/office/drawing/2014/main" id="{91F8A237-D6F5-825E-DF3A-0C31E9179438}"/>
              </a:ext>
            </a:extLst>
          </p:cNvPr>
          <p:cNvSpPr/>
          <p:nvPr/>
        </p:nvSpPr>
        <p:spPr>
          <a:xfrm>
            <a:off x="4131171" y="3921245"/>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6" name="Straight Arrow Connector 35">
            <a:extLst>
              <a:ext uri="{FF2B5EF4-FFF2-40B4-BE49-F238E27FC236}">
                <a16:creationId xmlns:a16="http://schemas.microsoft.com/office/drawing/2014/main" id="{19672DCE-E501-C491-739F-7A9A758CC32A}"/>
              </a:ext>
            </a:extLst>
          </p:cNvPr>
          <p:cNvCxnSpPr>
            <a:cxnSpLocks/>
            <a:stCxn id="43" idx="3"/>
            <a:endCxn id="34" idx="4"/>
          </p:cNvCxnSpPr>
          <p:nvPr/>
        </p:nvCxnSpPr>
        <p:spPr>
          <a:xfrm flipV="1">
            <a:off x="3789825" y="4521576"/>
            <a:ext cx="1112259" cy="13660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8214C4-7B3E-36C6-BBA9-D7AF07122E1C}"/>
              </a:ext>
            </a:extLst>
          </p:cNvPr>
          <p:cNvCxnSpPr>
            <a:cxnSpLocks/>
            <a:stCxn id="43" idx="3"/>
          </p:cNvCxnSpPr>
          <p:nvPr/>
        </p:nvCxnSpPr>
        <p:spPr>
          <a:xfrm flipV="1">
            <a:off x="3789825" y="5652931"/>
            <a:ext cx="938952" cy="23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1BABE95-62E8-23AC-E823-5384FA9FB16D}"/>
              </a:ext>
            </a:extLst>
          </p:cNvPr>
          <p:cNvSpPr/>
          <p:nvPr/>
        </p:nvSpPr>
        <p:spPr>
          <a:xfrm>
            <a:off x="720474" y="5587487"/>
            <a:ext cx="3069350" cy="600332"/>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Nguyên liệu tham gia</a:t>
            </a:r>
            <a:endParaRPr lang="en-US" sz="2133" b="1" dirty="0">
              <a:solidFill>
                <a:prstClr val="black"/>
              </a:solidFill>
              <a:latin typeface="Calibri"/>
            </a:endParaRPr>
          </a:p>
        </p:txBody>
      </p:sp>
      <p:sp>
        <p:nvSpPr>
          <p:cNvPr id="47" name="Rectangle: Rounded Corners 46">
            <a:extLst>
              <a:ext uri="{FF2B5EF4-FFF2-40B4-BE49-F238E27FC236}">
                <a16:creationId xmlns:a16="http://schemas.microsoft.com/office/drawing/2014/main" id="{36ABC745-7750-74CB-3494-8AF29E16A957}"/>
              </a:ext>
            </a:extLst>
          </p:cNvPr>
          <p:cNvSpPr/>
          <p:nvPr/>
        </p:nvSpPr>
        <p:spPr>
          <a:xfrm>
            <a:off x="8198466" y="536270"/>
            <a:ext cx="2742486" cy="4588851"/>
          </a:xfrm>
          <a:prstGeom prst="roundRect">
            <a:avLst>
              <a:gd name="adj" fmla="val 10000"/>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ectangle: Rounded Corners 48">
            <a:extLst>
              <a:ext uri="{FF2B5EF4-FFF2-40B4-BE49-F238E27FC236}">
                <a16:creationId xmlns:a16="http://schemas.microsoft.com/office/drawing/2014/main" id="{E9680CC1-92F9-D839-DB82-4DA60DD054C4}"/>
              </a:ext>
            </a:extLst>
          </p:cNvPr>
          <p:cNvSpPr/>
          <p:nvPr/>
        </p:nvSpPr>
        <p:spPr>
          <a:xfrm>
            <a:off x="8022770" y="5246986"/>
            <a:ext cx="3069350" cy="600332"/>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Sản phẩm</a:t>
            </a:r>
            <a:endParaRPr lang="en-US" sz="2133" b="1" dirty="0">
              <a:solidFill>
                <a:prstClr val="black"/>
              </a:solidFill>
              <a:latin typeface="Calibri"/>
            </a:endParaRPr>
          </a:p>
        </p:txBody>
      </p:sp>
    </p:spTree>
    <p:extLst>
      <p:ext uri="{BB962C8B-B14F-4D97-AF65-F5344CB8AC3E}">
        <p14:creationId xmlns:p14="http://schemas.microsoft.com/office/powerpoint/2010/main" val="25159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3" grpId="0" animBg="1"/>
      <p:bldP spid="47"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sp>
        <p:nvSpPr>
          <p:cNvPr id="2" name="Rectangle: Rounded Corners 1">
            <a:extLst>
              <a:ext uri="{FF2B5EF4-FFF2-40B4-BE49-F238E27FC236}">
                <a16:creationId xmlns:a16="http://schemas.microsoft.com/office/drawing/2014/main" id="{FD1B5BFE-CD8E-76E9-6BEE-AE0861E37EB7}"/>
              </a:ext>
            </a:extLst>
          </p:cNvPr>
          <p:cNvSpPr/>
          <p:nvPr/>
        </p:nvSpPr>
        <p:spPr>
          <a:xfrm>
            <a:off x="760412" y="5480938"/>
            <a:ext cx="11277599" cy="1066800"/>
          </a:xfrm>
          <a:prstGeom prst="roundRect">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Từ hình trên </a:t>
            </a:r>
            <a:r>
              <a:rPr lang="vi-VN" sz="3200" b="1">
                <a:solidFill>
                  <a:schemeClr val="tx1"/>
                </a:solidFill>
              </a:rPr>
              <a:t>em hãy</a:t>
            </a:r>
            <a:r>
              <a:rPr lang="en-US" sz="3200" b="1">
                <a:solidFill>
                  <a:schemeClr val="tx1"/>
                </a:solidFill>
              </a:rPr>
              <a:t> cho biết</a:t>
            </a:r>
            <a:r>
              <a:rPr lang="vi-VN" sz="3200" b="1">
                <a:solidFill>
                  <a:schemeClr val="tx1"/>
                </a:solidFill>
              </a:rPr>
              <a:t> </a:t>
            </a:r>
            <a:r>
              <a:rPr lang="vi-VN" sz="3200" b="1" dirty="0">
                <a:solidFill>
                  <a:schemeClr val="tx1"/>
                </a:solidFill>
              </a:rPr>
              <a:t>hô hấp tế bào là gì?</a:t>
            </a:r>
            <a:endParaRPr lang="en-US" sz="3200" b="1" dirty="0">
              <a:solidFill>
                <a:schemeClr val="tx1"/>
              </a:solidFill>
            </a:endParaRPr>
          </a:p>
        </p:txBody>
      </p:sp>
      <p:grpSp>
        <p:nvGrpSpPr>
          <p:cNvPr id="26" name="Group 25">
            <a:extLst>
              <a:ext uri="{FF2B5EF4-FFF2-40B4-BE49-F238E27FC236}">
                <a16:creationId xmlns:a16="http://schemas.microsoft.com/office/drawing/2014/main" id="{A6070C1F-1524-EBEF-3F0A-7A62FB1FCCA1}"/>
              </a:ext>
            </a:extLst>
          </p:cNvPr>
          <p:cNvGrpSpPr/>
          <p:nvPr/>
        </p:nvGrpSpPr>
        <p:grpSpPr>
          <a:xfrm>
            <a:off x="1674812" y="152400"/>
            <a:ext cx="9601200" cy="5161624"/>
            <a:chOff x="1674812" y="152400"/>
            <a:chExt cx="9601200" cy="5161624"/>
          </a:xfrm>
        </p:grpSpPr>
        <p:pic>
          <p:nvPicPr>
            <p:cNvPr id="3074" name="Picture 2">
              <a:extLst>
                <a:ext uri="{FF2B5EF4-FFF2-40B4-BE49-F238E27FC236}">
                  <a16:creationId xmlns:a16="http://schemas.microsoft.com/office/drawing/2014/main" id="{7873A184-6507-4DB5-A831-87C3F2963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b="4427"/>
            <a:stretch/>
          </p:blipFill>
          <p:spPr bwMode="auto">
            <a:xfrm>
              <a:off x="1674812" y="152400"/>
              <a:ext cx="9448800" cy="5161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14F546-462E-4957-9EB0-92E223E4E056}"/>
                </a:ext>
              </a:extLst>
            </p:cNvPr>
            <p:cNvSpPr/>
            <p:nvPr/>
          </p:nvSpPr>
          <p:spPr>
            <a:xfrm>
              <a:off x="4570412" y="25908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Ti thể</a:t>
              </a:r>
              <a:endParaRPr lang="en-US" sz="2000" b="1" dirty="0">
                <a:solidFill>
                  <a:sysClr val="windowText" lastClr="000000"/>
                </a:solidFill>
              </a:endParaRPr>
            </a:p>
          </p:txBody>
        </p:sp>
        <p:sp>
          <p:nvSpPr>
            <p:cNvPr id="37" name="Rectangle 36">
              <a:extLst>
                <a:ext uri="{FF2B5EF4-FFF2-40B4-BE49-F238E27FC236}">
                  <a16:creationId xmlns:a16="http://schemas.microsoft.com/office/drawing/2014/main" id="{989D1A6C-9774-1744-12C7-C5634D4CE343}"/>
                </a:ext>
              </a:extLst>
            </p:cNvPr>
            <p:cNvSpPr/>
            <p:nvPr/>
          </p:nvSpPr>
          <p:spPr>
            <a:xfrm>
              <a:off x="10361612" y="2352212"/>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CO</a:t>
              </a:r>
              <a:r>
                <a:rPr lang="vi-VN" sz="2000" b="1" baseline="-25000" dirty="0">
                  <a:solidFill>
                    <a:sysClr val="windowText" lastClr="000000"/>
                  </a:solidFill>
                </a:rPr>
                <a:t>2</a:t>
              </a:r>
              <a:endParaRPr lang="en-US" sz="2000" b="1" dirty="0">
                <a:solidFill>
                  <a:sysClr val="windowText" lastClr="000000"/>
                </a:solidFill>
              </a:endParaRPr>
            </a:p>
          </p:txBody>
        </p:sp>
        <p:sp>
          <p:nvSpPr>
            <p:cNvPr id="39" name="Rectangle 38">
              <a:extLst>
                <a:ext uri="{FF2B5EF4-FFF2-40B4-BE49-F238E27FC236}">
                  <a16:creationId xmlns:a16="http://schemas.microsoft.com/office/drawing/2014/main" id="{615AA6C9-FAFB-76FB-C50B-35A795D52316}"/>
                </a:ext>
              </a:extLst>
            </p:cNvPr>
            <p:cNvSpPr/>
            <p:nvPr/>
          </p:nvSpPr>
          <p:spPr>
            <a:xfrm>
              <a:off x="10259816" y="3491326"/>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H</a:t>
              </a:r>
              <a:r>
                <a:rPr lang="vi-VN" sz="2000" b="1" baseline="-25000" dirty="0">
                  <a:solidFill>
                    <a:sysClr val="windowText" lastClr="000000"/>
                  </a:solidFill>
                </a:rPr>
                <a:t>2</a:t>
              </a:r>
              <a:r>
                <a:rPr lang="vi-VN" sz="2000" b="1" dirty="0">
                  <a:solidFill>
                    <a:sysClr val="windowText" lastClr="000000"/>
                  </a:solidFill>
                </a:rPr>
                <a:t>O</a:t>
              </a:r>
              <a:endParaRPr lang="en-US" sz="2000" b="1" dirty="0">
                <a:solidFill>
                  <a:sysClr val="windowText" lastClr="000000"/>
                </a:solidFill>
              </a:endParaRPr>
            </a:p>
          </p:txBody>
        </p:sp>
        <p:sp>
          <p:nvSpPr>
            <p:cNvPr id="40" name="Rectangle 39">
              <a:extLst>
                <a:ext uri="{FF2B5EF4-FFF2-40B4-BE49-F238E27FC236}">
                  <a16:creationId xmlns:a16="http://schemas.microsoft.com/office/drawing/2014/main" id="{6193E1C6-9E0F-28B4-2A56-010E04B73555}"/>
                </a:ext>
              </a:extLst>
            </p:cNvPr>
            <p:cNvSpPr/>
            <p:nvPr/>
          </p:nvSpPr>
          <p:spPr>
            <a:xfrm>
              <a:off x="9499172" y="1668628"/>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Nhiệt</a:t>
              </a:r>
              <a:endParaRPr lang="en-US" sz="2000" b="1" dirty="0">
                <a:solidFill>
                  <a:sysClr val="windowText" lastClr="000000"/>
                </a:solidFill>
              </a:endParaRPr>
            </a:p>
          </p:txBody>
        </p:sp>
        <p:sp>
          <p:nvSpPr>
            <p:cNvPr id="41" name="Rectangle 40">
              <a:extLst>
                <a:ext uri="{FF2B5EF4-FFF2-40B4-BE49-F238E27FC236}">
                  <a16:creationId xmlns:a16="http://schemas.microsoft.com/office/drawing/2014/main" id="{5634B504-524D-ADE5-044E-99ACF5AEB243}"/>
                </a:ext>
              </a:extLst>
            </p:cNvPr>
            <p:cNvSpPr/>
            <p:nvPr/>
          </p:nvSpPr>
          <p:spPr>
            <a:xfrm>
              <a:off x="9345416" y="1204171"/>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ATP</a:t>
              </a:r>
              <a:endParaRPr lang="en-US" sz="2000" b="1" dirty="0">
                <a:solidFill>
                  <a:sysClr val="windowText" lastClr="000000"/>
                </a:solidFill>
              </a:endParaRPr>
            </a:p>
          </p:txBody>
        </p:sp>
        <p:sp>
          <p:nvSpPr>
            <p:cNvPr id="42" name="Rectangle 41">
              <a:extLst>
                <a:ext uri="{FF2B5EF4-FFF2-40B4-BE49-F238E27FC236}">
                  <a16:creationId xmlns:a16="http://schemas.microsoft.com/office/drawing/2014/main" id="{BF263140-44E5-A709-8FF3-ABB65464D586}"/>
                </a:ext>
              </a:extLst>
            </p:cNvPr>
            <p:cNvSpPr/>
            <p:nvPr/>
          </p:nvSpPr>
          <p:spPr>
            <a:xfrm>
              <a:off x="8305938" y="521728"/>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Glucose </a:t>
              </a:r>
              <a:endParaRPr lang="en-US" sz="2000" b="1" dirty="0">
                <a:solidFill>
                  <a:sysClr val="windowText" lastClr="000000"/>
                </a:solidFill>
              </a:endParaRPr>
            </a:p>
          </p:txBody>
        </p:sp>
        <p:sp>
          <p:nvSpPr>
            <p:cNvPr id="44" name="Rectangle 43">
              <a:extLst>
                <a:ext uri="{FF2B5EF4-FFF2-40B4-BE49-F238E27FC236}">
                  <a16:creationId xmlns:a16="http://schemas.microsoft.com/office/drawing/2014/main" id="{6FBA4324-28F3-1A69-E855-68492CF77F6F}"/>
                </a:ext>
              </a:extLst>
            </p:cNvPr>
            <p:cNvSpPr/>
            <p:nvPr/>
          </p:nvSpPr>
          <p:spPr>
            <a:xfrm>
              <a:off x="6551612" y="310262"/>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O</a:t>
              </a:r>
              <a:r>
                <a:rPr lang="vi-VN" sz="2000" b="1" baseline="-25000" dirty="0">
                  <a:solidFill>
                    <a:sysClr val="windowText" lastClr="000000"/>
                  </a:solidFill>
                </a:rPr>
                <a:t>2</a:t>
              </a:r>
              <a:endParaRPr lang="en-US" sz="2000" b="1" dirty="0">
                <a:solidFill>
                  <a:sysClr val="windowText" lastClr="000000"/>
                </a:solidFill>
              </a:endParaRPr>
            </a:p>
          </p:txBody>
        </p:sp>
      </p:grpSp>
      <p:sp>
        <p:nvSpPr>
          <p:cNvPr id="45" name="TextBox 30">
            <a:extLst>
              <a:ext uri="{FF2B5EF4-FFF2-40B4-BE49-F238E27FC236}">
                <a16:creationId xmlns:a16="http://schemas.microsoft.com/office/drawing/2014/main" id="{5A0A24AE-F0AC-0E49-6A7E-B3734A8EA15C}"/>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Tree>
    <p:extLst>
      <p:ext uri="{BB962C8B-B14F-4D97-AF65-F5344CB8AC3E}">
        <p14:creationId xmlns:p14="http://schemas.microsoft.com/office/powerpoint/2010/main" val="3911469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87182" y="-1809750"/>
            <a:ext cx="2742486" cy="2743200"/>
          </a:xfrm>
          <a:prstGeom prst="rect">
            <a:avLst/>
          </a:prstGeom>
        </p:spPr>
      </p:pic>
      <p:sp>
        <p:nvSpPr>
          <p:cNvPr id="17" name="TextBox 5"/>
          <p:cNvSpPr txBox="1"/>
          <p:nvPr/>
        </p:nvSpPr>
        <p:spPr>
          <a:xfrm>
            <a:off x="3940889" y="290623"/>
            <a:ext cx="2920239"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THẢO LUẬN  3 PHÚT </a:t>
            </a:r>
            <a:endParaRPr lang="vi-VN" sz="2300" b="1">
              <a:solidFill>
                <a:srgbClr val="000000"/>
              </a:solidFill>
              <a:latin typeface="Arial" pitchFamily="34" charset="0"/>
            </a:endParaRPr>
          </a:p>
        </p:txBody>
      </p:sp>
      <p:sp>
        <p:nvSpPr>
          <p:cNvPr id="21" name="TextBox 30">
            <a:extLst>
              <a:ext uri="{FF2B5EF4-FFF2-40B4-BE49-F238E27FC236}">
                <a16:creationId xmlns:a16="http://schemas.microsoft.com/office/drawing/2014/main" id="{D40464B2-04D9-8418-DA36-D53FF271E11A}"/>
              </a:ext>
            </a:extLst>
          </p:cNvPr>
          <p:cNvSpPr txBox="1"/>
          <p:nvPr/>
        </p:nvSpPr>
        <p:spPr>
          <a:xfrm>
            <a:off x="363756" y="2404795"/>
            <a:ext cx="5875728" cy="846386"/>
          </a:xfrm>
          <a:prstGeom prst="rect">
            <a:avLst/>
          </a:prstGeom>
        </p:spPr>
        <p:txBody>
          <a:bodyPr wrap="square" lIns="0" tIns="0" rIns="0" bIns="0" rtlCol="0" anchor="t">
            <a:spAutoFit/>
          </a:bodyPr>
          <a:lstStyle/>
          <a:p>
            <a:pPr>
              <a:lnSpc>
                <a:spcPts val="3266"/>
              </a:lnSpc>
              <a:spcBef>
                <a:spcPct val="0"/>
              </a:spcBef>
            </a:pPr>
            <a:r>
              <a:rPr lang="en-US" sz="2800" b="1">
                <a:solidFill>
                  <a:srgbClr val="000000"/>
                </a:solidFill>
                <a:latin typeface="Times New Roman" panose="02020603050405020304" pitchFamily="18" charset="0"/>
                <a:cs typeface="Times New Roman" panose="02020603050405020304" pitchFamily="18" charset="0"/>
              </a:rPr>
              <a:t>Câu 2. </a:t>
            </a:r>
            <a:r>
              <a:rPr lang="en-US" sz="2800" b="1" dirty="0">
                <a:solidFill>
                  <a:srgbClr val="000000"/>
                </a:solidFill>
                <a:latin typeface="Times New Roman" panose="02020603050405020304" pitchFamily="18" charset="0"/>
                <a:cs typeface="Times New Roman" panose="02020603050405020304" pitchFamily="18" charset="0"/>
              </a:rPr>
              <a:t>H</a:t>
            </a:r>
            <a:r>
              <a:rPr lang="vi-VN" sz="2800" b="1">
                <a:solidFill>
                  <a:srgbClr val="000000"/>
                </a:solidFill>
                <a:latin typeface="Times New Roman" panose="02020603050405020304" pitchFamily="18" charset="0"/>
                <a:cs typeface="Times New Roman" panose="02020603050405020304" pitchFamily="18" charset="0"/>
              </a:rPr>
              <a:t>ô hấp</a:t>
            </a:r>
            <a:r>
              <a:rPr lang="en-US" sz="2800" b="1">
                <a:solidFill>
                  <a:srgbClr val="000000"/>
                </a:solidFill>
                <a:latin typeface="Times New Roman" panose="02020603050405020304" pitchFamily="18" charset="0"/>
                <a:cs typeface="Times New Roman" panose="02020603050405020304" pitchFamily="18" charset="0"/>
              </a:rPr>
              <a:t> tế bào</a:t>
            </a:r>
            <a:r>
              <a:rPr lang="vi-VN" sz="2800" b="1">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có vai </a:t>
            </a:r>
            <a:r>
              <a:rPr lang="vi-VN" sz="2800" b="1">
                <a:solidFill>
                  <a:srgbClr val="000000"/>
                </a:solidFill>
                <a:latin typeface="Times New Roman" panose="02020603050405020304" pitchFamily="18" charset="0"/>
                <a:cs typeface="Times New Roman" panose="02020603050405020304" pitchFamily="18" charset="0"/>
              </a:rPr>
              <a:t>trò </a:t>
            </a:r>
            <a:r>
              <a:rPr lang="en-US" sz="2800" b="1">
                <a:solidFill>
                  <a:srgbClr val="000000"/>
                </a:solidFill>
                <a:latin typeface="Times New Roman" panose="02020603050405020304" pitchFamily="18" charset="0"/>
                <a:cs typeface="Times New Roman" panose="02020603050405020304" pitchFamily="18" charset="0"/>
              </a:rPr>
              <a:t>gì đ</a:t>
            </a:r>
            <a:r>
              <a:rPr lang="vi-VN" sz="2800" b="1">
                <a:solidFill>
                  <a:srgbClr val="000000"/>
                </a:solidFill>
                <a:latin typeface="Times New Roman" panose="02020603050405020304" pitchFamily="18" charset="0"/>
                <a:cs typeface="Times New Roman" panose="02020603050405020304" pitchFamily="18" charset="0"/>
              </a:rPr>
              <a:t>ối với </a:t>
            </a:r>
            <a:r>
              <a:rPr lang="en-US" sz="2800" b="1">
                <a:solidFill>
                  <a:srgbClr val="000000"/>
                </a:solidFill>
                <a:latin typeface="Times New Roman" panose="02020603050405020304" pitchFamily="18" charset="0"/>
                <a:cs typeface="Times New Roman" panose="02020603050405020304" pitchFamily="18" charset="0"/>
              </a:rPr>
              <a:t>cơ thể </a:t>
            </a:r>
            <a:r>
              <a:rPr lang="vi-VN" sz="2800" b="1">
                <a:solidFill>
                  <a:srgbClr val="000000"/>
                </a:solidFill>
                <a:latin typeface="Times New Roman" panose="02020603050405020304" pitchFamily="18" charset="0"/>
                <a:cs typeface="Times New Roman" panose="02020603050405020304" pitchFamily="18" charset="0"/>
              </a:rPr>
              <a:t>sinh </a:t>
            </a:r>
            <a:r>
              <a:rPr lang="vi-VN" sz="2800" b="1" dirty="0">
                <a:solidFill>
                  <a:srgbClr val="000000"/>
                </a:solidFill>
                <a:latin typeface="Times New Roman" panose="02020603050405020304" pitchFamily="18" charset="0"/>
                <a:cs typeface="Times New Roman" panose="02020603050405020304" pitchFamily="18" charset="0"/>
              </a:rPr>
              <a:t>vật?</a:t>
            </a:r>
          </a:p>
        </p:txBody>
      </p:sp>
      <p:grpSp>
        <p:nvGrpSpPr>
          <p:cNvPr id="28" name="Group 10">
            <a:extLst>
              <a:ext uri="{FF2B5EF4-FFF2-40B4-BE49-F238E27FC236}">
                <a16:creationId xmlns:a16="http://schemas.microsoft.com/office/drawing/2014/main" id="{BF353AC7-4878-0A40-6897-E5099B1A7753}"/>
              </a:ext>
            </a:extLst>
          </p:cNvPr>
          <p:cNvGrpSpPr/>
          <p:nvPr/>
        </p:nvGrpSpPr>
        <p:grpSpPr>
          <a:xfrm>
            <a:off x="7313611" y="1147545"/>
            <a:ext cx="4549759" cy="5100855"/>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6"/>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6" name="TextBox 5">
            <a:extLst>
              <a:ext uri="{FF2B5EF4-FFF2-40B4-BE49-F238E27FC236}">
                <a16:creationId xmlns:a16="http://schemas.microsoft.com/office/drawing/2014/main" id="{044F8933-0D8B-9C27-7038-8B3B251254A7}"/>
              </a:ext>
            </a:extLst>
          </p:cNvPr>
          <p:cNvSpPr txBox="1"/>
          <p:nvPr/>
        </p:nvSpPr>
        <p:spPr>
          <a:xfrm>
            <a:off x="357595" y="3251181"/>
            <a:ext cx="6574936" cy="2115451"/>
          </a:xfrm>
          <a:prstGeom prst="rect">
            <a:avLst/>
          </a:prstGeom>
          <a:noFill/>
        </p:spPr>
        <p:txBody>
          <a:bodyPr wrap="square">
            <a:spAutoFit/>
          </a:bodyPr>
          <a:lstStyle/>
          <a:p>
            <a:pPr marL="0" marR="0" lvl="0" indent="0" algn="l" defTabSz="609448"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lang="en-US" sz="2800" b="1">
                <a:solidFill>
                  <a:srgbClr val="000000"/>
                </a:solidFill>
                <a:latin typeface="Times New Roman" panose="02020603050405020304" pitchFamily="18" charset="0"/>
                <a:cs typeface="Times New Roman" panose="02020603050405020304" pitchFamily="18" charset="0"/>
              </a:rPr>
              <a:t>âu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So sánh </a:t>
            </a:r>
            <a:r>
              <a:rPr lang="en-US" sz="2800" b="1">
                <a:solidFill>
                  <a:srgbClr val="000000"/>
                </a:solidFill>
                <a:latin typeface="Times New Roman" panose="02020603050405020304" pitchFamily="18" charset="0"/>
                <a:cs typeface="Times New Roman" panose="02020603050405020304" pitchFamily="18" charset="0"/>
              </a:rPr>
              <a:t>cường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độ hô hấp của một vận động viên đang thi đấu và một nhân viên văn phòng. Giải thích sự khác nhau đó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97550CC-0598-5B27-3460-5C146FD5B7F0}"/>
              </a:ext>
            </a:extLst>
          </p:cNvPr>
          <p:cNvSpPr txBox="1"/>
          <p:nvPr/>
        </p:nvSpPr>
        <p:spPr>
          <a:xfrm>
            <a:off x="382249" y="1600628"/>
            <a:ext cx="5780877" cy="515526"/>
          </a:xfrm>
          <a:prstGeom prst="rect">
            <a:avLst/>
          </a:prstGeom>
          <a:noFill/>
        </p:spPr>
        <p:txBody>
          <a:bodyPr wrap="square">
            <a:spAutoFit/>
          </a:bodyPr>
          <a:lstStyle/>
          <a:p>
            <a:pPr>
              <a:lnSpc>
                <a:spcPts val="3266"/>
              </a:lnSpc>
              <a:spcBef>
                <a:spcPct val="0"/>
              </a:spcBef>
            </a:pPr>
            <a:r>
              <a:rPr lang="en-US" sz="2800" b="1">
                <a:solidFill>
                  <a:srgbClr val="000000"/>
                </a:solidFill>
                <a:latin typeface="Times New Roman" panose="02020603050405020304" pitchFamily="18" charset="0"/>
                <a:cs typeface="Times New Roman" panose="02020603050405020304" pitchFamily="18" charset="0"/>
              </a:rPr>
              <a:t>Câu 1: Hô hấp tế bào diễn ra ở đâu?</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sp>
        <p:nvSpPr>
          <p:cNvPr id="17"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en-US" sz="2300" b="1" dirty="0">
                <a:solidFill>
                  <a:srgbClr val="FF0000"/>
                </a:solidFill>
                <a:latin typeface="Times New Roman" panose="02020603050405020304" pitchFamily="18" charset="0"/>
                <a:cs typeface="Times New Roman" panose="02020603050405020304" pitchFamily="18" charset="0"/>
              </a:rPr>
              <a:t>1</a:t>
            </a:r>
            <a:r>
              <a:rPr lang="vi-VN" sz="2300" b="1" dirty="0">
                <a:solidFill>
                  <a:srgbClr val="FF0000"/>
                </a:solidFill>
                <a:latin typeface="Times New Roman" panose="02020603050405020304" pitchFamily="18" charset="0"/>
                <a:cs typeface="Times New Roman" panose="02020603050405020304" pitchFamily="18" charset="0"/>
              </a:rPr>
              <a:t>. HÔ HẤP TẾ BÀO</a:t>
            </a:r>
          </a:p>
        </p:txBody>
      </p:sp>
      <p:sp>
        <p:nvSpPr>
          <p:cNvPr id="21" name="TextBox 30">
            <a:extLst>
              <a:ext uri="{FF2B5EF4-FFF2-40B4-BE49-F238E27FC236}">
                <a16:creationId xmlns:a16="http://schemas.microsoft.com/office/drawing/2014/main" id="{D40464B2-04D9-8418-DA36-D53FF271E11A}"/>
              </a:ext>
            </a:extLst>
          </p:cNvPr>
          <p:cNvSpPr txBox="1"/>
          <p:nvPr/>
        </p:nvSpPr>
        <p:spPr>
          <a:xfrm>
            <a:off x="150812" y="2427913"/>
            <a:ext cx="6324600" cy="846386"/>
          </a:xfrm>
          <a:prstGeom prst="rect">
            <a:avLst/>
          </a:prstGeom>
        </p:spPr>
        <p:txBody>
          <a:bodyPr wrap="square" lIns="0" tIns="0" rIns="0" bIns="0" rtlCol="0" anchor="t">
            <a:spAutoFit/>
          </a:bodyPr>
          <a:lstStyle/>
          <a:p>
            <a:pPr>
              <a:lnSpc>
                <a:spcPts val="3266"/>
              </a:lnSpc>
              <a:spcBef>
                <a:spcPct val="0"/>
              </a:spcBef>
            </a:pPr>
            <a:r>
              <a:rPr lang="en-US" sz="2400" b="1">
                <a:solidFill>
                  <a:srgbClr val="000000"/>
                </a:solidFill>
                <a:latin typeface="Times New Roman" panose="02020603050405020304" pitchFamily="18" charset="0"/>
                <a:cs typeface="Times New Roman" panose="02020603050405020304" pitchFamily="18" charset="0"/>
              </a:rPr>
              <a:t>Trả lời </a:t>
            </a:r>
          </a:p>
          <a:p>
            <a:pPr>
              <a:lnSpc>
                <a:spcPts val="3266"/>
              </a:lnSpc>
              <a:spcBef>
                <a:spcPct val="0"/>
              </a:spcBef>
            </a:pPr>
            <a:r>
              <a:rPr lang="en-US" sz="2800" b="1">
                <a:solidFill>
                  <a:schemeClr val="accent6">
                    <a:lumMod val="75000"/>
                  </a:schemeClr>
                </a:solidFill>
                <a:latin typeface="Times New Roman" panose="02020603050405020304" pitchFamily="18" charset="0"/>
                <a:cs typeface="Times New Roman" panose="02020603050405020304" pitchFamily="18" charset="0"/>
              </a:rPr>
              <a:t>Câu 1. </a:t>
            </a:r>
            <a:r>
              <a:rPr lang="vi-VN" sz="2800" b="1">
                <a:solidFill>
                  <a:schemeClr val="accent6">
                    <a:lumMod val="75000"/>
                  </a:schemeClr>
                </a:solidFill>
                <a:latin typeface="Times New Roman" panose="02020603050405020304" pitchFamily="18" charset="0"/>
                <a:cs typeface="Times New Roman" panose="02020603050405020304" pitchFamily="18" charset="0"/>
              </a:rPr>
              <a:t>Hô hấp</a:t>
            </a:r>
            <a:r>
              <a:rPr lang="en-US" sz="2800" b="1">
                <a:solidFill>
                  <a:schemeClr val="accent6">
                    <a:lumMod val="75000"/>
                  </a:schemeClr>
                </a:solidFill>
                <a:latin typeface="Times New Roman" panose="02020603050405020304" pitchFamily="18" charset="0"/>
                <a:cs typeface="Times New Roman" panose="02020603050405020304" pitchFamily="18" charset="0"/>
              </a:rPr>
              <a:t> tế bào diễn ra trong ti thể</a:t>
            </a:r>
            <a:endParaRPr lang="vi-VN" sz="28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28" name="Group 10">
            <a:extLst>
              <a:ext uri="{FF2B5EF4-FFF2-40B4-BE49-F238E27FC236}">
                <a16:creationId xmlns:a16="http://schemas.microsoft.com/office/drawing/2014/main" id="{BF353AC7-4878-0A40-6897-E5099B1A7753}"/>
              </a:ext>
            </a:extLst>
          </p:cNvPr>
          <p:cNvGrpSpPr/>
          <p:nvPr/>
        </p:nvGrpSpPr>
        <p:grpSpPr>
          <a:xfrm>
            <a:off x="6644730" y="1261260"/>
            <a:ext cx="5186826" cy="5596740"/>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8"/>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32" name="TextBox 16">
            <a:extLst>
              <a:ext uri="{FF2B5EF4-FFF2-40B4-BE49-F238E27FC236}">
                <a16:creationId xmlns:a16="http://schemas.microsoft.com/office/drawing/2014/main" id="{F8C5CB70-E349-8003-657E-98D0567ED6E5}"/>
              </a:ext>
            </a:extLst>
          </p:cNvPr>
          <p:cNvSpPr txBox="1"/>
          <p:nvPr/>
        </p:nvSpPr>
        <p:spPr>
          <a:xfrm>
            <a:off x="156973" y="3565267"/>
            <a:ext cx="6318439" cy="2503249"/>
          </a:xfrm>
          <a:prstGeom prst="rect">
            <a:avLst/>
          </a:prstGeom>
          <a:noFill/>
        </p:spPr>
        <p:txBody>
          <a:bodyPr wrap="square" lIns="0" tIns="0" rIns="0" bIns="0" rtlCol="0" anchor="t">
            <a:spAutoFit/>
          </a:bodyPr>
          <a:lstStyle/>
          <a:p>
            <a:pPr algn="just">
              <a:lnSpc>
                <a:spcPct val="120000"/>
              </a:lnSpc>
              <a:spcBef>
                <a:spcPct val="0"/>
              </a:spcBef>
            </a:pPr>
            <a:r>
              <a:rPr lang="en-US" sz="2600" b="1">
                <a:solidFill>
                  <a:srgbClr val="C00000"/>
                </a:solidFill>
                <a:latin typeface="Times New Roman" panose="02020603050405020304" pitchFamily="18" charset="0"/>
                <a:cs typeface="Times New Roman" panose="02020603050405020304" pitchFamily="18" charset="0"/>
              </a:rPr>
              <a:t>Câu 2</a:t>
            </a:r>
            <a:r>
              <a:rPr lang="en-US" sz="2600" b="1" dirty="0">
                <a:solidFill>
                  <a:srgbClr val="C00000"/>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vi-VN" sz="2800" b="1" dirty="0">
                <a:solidFill>
                  <a:srgbClr val="C00000"/>
                </a:solidFill>
                <a:latin typeface="Times New Roman" panose="02020603050405020304" pitchFamily="18" charset="0"/>
                <a:cs typeface="Times New Roman" panose="02020603050405020304" pitchFamily="18" charset="0"/>
              </a:rPr>
              <a:t>Quá trình hô hấp sẽ giải phóng năng lượng từ việc phân giải chất hữu cơ, cung cấp năng lượng cho hoạt động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2.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3.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4.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5.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6.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7.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8.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4891</Words>
  <Application>Microsoft Office PowerPoint</Application>
  <PresentationFormat>Custom</PresentationFormat>
  <Paragraphs>331</Paragraphs>
  <Slides>58</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Arial</vt:lpstr>
      <vt:lpstr>方正正黑简体</vt:lpstr>
      <vt:lpstr>Times New Roman</vt:lpstr>
      <vt:lpstr>Calibri</vt:lpstr>
      <vt:lpstr>Wingdings</vt:lpstr>
      <vt:lpstr>Tahoma</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21CD - HÔ HẤP TẾ BÀO</dc:title>
  <dc:creator>Admin</dc:creator>
  <cp:lastModifiedBy>Administrator</cp:lastModifiedBy>
  <cp:revision>37</cp:revision>
  <dcterms:created xsi:type="dcterms:W3CDTF">2006-08-16T00:00:00Z</dcterms:created>
  <dcterms:modified xsi:type="dcterms:W3CDTF">2024-09-29T15:26:56Z</dcterms:modified>
  <dc:identifier>DAFB6pKDcy0</dc:identifier>
</cp:coreProperties>
</file>