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4"/>
  </p:notesMasterIdLst>
  <p:sldIdLst>
    <p:sldId id="398" r:id="rId2"/>
    <p:sldId id="256" r:id="rId3"/>
    <p:sldId id="391" r:id="rId4"/>
    <p:sldId id="372" r:id="rId5"/>
    <p:sldId id="390" r:id="rId6"/>
    <p:sldId id="384" r:id="rId7"/>
    <p:sldId id="395" r:id="rId8"/>
    <p:sldId id="401" r:id="rId9"/>
    <p:sldId id="402" r:id="rId10"/>
    <p:sldId id="403" r:id="rId11"/>
    <p:sldId id="404" r:id="rId12"/>
    <p:sldId id="405" r:id="rId13"/>
    <p:sldId id="406" r:id="rId14"/>
    <p:sldId id="385" r:id="rId15"/>
    <p:sldId id="396" r:id="rId16"/>
    <p:sldId id="276" r:id="rId17"/>
    <p:sldId id="407" r:id="rId18"/>
    <p:sldId id="408" r:id="rId19"/>
    <p:sldId id="375" r:id="rId20"/>
    <p:sldId id="400" r:id="rId21"/>
    <p:sldId id="392" r:id="rId22"/>
    <p:sldId id="4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7D91"/>
    <a:srgbClr val="1596F3"/>
    <a:srgbClr val="FFFFCC"/>
    <a:srgbClr val="FFFF99"/>
    <a:srgbClr val="00FFCC"/>
    <a:srgbClr val="FFCC99"/>
    <a:srgbClr val="FF9933"/>
    <a:srgbClr val="5DD2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showGuides="1">
      <p:cViewPr varScale="1">
        <p:scale>
          <a:sx n="73" d="100"/>
          <a:sy n="73" d="100"/>
        </p:scale>
        <p:origin x="4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49788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20969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49821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11425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94851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52022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5920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4859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45468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21821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425684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467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1813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291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2134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204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5925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04026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651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3982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3917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8033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68261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429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555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6670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2699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526A92-8AAF-4BF0-85FE-B336BF0F8D2D}" type="datetimeFigureOut">
              <a:rPr lang="en-US" smtClean="0"/>
              <a:t>4/25/2025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5664822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1.png"/><Relationship Id="rId7" Type="http://schemas.openxmlformats.org/officeDocument/2006/relationships/slide" Target="slide10.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3.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107996"/>
          </a:xfrm>
          <a:prstGeom prst="rect">
            <a:avLst/>
          </a:prstGeom>
          <a:noFill/>
        </p:spPr>
        <p:txBody>
          <a:bodyPr wrap="square" rtlCol="0">
            <a:spAutoFit/>
          </a:bodyPr>
          <a:lstStyle/>
          <a:p>
            <a:r>
              <a:rPr lang="en-US" sz="6600" b="1" dirty="0">
                <a:solidFill>
                  <a:schemeClr val="accent5"/>
                </a:solidFill>
                <a:latin typeface="Berlin Sans FB" panose="020E0602020502020306" pitchFamily="34" charset="0"/>
              </a:rPr>
              <a:t>Good </a:t>
            </a:r>
            <a:r>
              <a:rPr lang="en-US" sz="6600" b="1" dirty="0" smtClean="0">
                <a:solidFill>
                  <a:schemeClr val="accent5"/>
                </a:solidFill>
                <a:latin typeface="Berlin Sans FB" panose="020E0602020502020306" pitchFamily="34" charset="0"/>
              </a:rPr>
              <a:t>afternoon </a:t>
            </a:r>
            <a:r>
              <a:rPr lang="en-US" sz="6600" b="1" dirty="0">
                <a:solidFill>
                  <a:schemeClr val="accent5"/>
                </a:solidFill>
                <a:latin typeface="Berlin Sans FB" panose="020E0602020502020306" pitchFamily="34" charset="0"/>
              </a:rPr>
              <a:t>class !!!</a:t>
            </a:r>
          </a:p>
        </p:txBody>
      </p:sp>
    </p:spTree>
    <p:extLst>
      <p:ext uri="{BB962C8B-B14F-4D97-AF65-F5344CB8AC3E}">
        <p14:creationId xmlns:p14="http://schemas.microsoft.com/office/powerpoint/2010/main" val="160464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9122" y="272707"/>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18" y="1733357"/>
            <a:ext cx="4195427" cy="316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72243" y="5548211"/>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2 </a:t>
            </a:r>
            <a:r>
              <a:rPr lang="en-US" altLang="en-US" sz="3200" dirty="0">
                <a:solidFill>
                  <a:srgbClr val="FF0000"/>
                </a:solidFill>
                <a:latin typeface="Arial Black" panose="020B0A04020102020204" pitchFamily="34" charset="0"/>
              </a:rPr>
              <a:t>Lollipop Sticks </a:t>
            </a:r>
          </a:p>
        </p:txBody>
      </p:sp>
      <p:sp>
        <p:nvSpPr>
          <p:cNvPr id="9" name="Right Arrow 8"/>
          <p:cNvSpPr/>
          <p:nvPr/>
        </p:nvSpPr>
        <p:spPr>
          <a:xfrm>
            <a:off x="5675322" y="337937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7" name="Picture 6"/>
          <p:cNvPicPr>
            <a:picLocks noChangeAspect="1"/>
          </p:cNvPicPr>
          <p:nvPr/>
        </p:nvPicPr>
        <p:blipFill>
          <a:blip r:embed="rId4"/>
          <a:stretch>
            <a:fillRect/>
          </a:stretch>
        </p:blipFill>
        <p:spPr>
          <a:xfrm>
            <a:off x="6742122" y="1558966"/>
            <a:ext cx="4419600" cy="3640811"/>
          </a:xfrm>
          <a:prstGeom prst="rect">
            <a:avLst/>
          </a:prstGeom>
        </p:spPr>
      </p:pic>
      <p:sp>
        <p:nvSpPr>
          <p:cNvPr id="10" name="Action Button: Home 9">
            <a:hlinkClick r:id="rId5" action="ppaction://hlinksldjump" highlightClick="1"/>
          </p:cNvPr>
          <p:cNvSpPr/>
          <p:nvPr/>
        </p:nvSpPr>
        <p:spPr>
          <a:xfrm>
            <a:off x="11559843" y="6337576"/>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5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136" y="1488863"/>
            <a:ext cx="4236992" cy="370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27715" y="5541350"/>
            <a:ext cx="6539770" cy="1107979"/>
          </a:xfrm>
          <a:prstGeom prst="rect">
            <a:avLst/>
          </a:prstGeom>
          <a:solidFill>
            <a:schemeClr val="accent6">
              <a:lumMod val="20000"/>
              <a:lumOff val="80000"/>
            </a:schemeClr>
          </a:solidFill>
        </p:spPr>
        <p:txBody>
          <a:bodyPr wrap="square" lIns="121903" tIns="60952" rIns="121903" bIns="60952" rtlCol="0">
            <a:spAutoFit/>
          </a:bodyPr>
          <a:lstStyle/>
          <a:p>
            <a:pPr lvl="0" algn="ctr"/>
            <a:r>
              <a:rPr lang="en-US" altLang="en-US" sz="3200" dirty="0">
                <a:solidFill>
                  <a:srgbClr val="FF0000"/>
                </a:solidFill>
                <a:latin typeface="Arial Black" panose="020B0A04020102020204" pitchFamily="34" charset="0"/>
              </a:rPr>
              <a:t>Your reward is a round of applause</a:t>
            </a:r>
          </a:p>
        </p:txBody>
      </p:sp>
      <p:sp>
        <p:nvSpPr>
          <p:cNvPr id="9" name="Right Arrow 8"/>
          <p:cNvSpPr/>
          <p:nvPr/>
        </p:nvSpPr>
        <p:spPr>
          <a:xfrm>
            <a:off x="5671128" y="3622963"/>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8" name="Picture 7"/>
          <p:cNvPicPr>
            <a:picLocks noChangeAspect="1"/>
          </p:cNvPicPr>
          <p:nvPr/>
        </p:nvPicPr>
        <p:blipFill>
          <a:blip r:embed="rId4"/>
          <a:stretch>
            <a:fillRect/>
          </a:stretch>
        </p:blipFill>
        <p:spPr>
          <a:xfrm>
            <a:off x="7195127" y="1667338"/>
            <a:ext cx="3759200" cy="3251200"/>
          </a:xfrm>
          <a:prstGeom prst="rect">
            <a:avLst/>
          </a:prstGeom>
        </p:spPr>
      </p:pic>
      <p:sp>
        <p:nvSpPr>
          <p:cNvPr id="10" name="Action Button: Home 9">
            <a:hlinkClick r:id="rId5" action="ppaction://hlinksldjump" highlightClick="1"/>
          </p:cNvPr>
          <p:cNvSpPr/>
          <p:nvPr/>
        </p:nvSpPr>
        <p:spPr>
          <a:xfrm>
            <a:off x="11611487" y="6363472"/>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5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491" y="1836062"/>
            <a:ext cx="4140200" cy="3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4607" y="5451461"/>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1 </a:t>
            </a:r>
            <a:r>
              <a:rPr lang="en-US" altLang="en-US" sz="3200" dirty="0">
                <a:solidFill>
                  <a:srgbClr val="FF0000"/>
                </a:solidFill>
                <a:latin typeface="Arial Black" panose="020B0A04020102020204" pitchFamily="34" charset="0"/>
              </a:rPr>
              <a:t>Lollipop Stick </a:t>
            </a:r>
          </a:p>
        </p:txBody>
      </p:sp>
      <p:sp>
        <p:nvSpPr>
          <p:cNvPr id="9" name="Right Arrow 8"/>
          <p:cNvSpPr/>
          <p:nvPr/>
        </p:nvSpPr>
        <p:spPr>
          <a:xfrm>
            <a:off x="5966691" y="331542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5" name="Picture 4"/>
          <p:cNvPicPr>
            <a:picLocks noChangeAspect="1"/>
          </p:cNvPicPr>
          <p:nvPr/>
        </p:nvPicPr>
        <p:blipFill>
          <a:blip r:embed="rId4"/>
          <a:stretch>
            <a:fillRect/>
          </a:stretch>
        </p:blipFill>
        <p:spPr>
          <a:xfrm>
            <a:off x="7179632" y="1978025"/>
            <a:ext cx="3090908" cy="3025775"/>
          </a:xfrm>
          <a:prstGeom prst="rect">
            <a:avLst/>
          </a:prstGeom>
          <a:solidFill>
            <a:schemeClr val="accent6">
              <a:lumMod val="20000"/>
              <a:lumOff val="80000"/>
            </a:schemeClr>
          </a:solidFill>
        </p:spPr>
      </p:pic>
      <p:sp>
        <p:nvSpPr>
          <p:cNvPr id="11" name="Action Button: Home 10">
            <a:hlinkClick r:id="rId5" action="ppaction://hlinksldjump" highlightClick="1"/>
          </p:cNvPr>
          <p:cNvSpPr/>
          <p:nvPr/>
        </p:nvSpPr>
        <p:spPr>
          <a:xfrm>
            <a:off x="11195851" y="6263771"/>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00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408" y="1773382"/>
            <a:ext cx="4236992" cy="337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72243" y="5465587"/>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5 </a:t>
            </a:r>
            <a:r>
              <a:rPr lang="en-US" altLang="en-US" sz="3200" dirty="0">
                <a:solidFill>
                  <a:srgbClr val="FF0000"/>
                </a:solidFill>
                <a:latin typeface="Arial Black" panose="020B0A04020102020204" pitchFamily="34" charset="0"/>
              </a:rPr>
              <a:t>Lollipop Sticks </a:t>
            </a:r>
          </a:p>
        </p:txBody>
      </p:sp>
      <p:sp>
        <p:nvSpPr>
          <p:cNvPr id="9" name="Right Arrow 8"/>
          <p:cNvSpPr/>
          <p:nvPr/>
        </p:nvSpPr>
        <p:spPr>
          <a:xfrm>
            <a:off x="5740400" y="3595255"/>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7" name="Picture 6"/>
          <p:cNvPicPr>
            <a:picLocks noChangeAspect="1"/>
          </p:cNvPicPr>
          <p:nvPr/>
        </p:nvPicPr>
        <p:blipFill>
          <a:blip r:embed="rId4"/>
          <a:stretch>
            <a:fillRect/>
          </a:stretch>
        </p:blipFill>
        <p:spPr>
          <a:xfrm>
            <a:off x="7264550" y="1930208"/>
            <a:ext cx="3541996" cy="3060700"/>
          </a:xfrm>
          <a:prstGeom prst="rect">
            <a:avLst/>
          </a:prstGeom>
        </p:spPr>
      </p:pic>
      <p:sp>
        <p:nvSpPr>
          <p:cNvPr id="10" name="Action Button: Home 9">
            <a:hlinkClick r:id="rId5" action="ppaction://hlinksldjump" highlightClick="1"/>
          </p:cNvPr>
          <p:cNvSpPr/>
          <p:nvPr/>
        </p:nvSpPr>
        <p:spPr>
          <a:xfrm>
            <a:off x="11435996" y="6248496"/>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3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84292" y="659846"/>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2196931" y="685774"/>
            <a:ext cx="904372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1729186" y="55720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292449" y="0"/>
            <a:ext cx="2376206"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800" b="1" u="sng" dirty="0">
                <a:solidFill>
                  <a:srgbClr val="FF0000"/>
                </a:solidFill>
                <a:effectLst>
                  <a:glow rad="88900">
                    <a:schemeClr val="bg1"/>
                  </a:glow>
                </a:effectLst>
                <a:latin typeface="Arial" panose="020B0604020202020204" pitchFamily="34" charset="0"/>
                <a:cs typeface="Arial" panose="020B0604020202020204" pitchFamily="34" charset="0"/>
              </a:rPr>
              <a:t>GRAMMAR</a:t>
            </a:r>
          </a:p>
        </p:txBody>
      </p:sp>
      <p:sp>
        <p:nvSpPr>
          <p:cNvPr id="18" name="Content Placeholder 2"/>
          <p:cNvSpPr>
            <a:spLocks noGrp="1"/>
          </p:cNvSpPr>
          <p:nvPr>
            <p:ph idx="1"/>
          </p:nvPr>
        </p:nvSpPr>
        <p:spPr>
          <a:xfrm>
            <a:off x="962672" y="1427647"/>
            <a:ext cx="10970710" cy="2053204"/>
          </a:xfrm>
        </p:spPr>
        <p:txBody>
          <a:bodyPr>
            <a:noAutofit/>
          </a:bodyPr>
          <a:lstStyle/>
          <a:p>
            <a:pPr marL="514350" indent="-514350">
              <a:buAutoNum type="arabicPeriod"/>
            </a:pPr>
            <a:r>
              <a:rPr lang="en-US" sz="2800" dirty="0">
                <a:latin typeface="Arial Narrow" panose="020B0606020202030204" pitchFamily="34" charset="0"/>
              </a:rPr>
              <a:t>Mai is the head of the music club. She knows the members very well.  </a:t>
            </a:r>
            <a:r>
              <a:rPr lang="en-US" sz="2400" b="1" dirty="0">
                <a:solidFill>
                  <a:srgbClr val="FF0000"/>
                </a:solidFill>
                <a:latin typeface="Arial Narrow" panose="020B0606020202030204" pitchFamily="34" charset="0"/>
              </a:rPr>
              <a:t>SO</a:t>
            </a:r>
          </a:p>
          <a:p>
            <a:pPr marL="514350" indent="-514350">
              <a:buAutoNum type="arabicPeriod"/>
            </a:pPr>
            <a:endParaRPr lang="en-US" sz="2400" b="1" dirty="0">
              <a:solidFill>
                <a:srgbClr val="FF0000"/>
              </a:solidFill>
              <a:latin typeface="Arial Narrow" panose="020B0606020202030204" pitchFamily="34" charset="0"/>
            </a:endParaRPr>
          </a:p>
          <a:p>
            <a:pPr marL="0" indent="0">
              <a:buNone/>
            </a:pPr>
            <a:endParaRPr lang="en-US" sz="2800" dirty="0">
              <a:latin typeface="Arial Narrow" panose="020B0606020202030204" pitchFamily="34" charset="0"/>
            </a:endParaRPr>
          </a:p>
          <a:p>
            <a:pPr marL="0" indent="0">
              <a:buNone/>
            </a:pPr>
            <a:r>
              <a:rPr lang="en-US" sz="2800" dirty="0">
                <a:latin typeface="Arial Narrow" panose="020B0606020202030204" pitchFamily="34" charset="0"/>
              </a:rPr>
              <a:t>2. Lan wanted to go to the party. She couldn’t choose a suitable dress. </a:t>
            </a:r>
            <a:r>
              <a:rPr lang="en-US" sz="2400" b="1" dirty="0">
                <a:solidFill>
                  <a:srgbClr val="FF0000"/>
                </a:solidFill>
                <a:latin typeface="Arial Narrow" panose="020B0606020202030204" pitchFamily="34" charset="0"/>
              </a:rPr>
              <a:t>BUT</a:t>
            </a:r>
          </a:p>
          <a:p>
            <a:pPr marL="0" indent="0">
              <a:buNone/>
            </a:pPr>
            <a:endParaRPr lang="en-US" sz="2800" dirty="0">
              <a:latin typeface="Arial Narrow" panose="020B0606020202030204" pitchFamily="34" charset="0"/>
            </a:endParaRPr>
          </a:p>
        </p:txBody>
      </p:sp>
      <p:sp>
        <p:nvSpPr>
          <p:cNvPr id="15" name="Content Placeholder 2"/>
          <p:cNvSpPr txBox="1">
            <a:spLocks/>
          </p:cNvSpPr>
          <p:nvPr/>
        </p:nvSpPr>
        <p:spPr>
          <a:xfrm>
            <a:off x="962672" y="2095752"/>
            <a:ext cx="10536161"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Mai is the head of the music club</a:t>
            </a:r>
            <a:r>
              <a:rPr lang="en-US" b="1" dirty="0">
                <a:solidFill>
                  <a:srgbClr val="0000FF"/>
                </a:solidFill>
                <a:latin typeface="Arial Narrow" panose="020B0606020202030204" pitchFamily="34" charset="0"/>
              </a:rPr>
              <a:t>, </a:t>
            </a:r>
            <a:r>
              <a:rPr lang="en-US" b="1" dirty="0">
                <a:solidFill>
                  <a:srgbClr val="FF0000"/>
                </a:solidFill>
                <a:latin typeface="Arial Narrow" panose="020B0606020202030204" pitchFamily="34" charset="0"/>
              </a:rPr>
              <a:t>so </a:t>
            </a:r>
            <a:r>
              <a:rPr lang="en-US" dirty="0">
                <a:solidFill>
                  <a:srgbClr val="0000FF"/>
                </a:solidFill>
                <a:latin typeface="Arial Narrow" panose="020B0606020202030204" pitchFamily="34" charset="0"/>
              </a:rPr>
              <a:t>she knows the members very well.  </a:t>
            </a:r>
          </a:p>
        </p:txBody>
      </p:sp>
      <p:sp>
        <p:nvSpPr>
          <p:cNvPr id="16" name="Content Placeholder 2"/>
          <p:cNvSpPr txBox="1">
            <a:spLocks/>
          </p:cNvSpPr>
          <p:nvPr/>
        </p:nvSpPr>
        <p:spPr>
          <a:xfrm>
            <a:off x="1102390" y="3746046"/>
            <a:ext cx="10138265" cy="447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Lan wanted to go to the party</a:t>
            </a:r>
            <a:r>
              <a:rPr lang="en-US" b="1" dirty="0">
                <a:solidFill>
                  <a:srgbClr val="0000FF"/>
                </a:solidFill>
                <a:latin typeface="Arial Narrow" panose="020B0606020202030204" pitchFamily="34" charset="0"/>
              </a:rPr>
              <a:t>,</a:t>
            </a:r>
            <a:r>
              <a:rPr lang="en-US" b="1" dirty="0">
                <a:solidFill>
                  <a:srgbClr val="FF0000"/>
                </a:solidFill>
                <a:latin typeface="Arial Narrow" panose="020B0606020202030204" pitchFamily="34" charset="0"/>
              </a:rPr>
              <a:t> but </a:t>
            </a:r>
            <a:r>
              <a:rPr lang="en-US" dirty="0">
                <a:solidFill>
                  <a:srgbClr val="0000FF"/>
                </a:solidFill>
                <a:latin typeface="Arial Narrow" panose="020B0606020202030204" pitchFamily="34" charset="0"/>
              </a:rPr>
              <a:t>she couldn’t choose a suitable dress.  </a:t>
            </a:r>
          </a:p>
        </p:txBody>
      </p:sp>
    </p:spTree>
    <p:extLst>
      <p:ext uri="{BB962C8B-B14F-4D97-AF65-F5344CB8AC3E}">
        <p14:creationId xmlns:p14="http://schemas.microsoft.com/office/powerpoint/2010/main" val="3785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p:tgtEl>
                                          <p:spTgt spid="16"/>
                                        </p:tgtEl>
                                      </p:cBhvr>
                                    </p:animEffect>
                                    <p:anim calcmode="lin" valueType="num">
                                      <p:cBhvr>
                                        <p:cTn id="15" dur="800" fill="hold"/>
                                        <p:tgtEl>
                                          <p:spTgt spid="16"/>
                                        </p:tgtEl>
                                        <p:attrNameLst>
                                          <p:attrName>ppt_x</p:attrName>
                                        </p:attrNameLst>
                                      </p:cBhvr>
                                      <p:tavLst>
                                        <p:tav tm="0">
                                          <p:val>
                                            <p:strVal val="#ppt_x"/>
                                          </p:val>
                                        </p:tav>
                                        <p:tav tm="100000">
                                          <p:val>
                                            <p:strVal val="#ppt_x"/>
                                          </p:val>
                                        </p:tav>
                                      </p:tavLst>
                                    </p:anim>
                                    <p:anim calcmode="lin" valueType="num">
                                      <p:cBhvr>
                                        <p:cTn id="16"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767419" y="58187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2280058" y="607798"/>
            <a:ext cx="92192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1812313" y="4792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8" name="Content Placeholder 2"/>
          <p:cNvSpPr>
            <a:spLocks noGrp="1"/>
          </p:cNvSpPr>
          <p:nvPr>
            <p:ph idx="1"/>
          </p:nvPr>
        </p:nvSpPr>
        <p:spPr>
          <a:xfrm>
            <a:off x="553259" y="1289756"/>
            <a:ext cx="12488091" cy="4707294"/>
          </a:xfrm>
        </p:spPr>
        <p:txBody>
          <a:bodyPr>
            <a:normAutofit/>
          </a:bodyPr>
          <a:lstStyle/>
          <a:p>
            <a:pPr marL="0" indent="0">
              <a:buNone/>
            </a:pPr>
            <a:r>
              <a:rPr lang="en-US" sz="2800" dirty="0">
                <a:latin typeface="Arial Narrow" panose="020B0606020202030204" pitchFamily="34" charset="0"/>
              </a:rPr>
              <a:t>3. Tom felt stressed. He tried to finish his homework. </a:t>
            </a:r>
            <a:r>
              <a:rPr lang="en-US" sz="2400" b="1" dirty="0">
                <a:solidFill>
                  <a:srgbClr val="FF0000"/>
                </a:solidFill>
                <a:latin typeface="Arial Narrow" panose="020B0606020202030204" pitchFamily="34" charset="0"/>
              </a:rPr>
              <a:t>HOWEVER</a:t>
            </a:r>
          </a:p>
          <a:p>
            <a:pPr marL="0" indent="0">
              <a:buNone/>
            </a:pPr>
            <a:endParaRPr lang="en-US" sz="2800" dirty="0">
              <a:latin typeface="Arial Narrow" panose="020B0606020202030204" pitchFamily="34" charset="0"/>
            </a:endParaRPr>
          </a:p>
          <a:p>
            <a:pPr marL="0" indent="0">
              <a:buNone/>
            </a:pPr>
            <a:r>
              <a:rPr lang="en-US" sz="2800" dirty="0">
                <a:latin typeface="Arial Narrow" panose="020B0606020202030204" pitchFamily="34" charset="0"/>
              </a:rPr>
              <a:t>4. He isn’t a member of the chess club. He didn’t join the chess competition. </a:t>
            </a:r>
            <a:r>
              <a:rPr lang="en-US" sz="2400" b="1" dirty="0">
                <a:solidFill>
                  <a:srgbClr val="FF0000"/>
                </a:solidFill>
                <a:latin typeface="Arial Narrow" panose="020B0606020202030204" pitchFamily="34" charset="0"/>
              </a:rPr>
              <a:t>THEREFORE</a:t>
            </a:r>
          </a:p>
          <a:p>
            <a:pPr marL="0" indent="0">
              <a:buNone/>
            </a:pPr>
            <a:endParaRPr lang="en-US" sz="2800" dirty="0">
              <a:latin typeface="Arial Narrow" panose="020B0606020202030204" pitchFamily="34" charset="0"/>
            </a:endParaRPr>
          </a:p>
          <a:p>
            <a:pPr marL="0" indent="0">
              <a:buNone/>
            </a:pPr>
            <a:endParaRPr lang="en-US" sz="2800" dirty="0">
              <a:latin typeface="Arial Narrow" panose="020B0606020202030204" pitchFamily="34" charset="0"/>
            </a:endParaRPr>
          </a:p>
          <a:p>
            <a:pPr marL="0" indent="0">
              <a:buNone/>
            </a:pPr>
            <a:r>
              <a:rPr lang="en-US" sz="2800" dirty="0">
                <a:latin typeface="Arial Narrow" panose="020B0606020202030204" pitchFamily="34" charset="0"/>
              </a:rPr>
              <a:t>5. We will have a short holiday. We will feel very stressed. </a:t>
            </a:r>
            <a:r>
              <a:rPr lang="en-US" sz="2400" b="1" dirty="0">
                <a:solidFill>
                  <a:srgbClr val="FF0000"/>
                </a:solidFill>
                <a:latin typeface="Arial Narrow" panose="020B0606020202030204" pitchFamily="34" charset="0"/>
              </a:rPr>
              <a:t>OTHERWISE</a:t>
            </a:r>
          </a:p>
        </p:txBody>
      </p:sp>
      <p:sp>
        <p:nvSpPr>
          <p:cNvPr id="19" name="Content Placeholder 2"/>
          <p:cNvSpPr txBox="1">
            <a:spLocks/>
          </p:cNvSpPr>
          <p:nvPr/>
        </p:nvSpPr>
        <p:spPr>
          <a:xfrm>
            <a:off x="884026" y="1845796"/>
            <a:ext cx="10865968" cy="482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 Tom felt stressed</a:t>
            </a:r>
            <a:r>
              <a:rPr lang="en-US" b="1" dirty="0">
                <a:solidFill>
                  <a:srgbClr val="FF0000"/>
                </a:solidFill>
                <a:latin typeface="Arial Narrow" panose="020B0606020202030204" pitchFamily="34" charset="0"/>
              </a:rPr>
              <a:t>; however, </a:t>
            </a:r>
            <a:r>
              <a:rPr lang="en-US" dirty="0">
                <a:solidFill>
                  <a:srgbClr val="0000FF"/>
                </a:solidFill>
                <a:latin typeface="Arial Narrow" panose="020B0606020202030204" pitchFamily="34" charset="0"/>
              </a:rPr>
              <a:t>he tried to finish his homework.  </a:t>
            </a:r>
          </a:p>
        </p:txBody>
      </p:sp>
      <p:sp>
        <p:nvSpPr>
          <p:cNvPr id="24" name="Content Placeholder 2"/>
          <p:cNvSpPr txBox="1">
            <a:spLocks/>
          </p:cNvSpPr>
          <p:nvPr/>
        </p:nvSpPr>
        <p:spPr>
          <a:xfrm>
            <a:off x="812658" y="3116553"/>
            <a:ext cx="11141719" cy="47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He isn’t a member of the chess club</a:t>
            </a:r>
            <a:r>
              <a:rPr lang="en-US" b="1" dirty="0">
                <a:solidFill>
                  <a:srgbClr val="FF0000"/>
                </a:solidFill>
                <a:latin typeface="Arial Narrow" panose="020B0606020202030204" pitchFamily="34" charset="0"/>
              </a:rPr>
              <a:t>; therefore, </a:t>
            </a:r>
            <a:r>
              <a:rPr lang="en-US" dirty="0">
                <a:solidFill>
                  <a:srgbClr val="0000FF"/>
                </a:solidFill>
                <a:latin typeface="Arial Narrow" panose="020B0606020202030204" pitchFamily="34" charset="0"/>
              </a:rPr>
              <a:t>he didn’t join the chess competition.  </a:t>
            </a:r>
          </a:p>
        </p:txBody>
      </p:sp>
      <p:sp>
        <p:nvSpPr>
          <p:cNvPr id="25" name="Content Placeholder 2"/>
          <p:cNvSpPr txBox="1">
            <a:spLocks/>
          </p:cNvSpPr>
          <p:nvPr/>
        </p:nvSpPr>
        <p:spPr>
          <a:xfrm>
            <a:off x="1272352" y="4834947"/>
            <a:ext cx="11234625" cy="479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FF"/>
                </a:solidFill>
                <a:latin typeface="Arial Narrow" panose="020B0606020202030204" pitchFamily="34" charset="0"/>
              </a:rPr>
              <a:t>We will have a short holiday</a:t>
            </a:r>
            <a:r>
              <a:rPr lang="en-US" b="1" dirty="0">
                <a:solidFill>
                  <a:srgbClr val="FF0000"/>
                </a:solidFill>
                <a:latin typeface="Arial Narrow" panose="020B0606020202030204" pitchFamily="34" charset="0"/>
              </a:rPr>
              <a:t>; otherwise, </a:t>
            </a:r>
            <a:r>
              <a:rPr lang="en-US" dirty="0">
                <a:solidFill>
                  <a:srgbClr val="0000FF"/>
                </a:solidFill>
                <a:latin typeface="Arial Narrow" panose="020B0606020202030204" pitchFamily="34" charset="0"/>
              </a:rPr>
              <a:t>we will feel very stressed. </a:t>
            </a:r>
          </a:p>
        </p:txBody>
      </p:sp>
    </p:spTree>
    <p:extLst>
      <p:ext uri="{BB962C8B-B14F-4D97-AF65-F5344CB8AC3E}">
        <p14:creationId xmlns:p14="http://schemas.microsoft.com/office/powerpoint/2010/main" val="24115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p:tgtEl>
                                          <p:spTgt spid="19"/>
                                        </p:tgtEl>
                                      </p:cBhvr>
                                    </p:animEffect>
                                    <p:anim calcmode="lin" valueType="num">
                                      <p:cBhvr>
                                        <p:cTn id="8" dur="800" fill="hold"/>
                                        <p:tgtEl>
                                          <p:spTgt spid="19"/>
                                        </p:tgtEl>
                                        <p:attrNameLst>
                                          <p:attrName>ppt_x</p:attrName>
                                        </p:attrNameLst>
                                      </p:cBhvr>
                                      <p:tavLst>
                                        <p:tav tm="0">
                                          <p:val>
                                            <p:strVal val="#ppt_x"/>
                                          </p:val>
                                        </p:tav>
                                        <p:tav tm="100000">
                                          <p:val>
                                            <p:strVal val="#ppt_x"/>
                                          </p:val>
                                        </p:tav>
                                      </p:tavLst>
                                    </p:anim>
                                    <p:anim calcmode="lin" valueType="num">
                                      <p:cBhvr>
                                        <p:cTn id="9"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anim calcmode="lin" valueType="num">
                                      <p:cBhvr>
                                        <p:cTn id="15" dur="800" fill="hold"/>
                                        <p:tgtEl>
                                          <p:spTgt spid="24"/>
                                        </p:tgtEl>
                                        <p:attrNameLst>
                                          <p:attrName>ppt_x</p:attrName>
                                        </p:attrNameLst>
                                      </p:cBhvr>
                                      <p:tavLst>
                                        <p:tav tm="0">
                                          <p:val>
                                            <p:strVal val="#ppt_x"/>
                                          </p:val>
                                        </p:tav>
                                        <p:tav tm="100000">
                                          <p:val>
                                            <p:strVal val="#ppt_x"/>
                                          </p:val>
                                        </p:tav>
                                      </p:tavLst>
                                    </p:anim>
                                    <p:anim calcmode="lin" valueType="num">
                                      <p:cBhvr>
                                        <p:cTn id="16" dur="8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p:tgtEl>
                                          <p:spTgt spid="25"/>
                                        </p:tgtEl>
                                      </p:cBhvr>
                                    </p:animEffect>
                                    <p:anim calcmode="lin" valueType="num">
                                      <p:cBhvr>
                                        <p:cTn id="22" dur="800" fill="hold"/>
                                        <p:tgtEl>
                                          <p:spTgt spid="25"/>
                                        </p:tgtEl>
                                        <p:attrNameLst>
                                          <p:attrName>ppt_x</p:attrName>
                                        </p:attrNameLst>
                                      </p:cBhvr>
                                      <p:tavLst>
                                        <p:tav tm="0">
                                          <p:val>
                                            <p:strVal val="#ppt_x"/>
                                          </p:val>
                                        </p:tav>
                                        <p:tav tm="100000">
                                          <p:val>
                                            <p:strVal val="#ppt_x"/>
                                          </p:val>
                                        </p:tav>
                                      </p:tavLst>
                                    </p:anim>
                                    <p:anim calcmode="lin" valueType="num">
                                      <p:cBhvr>
                                        <p:cTn id="23"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8408" y="148435"/>
            <a:ext cx="954682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1135802" y="111995"/>
            <a:ext cx="435964"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79443" y="-3765"/>
            <a:ext cx="34439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6" name="Content Placeholder 2"/>
          <p:cNvSpPr>
            <a:spLocks noGrp="1"/>
          </p:cNvSpPr>
          <p:nvPr>
            <p:ph idx="1"/>
          </p:nvPr>
        </p:nvSpPr>
        <p:spPr>
          <a:xfrm>
            <a:off x="886420" y="1487059"/>
            <a:ext cx="11432149" cy="3941033"/>
          </a:xfrm>
        </p:spPr>
        <p:txBody>
          <a:bodyPr>
            <a:noAutofit/>
          </a:bodyPr>
          <a:lstStyle/>
          <a:p>
            <a:pPr marL="514350" indent="-514350">
              <a:lnSpc>
                <a:spcPct val="150000"/>
              </a:lnSpc>
              <a:buAutoNum type="arabicPeriod"/>
            </a:pPr>
            <a:r>
              <a:rPr lang="en-US" sz="3200" dirty="0">
                <a:latin typeface="Arial Narrow" panose="020B0606020202030204" pitchFamily="34" charset="0"/>
              </a:rPr>
              <a:t>Teens need to have good health, </a:t>
            </a:r>
            <a:r>
              <a:rPr lang="en-US" sz="3200" dirty="0">
                <a:solidFill>
                  <a:srgbClr val="1596F3"/>
                </a:solidFill>
                <a:latin typeface="Arial Narrow" panose="020B0606020202030204" pitchFamily="34" charset="0"/>
              </a:rPr>
              <a:t>so</a:t>
            </a:r>
            <a:r>
              <a:rPr lang="en-US" sz="3200" dirty="0">
                <a:latin typeface="Arial Narrow" panose="020B0606020202030204" pitchFamily="34" charset="0"/>
              </a:rPr>
              <a:t> _____________________.</a:t>
            </a:r>
          </a:p>
          <a:p>
            <a:pPr marL="0" indent="0">
              <a:lnSpc>
                <a:spcPct val="150000"/>
              </a:lnSpc>
              <a:buNone/>
            </a:pPr>
            <a:r>
              <a:rPr lang="en-US" sz="3200" dirty="0">
                <a:latin typeface="Arial Narrow" panose="020B0606020202030204" pitchFamily="34" charset="0"/>
              </a:rPr>
              <a:t>2. His parents have high expectations of him, </a:t>
            </a:r>
            <a:r>
              <a:rPr lang="en-US" sz="3200" dirty="0">
                <a:solidFill>
                  <a:srgbClr val="1596F3"/>
                </a:solidFill>
                <a:latin typeface="Arial Narrow" panose="020B0606020202030204" pitchFamily="34" charset="0"/>
              </a:rPr>
              <a:t>but </a:t>
            </a:r>
            <a:r>
              <a:rPr lang="en-US" sz="3200" dirty="0">
                <a:latin typeface="Arial Narrow" panose="020B0606020202030204" pitchFamily="34" charset="0"/>
              </a:rPr>
              <a:t>______________ .</a:t>
            </a:r>
          </a:p>
          <a:p>
            <a:pPr marL="0" indent="0">
              <a:lnSpc>
                <a:spcPct val="150000"/>
              </a:lnSpc>
              <a:buNone/>
            </a:pPr>
            <a:r>
              <a:rPr lang="en-US" sz="3200" dirty="0">
                <a:latin typeface="Arial Narrow" panose="020B0606020202030204" pitchFamily="34" charset="0"/>
              </a:rPr>
              <a:t>3. Teenagers should develop social skills; </a:t>
            </a:r>
            <a:r>
              <a:rPr lang="en-US" sz="3200" dirty="0">
                <a:solidFill>
                  <a:srgbClr val="1596F3"/>
                </a:solidFill>
                <a:latin typeface="Arial Narrow" panose="020B0606020202030204" pitchFamily="34" charset="0"/>
              </a:rPr>
              <a:t>otherwise</a:t>
            </a:r>
            <a:r>
              <a:rPr lang="en-US" sz="3200" dirty="0">
                <a:latin typeface="Arial Narrow" panose="020B0606020202030204" pitchFamily="34" charset="0"/>
              </a:rPr>
              <a:t> ____________.</a:t>
            </a:r>
          </a:p>
          <a:p>
            <a:pPr marL="0" indent="0">
              <a:lnSpc>
                <a:spcPct val="150000"/>
              </a:lnSpc>
              <a:buNone/>
            </a:pPr>
            <a:r>
              <a:rPr lang="en-US" sz="3200" dirty="0">
                <a:latin typeface="Arial Narrow" panose="020B0606020202030204" pitchFamily="34" charset="0"/>
              </a:rPr>
              <a:t>4. We sometimes feel lonely and sad; </a:t>
            </a:r>
            <a:r>
              <a:rPr lang="en-US" sz="3200" dirty="0">
                <a:solidFill>
                  <a:srgbClr val="1596F3"/>
                </a:solidFill>
                <a:latin typeface="Arial Narrow" panose="020B0606020202030204" pitchFamily="34" charset="0"/>
              </a:rPr>
              <a:t>therefore</a:t>
            </a:r>
            <a:r>
              <a:rPr lang="en-US" sz="3200" dirty="0">
                <a:latin typeface="Arial Narrow" panose="020B0606020202030204" pitchFamily="34" charset="0"/>
              </a:rPr>
              <a:t>, ______________.</a:t>
            </a:r>
          </a:p>
          <a:p>
            <a:pPr marL="0" indent="0">
              <a:lnSpc>
                <a:spcPct val="150000"/>
              </a:lnSpc>
              <a:buNone/>
            </a:pPr>
            <a:r>
              <a:rPr lang="en-US" sz="3200" dirty="0">
                <a:latin typeface="Arial Narrow" panose="020B0606020202030204" pitchFamily="34" charset="0"/>
              </a:rPr>
              <a:t>5. He does very well at school; </a:t>
            </a:r>
            <a:r>
              <a:rPr lang="en-US" sz="3200" dirty="0">
                <a:solidFill>
                  <a:srgbClr val="1596F3"/>
                </a:solidFill>
                <a:latin typeface="Arial Narrow" panose="020B0606020202030204" pitchFamily="34" charset="0"/>
              </a:rPr>
              <a:t>however</a:t>
            </a:r>
            <a:r>
              <a:rPr lang="en-US" sz="3200" dirty="0">
                <a:latin typeface="Arial Narrow" panose="020B0606020202030204" pitchFamily="34" charset="0"/>
              </a:rPr>
              <a:t>, ____________________.</a:t>
            </a:r>
          </a:p>
          <a:p>
            <a:pPr marL="0" indent="0">
              <a:buNone/>
            </a:pPr>
            <a:r>
              <a:rPr lang="en-US" sz="3200" dirty="0">
                <a:latin typeface="Arial Narrow" panose="020B0606020202030204" pitchFamily="34" charset="0"/>
              </a:rPr>
              <a:t/>
            </a:r>
            <a:br>
              <a:rPr lang="en-US" sz="3200" dirty="0">
                <a:latin typeface="Arial Narrow" panose="020B0606020202030204" pitchFamily="34" charset="0"/>
              </a:rPr>
            </a:br>
            <a:endParaRPr lang="en-US" sz="3200" dirty="0">
              <a:latin typeface="Arial Narrow" panose="020B0606020202030204" pitchFamily="34" charset="0"/>
            </a:endParaRPr>
          </a:p>
        </p:txBody>
      </p:sp>
    </p:spTree>
    <p:extLst>
      <p:ext uri="{BB962C8B-B14F-4D97-AF65-F5344CB8AC3E}">
        <p14:creationId xmlns:p14="http://schemas.microsoft.com/office/powerpoint/2010/main" val="152922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8408" y="148435"/>
            <a:ext cx="954682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1135802" y="111995"/>
            <a:ext cx="435964"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79443" y="-3765"/>
            <a:ext cx="34439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6" name="Content Placeholder 2"/>
          <p:cNvSpPr>
            <a:spLocks noGrp="1"/>
          </p:cNvSpPr>
          <p:nvPr>
            <p:ph idx="1"/>
          </p:nvPr>
        </p:nvSpPr>
        <p:spPr>
          <a:xfrm>
            <a:off x="965916" y="1148074"/>
            <a:ext cx="11432149" cy="3941033"/>
          </a:xfrm>
        </p:spPr>
        <p:txBody>
          <a:bodyPr>
            <a:noAutofit/>
          </a:bodyPr>
          <a:lstStyle/>
          <a:p>
            <a:pPr marL="514350" indent="-514350">
              <a:buAutoNum type="arabicPeriod"/>
            </a:pPr>
            <a:r>
              <a:rPr lang="en-US" sz="3200" dirty="0">
                <a:latin typeface="Arial Narrow" panose="020B0606020202030204" pitchFamily="34" charset="0"/>
              </a:rPr>
              <a:t>Teens need to have good health, </a:t>
            </a:r>
            <a:r>
              <a:rPr lang="en-US" sz="3200" dirty="0">
                <a:solidFill>
                  <a:srgbClr val="1596F3"/>
                </a:solidFill>
                <a:latin typeface="Arial Narrow" panose="020B0606020202030204" pitchFamily="34" charset="0"/>
              </a:rPr>
              <a:t>so</a:t>
            </a:r>
            <a:r>
              <a:rPr lang="en-US" sz="3200" dirty="0">
                <a:latin typeface="Arial Narrow" panose="020B0606020202030204" pitchFamily="34" charset="0"/>
              </a:rPr>
              <a:t> _____________________.</a:t>
            </a:r>
          </a:p>
          <a:p>
            <a:pPr marL="0" indent="0">
              <a:buNone/>
            </a:pPr>
            <a:endParaRPr lang="en-US" sz="3200" dirty="0">
              <a:latin typeface="Arial Narrow" panose="020B0606020202030204" pitchFamily="34" charset="0"/>
            </a:endParaRPr>
          </a:p>
          <a:p>
            <a:pPr marL="0" indent="0">
              <a:buNone/>
            </a:pPr>
            <a:r>
              <a:rPr lang="en-US" sz="3200" dirty="0">
                <a:solidFill>
                  <a:srgbClr val="C00000"/>
                </a:solidFill>
                <a:latin typeface="Arial Narrow" panose="020B0606020202030204" pitchFamily="34" charset="0"/>
              </a:rPr>
              <a:t>2</a:t>
            </a:r>
            <a:r>
              <a:rPr lang="en-US" sz="3200" dirty="0">
                <a:latin typeface="Arial Narrow" panose="020B0606020202030204" pitchFamily="34" charset="0"/>
              </a:rPr>
              <a:t>. His parents have high expectations of him, </a:t>
            </a:r>
            <a:r>
              <a:rPr lang="en-US" sz="3200" dirty="0">
                <a:solidFill>
                  <a:srgbClr val="1596F3"/>
                </a:solidFill>
                <a:latin typeface="Arial Narrow" panose="020B0606020202030204" pitchFamily="34" charset="0"/>
              </a:rPr>
              <a:t>but </a:t>
            </a:r>
            <a:r>
              <a:rPr lang="en-US" sz="3200" dirty="0">
                <a:latin typeface="Arial Narrow" panose="020B0606020202030204" pitchFamily="34" charset="0"/>
              </a:rPr>
              <a:t>______________ .</a:t>
            </a:r>
            <a:r>
              <a:rPr lang="en-US" sz="3200" dirty="0">
                <a:latin typeface="Arial Narrow" panose="020B0606020202030204" pitchFamily="34" charset="0"/>
                <a:sym typeface="Wingdings" panose="05000000000000000000" pitchFamily="2" charset="2"/>
              </a:rPr>
              <a:t> </a:t>
            </a:r>
            <a:r>
              <a:rPr lang="en-US" sz="3200" dirty="0">
                <a:latin typeface="Arial Narrow" panose="020B0606020202030204" pitchFamily="34" charset="0"/>
              </a:rPr>
              <a:t/>
            </a:r>
            <a:br>
              <a:rPr lang="en-US" sz="3200" dirty="0">
                <a:latin typeface="Arial Narrow" panose="020B0606020202030204" pitchFamily="34" charset="0"/>
              </a:rPr>
            </a:br>
            <a:endParaRPr lang="en-US" sz="3200" dirty="0">
              <a:latin typeface="Arial Narrow" panose="020B0606020202030204" pitchFamily="34" charset="0"/>
            </a:endParaRPr>
          </a:p>
          <a:p>
            <a:pPr marL="0" indent="0">
              <a:buNone/>
            </a:pPr>
            <a:r>
              <a:rPr lang="en-US" sz="3200" dirty="0">
                <a:solidFill>
                  <a:srgbClr val="C00000"/>
                </a:solidFill>
                <a:latin typeface="Arial Narrow" panose="020B0606020202030204" pitchFamily="34" charset="0"/>
              </a:rPr>
              <a:t>3. </a:t>
            </a:r>
            <a:r>
              <a:rPr lang="en-US" sz="3200" dirty="0">
                <a:latin typeface="Arial Narrow" panose="020B0606020202030204" pitchFamily="34" charset="0"/>
              </a:rPr>
              <a:t>Teenagers should develop social skills; </a:t>
            </a:r>
            <a:r>
              <a:rPr lang="en-US" sz="3200" dirty="0">
                <a:solidFill>
                  <a:srgbClr val="1596F3"/>
                </a:solidFill>
                <a:latin typeface="Arial Narrow" panose="020B0606020202030204" pitchFamily="34" charset="0"/>
              </a:rPr>
              <a:t>otherwise</a:t>
            </a:r>
            <a:r>
              <a:rPr lang="en-US" sz="3200" dirty="0">
                <a:latin typeface="Arial Narrow" panose="020B0606020202030204" pitchFamily="34" charset="0"/>
              </a:rPr>
              <a:t> ____________.</a:t>
            </a:r>
          </a:p>
          <a:p>
            <a:pPr marL="0" indent="0">
              <a:buNone/>
            </a:pPr>
            <a:endParaRPr lang="en-US" sz="3200" dirty="0">
              <a:latin typeface="Arial Narrow" panose="020B0606020202030204" pitchFamily="34" charset="0"/>
            </a:endParaRPr>
          </a:p>
          <a:p>
            <a:pPr marL="0" indent="0">
              <a:buNone/>
            </a:pPr>
            <a:endParaRPr lang="en-US" sz="3200" dirty="0">
              <a:latin typeface="Arial Narrow" panose="020B0606020202030204" pitchFamily="34" charset="0"/>
            </a:endParaRPr>
          </a:p>
        </p:txBody>
      </p:sp>
      <p:sp>
        <p:nvSpPr>
          <p:cNvPr id="2" name="Rectangle 1"/>
          <p:cNvSpPr/>
          <p:nvPr/>
        </p:nvSpPr>
        <p:spPr>
          <a:xfrm>
            <a:off x="1049043" y="1813936"/>
            <a:ext cx="9835962" cy="610295"/>
          </a:xfrm>
          <a:prstGeom prst="rect">
            <a:avLst/>
          </a:prstGeom>
        </p:spPr>
        <p:txBody>
          <a:bodyPr wrap="none">
            <a:spAutoFit/>
          </a:bodyPr>
          <a:lstStyle/>
          <a:p>
            <a:pPr indent="-1270" algn="just">
              <a:lnSpc>
                <a:spcPct val="115000"/>
              </a:lnSpc>
              <a:spcBef>
                <a:spcPts val="60"/>
              </a:spcBef>
              <a:spcAft>
                <a:spcPts val="1000"/>
              </a:spcAft>
            </a:pPr>
            <a:r>
              <a:rPr lang="en-US" sz="32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3200" dirty="0">
                <a:latin typeface="Arial Narrow" panose="020B0606020202030204" pitchFamily="34" charset="0"/>
                <a:ea typeface="Times New Roman" panose="02020603050405020304" pitchFamily="18" charset="0"/>
                <a:cs typeface="Times New Roman" panose="02020603050405020304" pitchFamily="18" charset="0"/>
              </a:rPr>
              <a:t>Teens need to have good health, </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so they should do some sport(s).</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103708" y="2957704"/>
            <a:ext cx="11088292" cy="545534"/>
          </a:xfrm>
          <a:prstGeom prst="rect">
            <a:avLst/>
          </a:prstGeom>
        </p:spPr>
        <p:txBody>
          <a:bodyPr wrap="none">
            <a:spAutoFit/>
          </a:bodyPr>
          <a:lstStyle/>
          <a:p>
            <a:pPr indent="-1270" algn="just">
              <a:lnSpc>
                <a:spcPct val="115000"/>
              </a:lnSpc>
              <a:spcBef>
                <a:spcPts val="60"/>
              </a:spcBef>
              <a:spcAft>
                <a:spcPts val="1000"/>
              </a:spcAft>
            </a:pP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a:latin typeface="Arial Narrow" panose="020B0606020202030204" pitchFamily="34" charset="0"/>
                <a:ea typeface="Times New Roman" panose="02020603050405020304" pitchFamily="18" charset="0"/>
                <a:cs typeface="Times New Roman" panose="02020603050405020304" pitchFamily="18" charset="0"/>
              </a:rPr>
              <a:t>His parents have high expectations of him, </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but they don’t care about his abilities.</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254877" y="4273288"/>
            <a:ext cx="10313889" cy="1039580"/>
          </a:xfrm>
          <a:prstGeom prst="rect">
            <a:avLst/>
          </a:prstGeom>
        </p:spPr>
        <p:txBody>
          <a:bodyPr wrap="square">
            <a:spAutoFit/>
          </a:bodyPr>
          <a:lstStyle/>
          <a:p>
            <a:pPr indent="-1270" algn="just">
              <a:lnSpc>
                <a:spcPct val="115000"/>
              </a:lnSpc>
              <a:spcBef>
                <a:spcPts val="60"/>
              </a:spcBef>
              <a:spcAft>
                <a:spcPts val="1000"/>
              </a:spcAft>
            </a:pP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Teenagers should develop social skills</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otherwise, they may not be able to communicate with peers and other people.</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95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8408" y="148435"/>
            <a:ext cx="954682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1135802" y="111995"/>
            <a:ext cx="435964"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79443" y="-3765"/>
            <a:ext cx="34439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6" name="Content Placeholder 2"/>
          <p:cNvSpPr>
            <a:spLocks noGrp="1"/>
          </p:cNvSpPr>
          <p:nvPr>
            <p:ph idx="1"/>
          </p:nvPr>
        </p:nvSpPr>
        <p:spPr>
          <a:xfrm>
            <a:off x="886420" y="1487059"/>
            <a:ext cx="11432149" cy="3941033"/>
          </a:xfrm>
        </p:spPr>
        <p:txBody>
          <a:bodyPr>
            <a:noAutofit/>
          </a:bodyPr>
          <a:lstStyle/>
          <a:p>
            <a:pPr marL="0" indent="0">
              <a:buNone/>
            </a:pPr>
            <a:r>
              <a:rPr lang="en-US" sz="3200" dirty="0">
                <a:latin typeface="Arial Narrow" panose="020B0606020202030204" pitchFamily="34" charset="0"/>
              </a:rPr>
              <a:t>4. We sometimes feel lonely and sad; </a:t>
            </a:r>
            <a:r>
              <a:rPr lang="en-US" sz="3200" dirty="0">
                <a:solidFill>
                  <a:srgbClr val="1596F3"/>
                </a:solidFill>
                <a:latin typeface="Arial Narrow" panose="020B0606020202030204" pitchFamily="34" charset="0"/>
              </a:rPr>
              <a:t>therefore</a:t>
            </a:r>
            <a:r>
              <a:rPr lang="en-US" sz="3200" dirty="0">
                <a:latin typeface="Arial Narrow" panose="020B0606020202030204" pitchFamily="34" charset="0"/>
              </a:rPr>
              <a:t>, ______________.</a:t>
            </a:r>
          </a:p>
          <a:p>
            <a:pPr marL="0" indent="0">
              <a:buNone/>
            </a:pPr>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5. He does very well at school; </a:t>
            </a:r>
            <a:r>
              <a:rPr lang="en-US" sz="3200" dirty="0">
                <a:solidFill>
                  <a:srgbClr val="1596F3"/>
                </a:solidFill>
                <a:latin typeface="Arial Narrow" panose="020B0606020202030204" pitchFamily="34" charset="0"/>
              </a:rPr>
              <a:t>however</a:t>
            </a:r>
            <a:r>
              <a:rPr lang="en-US" sz="3200" dirty="0">
                <a:latin typeface="Arial Narrow" panose="020B0606020202030204" pitchFamily="34" charset="0"/>
              </a:rPr>
              <a:t>, ____________________.</a:t>
            </a:r>
          </a:p>
          <a:p>
            <a:pPr marL="0" indent="0">
              <a:buNone/>
            </a:pPr>
            <a:r>
              <a:rPr lang="en-US" sz="3200" dirty="0">
                <a:latin typeface="Arial Narrow" panose="020B0606020202030204" pitchFamily="34" charset="0"/>
              </a:rPr>
              <a:t/>
            </a:r>
            <a:br>
              <a:rPr lang="en-US" sz="3200" dirty="0">
                <a:latin typeface="Arial Narrow" panose="020B0606020202030204" pitchFamily="34" charset="0"/>
              </a:rPr>
            </a:br>
            <a:endParaRPr lang="en-US" sz="3200" dirty="0">
              <a:latin typeface="Arial Narrow" panose="020B0606020202030204" pitchFamily="34" charset="0"/>
            </a:endParaRPr>
          </a:p>
        </p:txBody>
      </p:sp>
      <p:sp>
        <p:nvSpPr>
          <p:cNvPr id="2" name="Rectangle 1"/>
          <p:cNvSpPr/>
          <p:nvPr/>
        </p:nvSpPr>
        <p:spPr>
          <a:xfrm>
            <a:off x="1098094" y="2132586"/>
            <a:ext cx="10834761" cy="545534"/>
          </a:xfrm>
          <a:prstGeom prst="rect">
            <a:avLst/>
          </a:prstGeom>
        </p:spPr>
        <p:txBody>
          <a:bodyPr wrap="none">
            <a:spAutoFit/>
          </a:bodyPr>
          <a:lstStyle/>
          <a:p>
            <a:pPr indent="-1270" algn="just">
              <a:lnSpc>
                <a:spcPct val="115000"/>
              </a:lnSpc>
              <a:spcBef>
                <a:spcPts val="60"/>
              </a:spcBef>
              <a:spcAft>
                <a:spcPts val="1000"/>
              </a:spcAft>
            </a:pP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Arial Narrow" panose="020B0606020202030204" pitchFamily="34" charset="0"/>
                <a:ea typeface="Times New Roman" panose="02020603050405020304" pitchFamily="18" charset="0"/>
                <a:cs typeface="Times New Roman" panose="02020603050405020304" pitchFamily="18" charset="0"/>
              </a:rPr>
              <a:t>We sometimes feel lonely and sad</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therefore, we need our families and friends.</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98094" y="3550578"/>
            <a:ext cx="10797054" cy="954107"/>
          </a:xfrm>
          <a:prstGeom prst="rect">
            <a:avLst/>
          </a:prstGeom>
        </p:spPr>
        <p:txBody>
          <a:bodyPr wrap="square">
            <a:spAutoFit/>
          </a:bodyPr>
          <a:lstStyle/>
          <a:p>
            <a:r>
              <a:rPr lang="en-US" sz="2800" dirty="0">
                <a:latin typeface="Arial Narrow" panose="020B0606020202030204" pitchFamily="34" charset="0"/>
                <a:ea typeface="Times New Roman" panose="02020603050405020304" pitchFamily="18" charset="0"/>
                <a:sym typeface="Wingdings" panose="05000000000000000000" pitchFamily="2" charset="2"/>
              </a:rPr>
              <a:t> </a:t>
            </a:r>
            <a:r>
              <a:rPr lang="en-US" sz="2800" dirty="0">
                <a:latin typeface="Arial Narrow" panose="020B0606020202030204" pitchFamily="34" charset="0"/>
                <a:ea typeface="Times New Roman" panose="02020603050405020304" pitchFamily="18" charset="0"/>
              </a:rPr>
              <a:t>He does very well at school</a:t>
            </a:r>
            <a:r>
              <a:rPr lang="en-US" sz="2800" dirty="0">
                <a:solidFill>
                  <a:srgbClr val="C00000"/>
                </a:solidFill>
                <a:latin typeface="Arial Narrow" panose="020B0606020202030204" pitchFamily="34" charset="0"/>
                <a:ea typeface="Times New Roman" panose="02020603050405020304" pitchFamily="18" charset="0"/>
              </a:rPr>
              <a:t>; however, he doesn’t have teamwork or communication skills.</a:t>
            </a:r>
            <a:endParaRPr lang="en-US" sz="28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360940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30631" y="145252"/>
            <a:ext cx="2773369" cy="646331"/>
          </a:xfrm>
          <a:prstGeom prst="rect">
            <a:avLst/>
          </a:prstGeom>
          <a:solidFill>
            <a:schemeClr val="accent4">
              <a:lumMod val="60000"/>
              <a:lumOff val="40000"/>
            </a:schemeClr>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PROJECT</a:t>
            </a:r>
          </a:p>
        </p:txBody>
      </p:sp>
      <p:pic>
        <p:nvPicPr>
          <p:cNvPr id="3" name="Picture 2"/>
          <p:cNvPicPr>
            <a:picLocks noChangeAspect="1"/>
          </p:cNvPicPr>
          <p:nvPr/>
        </p:nvPicPr>
        <p:blipFill rotWithShape="1">
          <a:blip r:embed="rId3"/>
          <a:srcRect t="13078" r="5667"/>
          <a:stretch/>
        </p:blipFill>
        <p:spPr>
          <a:xfrm>
            <a:off x="1374654" y="857923"/>
            <a:ext cx="10458691" cy="1018360"/>
          </a:xfrm>
          <a:prstGeom prst="rect">
            <a:avLst/>
          </a:prstGeom>
        </p:spPr>
      </p:pic>
      <p:pic>
        <p:nvPicPr>
          <p:cNvPr id="10" name="Picture 9"/>
          <p:cNvPicPr>
            <a:picLocks noChangeAspect="1"/>
          </p:cNvPicPr>
          <p:nvPr/>
        </p:nvPicPr>
        <p:blipFill>
          <a:blip r:embed="rId4"/>
          <a:stretch>
            <a:fillRect/>
          </a:stretch>
        </p:blipFill>
        <p:spPr>
          <a:xfrm>
            <a:off x="7786532" y="2276586"/>
            <a:ext cx="3566161" cy="4225814"/>
          </a:xfrm>
          <a:prstGeom prst="rect">
            <a:avLst/>
          </a:prstGeom>
        </p:spPr>
      </p:pic>
      <p:pic>
        <p:nvPicPr>
          <p:cNvPr id="13" name="Picture 12"/>
          <p:cNvPicPr>
            <a:picLocks noChangeAspect="1"/>
          </p:cNvPicPr>
          <p:nvPr/>
        </p:nvPicPr>
        <p:blipFill>
          <a:blip r:embed="rId5"/>
          <a:stretch>
            <a:fillRect/>
          </a:stretch>
        </p:blipFill>
        <p:spPr>
          <a:xfrm>
            <a:off x="1168711" y="2276586"/>
            <a:ext cx="6617821" cy="4221943"/>
          </a:xfrm>
          <a:prstGeom prst="rect">
            <a:avLst/>
          </a:prstGeom>
        </p:spPr>
      </p:pic>
    </p:spTree>
    <p:extLst>
      <p:ext uri="{BB962C8B-B14F-4D97-AF65-F5344CB8AC3E}">
        <p14:creationId xmlns:p14="http://schemas.microsoft.com/office/powerpoint/2010/main" val="2886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325380" y="179217"/>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1173423" y="133060"/>
            <a:ext cx="2141836" cy="830997"/>
          </a:xfrm>
          <a:prstGeom prst="rect">
            <a:avLst/>
          </a:prstGeom>
          <a:noFill/>
        </p:spPr>
        <p:txBody>
          <a:bodyPr wrap="square" rtlCol="0">
            <a:spAutoFit/>
          </a:bodyPr>
          <a:lstStyle/>
          <a:p>
            <a:pPr algn="ctr"/>
            <a:r>
              <a:rPr lang="en-US" sz="4800" b="1" dirty="0">
                <a:solidFill>
                  <a:srgbClr val="C00000"/>
                </a:solidFill>
                <a:latin typeface="Arial Black" panose="020B0A04020102020204" pitchFamily="34" charset="0"/>
              </a:rPr>
              <a:t>Unit</a:t>
            </a:r>
          </a:p>
        </p:txBody>
      </p:sp>
      <p:sp>
        <p:nvSpPr>
          <p:cNvPr id="41" name="TextBox 40"/>
          <p:cNvSpPr txBox="1"/>
          <p:nvPr/>
        </p:nvSpPr>
        <p:spPr>
          <a:xfrm>
            <a:off x="4476804" y="57455"/>
            <a:ext cx="6521108" cy="830997"/>
          </a:xfrm>
          <a:prstGeom prst="rect">
            <a:avLst/>
          </a:prstGeom>
          <a:noFill/>
        </p:spPr>
        <p:txBody>
          <a:bodyPr wrap="square" rtlCol="0">
            <a:spAutoFit/>
          </a:bodyPr>
          <a:lstStyle/>
          <a:p>
            <a:r>
              <a:rPr lang="en-GB" sz="4800" b="1" dirty="0">
                <a:solidFill>
                  <a:srgbClr val="0070C0"/>
                </a:solidFill>
                <a:latin typeface="Arial Black" panose="020B0A04020102020204" pitchFamily="34" charset="0"/>
              </a:rPr>
              <a:t>TEENAGERS</a:t>
            </a:r>
            <a:endParaRPr lang="en-US" sz="4800" dirty="0">
              <a:solidFill>
                <a:srgbClr val="0070C0"/>
              </a:solidFill>
              <a:latin typeface="Arial Black" panose="020B0A04020102020204" pitchFamily="34" charset="0"/>
            </a:endParaRPr>
          </a:p>
        </p:txBody>
      </p:sp>
      <p:sp>
        <p:nvSpPr>
          <p:cNvPr id="42" name="TextBox 41"/>
          <p:cNvSpPr txBox="1"/>
          <p:nvPr/>
        </p:nvSpPr>
        <p:spPr>
          <a:xfrm>
            <a:off x="3323228" y="10228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3</a:t>
            </a:r>
          </a:p>
        </p:txBody>
      </p:sp>
      <p:pic>
        <p:nvPicPr>
          <p:cNvPr id="3" name="Picture 2"/>
          <p:cNvPicPr>
            <a:picLocks noChangeAspect="1"/>
          </p:cNvPicPr>
          <p:nvPr/>
        </p:nvPicPr>
        <p:blipFill rotWithShape="1">
          <a:blip r:embed="rId2"/>
          <a:srcRect l="1969" t="2954" r="798"/>
          <a:stretch/>
        </p:blipFill>
        <p:spPr>
          <a:xfrm>
            <a:off x="3452804" y="2291761"/>
            <a:ext cx="6199195" cy="3702639"/>
          </a:xfrm>
          <a:prstGeom prst="rect">
            <a:avLst/>
          </a:prstGeom>
        </p:spPr>
      </p:pic>
      <p:sp>
        <p:nvSpPr>
          <p:cNvPr id="22" name="Rounded Rectangle 21"/>
          <p:cNvSpPr/>
          <p:nvPr/>
        </p:nvSpPr>
        <p:spPr>
          <a:xfrm>
            <a:off x="3452805" y="1191029"/>
            <a:ext cx="5257085"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078243" y="1072694"/>
            <a:ext cx="964452" cy="916490"/>
          </a:xfrm>
          <a:prstGeom prst="rect">
            <a:avLst/>
          </a:prstGeom>
        </p:spPr>
      </p:pic>
      <p:sp>
        <p:nvSpPr>
          <p:cNvPr id="27" name="TextBox 26"/>
          <p:cNvSpPr txBox="1"/>
          <p:nvPr/>
        </p:nvSpPr>
        <p:spPr>
          <a:xfrm>
            <a:off x="4042695" y="1262768"/>
            <a:ext cx="4528650"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LESSON 7: LOOKING BACK &amp; PROJECT</a:t>
            </a:r>
          </a:p>
        </p:txBody>
      </p:sp>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3602" y="1086121"/>
            <a:ext cx="7324435" cy="3816429"/>
          </a:xfrm>
          <a:prstGeom prst="rect">
            <a:avLst/>
          </a:prstGeom>
        </p:spPr>
        <p:txBody>
          <a:bodyPr wrap="square">
            <a:spAutoFit/>
          </a:bodyPr>
          <a:lstStyle/>
          <a:p>
            <a:r>
              <a:rPr lang="vi-VN" sz="2200" dirty="0">
                <a:solidFill>
                  <a:srgbClr val="C00000"/>
                </a:solidFill>
              </a:rPr>
              <a:t>A: </a:t>
            </a:r>
            <a:r>
              <a:rPr lang="vi-VN" sz="2200" dirty="0"/>
              <a:t>What club is it?</a:t>
            </a:r>
          </a:p>
          <a:p>
            <a:r>
              <a:rPr lang="vi-VN" sz="2200" dirty="0"/>
              <a:t>B: It’s a chess club.</a:t>
            </a:r>
          </a:p>
          <a:p>
            <a:r>
              <a:rPr lang="vi-VN" sz="2200" dirty="0">
                <a:solidFill>
                  <a:srgbClr val="C00000"/>
                </a:solidFill>
              </a:rPr>
              <a:t>A: </a:t>
            </a:r>
            <a:r>
              <a:rPr lang="vi-VN" sz="2200" dirty="0"/>
              <a:t>What specific activities will the club have?</a:t>
            </a:r>
          </a:p>
          <a:p>
            <a:r>
              <a:rPr lang="vi-VN" sz="2200" dirty="0"/>
              <a:t>B: We will play chess and learn advanced lesson about playing chess. Also, you can make new friends.</a:t>
            </a:r>
          </a:p>
          <a:p>
            <a:r>
              <a:rPr lang="vi-VN" sz="2200" dirty="0">
                <a:solidFill>
                  <a:srgbClr val="C00000"/>
                </a:solidFill>
              </a:rPr>
              <a:t>A: </a:t>
            </a:r>
            <a:r>
              <a:rPr lang="vi-VN" sz="2200" dirty="0"/>
              <a:t>How often will the club meet? When?</a:t>
            </a:r>
          </a:p>
          <a:p>
            <a:r>
              <a:rPr lang="vi-VN" sz="2200" dirty="0"/>
              <a:t>B: We will meet on Wednesday, from 2.00 – 4.00 in the afternoon.</a:t>
            </a:r>
          </a:p>
          <a:p>
            <a:r>
              <a:rPr lang="vi-VN" sz="2200" dirty="0">
                <a:solidFill>
                  <a:srgbClr val="C00000"/>
                </a:solidFill>
              </a:rPr>
              <a:t>A: </a:t>
            </a:r>
            <a:r>
              <a:rPr lang="vi-VN" sz="2200" dirty="0"/>
              <a:t>What will you contribute to the club?</a:t>
            </a:r>
          </a:p>
          <a:p>
            <a:r>
              <a:rPr lang="vi-VN" sz="2200" dirty="0"/>
              <a:t>B: I will invite my friends to play chess there. I think I can win the prize for the club</a:t>
            </a:r>
            <a:r>
              <a:rPr lang="en-US" sz="2200" dirty="0"/>
              <a:t>.</a:t>
            </a:r>
            <a:endParaRPr lang="vi-VN" sz="2200" dirty="0"/>
          </a:p>
        </p:txBody>
      </p:sp>
      <p:sp>
        <p:nvSpPr>
          <p:cNvPr id="5" name="Rectangle 4"/>
          <p:cNvSpPr/>
          <p:nvPr/>
        </p:nvSpPr>
        <p:spPr>
          <a:xfrm>
            <a:off x="1699492" y="179994"/>
            <a:ext cx="9605818" cy="1015663"/>
          </a:xfrm>
          <a:prstGeom prst="rect">
            <a:avLst/>
          </a:prstGeom>
        </p:spPr>
        <p:txBody>
          <a:bodyPr wrap="square">
            <a:spAutoFit/>
          </a:bodyPr>
          <a:lstStyle/>
          <a:p>
            <a:r>
              <a:rPr lang="en-US" sz="2000" b="1" dirty="0">
                <a:solidFill>
                  <a:srgbClr val="C00000"/>
                </a:solidFill>
                <a:latin typeface="OpenSans"/>
              </a:rPr>
              <a:t>1. Think about a club you would like to have at your school. Brainstorm details about the club by answering these questions.</a:t>
            </a:r>
            <a:br>
              <a:rPr lang="en-US" sz="2000" b="1" dirty="0">
                <a:solidFill>
                  <a:srgbClr val="C00000"/>
                </a:solidFill>
                <a:latin typeface="OpenSans"/>
              </a:rPr>
            </a:br>
            <a:endParaRPr lang="en-US" sz="2000" b="1" dirty="0">
              <a:solidFill>
                <a:srgbClr val="C00000"/>
              </a:solidFill>
            </a:endParaRPr>
          </a:p>
        </p:txBody>
      </p:sp>
      <p:pic>
        <p:nvPicPr>
          <p:cNvPr id="6" name="Picture 5"/>
          <p:cNvPicPr>
            <a:picLocks noChangeAspect="1"/>
          </p:cNvPicPr>
          <p:nvPr/>
        </p:nvPicPr>
        <p:blipFill>
          <a:blip r:embed="rId2"/>
          <a:stretch>
            <a:fillRect/>
          </a:stretch>
        </p:blipFill>
        <p:spPr>
          <a:xfrm>
            <a:off x="277089" y="1195657"/>
            <a:ext cx="4202547" cy="4379135"/>
          </a:xfrm>
          <a:prstGeom prst="rect">
            <a:avLst/>
          </a:prstGeom>
        </p:spPr>
      </p:pic>
    </p:spTree>
    <p:extLst>
      <p:ext uri="{BB962C8B-B14F-4D97-AF65-F5344CB8AC3E}">
        <p14:creationId xmlns:p14="http://schemas.microsoft.com/office/powerpoint/2010/main" val="208347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1689" y="103476"/>
            <a:ext cx="4179437" cy="769441"/>
          </a:xfrm>
          <a:prstGeom prst="rect">
            <a:avLst/>
          </a:prstGeom>
          <a:solidFill>
            <a:schemeClr val="accent4">
              <a:lumMod val="60000"/>
              <a:lumOff val="40000"/>
            </a:schemeClr>
          </a:solidFill>
          <a:effectLst/>
        </p:spPr>
        <p:txBody>
          <a:bodyPr wrap="square" rtlCol="0">
            <a:spAutoFit/>
          </a:bodyPr>
          <a:lstStyle/>
          <a:p>
            <a:r>
              <a:rPr lang="en-US" sz="4400" b="1" dirty="0">
                <a:solidFill>
                  <a:srgbClr val="FF0000"/>
                </a:solidFill>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2387236" y="1426520"/>
            <a:ext cx="8149852" cy="837473"/>
          </a:xfrm>
          <a:prstGeom prst="rect">
            <a:avLst/>
          </a:prstGeom>
          <a:noFill/>
        </p:spPr>
        <p:txBody>
          <a:bodyPr wrap="square" rtlCol="0">
            <a:spAutoFit/>
          </a:bodyPr>
          <a:lstStyle/>
          <a:p>
            <a:pPr>
              <a:lnSpc>
                <a:spcPct val="150000"/>
              </a:lnSpc>
            </a:pPr>
            <a:r>
              <a:rPr lang="en-US" sz="3600" dirty="0"/>
              <a:t>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382" y="3860800"/>
            <a:ext cx="3059723" cy="2686330"/>
          </a:xfrm>
          <a:prstGeom prst="rect">
            <a:avLst/>
          </a:prstGeom>
        </p:spPr>
      </p:pic>
    </p:spTree>
    <p:extLst>
      <p:ext uri="{BB962C8B-B14F-4D97-AF65-F5344CB8AC3E}">
        <p14:creationId xmlns:p14="http://schemas.microsoft.com/office/powerpoint/2010/main" val="86040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 y="427703"/>
            <a:ext cx="12192000" cy="56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7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A5E1E-3CA0-4464-8CDD-31E8FAFCE4DB}"/>
              </a:ext>
            </a:extLst>
          </p:cNvPr>
          <p:cNvSpPr txBox="1"/>
          <p:nvPr/>
        </p:nvSpPr>
        <p:spPr>
          <a:xfrm>
            <a:off x="4673858" y="145881"/>
            <a:ext cx="4128397" cy="707886"/>
          </a:xfrm>
          <a:prstGeom prst="rect">
            <a:avLst/>
          </a:prstGeom>
          <a:solidFill>
            <a:schemeClr val="accent2"/>
          </a:solid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KIM’S GAME</a:t>
            </a:r>
          </a:p>
        </p:txBody>
      </p:sp>
      <p:sp>
        <p:nvSpPr>
          <p:cNvPr id="26" name="TextBox 25">
            <a:extLst>
              <a:ext uri="{FF2B5EF4-FFF2-40B4-BE49-F238E27FC236}">
                <a16:creationId xmlns:a16="http://schemas.microsoft.com/office/drawing/2014/main" id="{3620506D-D0FB-4364-9BF0-303257236434}"/>
              </a:ext>
            </a:extLst>
          </p:cNvPr>
          <p:cNvSpPr txBox="1"/>
          <p:nvPr/>
        </p:nvSpPr>
        <p:spPr>
          <a:xfrm>
            <a:off x="1333559" y="154518"/>
            <a:ext cx="2915168"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WARM-UP</a:t>
            </a:r>
          </a:p>
        </p:txBody>
      </p:sp>
      <p:sp>
        <p:nvSpPr>
          <p:cNvPr id="2" name="Rectangle 1"/>
          <p:cNvSpPr/>
          <p:nvPr/>
        </p:nvSpPr>
        <p:spPr>
          <a:xfrm>
            <a:off x="1462868" y="853767"/>
            <a:ext cx="184858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RULE:</a:t>
            </a:r>
          </a:p>
        </p:txBody>
      </p:sp>
      <p:sp>
        <p:nvSpPr>
          <p:cNvPr id="21" name="Content Placeholder 2"/>
          <p:cNvSpPr>
            <a:spLocks noGrp="1"/>
          </p:cNvSpPr>
          <p:nvPr>
            <p:ph idx="1"/>
          </p:nvPr>
        </p:nvSpPr>
        <p:spPr>
          <a:xfrm>
            <a:off x="1046306" y="1777097"/>
            <a:ext cx="10831658" cy="3835969"/>
          </a:xfrm>
        </p:spPr>
        <p:txBody>
          <a:bodyPr>
            <a:noAutofit/>
          </a:bodyPr>
          <a:lstStyle/>
          <a:p>
            <a:pPr>
              <a:lnSpc>
                <a:spcPct val="100000"/>
              </a:lnSpc>
            </a:pPr>
            <a:r>
              <a:rPr lang="en-US" sz="2800" dirty="0"/>
              <a:t>Work in groups of three or four students</a:t>
            </a:r>
          </a:p>
          <a:p>
            <a:pPr>
              <a:lnSpc>
                <a:spcPct val="100000"/>
              </a:lnSpc>
            </a:pPr>
            <a:r>
              <a:rPr lang="en-US" sz="2800" dirty="0"/>
              <a:t>Look at the pictures about kinds of pressure on the screen. </a:t>
            </a:r>
          </a:p>
          <a:p>
            <a:pPr>
              <a:lnSpc>
                <a:spcPct val="100000"/>
              </a:lnSpc>
            </a:pPr>
            <a:r>
              <a:rPr lang="en-US" sz="2800" dirty="0"/>
              <a:t>They will disappear after 2 seconds, so try to remember all the pictures without writing them down.</a:t>
            </a:r>
          </a:p>
          <a:p>
            <a:pPr>
              <a:lnSpc>
                <a:spcPct val="100000"/>
              </a:lnSpc>
            </a:pPr>
            <a:r>
              <a:rPr lang="en-US" sz="2800" dirty="0"/>
              <a:t>After all the pictures disappear, you have 1 minute to write down the kinds of pressure in each picture on your poster.</a:t>
            </a:r>
          </a:p>
          <a:p>
            <a:pPr>
              <a:lnSpc>
                <a:spcPct val="100000"/>
              </a:lnSpc>
            </a:pPr>
            <a:r>
              <a:rPr lang="en-US" sz="2800" dirty="0"/>
              <a:t>2 points for each correct answer</a:t>
            </a:r>
          </a:p>
        </p:txBody>
      </p:sp>
    </p:spTree>
    <p:extLst>
      <p:ext uri="{BB962C8B-B14F-4D97-AF65-F5344CB8AC3E}">
        <p14:creationId xmlns:p14="http://schemas.microsoft.com/office/powerpoint/2010/main" val="19406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07939" y="1479210"/>
            <a:ext cx="7953648" cy="4452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776671" y="1408446"/>
            <a:ext cx="8637271" cy="5781213"/>
          </a:xfrm>
          <a:prstGeom prst="rect">
            <a:avLst/>
          </a:prstGeom>
        </p:spPr>
      </p:pic>
      <p:pic>
        <p:nvPicPr>
          <p:cNvPr id="4" name="Picture 3"/>
          <p:cNvPicPr>
            <a:picLocks noChangeAspect="1"/>
          </p:cNvPicPr>
          <p:nvPr/>
        </p:nvPicPr>
        <p:blipFill>
          <a:blip r:embed="rId7"/>
          <a:stretch>
            <a:fillRect/>
          </a:stretch>
        </p:blipFill>
        <p:spPr>
          <a:xfrm>
            <a:off x="1294216" y="1203641"/>
            <a:ext cx="8963353" cy="5822327"/>
          </a:xfrm>
          <a:prstGeom prst="rect">
            <a:avLst/>
          </a:prstGeom>
        </p:spPr>
      </p:pic>
      <p:pic>
        <p:nvPicPr>
          <p:cNvPr id="6" name="Picture 5"/>
          <p:cNvPicPr>
            <a:picLocks noChangeAspect="1"/>
          </p:cNvPicPr>
          <p:nvPr/>
        </p:nvPicPr>
        <p:blipFill>
          <a:blip r:embed="rId8"/>
          <a:stretch>
            <a:fillRect/>
          </a:stretch>
        </p:blipFill>
        <p:spPr>
          <a:xfrm>
            <a:off x="793931" y="1322088"/>
            <a:ext cx="10181664" cy="5737505"/>
          </a:xfrm>
          <a:prstGeom prst="rect">
            <a:avLst/>
          </a:prstGeom>
        </p:spPr>
      </p:pic>
      <p:pic>
        <p:nvPicPr>
          <p:cNvPr id="8" name="Picture 7"/>
          <p:cNvPicPr>
            <a:picLocks noChangeAspect="1"/>
          </p:cNvPicPr>
          <p:nvPr/>
        </p:nvPicPr>
        <p:blipFill>
          <a:blip r:embed="rId9"/>
          <a:stretch>
            <a:fillRect/>
          </a:stretch>
        </p:blipFill>
        <p:spPr>
          <a:xfrm>
            <a:off x="1619460" y="1075689"/>
            <a:ext cx="8869143" cy="5784224"/>
          </a:xfrm>
          <a:prstGeom prst="rect">
            <a:avLst/>
          </a:prstGeom>
        </p:spPr>
      </p:pic>
      <p:pic>
        <p:nvPicPr>
          <p:cNvPr id="2" name="Seorita-ShawnMendesCamilaCabello-61636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48650" y="-137686"/>
            <a:ext cx="1056549" cy="1056549"/>
          </a:xfrm>
          <a:prstGeom prst="rect">
            <a:avLst/>
          </a:prstGeom>
        </p:spPr>
      </p:pic>
      <p:sp>
        <p:nvSpPr>
          <p:cNvPr id="16" name="TextBox 15">
            <a:extLst>
              <a:ext uri="{FF2B5EF4-FFF2-40B4-BE49-F238E27FC236}">
                <a16:creationId xmlns:a16="http://schemas.microsoft.com/office/drawing/2014/main" id="{337A5E1E-3CA0-4464-8CDD-31E8FAFCE4DB}"/>
              </a:ext>
            </a:extLst>
          </p:cNvPr>
          <p:cNvSpPr txBox="1"/>
          <p:nvPr/>
        </p:nvSpPr>
        <p:spPr>
          <a:xfrm>
            <a:off x="4673858" y="145881"/>
            <a:ext cx="4128397" cy="707886"/>
          </a:xfrm>
          <a:prstGeom prst="rect">
            <a:avLst/>
          </a:prstGeom>
          <a:solidFill>
            <a:schemeClr val="accent2"/>
          </a:solid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KIM’S GAME</a:t>
            </a:r>
          </a:p>
        </p:txBody>
      </p:sp>
      <p:sp>
        <p:nvSpPr>
          <p:cNvPr id="17" name="TextBox 16">
            <a:extLst>
              <a:ext uri="{FF2B5EF4-FFF2-40B4-BE49-F238E27FC236}">
                <a16:creationId xmlns:a16="http://schemas.microsoft.com/office/drawing/2014/main" id="{3620506D-D0FB-4364-9BF0-303257236434}"/>
              </a:ext>
            </a:extLst>
          </p:cNvPr>
          <p:cNvSpPr txBox="1"/>
          <p:nvPr/>
        </p:nvSpPr>
        <p:spPr>
          <a:xfrm>
            <a:off x="1333559" y="154518"/>
            <a:ext cx="2915168"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WARM-UP</a:t>
            </a:r>
          </a:p>
        </p:txBody>
      </p:sp>
    </p:spTree>
    <p:extLst>
      <p:ext uri="{BB962C8B-B14F-4D97-AF65-F5344CB8AC3E}">
        <p14:creationId xmlns:p14="http://schemas.microsoft.com/office/powerpoint/2010/main" val="26387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02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3000"/>
                            </p:stCondLst>
                            <p:childTnLst>
                              <p:par>
                                <p:cTn id="14" presetID="1" presetClass="exit" presetSubtype="0" fill="hold" nodeType="afterEffect">
                                  <p:stCondLst>
                                    <p:cond delay="2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5000"/>
                            </p:stCondLst>
                            <p:childTnLst>
                              <p:par>
                                <p:cTn id="17" presetID="1"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6000"/>
                            </p:stCondLst>
                            <p:childTnLst>
                              <p:par>
                                <p:cTn id="20" presetID="1" presetClass="exit" presetSubtype="0" fill="hold" nodeType="afterEffect">
                                  <p:stCondLst>
                                    <p:cond delay="250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8500"/>
                            </p:stCondLst>
                            <p:childTnLst>
                              <p:par>
                                <p:cTn id="23" presetID="1" presetClass="entr" presetSubtype="0"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9500"/>
                            </p:stCondLst>
                            <p:childTnLst>
                              <p:par>
                                <p:cTn id="26" presetID="1" presetClass="exit" presetSubtype="0" fill="hold" nodeType="afterEffect">
                                  <p:stCondLst>
                                    <p:cond delay="200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p:stCondLst>
                              <p:cond delay="11500"/>
                            </p:stCondLst>
                            <p:childTnLst>
                              <p:par>
                                <p:cTn id="29" presetID="1"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12500"/>
                            </p:stCondLst>
                            <p:childTnLst>
                              <p:par>
                                <p:cTn id="32" presetID="1" presetClass="exit" presetSubtype="0" fill="hold" nodeType="afterEffect">
                                  <p:stCondLst>
                                    <p:cond delay="250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91059" fill="hold"/>
                                        <p:tgtEl>
                                          <p:spTgt spid="2"/>
                                        </p:tgtEl>
                                      </p:cBhvr>
                                    </p:cmd>
                                  </p:childTnLst>
                                </p:cTn>
                              </p:par>
                            </p:childTnLst>
                          </p:cTn>
                        </p:par>
                      </p:childTnLst>
                    </p:cTn>
                  </p:par>
                </p:childTnLst>
              </p:cTn>
              <p:nextCondLst>
                <p:cond evt="onClick" delay="0">
                  <p:tgtEl>
                    <p:spTgt spid="2"/>
                  </p:tgtEl>
                </p:cond>
              </p:nextCondLst>
            </p:seq>
            <p:audio>
              <p:cMediaNode vol="42683">
                <p:cTn id="3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65056" y="2600479"/>
            <a:ext cx="3993546" cy="2651373"/>
          </a:xfrm>
          <a:prstGeom prst="rect">
            <a:avLst/>
          </a:prstGeom>
        </p:spPr>
      </p:pic>
      <p:pic>
        <p:nvPicPr>
          <p:cNvPr id="4" name="Picture 3"/>
          <p:cNvPicPr>
            <a:picLocks noChangeAspect="1"/>
          </p:cNvPicPr>
          <p:nvPr/>
        </p:nvPicPr>
        <p:blipFill>
          <a:blip r:embed="rId4"/>
          <a:stretch>
            <a:fillRect/>
          </a:stretch>
        </p:blipFill>
        <p:spPr>
          <a:xfrm>
            <a:off x="443344" y="4024017"/>
            <a:ext cx="3621711" cy="2455670"/>
          </a:xfrm>
          <a:prstGeom prst="rect">
            <a:avLst/>
          </a:prstGeom>
        </p:spPr>
      </p:pic>
      <p:pic>
        <p:nvPicPr>
          <p:cNvPr id="6" name="Picture 5"/>
          <p:cNvPicPr>
            <a:picLocks noChangeAspect="1"/>
          </p:cNvPicPr>
          <p:nvPr/>
        </p:nvPicPr>
        <p:blipFill>
          <a:blip r:embed="rId5"/>
          <a:stretch>
            <a:fillRect/>
          </a:stretch>
        </p:blipFill>
        <p:spPr>
          <a:xfrm>
            <a:off x="7657185" y="1019743"/>
            <a:ext cx="4379885" cy="2659400"/>
          </a:xfrm>
          <a:prstGeom prst="rect">
            <a:avLst/>
          </a:prstGeom>
        </p:spPr>
      </p:pic>
      <p:pic>
        <p:nvPicPr>
          <p:cNvPr id="12" name="Picture 11"/>
          <p:cNvPicPr>
            <a:picLocks noChangeAspect="1"/>
          </p:cNvPicPr>
          <p:nvPr/>
        </p:nvPicPr>
        <p:blipFill>
          <a:blip r:embed="rId6"/>
          <a:stretch>
            <a:fillRect/>
          </a:stretch>
        </p:blipFill>
        <p:spPr>
          <a:xfrm>
            <a:off x="8128527" y="3845120"/>
            <a:ext cx="3767648" cy="2299012"/>
          </a:xfrm>
          <a:prstGeom prst="rect">
            <a:avLst/>
          </a:prstGeom>
        </p:spPr>
      </p:pic>
      <p:sp>
        <p:nvSpPr>
          <p:cNvPr id="13" name="Rectangle 12"/>
          <p:cNvSpPr/>
          <p:nvPr/>
        </p:nvSpPr>
        <p:spPr>
          <a:xfrm>
            <a:off x="3995131" y="5171775"/>
            <a:ext cx="4023358" cy="543546"/>
          </a:xfrm>
          <a:prstGeom prst="rect">
            <a:avLst/>
          </a:prstGeom>
        </p:spPr>
        <p:txBody>
          <a:bodyPr wrap="square">
            <a:spAutoFit/>
          </a:bodyPr>
          <a:lstStyle/>
          <a:p>
            <a:pPr algn="ctr"/>
            <a:r>
              <a:rPr lang="en-US" sz="2800" b="1" dirty="0">
                <a:solidFill>
                  <a:srgbClr val="FF0000"/>
                </a:solidFill>
              </a:rPr>
              <a:t>pressure from parents </a:t>
            </a:r>
          </a:p>
        </p:txBody>
      </p:sp>
      <p:sp>
        <p:nvSpPr>
          <p:cNvPr id="14" name="Rectangle 13"/>
          <p:cNvSpPr/>
          <p:nvPr/>
        </p:nvSpPr>
        <p:spPr>
          <a:xfrm>
            <a:off x="178592" y="3331998"/>
            <a:ext cx="4975392" cy="523220"/>
          </a:xfrm>
          <a:prstGeom prst="rect">
            <a:avLst/>
          </a:prstGeom>
        </p:spPr>
        <p:txBody>
          <a:bodyPr wrap="square">
            <a:spAutoFit/>
          </a:bodyPr>
          <a:lstStyle/>
          <a:p>
            <a:pPr algn="ctr"/>
            <a:r>
              <a:rPr lang="en-US" sz="2800" b="1" dirty="0">
                <a:solidFill>
                  <a:srgbClr val="FF0000"/>
                </a:solidFill>
              </a:rPr>
              <a:t>pressure from schoolwork</a:t>
            </a:r>
          </a:p>
        </p:txBody>
      </p:sp>
      <p:sp>
        <p:nvSpPr>
          <p:cNvPr id="15" name="Rectangle 14"/>
          <p:cNvSpPr/>
          <p:nvPr/>
        </p:nvSpPr>
        <p:spPr>
          <a:xfrm>
            <a:off x="9173081" y="3346571"/>
            <a:ext cx="2018523" cy="523220"/>
          </a:xfrm>
          <a:prstGeom prst="rect">
            <a:avLst/>
          </a:prstGeom>
        </p:spPr>
        <p:txBody>
          <a:bodyPr wrap="square">
            <a:spAutoFit/>
          </a:bodyPr>
          <a:lstStyle/>
          <a:p>
            <a:r>
              <a:rPr lang="en-US" sz="2800" b="1" dirty="0">
                <a:solidFill>
                  <a:srgbClr val="FF0000"/>
                </a:solidFill>
              </a:rPr>
              <a:t>bullying</a:t>
            </a:r>
          </a:p>
        </p:txBody>
      </p:sp>
      <p:sp>
        <p:nvSpPr>
          <p:cNvPr id="18" name="Rectangle 17"/>
          <p:cNvSpPr/>
          <p:nvPr/>
        </p:nvSpPr>
        <p:spPr>
          <a:xfrm>
            <a:off x="328251" y="6289042"/>
            <a:ext cx="4023358" cy="543546"/>
          </a:xfrm>
          <a:prstGeom prst="rect">
            <a:avLst/>
          </a:prstGeom>
        </p:spPr>
        <p:txBody>
          <a:bodyPr wrap="square">
            <a:spAutoFit/>
          </a:bodyPr>
          <a:lstStyle/>
          <a:p>
            <a:pPr algn="ctr"/>
            <a:r>
              <a:rPr lang="en-US" sz="2800" b="1" dirty="0">
                <a:solidFill>
                  <a:srgbClr val="FF0000"/>
                </a:solidFill>
              </a:rPr>
              <a:t>pressure from friends</a:t>
            </a:r>
          </a:p>
        </p:txBody>
      </p:sp>
      <p:sp>
        <p:nvSpPr>
          <p:cNvPr id="20" name="Rectangle 19"/>
          <p:cNvSpPr/>
          <p:nvPr/>
        </p:nvSpPr>
        <p:spPr>
          <a:xfrm>
            <a:off x="7111426" y="6250439"/>
            <a:ext cx="5080574" cy="523220"/>
          </a:xfrm>
          <a:prstGeom prst="rect">
            <a:avLst/>
          </a:prstGeom>
        </p:spPr>
        <p:txBody>
          <a:bodyPr wrap="square">
            <a:spAutoFit/>
          </a:bodyPr>
          <a:lstStyle/>
          <a:p>
            <a:pPr algn="ctr"/>
            <a:r>
              <a:rPr lang="en-US" sz="2800" b="1" dirty="0">
                <a:solidFill>
                  <a:srgbClr val="FF0000"/>
                </a:solidFill>
              </a:rPr>
              <a:t>pressure from social media </a:t>
            </a:r>
          </a:p>
        </p:txBody>
      </p:sp>
      <p:pic>
        <p:nvPicPr>
          <p:cNvPr id="2" name="Picture 1"/>
          <p:cNvPicPr>
            <a:picLocks noChangeAspect="1"/>
          </p:cNvPicPr>
          <p:nvPr/>
        </p:nvPicPr>
        <p:blipFill>
          <a:blip r:embed="rId7"/>
          <a:stretch>
            <a:fillRect/>
          </a:stretch>
        </p:blipFill>
        <p:spPr>
          <a:xfrm>
            <a:off x="932054" y="1156393"/>
            <a:ext cx="3718178" cy="2081671"/>
          </a:xfrm>
          <a:prstGeom prst="rect">
            <a:avLst/>
          </a:prstGeom>
        </p:spPr>
      </p:pic>
      <p:sp>
        <p:nvSpPr>
          <p:cNvPr id="19" name="TextBox 18">
            <a:extLst>
              <a:ext uri="{FF2B5EF4-FFF2-40B4-BE49-F238E27FC236}">
                <a16:creationId xmlns:a16="http://schemas.microsoft.com/office/drawing/2014/main" id="{337A5E1E-3CA0-4464-8CDD-31E8FAFCE4DB}"/>
              </a:ext>
            </a:extLst>
          </p:cNvPr>
          <p:cNvSpPr txBox="1"/>
          <p:nvPr/>
        </p:nvSpPr>
        <p:spPr>
          <a:xfrm>
            <a:off x="4673858" y="145881"/>
            <a:ext cx="4128397" cy="707886"/>
          </a:xfrm>
          <a:prstGeom prst="rect">
            <a:avLst/>
          </a:prstGeom>
          <a:solidFill>
            <a:schemeClr val="accent2"/>
          </a:solid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KIM’S GAME</a:t>
            </a:r>
          </a:p>
        </p:txBody>
      </p:sp>
      <p:sp>
        <p:nvSpPr>
          <p:cNvPr id="25" name="TextBox 24">
            <a:extLst>
              <a:ext uri="{FF2B5EF4-FFF2-40B4-BE49-F238E27FC236}">
                <a16:creationId xmlns:a16="http://schemas.microsoft.com/office/drawing/2014/main" id="{3620506D-D0FB-4364-9BF0-303257236434}"/>
              </a:ext>
            </a:extLst>
          </p:cNvPr>
          <p:cNvSpPr txBox="1"/>
          <p:nvPr/>
        </p:nvSpPr>
        <p:spPr>
          <a:xfrm>
            <a:off x="1333559" y="154518"/>
            <a:ext cx="2915168"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WARM-UP</a:t>
            </a:r>
          </a:p>
        </p:txBody>
      </p:sp>
    </p:spTree>
    <p:extLst>
      <p:ext uri="{BB962C8B-B14F-4D97-AF65-F5344CB8AC3E}">
        <p14:creationId xmlns:p14="http://schemas.microsoft.com/office/powerpoint/2010/main" val="34175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82441" y="86092"/>
            <a:ext cx="3938431" cy="584775"/>
          </a:xfrm>
          <a:prstGeom prst="rect">
            <a:avLst/>
          </a:prstGeom>
          <a:noFill/>
          <a:effectLst/>
        </p:spPr>
        <p:txBody>
          <a:bodyPr wrap="square" rtlCol="0">
            <a:spAutoFit/>
          </a:bodyPr>
          <a:lstStyle/>
          <a:p>
            <a:r>
              <a:rPr lang="en-US" sz="3200" b="1" dirty="0">
                <a:solidFill>
                  <a:srgbClr val="0070C0"/>
                </a:solidFill>
                <a:effectLst>
                  <a:glow rad="88900">
                    <a:schemeClr val="bg1"/>
                  </a:glow>
                </a:effectLst>
                <a:latin typeface="Arial Black" panose="020B0A04020102020204" pitchFamily="34" charset="0"/>
                <a:cs typeface="Arial" panose="020B0604020202020204" pitchFamily="34" charset="0"/>
              </a:rPr>
              <a:t>* VOCABULARY</a:t>
            </a:r>
          </a:p>
        </p:txBody>
      </p:sp>
      <p:sp>
        <p:nvSpPr>
          <p:cNvPr id="16" name="TextBox 15"/>
          <p:cNvSpPr txBox="1"/>
          <p:nvPr/>
        </p:nvSpPr>
        <p:spPr>
          <a:xfrm>
            <a:off x="2394280" y="743210"/>
            <a:ext cx="81014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webs with suitable words and phrases.</a:t>
            </a:r>
          </a:p>
        </p:txBody>
      </p:sp>
      <p:sp>
        <p:nvSpPr>
          <p:cNvPr id="17" name="TextBox 16"/>
          <p:cNvSpPr txBox="1"/>
          <p:nvPr/>
        </p:nvSpPr>
        <p:spPr>
          <a:xfrm>
            <a:off x="1801721" y="6001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8" name="Rounded Rectangle 17"/>
          <p:cNvSpPr/>
          <p:nvPr/>
        </p:nvSpPr>
        <p:spPr>
          <a:xfrm>
            <a:off x="1717739" y="790625"/>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1766991" y="67390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 name="Picture 1"/>
          <p:cNvPicPr>
            <a:picLocks noChangeAspect="1"/>
          </p:cNvPicPr>
          <p:nvPr/>
        </p:nvPicPr>
        <p:blipFill rotWithShape="1">
          <a:blip r:embed="rId3"/>
          <a:srcRect l="11752" t="10278" b="10340"/>
          <a:stretch/>
        </p:blipFill>
        <p:spPr>
          <a:xfrm>
            <a:off x="8540805" y="2025354"/>
            <a:ext cx="3602384" cy="3531722"/>
          </a:xfrm>
          <a:prstGeom prst="rect">
            <a:avLst/>
          </a:prstGeom>
        </p:spPr>
      </p:pic>
      <p:pic>
        <p:nvPicPr>
          <p:cNvPr id="4" name="Picture 3"/>
          <p:cNvPicPr>
            <a:picLocks noChangeAspect="1"/>
          </p:cNvPicPr>
          <p:nvPr/>
        </p:nvPicPr>
        <p:blipFill rotWithShape="1">
          <a:blip r:embed="rId4"/>
          <a:srcRect l="2920" t="6368" r="2028" b="4000"/>
          <a:stretch/>
        </p:blipFill>
        <p:spPr>
          <a:xfrm>
            <a:off x="157018" y="2025354"/>
            <a:ext cx="7576811" cy="4442570"/>
          </a:xfrm>
          <a:prstGeom prst="rect">
            <a:avLst/>
          </a:prstGeom>
        </p:spPr>
      </p:pic>
      <p:pic>
        <p:nvPicPr>
          <p:cNvPr id="3" name="Picture 2"/>
          <p:cNvPicPr>
            <a:picLocks noChangeAspect="1"/>
          </p:cNvPicPr>
          <p:nvPr/>
        </p:nvPicPr>
        <p:blipFill rotWithShape="1">
          <a:blip r:embed="rId5"/>
          <a:srcRect l="18792"/>
          <a:stretch/>
        </p:blipFill>
        <p:spPr>
          <a:xfrm>
            <a:off x="5570553" y="3506593"/>
            <a:ext cx="2142606" cy="908310"/>
          </a:xfrm>
          <a:prstGeom prst="rect">
            <a:avLst/>
          </a:prstGeom>
        </p:spPr>
      </p:pic>
      <p:sp>
        <p:nvSpPr>
          <p:cNvPr id="27" name="Rectangle 26"/>
          <p:cNvSpPr/>
          <p:nvPr/>
        </p:nvSpPr>
        <p:spPr>
          <a:xfrm>
            <a:off x="4456784" y="3705466"/>
            <a:ext cx="3277045" cy="461665"/>
          </a:xfrm>
          <a:prstGeom prst="rect">
            <a:avLst/>
          </a:prstGeom>
        </p:spPr>
        <p:txBody>
          <a:bodyPr wrap="square">
            <a:spAutoFit/>
          </a:bodyPr>
          <a:lstStyle/>
          <a:p>
            <a:pPr algn="ctr"/>
            <a:r>
              <a:rPr lang="en-US" sz="2400" b="1"/>
              <a:t>browsing websites</a:t>
            </a:r>
            <a:endParaRPr lang="en-US" sz="2400" b="1" dirty="0"/>
          </a:p>
        </p:txBody>
      </p:sp>
      <p:pic>
        <p:nvPicPr>
          <p:cNvPr id="5" name="Picture 4"/>
          <p:cNvPicPr>
            <a:picLocks noChangeAspect="1"/>
          </p:cNvPicPr>
          <p:nvPr/>
        </p:nvPicPr>
        <p:blipFill rotWithShape="1">
          <a:blip r:embed="rId6"/>
          <a:srcRect l="25008"/>
          <a:stretch/>
        </p:blipFill>
        <p:spPr>
          <a:xfrm>
            <a:off x="5462976" y="4471439"/>
            <a:ext cx="1964060" cy="943346"/>
          </a:xfrm>
          <a:prstGeom prst="rect">
            <a:avLst/>
          </a:prstGeom>
        </p:spPr>
      </p:pic>
      <p:sp>
        <p:nvSpPr>
          <p:cNvPr id="28" name="Rectangle 27"/>
          <p:cNvSpPr/>
          <p:nvPr/>
        </p:nvSpPr>
        <p:spPr>
          <a:xfrm>
            <a:off x="4298373" y="4751526"/>
            <a:ext cx="3085110" cy="461665"/>
          </a:xfrm>
          <a:prstGeom prst="rect">
            <a:avLst/>
          </a:prstGeom>
        </p:spPr>
        <p:txBody>
          <a:bodyPr wrap="square">
            <a:spAutoFit/>
          </a:bodyPr>
          <a:lstStyle/>
          <a:p>
            <a:r>
              <a:rPr lang="en-US" sz="2400" b="1" dirty="0"/>
              <a:t>uploading pictures</a:t>
            </a:r>
          </a:p>
        </p:txBody>
      </p:sp>
      <p:pic>
        <p:nvPicPr>
          <p:cNvPr id="6" name="Picture 5"/>
          <p:cNvPicPr>
            <a:picLocks noChangeAspect="1"/>
          </p:cNvPicPr>
          <p:nvPr/>
        </p:nvPicPr>
        <p:blipFill rotWithShape="1">
          <a:blip r:embed="rId7"/>
          <a:srcRect l="30888" t="6214" b="4756"/>
          <a:stretch/>
        </p:blipFill>
        <p:spPr>
          <a:xfrm>
            <a:off x="5244744" y="5576653"/>
            <a:ext cx="1850897" cy="878129"/>
          </a:xfrm>
          <a:prstGeom prst="rect">
            <a:avLst/>
          </a:prstGeom>
        </p:spPr>
      </p:pic>
      <p:sp>
        <p:nvSpPr>
          <p:cNvPr id="29" name="Rectangle 28"/>
          <p:cNvSpPr/>
          <p:nvPr/>
        </p:nvSpPr>
        <p:spPr>
          <a:xfrm>
            <a:off x="3946764" y="5797586"/>
            <a:ext cx="3436719" cy="461665"/>
          </a:xfrm>
          <a:prstGeom prst="rect">
            <a:avLst/>
          </a:prstGeom>
        </p:spPr>
        <p:txBody>
          <a:bodyPr wrap="square">
            <a:spAutoFit/>
          </a:bodyPr>
          <a:lstStyle/>
          <a:p>
            <a:r>
              <a:rPr lang="en-US" sz="2400" b="1"/>
              <a:t>checking notifcations</a:t>
            </a:r>
            <a:endParaRPr lang="en-US" sz="2400" b="1" dirty="0"/>
          </a:p>
        </p:txBody>
      </p:sp>
    </p:spTree>
    <p:extLst>
      <p:ext uri="{BB962C8B-B14F-4D97-AF65-F5344CB8AC3E}">
        <p14:creationId xmlns:p14="http://schemas.microsoft.com/office/powerpoint/2010/main" val="13157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63808" y="1881786"/>
            <a:ext cx="7328192" cy="4722224"/>
          </a:xfrm>
          <a:prstGeom prst="rect">
            <a:avLst/>
          </a:prstGeom>
        </p:spPr>
      </p:pic>
      <p:sp>
        <p:nvSpPr>
          <p:cNvPr id="16" name="TextBox 15"/>
          <p:cNvSpPr txBox="1"/>
          <p:nvPr/>
        </p:nvSpPr>
        <p:spPr>
          <a:xfrm>
            <a:off x="2178622" y="664461"/>
            <a:ext cx="81291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webs with suitable words and phrases.</a:t>
            </a:r>
          </a:p>
        </p:txBody>
      </p:sp>
      <p:sp>
        <p:nvSpPr>
          <p:cNvPr id="17" name="TextBox 16"/>
          <p:cNvSpPr txBox="1"/>
          <p:nvPr/>
        </p:nvSpPr>
        <p:spPr>
          <a:xfrm>
            <a:off x="1737066" y="45055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8" name="Rounded Rectangle 17"/>
          <p:cNvSpPr/>
          <p:nvPr/>
        </p:nvSpPr>
        <p:spPr>
          <a:xfrm>
            <a:off x="1653084" y="641036"/>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1702336" y="5243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7" name="Picture 26"/>
          <p:cNvPicPr>
            <a:picLocks noChangeAspect="1"/>
          </p:cNvPicPr>
          <p:nvPr/>
        </p:nvPicPr>
        <p:blipFill rotWithShape="1">
          <a:blip r:embed="rId4"/>
          <a:srcRect l="7836" r="8471"/>
          <a:stretch/>
        </p:blipFill>
        <p:spPr>
          <a:xfrm>
            <a:off x="1006764" y="1461097"/>
            <a:ext cx="3066041" cy="2243019"/>
          </a:xfrm>
          <a:prstGeom prst="rect">
            <a:avLst/>
          </a:prstGeom>
        </p:spPr>
      </p:pic>
      <p:sp>
        <p:nvSpPr>
          <p:cNvPr id="30" name="Rectangle 29"/>
          <p:cNvSpPr/>
          <p:nvPr/>
        </p:nvSpPr>
        <p:spPr>
          <a:xfrm>
            <a:off x="6170193" y="5694286"/>
            <a:ext cx="1668882" cy="523220"/>
          </a:xfrm>
          <a:prstGeom prst="rect">
            <a:avLst/>
          </a:prstGeom>
        </p:spPr>
        <p:txBody>
          <a:bodyPr wrap="square">
            <a:spAutoFit/>
          </a:bodyPr>
          <a:lstStyle/>
          <a:p>
            <a:r>
              <a:rPr lang="en-US" sz="2800" b="1" dirty="0"/>
              <a:t>bullying</a:t>
            </a:r>
          </a:p>
        </p:txBody>
      </p:sp>
      <p:pic>
        <p:nvPicPr>
          <p:cNvPr id="5" name="Picture 4"/>
          <p:cNvPicPr>
            <a:picLocks noChangeAspect="1"/>
          </p:cNvPicPr>
          <p:nvPr/>
        </p:nvPicPr>
        <p:blipFill rotWithShape="1">
          <a:blip r:embed="rId5"/>
          <a:srcRect r="17740"/>
          <a:stretch/>
        </p:blipFill>
        <p:spPr>
          <a:xfrm>
            <a:off x="3928824" y="3495674"/>
            <a:ext cx="2199822" cy="962028"/>
          </a:xfrm>
          <a:prstGeom prst="rect">
            <a:avLst/>
          </a:prstGeom>
        </p:spPr>
      </p:pic>
      <p:pic>
        <p:nvPicPr>
          <p:cNvPr id="6" name="Picture 5"/>
          <p:cNvPicPr>
            <a:picLocks noChangeAspect="1"/>
          </p:cNvPicPr>
          <p:nvPr/>
        </p:nvPicPr>
        <p:blipFill rotWithShape="1">
          <a:blip r:embed="rId6"/>
          <a:srcRect r="11408"/>
          <a:stretch/>
        </p:blipFill>
        <p:spPr>
          <a:xfrm>
            <a:off x="3795714" y="4540255"/>
            <a:ext cx="2313883" cy="925384"/>
          </a:xfrm>
          <a:prstGeom prst="rect">
            <a:avLst/>
          </a:prstGeom>
        </p:spPr>
      </p:pic>
      <p:sp>
        <p:nvSpPr>
          <p:cNvPr id="28" name="Rectangle 27"/>
          <p:cNvSpPr/>
          <p:nvPr/>
        </p:nvSpPr>
        <p:spPr>
          <a:xfrm>
            <a:off x="4341079" y="3660520"/>
            <a:ext cx="3658227" cy="461665"/>
          </a:xfrm>
          <a:prstGeom prst="rect">
            <a:avLst/>
          </a:prstGeom>
        </p:spPr>
        <p:txBody>
          <a:bodyPr wrap="square">
            <a:spAutoFit/>
          </a:bodyPr>
          <a:lstStyle/>
          <a:p>
            <a:pPr algn="ctr"/>
            <a:r>
              <a:rPr lang="en-US" sz="2400" b="1" dirty="0"/>
              <a:t>pressure from parents</a:t>
            </a:r>
          </a:p>
        </p:txBody>
      </p:sp>
      <p:sp>
        <p:nvSpPr>
          <p:cNvPr id="29" name="Rectangle 28"/>
          <p:cNvSpPr/>
          <p:nvPr/>
        </p:nvSpPr>
        <p:spPr>
          <a:xfrm>
            <a:off x="4244266" y="4709318"/>
            <a:ext cx="3997872" cy="461665"/>
          </a:xfrm>
          <a:prstGeom prst="rect">
            <a:avLst/>
          </a:prstGeom>
        </p:spPr>
        <p:txBody>
          <a:bodyPr wrap="square">
            <a:spAutoFit/>
          </a:bodyPr>
          <a:lstStyle/>
          <a:p>
            <a:r>
              <a:rPr lang="en-US" sz="2400" b="1" dirty="0"/>
              <a:t>pressure from schoolwork</a:t>
            </a:r>
          </a:p>
        </p:txBody>
      </p:sp>
    </p:spTree>
    <p:extLst>
      <p:ext uri="{BB962C8B-B14F-4D97-AF65-F5344CB8AC3E}">
        <p14:creationId xmlns:p14="http://schemas.microsoft.com/office/powerpoint/2010/main" val="29017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srcRect l="15938" t="4065" r="7803" b="7682"/>
          <a:stretch/>
        </p:blipFill>
        <p:spPr>
          <a:xfrm>
            <a:off x="9507308" y="5245284"/>
            <a:ext cx="1861299" cy="1557767"/>
          </a:xfrm>
          <a:prstGeom prst="ellipse">
            <a:avLst/>
          </a:prstGeom>
          <a:ln>
            <a:noFill/>
          </a:ln>
          <a:effectLst>
            <a:softEdge rad="112500"/>
          </a:effectLst>
        </p:spPr>
      </p:pic>
      <p:pic>
        <p:nvPicPr>
          <p:cNvPr id="27" name="Picture 26"/>
          <p:cNvPicPr>
            <a:picLocks noChangeAspect="1"/>
          </p:cNvPicPr>
          <p:nvPr/>
        </p:nvPicPr>
        <p:blipFill rotWithShape="1">
          <a:blip r:embed="rId2"/>
          <a:srcRect l="15938" t="4065" r="7803" b="7682"/>
          <a:stretch/>
        </p:blipFill>
        <p:spPr>
          <a:xfrm>
            <a:off x="7677820" y="5300232"/>
            <a:ext cx="1861299" cy="1557767"/>
          </a:xfrm>
          <a:prstGeom prst="ellipse">
            <a:avLst/>
          </a:prstGeom>
          <a:ln>
            <a:noFill/>
          </a:ln>
          <a:effectLst>
            <a:softEdge rad="112500"/>
          </a:effectLst>
        </p:spPr>
      </p:pic>
      <p:pic>
        <p:nvPicPr>
          <p:cNvPr id="26" name="Picture 25"/>
          <p:cNvPicPr>
            <a:picLocks noChangeAspect="1"/>
          </p:cNvPicPr>
          <p:nvPr/>
        </p:nvPicPr>
        <p:blipFill rotWithShape="1">
          <a:blip r:embed="rId2"/>
          <a:srcRect l="15938" t="4065" r="7803" b="7682"/>
          <a:stretch/>
        </p:blipFill>
        <p:spPr>
          <a:xfrm>
            <a:off x="5848331" y="5237017"/>
            <a:ext cx="1861299" cy="1557767"/>
          </a:xfrm>
          <a:prstGeom prst="ellipse">
            <a:avLst/>
          </a:prstGeom>
          <a:ln>
            <a:noFill/>
          </a:ln>
          <a:effectLst>
            <a:softEdge rad="112500"/>
          </a:effectLst>
        </p:spPr>
      </p:pic>
      <p:pic>
        <p:nvPicPr>
          <p:cNvPr id="25" name="Picture 24"/>
          <p:cNvPicPr>
            <a:picLocks noChangeAspect="1"/>
          </p:cNvPicPr>
          <p:nvPr/>
        </p:nvPicPr>
        <p:blipFill rotWithShape="1">
          <a:blip r:embed="rId2"/>
          <a:srcRect l="15938" t="4065" r="7803" b="7682"/>
          <a:stretch/>
        </p:blipFill>
        <p:spPr>
          <a:xfrm>
            <a:off x="3987032" y="5237017"/>
            <a:ext cx="1861299" cy="1557767"/>
          </a:xfrm>
          <a:prstGeom prst="ellipse">
            <a:avLst/>
          </a:prstGeom>
          <a:ln>
            <a:noFill/>
          </a:ln>
          <a:effectLst>
            <a:softEdge rad="112500"/>
          </a:effectLst>
        </p:spPr>
      </p:pic>
      <p:pic>
        <p:nvPicPr>
          <p:cNvPr id="2" name="Picture 1"/>
          <p:cNvPicPr>
            <a:picLocks noChangeAspect="1"/>
          </p:cNvPicPr>
          <p:nvPr/>
        </p:nvPicPr>
        <p:blipFill rotWithShape="1">
          <a:blip r:embed="rId2"/>
          <a:srcRect l="15938" t="4065" r="7803" b="7682"/>
          <a:stretch/>
        </p:blipFill>
        <p:spPr>
          <a:xfrm>
            <a:off x="2094441" y="5245284"/>
            <a:ext cx="1861299" cy="1557767"/>
          </a:xfrm>
          <a:prstGeom prst="ellipse">
            <a:avLst/>
          </a:prstGeom>
          <a:ln>
            <a:noFill/>
          </a:ln>
          <a:effectLst>
            <a:softEdge rad="112500"/>
          </a:effectLst>
        </p:spPr>
      </p:pic>
      <p:sp>
        <p:nvSpPr>
          <p:cNvPr id="10" name="TextBox 9"/>
          <p:cNvSpPr txBox="1"/>
          <p:nvPr/>
        </p:nvSpPr>
        <p:spPr>
          <a:xfrm>
            <a:off x="1290960" y="147281"/>
            <a:ext cx="1073821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Fill in each blank with the correct form of the word from the box.</a:t>
            </a:r>
          </a:p>
        </p:txBody>
      </p:sp>
      <p:sp>
        <p:nvSpPr>
          <p:cNvPr id="11" name="Rounded Rectangle 10"/>
          <p:cNvSpPr/>
          <p:nvPr/>
        </p:nvSpPr>
        <p:spPr>
          <a:xfrm>
            <a:off x="788354" y="14728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35160" y="145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Content Placeholder 2"/>
          <p:cNvSpPr>
            <a:spLocks noGrp="1"/>
          </p:cNvSpPr>
          <p:nvPr>
            <p:ph idx="1"/>
          </p:nvPr>
        </p:nvSpPr>
        <p:spPr>
          <a:xfrm>
            <a:off x="835160" y="1556344"/>
            <a:ext cx="10621842" cy="4059644"/>
          </a:xfrm>
        </p:spPr>
        <p:txBody>
          <a:bodyPr>
            <a:noAutofit/>
          </a:bodyPr>
          <a:lstStyle/>
          <a:p>
            <a:pPr marL="0" indent="0" algn="just">
              <a:buNone/>
            </a:pPr>
            <a:r>
              <a:rPr lang="en-US" sz="2400" dirty="0"/>
              <a:t>Mike has a busy and active life. He does well at school and (1)_____________ in many (2)______ like basketball and chess clubs. He is also a member of the school community projects, where he (3)___________ with other teens and learns new (4)________. He has many classes, but he can still manage his schoolwork well. Mike is also an active member of his class forum. He and his friends (5)___________ pictures and videos about their class activities. They also discuss homework, their problems, and how to deal with pressure from parents, friends, and schoolwork. The most common problem they discuss is how to deal with (6)_________________. </a:t>
            </a:r>
          </a:p>
        </p:txBody>
      </p:sp>
      <p:sp>
        <p:nvSpPr>
          <p:cNvPr id="14" name="Rectangle 13"/>
          <p:cNvSpPr/>
          <p:nvPr/>
        </p:nvSpPr>
        <p:spPr>
          <a:xfrm>
            <a:off x="963697" y="1936484"/>
            <a:ext cx="2465371" cy="461665"/>
          </a:xfrm>
          <a:prstGeom prst="rect">
            <a:avLst/>
          </a:prstGeom>
        </p:spPr>
        <p:txBody>
          <a:bodyPr wrap="square">
            <a:spAutoFit/>
          </a:bodyPr>
          <a:lstStyle/>
          <a:p>
            <a:pPr algn="ctr"/>
            <a:r>
              <a:rPr lang="en-US" sz="2400" b="1" dirty="0">
                <a:solidFill>
                  <a:srgbClr val="0070C0"/>
                </a:solidFill>
              </a:rPr>
              <a:t>participates</a:t>
            </a:r>
          </a:p>
        </p:txBody>
      </p:sp>
      <p:sp>
        <p:nvSpPr>
          <p:cNvPr id="15" name="Rectangle 14"/>
          <p:cNvSpPr/>
          <p:nvPr/>
        </p:nvSpPr>
        <p:spPr>
          <a:xfrm>
            <a:off x="5083912" y="1928633"/>
            <a:ext cx="985174" cy="461665"/>
          </a:xfrm>
          <a:prstGeom prst="rect">
            <a:avLst/>
          </a:prstGeom>
        </p:spPr>
        <p:txBody>
          <a:bodyPr wrap="square">
            <a:spAutoFit/>
          </a:bodyPr>
          <a:lstStyle/>
          <a:p>
            <a:pPr algn="ctr"/>
            <a:r>
              <a:rPr lang="en-US" sz="2400" b="1" dirty="0">
                <a:solidFill>
                  <a:srgbClr val="0070C0"/>
                </a:solidFill>
              </a:rPr>
              <a:t>clubs</a:t>
            </a:r>
          </a:p>
        </p:txBody>
      </p:sp>
      <p:sp>
        <p:nvSpPr>
          <p:cNvPr id="16" name="Rectangle 15"/>
          <p:cNvSpPr/>
          <p:nvPr/>
        </p:nvSpPr>
        <p:spPr>
          <a:xfrm>
            <a:off x="1162215" y="2650501"/>
            <a:ext cx="1949174" cy="461665"/>
          </a:xfrm>
          <a:prstGeom prst="rect">
            <a:avLst/>
          </a:prstGeom>
        </p:spPr>
        <p:txBody>
          <a:bodyPr wrap="square">
            <a:spAutoFit/>
          </a:bodyPr>
          <a:lstStyle/>
          <a:p>
            <a:pPr algn="ctr"/>
            <a:r>
              <a:rPr lang="en-US" sz="2400" b="1" dirty="0">
                <a:solidFill>
                  <a:srgbClr val="0070C0"/>
                </a:solidFill>
              </a:rPr>
              <a:t>connects</a:t>
            </a:r>
          </a:p>
        </p:txBody>
      </p:sp>
      <p:sp>
        <p:nvSpPr>
          <p:cNvPr id="17" name="Rectangle 16"/>
          <p:cNvSpPr/>
          <p:nvPr/>
        </p:nvSpPr>
        <p:spPr>
          <a:xfrm>
            <a:off x="8608735" y="2650500"/>
            <a:ext cx="1365699" cy="461665"/>
          </a:xfrm>
          <a:prstGeom prst="rect">
            <a:avLst/>
          </a:prstGeom>
        </p:spPr>
        <p:txBody>
          <a:bodyPr wrap="square">
            <a:spAutoFit/>
          </a:bodyPr>
          <a:lstStyle/>
          <a:p>
            <a:pPr algn="ctr"/>
            <a:r>
              <a:rPr lang="en-US" sz="2400" b="1" dirty="0">
                <a:solidFill>
                  <a:srgbClr val="0070C0"/>
                </a:solidFill>
              </a:rPr>
              <a:t>skills</a:t>
            </a:r>
          </a:p>
        </p:txBody>
      </p:sp>
      <p:sp>
        <p:nvSpPr>
          <p:cNvPr id="18" name="Rectangle 17"/>
          <p:cNvSpPr/>
          <p:nvPr/>
        </p:nvSpPr>
        <p:spPr>
          <a:xfrm>
            <a:off x="9621518" y="3400713"/>
            <a:ext cx="1539262" cy="461665"/>
          </a:xfrm>
          <a:prstGeom prst="rect">
            <a:avLst/>
          </a:prstGeom>
        </p:spPr>
        <p:txBody>
          <a:bodyPr wrap="square">
            <a:spAutoFit/>
          </a:bodyPr>
          <a:lstStyle/>
          <a:p>
            <a:pPr algn="ctr"/>
            <a:r>
              <a:rPr lang="en-US" sz="2400" b="1" dirty="0">
                <a:solidFill>
                  <a:srgbClr val="0070C0"/>
                </a:solidFill>
              </a:rPr>
              <a:t>upload</a:t>
            </a:r>
          </a:p>
        </p:txBody>
      </p:sp>
      <p:sp>
        <p:nvSpPr>
          <p:cNvPr id="19" name="Rectangle 18"/>
          <p:cNvSpPr/>
          <p:nvPr/>
        </p:nvSpPr>
        <p:spPr>
          <a:xfrm>
            <a:off x="5083912" y="4814536"/>
            <a:ext cx="3075790" cy="461665"/>
          </a:xfrm>
          <a:prstGeom prst="rect">
            <a:avLst/>
          </a:prstGeom>
        </p:spPr>
        <p:txBody>
          <a:bodyPr wrap="square">
            <a:spAutoFit/>
          </a:bodyPr>
          <a:lstStyle/>
          <a:p>
            <a:pPr algn="ctr"/>
            <a:r>
              <a:rPr lang="en-US" sz="2400" b="1" dirty="0">
                <a:solidFill>
                  <a:srgbClr val="0070C0"/>
                </a:solidFill>
              </a:rPr>
              <a:t>bullies / bullying</a:t>
            </a:r>
          </a:p>
        </p:txBody>
      </p:sp>
      <p:pic>
        <p:nvPicPr>
          <p:cNvPr id="3" name="Picture 2"/>
          <p:cNvPicPr>
            <a:picLocks noChangeAspect="1"/>
          </p:cNvPicPr>
          <p:nvPr/>
        </p:nvPicPr>
        <p:blipFill rotWithShape="1">
          <a:blip r:embed="rId3"/>
          <a:srcRect l="957" t="4405" r="430"/>
          <a:stretch/>
        </p:blipFill>
        <p:spPr>
          <a:xfrm>
            <a:off x="2728529" y="592315"/>
            <a:ext cx="6239604" cy="882464"/>
          </a:xfrm>
          <a:prstGeom prst="rect">
            <a:avLst/>
          </a:prstGeom>
        </p:spPr>
      </p:pic>
      <p:sp>
        <p:nvSpPr>
          <p:cNvPr id="20" name="Oval 19">
            <a:hlinkClick r:id="rId4" action="ppaction://hlinksldjump"/>
          </p:cNvPr>
          <p:cNvSpPr/>
          <p:nvPr/>
        </p:nvSpPr>
        <p:spPr>
          <a:xfrm>
            <a:off x="2642882" y="5809680"/>
            <a:ext cx="644880" cy="691305"/>
          </a:xfrm>
          <a:prstGeom prst="ellipse">
            <a:avLst/>
          </a:prstGeom>
          <a:solidFill>
            <a:srgbClr val="FFFF00"/>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1</a:t>
            </a:r>
          </a:p>
        </p:txBody>
      </p:sp>
      <p:sp>
        <p:nvSpPr>
          <p:cNvPr id="21" name="Oval 20">
            <a:hlinkClick r:id="rId5" action="ppaction://hlinksldjump"/>
          </p:cNvPr>
          <p:cNvSpPr/>
          <p:nvPr/>
        </p:nvSpPr>
        <p:spPr>
          <a:xfrm>
            <a:off x="4504180" y="5761972"/>
            <a:ext cx="652571" cy="691305"/>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2</a:t>
            </a:r>
          </a:p>
        </p:txBody>
      </p:sp>
      <p:sp>
        <p:nvSpPr>
          <p:cNvPr id="22" name="Oval 21">
            <a:hlinkClick r:id="rId6" action="ppaction://hlinksldjump"/>
          </p:cNvPr>
          <p:cNvSpPr/>
          <p:nvPr/>
        </p:nvSpPr>
        <p:spPr>
          <a:xfrm>
            <a:off x="6406295" y="5792150"/>
            <a:ext cx="631011" cy="661127"/>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3</a:t>
            </a:r>
          </a:p>
        </p:txBody>
      </p:sp>
      <p:sp>
        <p:nvSpPr>
          <p:cNvPr id="23" name="Oval 22">
            <a:hlinkClick r:id="rId7" action="ppaction://hlinksldjump"/>
          </p:cNvPr>
          <p:cNvSpPr/>
          <p:nvPr/>
        </p:nvSpPr>
        <p:spPr>
          <a:xfrm>
            <a:off x="8184814" y="5826486"/>
            <a:ext cx="695017" cy="674499"/>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4</a:t>
            </a:r>
          </a:p>
        </p:txBody>
      </p:sp>
      <p:sp>
        <p:nvSpPr>
          <p:cNvPr id="24" name="Oval 23">
            <a:hlinkClick r:id="rId8" action="ppaction://hlinksldjump"/>
          </p:cNvPr>
          <p:cNvSpPr/>
          <p:nvPr/>
        </p:nvSpPr>
        <p:spPr>
          <a:xfrm>
            <a:off x="10041365" y="5823355"/>
            <a:ext cx="672818" cy="629922"/>
          </a:xfrm>
          <a:prstGeom prst="ellipse">
            <a:avLst/>
          </a:prstGeom>
          <a:solidFill>
            <a:srgbClr val="00B050"/>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a:ea typeface="+mn-ea"/>
                <a:cs typeface="+mn-cs"/>
              </a:rPr>
              <a:t>5</a:t>
            </a:r>
          </a:p>
        </p:txBody>
      </p:sp>
    </p:spTree>
    <p:extLst>
      <p:ext uri="{BB962C8B-B14F-4D97-AF65-F5344CB8AC3E}">
        <p14:creationId xmlns:p14="http://schemas.microsoft.com/office/powerpoint/2010/main" val="24671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0"/>
                    </p:tgtEl>
                  </p:cond>
                </p:stCondLst>
                <p:endSync evt="end" delay="0">
                  <p:rtn val="all"/>
                </p:endSync>
                <p:childTnLst>
                  <p:par>
                    <p:cTn id="40" fill="hold">
                      <p:stCondLst>
                        <p:cond delay="0"/>
                      </p:stCondLst>
                      <p:childTnLst>
                        <p:par>
                          <p:cTn id="41" fill="hold">
                            <p:stCondLst>
                              <p:cond delay="0"/>
                            </p:stCondLst>
                            <p:childTnLst>
                              <p:par>
                                <p:cTn id="42" presetID="31" presetClass="exit" presetSubtype="0" fill="hold" grpId="0" nodeType="clickEffect">
                                  <p:stCondLst>
                                    <p:cond delay="0"/>
                                  </p:stCondLst>
                                  <p:childTnLst>
                                    <p:anim calcmode="lin" valueType="num">
                                      <p:cBhvr>
                                        <p:cTn id="43" dur="1000"/>
                                        <p:tgtEl>
                                          <p:spTgt spid="20"/>
                                        </p:tgtEl>
                                        <p:attrNameLst>
                                          <p:attrName>ppt_w</p:attrName>
                                        </p:attrNameLst>
                                      </p:cBhvr>
                                      <p:tavLst>
                                        <p:tav tm="0">
                                          <p:val>
                                            <p:strVal val="ppt_w"/>
                                          </p:val>
                                        </p:tav>
                                        <p:tav tm="100000">
                                          <p:val>
                                            <p:fltVal val="0"/>
                                          </p:val>
                                        </p:tav>
                                      </p:tavLst>
                                    </p:anim>
                                    <p:anim calcmode="lin" valueType="num">
                                      <p:cBhvr>
                                        <p:cTn id="44" dur="1000"/>
                                        <p:tgtEl>
                                          <p:spTgt spid="20"/>
                                        </p:tgtEl>
                                        <p:attrNameLst>
                                          <p:attrName>ppt_h</p:attrName>
                                        </p:attrNameLst>
                                      </p:cBhvr>
                                      <p:tavLst>
                                        <p:tav tm="0">
                                          <p:val>
                                            <p:strVal val="ppt_h"/>
                                          </p:val>
                                        </p:tav>
                                        <p:tav tm="100000">
                                          <p:val>
                                            <p:fltVal val="0"/>
                                          </p:val>
                                        </p:tav>
                                      </p:tavLst>
                                    </p:anim>
                                    <p:anim calcmode="lin" valueType="num">
                                      <p:cBhvr>
                                        <p:cTn id="45" dur="1000"/>
                                        <p:tgtEl>
                                          <p:spTgt spid="20"/>
                                        </p:tgtEl>
                                        <p:attrNameLst>
                                          <p:attrName>style.rotation</p:attrName>
                                        </p:attrNameLst>
                                      </p:cBhvr>
                                      <p:tavLst>
                                        <p:tav tm="0">
                                          <p:val>
                                            <p:fltVal val="0"/>
                                          </p:val>
                                        </p:tav>
                                        <p:tav tm="100000">
                                          <p:val>
                                            <p:fltVal val="90"/>
                                          </p:val>
                                        </p:tav>
                                      </p:tavLst>
                                    </p:anim>
                                    <p:animEffect transition="out" filter="fade">
                                      <p:cBhvr>
                                        <p:cTn id="46" dur="1000"/>
                                        <p:tgtEl>
                                          <p:spTgt spid="20"/>
                                        </p:tgtEl>
                                      </p:cBhvr>
                                    </p:animEffect>
                                    <p:set>
                                      <p:cBhvr>
                                        <p:cTn id="4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53" presetClass="exit" presetSubtype="32" fill="hold" grpId="0" nodeType="clickEffect">
                                  <p:stCondLst>
                                    <p:cond delay="0"/>
                                  </p:stCondLst>
                                  <p:childTnLst>
                                    <p:anim calcmode="lin" valueType="num">
                                      <p:cBhvr>
                                        <p:cTn id="52" dur="500"/>
                                        <p:tgtEl>
                                          <p:spTgt spid="21"/>
                                        </p:tgtEl>
                                        <p:attrNameLst>
                                          <p:attrName>ppt_w</p:attrName>
                                        </p:attrNameLst>
                                      </p:cBhvr>
                                      <p:tavLst>
                                        <p:tav tm="0">
                                          <p:val>
                                            <p:strVal val="ppt_w"/>
                                          </p:val>
                                        </p:tav>
                                        <p:tav tm="100000">
                                          <p:val>
                                            <p:fltVal val="0"/>
                                          </p:val>
                                        </p:tav>
                                      </p:tavLst>
                                    </p:anim>
                                    <p:anim calcmode="lin" valueType="num">
                                      <p:cBhvr>
                                        <p:cTn id="53" dur="500"/>
                                        <p:tgtEl>
                                          <p:spTgt spid="21"/>
                                        </p:tgtEl>
                                        <p:attrNameLst>
                                          <p:attrName>ppt_h</p:attrName>
                                        </p:attrNameLst>
                                      </p:cBhvr>
                                      <p:tavLst>
                                        <p:tav tm="0">
                                          <p:val>
                                            <p:strVal val="ppt_h"/>
                                          </p:val>
                                        </p:tav>
                                        <p:tav tm="100000">
                                          <p:val>
                                            <p:fltVal val="0"/>
                                          </p:val>
                                        </p:tav>
                                      </p:tavLst>
                                    </p:anim>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grpId="0" nodeType="clickEffect">
                                  <p:stCondLst>
                                    <p:cond delay="0"/>
                                  </p:stCondLst>
                                  <p:childTnLst>
                                    <p:animEffect transition="out" filter="barn(inVertical)">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grpId="0" nodeType="clickEffect">
                                  <p:stCondLst>
                                    <p:cond delay="0"/>
                                  </p:stCondLst>
                                  <p:childTnLst>
                                    <p:animEffect transition="out" filter="fade">
                                      <p:cBhvr>
                                        <p:cTn id="72" dur="1000"/>
                                        <p:tgtEl>
                                          <p:spTgt spid="22"/>
                                        </p:tgtEl>
                                      </p:cBhvr>
                                    </p:animEffect>
                                    <p:anim calcmode="lin" valueType="num">
                                      <p:cBhvr>
                                        <p:cTn id="73" dur="1000"/>
                                        <p:tgtEl>
                                          <p:spTgt spid="22"/>
                                        </p:tgtEl>
                                        <p:attrNameLst>
                                          <p:attrName>ppt_x</p:attrName>
                                        </p:attrNameLst>
                                      </p:cBhvr>
                                      <p:tavLst>
                                        <p:tav tm="0">
                                          <p:val>
                                            <p:strVal val="ppt_x"/>
                                          </p:val>
                                        </p:tav>
                                        <p:tav tm="100000">
                                          <p:val>
                                            <p:strVal val="ppt_x"/>
                                          </p:val>
                                        </p:tav>
                                      </p:tavLst>
                                    </p:anim>
                                    <p:anim calcmode="lin" valueType="num">
                                      <p:cBhvr>
                                        <p:cTn id="74" dur="1000"/>
                                        <p:tgtEl>
                                          <p:spTgt spid="22"/>
                                        </p:tgtEl>
                                        <p:attrNameLst>
                                          <p:attrName>ppt_y</p:attrName>
                                        </p:attrNameLst>
                                      </p:cBhvr>
                                      <p:tavLst>
                                        <p:tav tm="0">
                                          <p:val>
                                            <p:strVal val="ppt_y"/>
                                          </p:val>
                                        </p:tav>
                                        <p:tav tm="100000">
                                          <p:val>
                                            <p:strVal val="ppt_y+.1"/>
                                          </p:val>
                                        </p:tav>
                                      </p:tavLst>
                                    </p:anim>
                                    <p:set>
                                      <p:cBhvr>
                                        <p:cTn id="7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4" grpId="0"/>
      <p:bldP spid="15" grpId="0"/>
      <p:bldP spid="16" grpId="0"/>
      <p:bldP spid="17" grpId="0"/>
      <p:bldP spid="18" grpId="0"/>
      <p:bldP spid="19" grpId="0"/>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9563" y="196308"/>
            <a:ext cx="9688945" cy="656626"/>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563" y="1383424"/>
            <a:ext cx="3632010" cy="329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67295" y="5103625"/>
            <a:ext cx="3635355" cy="615537"/>
          </a:xfrm>
          <a:prstGeom prst="rect">
            <a:avLst/>
          </a:prstGeom>
          <a:solidFill>
            <a:schemeClr val="bg2"/>
          </a:solid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1 plus</a:t>
            </a:r>
            <a:r>
              <a:rPr lang="en-US" altLang="en-US" sz="3200" dirty="0">
                <a:solidFill>
                  <a:srgbClr val="FF0000"/>
                </a:solidFill>
                <a:latin typeface="Arial Black" panose="020B0A04020102020204" pitchFamily="34" charset="0"/>
              </a:rPr>
              <a:t> </a:t>
            </a:r>
          </a:p>
        </p:txBody>
      </p:sp>
      <p:sp>
        <p:nvSpPr>
          <p:cNvPr id="9" name="Right Arrow 8"/>
          <p:cNvSpPr/>
          <p:nvPr/>
        </p:nvSpPr>
        <p:spPr>
          <a:xfrm>
            <a:off x="5451573" y="317606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TextBox 11"/>
          <p:cNvSpPr txBox="1"/>
          <p:nvPr/>
        </p:nvSpPr>
        <p:spPr>
          <a:xfrm>
            <a:off x="6945746" y="2145010"/>
            <a:ext cx="2447636" cy="2062103"/>
          </a:xfrm>
          <a:prstGeom prst="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800" b="1" dirty="0">
                <a:solidFill>
                  <a:srgbClr val="C00000"/>
                </a:solidFill>
              </a:rPr>
              <a:t>1</a:t>
            </a:r>
            <a:r>
              <a:rPr lang="en-US" sz="12800" b="1" baseline="30000" dirty="0">
                <a:solidFill>
                  <a:srgbClr val="C00000"/>
                </a:solidFill>
              </a:rPr>
              <a:t> +</a:t>
            </a:r>
            <a:endParaRPr lang="en-US" sz="12800" b="1" dirty="0">
              <a:solidFill>
                <a:srgbClr val="C00000"/>
              </a:solidFill>
            </a:endParaRPr>
          </a:p>
        </p:txBody>
      </p:sp>
      <p:sp>
        <p:nvSpPr>
          <p:cNvPr id="10" name="Action Button: Home 9">
            <a:hlinkClick r:id="rId4" action="ppaction://hlinksldjump" highlightClick="1"/>
          </p:cNvPr>
          <p:cNvSpPr/>
          <p:nvPr/>
        </p:nvSpPr>
        <p:spPr>
          <a:xfrm>
            <a:off x="11508508" y="6291696"/>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8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6100</TotalTime>
  <Words>852</Words>
  <Application>Microsoft Office PowerPoint</Application>
  <PresentationFormat>Widescreen</PresentationFormat>
  <Paragraphs>129</Paragraphs>
  <Slides>22</Slides>
  <Notes>12</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vt:lpstr>
      <vt:lpstr>Arial Black</vt:lpstr>
      <vt:lpstr>Arial Narrow</vt:lpstr>
      <vt:lpstr>Berlin Sans FB</vt:lpstr>
      <vt:lpstr>Calibri</vt:lpstr>
      <vt:lpstr>Century Gothic</vt:lpstr>
      <vt:lpstr>Myriad Pro</vt:lpstr>
      <vt:lpstr>OpenSans</vt:lpstr>
      <vt:lpstr>Stencil</vt:lpstr>
      <vt:lpstr>Tahoma</vt:lpstr>
      <vt:lpstr>Times New Roman</vt:lpstr>
      <vt:lpstr>Verdana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353</cp:revision>
  <dcterms:created xsi:type="dcterms:W3CDTF">2020-12-09T02:04:09Z</dcterms:created>
  <dcterms:modified xsi:type="dcterms:W3CDTF">2025-04-25T14:08:00Z</dcterms:modified>
</cp:coreProperties>
</file>