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383" r:id="rId2"/>
    <p:sldId id="384" r:id="rId3"/>
    <p:sldId id="385" r:id="rId4"/>
    <p:sldId id="256" r:id="rId5"/>
    <p:sldId id="373" r:id="rId6"/>
    <p:sldId id="367" r:id="rId7"/>
    <p:sldId id="382" r:id="rId8"/>
    <p:sldId id="276" r:id="rId9"/>
    <p:sldId id="374" r:id="rId10"/>
    <p:sldId id="298" r:id="rId11"/>
    <p:sldId id="387" r:id="rId12"/>
    <p:sldId id="388" r:id="rId13"/>
    <p:sldId id="386" r:id="rId14"/>
    <p:sldId id="393" r:id="rId15"/>
    <p:sldId id="394" r:id="rId16"/>
    <p:sldId id="395" r:id="rId17"/>
    <p:sldId id="397" r:id="rId18"/>
    <p:sldId id="396" r:id="rId19"/>
    <p:sldId id="375" r:id="rId20"/>
    <p:sldId id="381" r:id="rId21"/>
    <p:sldId id="370" r:id="rId22"/>
    <p:sldId id="330" r:id="rId23"/>
    <p:sldId id="3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1596F3"/>
    <a:srgbClr val="FF9900"/>
    <a:srgbClr val="F37D91"/>
    <a:srgbClr val="FFCC99"/>
    <a:srgbClr val="996633"/>
    <a:srgbClr val="00FFCC"/>
    <a:srgbClr val="00483A"/>
    <a:srgbClr val="1D3FD1"/>
    <a:srgbClr val="5D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4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63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06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39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87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91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0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62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2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47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8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8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95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58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6456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14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94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0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0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2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9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526A92-8AAF-4BF0-85FE-B336BF0F8D2D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4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8.xml"/><Relationship Id="rId7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7.xml"/><Relationship Id="rId4" Type="http://schemas.openxmlformats.org/officeDocument/2006/relationships/image" Target="../media/image7.png"/><Relationship Id="rId9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4073" y="2376055"/>
            <a:ext cx="8248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</p:spTree>
    <p:extLst>
      <p:ext uri="{BB962C8B-B14F-4D97-AF65-F5344CB8AC3E}">
        <p14:creationId xmlns:p14="http://schemas.microsoft.com/office/powerpoint/2010/main" val="168440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14755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147551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933" y="633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604" y="661480"/>
            <a:ext cx="1172861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1.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Parents should give teens some freedom,______ they should also set limits.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for			B. so			C. but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2.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We don’t cheat on exams, ______ it is a wrong thing to do.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or			B. for			C. and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3.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Lan wants to join the school music club; ______, she can’t sing or play any instruments.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however		B. otherwise		C. therefore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4.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Schoolwork causes teens a lot of pressure, ______ they also feel pressure from their parents.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and			B. but			C. or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5.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She wanted to prepare for the exam; ______, she turned off her mobile phone.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however		B. otherwise		C. therefore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6. English is very difficult to learn, ______ it is useful for you.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for			B. so			C. but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10649529" y="6262255"/>
            <a:ext cx="1209964" cy="674254"/>
          </a:xfrm>
          <a:prstGeom prst="downArrowCallou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6656" y="214498"/>
            <a:ext cx="4311732" cy="523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3706" y="948658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6" name="Heptagon 25">
            <a:hlinkClick r:id="rId2" action="ppaction://hlinksldjump"/>
          </p:cNvPr>
          <p:cNvSpPr/>
          <p:nvPr/>
        </p:nvSpPr>
        <p:spPr>
          <a:xfrm>
            <a:off x="6663570" y="1918278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5-Point Star 27">
            <a:hlinkClick r:id="rId3" action="ppaction://hlinksldjump"/>
          </p:cNvPr>
          <p:cNvSpPr/>
          <p:nvPr/>
        </p:nvSpPr>
        <p:spPr>
          <a:xfrm>
            <a:off x="11253784" y="6243782"/>
            <a:ext cx="685800" cy="614218"/>
          </a:xfrm>
          <a:prstGeom prst="star5">
            <a:avLst/>
          </a:prstGeom>
          <a:ln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58544" y="1377770"/>
            <a:ext cx="3626016" cy="3703631"/>
          </a:xfrm>
          <a:prstGeom prst="ellipse">
            <a:avLst/>
          </a:prstGeom>
          <a:solidFill>
            <a:srgbClr val="F79646">
              <a:lumMod val="50000"/>
            </a:srgbClr>
          </a:solidFill>
          <a:ln w="5715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16700" r="16700"/>
          <a:stretch/>
        </p:blipFill>
        <p:spPr>
          <a:xfrm>
            <a:off x="381000" y="1130121"/>
            <a:ext cx="4200236" cy="4226970"/>
          </a:xfrm>
          <a:prstGeom prst="ellipse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2343159" y="3096584"/>
            <a:ext cx="236479" cy="241541"/>
          </a:xfrm>
          <a:prstGeom prst="ellipse">
            <a:avLst/>
          </a:prstGeom>
          <a:gradFill flip="none" rotWithShape="1">
            <a:gsLst>
              <a:gs pos="0">
                <a:srgbClr val="F79646">
                  <a:lumMod val="67000"/>
                </a:srgbClr>
              </a:gs>
              <a:gs pos="48000">
                <a:srgbClr val="F79646">
                  <a:lumMod val="97000"/>
                  <a:lumOff val="3000"/>
                </a:srgbClr>
              </a:gs>
              <a:gs pos="100000">
                <a:srgbClr val="F79646">
                  <a:lumMod val="60000"/>
                  <a:lumOff val="4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-1" y="3080723"/>
            <a:ext cx="874719" cy="161026"/>
          </a:xfrm>
          <a:prstGeom prst="homePlate">
            <a:avLst>
              <a:gd name="adj" fmla="val 218596"/>
            </a:avLst>
          </a:prstGeom>
          <a:solidFill>
            <a:srgbClr val="FFFF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Heptagon 33">
            <a:hlinkClick r:id="rId5" action="ppaction://hlinksldjump"/>
          </p:cNvPr>
          <p:cNvSpPr/>
          <p:nvPr/>
        </p:nvSpPr>
        <p:spPr>
          <a:xfrm>
            <a:off x="8245039" y="3923146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5" name="Heptagon 34">
            <a:hlinkClick r:id="rId6" action="ppaction://hlinksldjump"/>
          </p:cNvPr>
          <p:cNvSpPr/>
          <p:nvPr/>
        </p:nvSpPr>
        <p:spPr>
          <a:xfrm>
            <a:off x="8245039" y="2927927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6" name="Heptagon 35">
            <a:hlinkClick r:id="rId7" action="ppaction://hlinksldjump"/>
          </p:cNvPr>
          <p:cNvSpPr/>
          <p:nvPr/>
        </p:nvSpPr>
        <p:spPr>
          <a:xfrm>
            <a:off x="8235332" y="1932708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7" name="Heptagon 36">
            <a:hlinkClick r:id="rId8" action="ppaction://hlinksldjump"/>
          </p:cNvPr>
          <p:cNvSpPr/>
          <p:nvPr/>
        </p:nvSpPr>
        <p:spPr>
          <a:xfrm>
            <a:off x="6663570" y="3935269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Heptagon 37">
            <a:hlinkClick r:id="rId9" action="ppaction://hlinksldjump"/>
          </p:cNvPr>
          <p:cNvSpPr/>
          <p:nvPr/>
        </p:nvSpPr>
        <p:spPr>
          <a:xfrm>
            <a:off x="6663570" y="2926773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201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92256" y="1538606"/>
            <a:ext cx="11176000" cy="2078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1. </a:t>
            </a:r>
            <a:r>
              <a:rPr lang="en-US" sz="3200" dirty="0">
                <a:latin typeface="Arial Narrow" panose="020B0606020202030204" pitchFamily="34" charset="0"/>
              </a:rPr>
              <a:t>Parents should give teens some freedom,______ they should also set limits.</a:t>
            </a:r>
          </a:p>
          <a:p>
            <a:pPr marL="0" indent="0">
              <a:buNone/>
            </a:pPr>
            <a:r>
              <a:rPr lang="en-US" sz="3200" dirty="0">
                <a:latin typeface="Arial Narrow" panose="020B0606020202030204" pitchFamily="34" charset="0"/>
              </a:rPr>
              <a:t>	A. for			B. so			C. but</a:t>
            </a:r>
          </a:p>
          <a:p>
            <a:pPr marL="0" indent="0">
              <a:buNone/>
            </a:pPr>
            <a:endParaRPr lang="en-US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485462" y="2253672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4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18933" y="920089"/>
            <a:ext cx="11176000" cy="2078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en-US" sz="3200" b="1" dirty="0">
                <a:solidFill>
                  <a:srgbClr val="FF9933"/>
                </a:solidFill>
                <a:latin typeface="Arial Narrow" panose="020B0606020202030204" pitchFamily="34" charset="0"/>
              </a:rPr>
              <a:t>. </a:t>
            </a:r>
            <a:r>
              <a:rPr lang="en-US" sz="3200" dirty="0">
                <a:latin typeface="Arial Narrow" panose="020B0606020202030204" pitchFamily="34" charset="0"/>
              </a:rPr>
              <a:t>We don’t cheat on exams, ______ it is a wrong thing to do.</a:t>
            </a:r>
          </a:p>
          <a:p>
            <a:pPr marL="0" indent="0">
              <a:buNone/>
            </a:pPr>
            <a:r>
              <a:rPr lang="en-US" sz="3200" dirty="0">
                <a:latin typeface="Arial Narrow" panose="020B0606020202030204" pitchFamily="34" charset="0"/>
              </a:rPr>
              <a:t>	A. or			B. for			C. and</a:t>
            </a:r>
          </a:p>
        </p:txBody>
      </p:sp>
      <p:sp>
        <p:nvSpPr>
          <p:cNvPr id="33" name="Oval 32"/>
          <p:cNvSpPr/>
          <p:nvPr/>
        </p:nvSpPr>
        <p:spPr>
          <a:xfrm>
            <a:off x="2755302" y="2075829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0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932" y="1305118"/>
            <a:ext cx="11054231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  <a:r>
              <a:rPr lang="en-US" sz="3200" b="1" dirty="0">
                <a:solidFill>
                  <a:srgbClr val="FF9933"/>
                </a:solidFill>
                <a:latin typeface="Arial Narrow" panose="020B0606020202030204" pitchFamily="34" charset="0"/>
              </a:rPr>
              <a:t>. </a:t>
            </a: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Lan wants to join the school music club; ______, she can’t sing or play any instruments.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	A. however		B. otherwise		C. therefore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endParaRPr lang="en-US" sz="500" dirty="0">
              <a:solidFill>
                <a:srgbClr val="335B74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41045" y="2506457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915968" y="1245136"/>
            <a:ext cx="10878868" cy="17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4. </a:t>
            </a: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Schoolwork causes teens a lot of pressure, ______ they also feel pressure from their parents.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	A. and			B. but			C. or</a:t>
            </a:r>
          </a:p>
        </p:txBody>
      </p:sp>
      <p:sp>
        <p:nvSpPr>
          <p:cNvPr id="10" name="Oval 9"/>
          <p:cNvSpPr/>
          <p:nvPr/>
        </p:nvSpPr>
        <p:spPr>
          <a:xfrm>
            <a:off x="1344808" y="2470746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9963" y="1288157"/>
            <a:ext cx="8829964" cy="17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5. </a:t>
            </a: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She wanted to prepare for the exam; ______, she turned off her mobile phone.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	A. however		B. otherwise		C. therefore</a:t>
            </a:r>
          </a:p>
        </p:txBody>
      </p:sp>
      <p:sp>
        <p:nvSpPr>
          <p:cNvPr id="10" name="Oval 9"/>
          <p:cNvSpPr/>
          <p:nvPr/>
        </p:nvSpPr>
        <p:spPr>
          <a:xfrm>
            <a:off x="6692662" y="2515196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1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9963" y="1288157"/>
            <a:ext cx="88299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6.</a:t>
            </a: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 . English is very difficult to learn, ______ it is useful for you.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	A. for			B. so			C. but</a:t>
            </a:r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en-US" sz="3200" dirty="0">
              <a:solidFill>
                <a:srgbClr val="335B74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570115" y="1879760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9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14755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147551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933" y="633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604" y="661480"/>
            <a:ext cx="1172861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1.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Parents should give teens some freedom,______ they should also set limits.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for			B. so			C. but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2.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We don’t cheat on exams, ______ it is a wrong thing to do.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or			B. for			C. and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3.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Lan wants to join the school music club; ______, she can’t sing or play any instruments.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however		B. otherwise		C. therefore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4.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Schoolwork causes teens a lot of pressure, ______ they also feel pressure from their parents.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and			B. but			C. or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5.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She wanted to prepare for the exam; ______, she turned off her mobile phone.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however		B. otherwise		C. therefore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6. English is very difficult to learn, ______ it is useful for you.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for			B. so			C. but</a:t>
            </a:r>
          </a:p>
        </p:txBody>
      </p:sp>
      <p:sp>
        <p:nvSpPr>
          <p:cNvPr id="7" name="Oval 6"/>
          <p:cNvSpPr/>
          <p:nvPr/>
        </p:nvSpPr>
        <p:spPr>
          <a:xfrm>
            <a:off x="6674481" y="1089890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08190" y="1935017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78845" y="3242324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78845" y="4532746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74481" y="5384801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74481" y="6262255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0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5053" y="148169"/>
            <a:ext cx="104915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the two sentences to make compound sentences, using the words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2448" y="27607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233" y="1618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62448" y="2357096"/>
            <a:ext cx="1163000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1. </a:t>
            </a:r>
            <a:r>
              <a:rPr lang="en-US" sz="3200" dirty="0" err="1">
                <a:solidFill>
                  <a:srgbClr val="242021"/>
                </a:solidFill>
                <a:effectLst/>
                <a:latin typeface="Arial Narrow" panose="020B0606020202030204" pitchFamily="34" charset="0"/>
              </a:rPr>
              <a:t>Phong</a:t>
            </a:r>
            <a:r>
              <a:rPr lang="en-US" sz="3200" dirty="0">
                <a:solidFill>
                  <a:srgbClr val="242021"/>
                </a:solidFill>
                <a:effectLst/>
                <a:latin typeface="Arial Narrow" panose="020B0606020202030204" pitchFamily="34" charset="0"/>
              </a:rPr>
              <a:t> has to study harder. He may fail the exam.</a:t>
            </a:r>
          </a:p>
          <a:p>
            <a:r>
              <a:rPr lang="en-US" sz="3200" dirty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___________________________________________________</a:t>
            </a:r>
            <a:endParaRPr lang="en-US" sz="3200" dirty="0">
              <a:solidFill>
                <a:srgbClr val="242021"/>
              </a:solidFill>
              <a:effectLst/>
              <a:latin typeface="Arial Narrow" panose="020B0606020202030204" pitchFamily="34" charset="0"/>
            </a:endParaRPr>
          </a:p>
          <a:p>
            <a:endParaRPr lang="en-US" sz="3200" dirty="0">
              <a:solidFill>
                <a:srgbClr val="24202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2. </a:t>
            </a:r>
            <a:r>
              <a:rPr lang="en-US" sz="3200" dirty="0">
                <a:solidFill>
                  <a:srgbClr val="242021"/>
                </a:solidFill>
                <a:latin typeface="Arial Narrow" panose="020B0606020202030204" pitchFamily="34" charset="0"/>
              </a:rPr>
              <a:t>She is very sensitive. Don’t comment on her new hairstyle.</a:t>
            </a:r>
          </a:p>
          <a:p>
            <a:r>
              <a:rPr lang="en-US" sz="3200" dirty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___________________________________________________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246" y="2824934"/>
            <a:ext cx="10817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Phong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 has to study harder; </a:t>
            </a:r>
            <a:r>
              <a:rPr lang="en-US" sz="32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otherwise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, he may fail the exam.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4246" y="4312304"/>
            <a:ext cx="1176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She is very sensitive</a:t>
            </a:r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;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therefore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, don’t comment on her new hairstyle. 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85" t="10130" r="3572" b="10130"/>
          <a:stretch/>
        </p:blipFill>
        <p:spPr>
          <a:xfrm>
            <a:off x="2563026" y="979166"/>
            <a:ext cx="6848829" cy="12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67" y="798473"/>
            <a:ext cx="10786060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books / I / science / read /.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 / They/ their / clean/  every day.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Mark / he / usually/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-working  / is/  gets/; therefore,/good marks/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Mai / bought / I /,for / many books /she/reading/likes/.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learn / words / every day / You / should / the / new /.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647" y="127934"/>
            <a:ext cx="5739072" cy="5564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JUMBLED SENTENCES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7291" y="3743530"/>
            <a:ext cx="7996382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read science books.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They clean their house every day.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lvl="0" indent="-1905" algn="just">
              <a:lnSpc>
                <a:spcPct val="115000"/>
              </a:lnSpc>
              <a:spcBef>
                <a:spcPts val="195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Mark is hard-working; therefore, he usually gets high scores on exams.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lvl="0" indent="-1905" algn="just">
              <a:lnSpc>
                <a:spcPct val="115000"/>
              </a:lnSpc>
              <a:spcBef>
                <a:spcPts val="195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Mai bought many books, for she likes reading.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You should learn the new words every day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556" y="3548188"/>
            <a:ext cx="1522596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Answer key: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4824" y="127934"/>
            <a:ext cx="370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* Work in groups</a:t>
            </a:r>
          </a:p>
        </p:txBody>
      </p:sp>
    </p:spTree>
    <p:extLst>
      <p:ext uri="{BB962C8B-B14F-4D97-AF65-F5344CB8AC3E}">
        <p14:creationId xmlns:p14="http://schemas.microsoft.com/office/powerpoint/2010/main" val="37899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2870" y="472729"/>
            <a:ext cx="1188802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3. </a:t>
            </a:r>
            <a:r>
              <a:rPr lang="en-US" sz="3200" dirty="0" err="1">
                <a:solidFill>
                  <a:srgbClr val="242021"/>
                </a:solidFill>
                <a:latin typeface="Arial Narrow" panose="020B0606020202030204" pitchFamily="34" charset="0"/>
              </a:rPr>
              <a:t>Mi</a:t>
            </a:r>
            <a:r>
              <a:rPr lang="en-US" sz="3200" dirty="0">
                <a:solidFill>
                  <a:srgbClr val="242021"/>
                </a:solidFill>
                <a:latin typeface="Arial Narrow" panose="020B0606020202030204" pitchFamily="34" charset="0"/>
              </a:rPr>
              <a:t> wants to have more friends. She doesn’t connect well with others.</a:t>
            </a:r>
          </a:p>
          <a:p>
            <a:r>
              <a:rPr lang="en-US" sz="3200" dirty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__________________________________________________________</a:t>
            </a:r>
          </a:p>
          <a:p>
            <a:endParaRPr lang="en-US" dirty="0">
              <a:solidFill>
                <a:srgbClr val="24202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4.</a:t>
            </a:r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242021"/>
                </a:solidFill>
                <a:latin typeface="Arial Narrow" panose="020B0606020202030204" pitchFamily="34" charset="0"/>
              </a:rPr>
              <a:t>Students can work in groups. She can work in pairs.</a:t>
            </a:r>
          </a:p>
          <a:p>
            <a:r>
              <a:rPr lang="en-US" sz="3200" dirty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___________________________________________________</a:t>
            </a:r>
          </a:p>
          <a:p>
            <a:endParaRPr lang="en-US" dirty="0">
              <a:solidFill>
                <a:srgbClr val="24202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5. </a:t>
            </a:r>
            <a:r>
              <a:rPr lang="en-US" sz="3200" dirty="0">
                <a:solidFill>
                  <a:srgbClr val="242021"/>
                </a:solidFill>
                <a:latin typeface="Arial Narrow" panose="020B0606020202030204" pitchFamily="34" charset="0"/>
              </a:rPr>
              <a:t>My friend likes showing off her new things. She often posts pictures on social media.</a:t>
            </a:r>
          </a:p>
          <a:p>
            <a:r>
              <a:rPr lang="en-US" sz="3200" dirty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___________________________________________________</a:t>
            </a:r>
            <a:br>
              <a:rPr lang="en-US" sz="3200" dirty="0">
                <a:solidFill>
                  <a:srgbClr val="242021"/>
                </a:solidFill>
                <a:latin typeface="Arial Narrow" panose="020B0606020202030204" pitchFamily="34" charset="0"/>
              </a:rPr>
            </a:br>
            <a:r>
              <a:rPr lang="en-US" sz="3200" dirty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800" y="926701"/>
            <a:ext cx="1201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Mi</a:t>
            </a:r>
            <a:r>
              <a:rPr lang="en-US" sz="3100" dirty="0">
                <a:solidFill>
                  <a:srgbClr val="FF0000"/>
                </a:solidFill>
                <a:latin typeface="Arial Narrow" panose="020B0606020202030204" pitchFamily="34" charset="0"/>
              </a:rPr>
              <a:t> wants to have more friends, </a:t>
            </a:r>
            <a:r>
              <a:rPr lang="en-US" sz="31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but</a:t>
            </a:r>
            <a:r>
              <a:rPr lang="en-US" sz="3100" dirty="0">
                <a:solidFill>
                  <a:srgbClr val="FF0000"/>
                </a:solidFill>
                <a:latin typeface="Arial Narrow" panose="020B0606020202030204" pitchFamily="34" charset="0"/>
              </a:rPr>
              <a:t> she doesn’t connect well with others.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6691" y="2201744"/>
            <a:ext cx="10924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Students can work in groups, </a:t>
            </a:r>
            <a:r>
              <a:rPr lang="en-US" sz="32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or </a:t>
            </a:r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they can work in pairs.  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2870" y="3902114"/>
            <a:ext cx="12906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My friend likes showing off her new things, </a:t>
            </a:r>
            <a:r>
              <a:rPr lang="en-US" sz="32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so</a:t>
            </a:r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 she often posts </a:t>
            </a:r>
            <a:b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pictures on social media.   </a:t>
            </a:r>
          </a:p>
        </p:txBody>
      </p:sp>
    </p:spTree>
    <p:extLst>
      <p:ext uri="{BB962C8B-B14F-4D97-AF65-F5344CB8AC3E}">
        <p14:creationId xmlns:p14="http://schemas.microsoft.com/office/powerpoint/2010/main" val="34055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1668" y="112168"/>
            <a:ext cx="3576406" cy="584775"/>
          </a:xfrm>
          <a:prstGeom prst="rect">
            <a:avLst/>
          </a:prstGeom>
          <a:solidFill>
            <a:srgbClr val="FF9933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49727" y="1466385"/>
            <a:ext cx="11831465" cy="136375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b="1" dirty="0"/>
              <a:t>Work in groups. Each group makes as many compound sentences as possible. The group with the most correct sentence is the winner.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3158546" y="10568"/>
            <a:ext cx="8414617" cy="13542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GAME: SENTENCE RACE</a:t>
            </a:r>
          </a:p>
          <a:p>
            <a:pPr algn="ctr"/>
            <a:endParaRPr lang="en-US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Which group has the most sentences?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163" y="3325091"/>
            <a:ext cx="6908800" cy="3367348"/>
          </a:xfrm>
          <a:prstGeom prst="rect">
            <a:avLst/>
          </a:prstGeom>
        </p:spPr>
      </p:pic>
      <p:pic>
        <p:nvPicPr>
          <p:cNvPr id="2050" name="Picture 2" descr="Structure Clipart Cooperative Learning - Group Work Clipart - Free  Transparent PNG Clipart Images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2" b="97273" l="4286" r="94524">
                        <a14:foregroundMark x1="14048" y1="73523" x2="14048" y2="73523"/>
                        <a14:foregroundMark x1="24167" y1="67841" x2="24167" y2="67841"/>
                        <a14:foregroundMark x1="41310" y1="56136" x2="41310" y2="56136"/>
                        <a14:foregroundMark x1="36667" y1="48409" x2="36667" y2="48409"/>
                        <a14:foregroundMark x1="34286" y1="51932" x2="34286" y2="51932"/>
                        <a14:foregroundMark x1="32381" y1="53750" x2="32381" y2="53750"/>
                        <a14:foregroundMark x1="32381" y1="59091" x2="32381" y2="59091"/>
                        <a14:foregroundMark x1="35357" y1="56705" x2="35357" y2="56705"/>
                        <a14:foregroundMark x1="41310" y1="58182" x2="41310" y2="58182"/>
                        <a14:foregroundMark x1="43214" y1="59318" x2="43214" y2="59318"/>
                        <a14:foregroundMark x1="41786" y1="63182" x2="41786" y2="63182"/>
                        <a14:foregroundMark x1="39405" y1="61705" x2="39405" y2="61705"/>
                        <a14:foregroundMark x1="39167" y1="61136" x2="39167" y2="61136"/>
                        <a14:foregroundMark x1="37500" y1="58750" x2="37500" y2="58750"/>
                        <a14:foregroundMark x1="37143" y1="59659" x2="37143" y2="59659"/>
                        <a14:foregroundMark x1="36905" y1="60795" x2="36905" y2="60795"/>
                        <a14:foregroundMark x1="38810" y1="63750" x2="38810" y2="63750"/>
                        <a14:foregroundMark x1="42024" y1="65227" x2="42024" y2="65227"/>
                        <a14:foregroundMark x1="42619" y1="65568" x2="42619" y2="65568"/>
                        <a14:foregroundMark x1="45595" y1="67273" x2="45595" y2="67273"/>
                        <a14:foregroundMark x1="47738" y1="67841" x2="47738" y2="67841"/>
                        <a14:foregroundMark x1="51786" y1="65227" x2="51786" y2="65227"/>
                        <a14:foregroundMark x1="55357" y1="66136" x2="55357" y2="66136"/>
                        <a14:foregroundMark x1="60238" y1="65227" x2="60238" y2="65227"/>
                        <a14:foregroundMark x1="37976" y1="49659" x2="63214" y2="64659"/>
                        <a14:foregroundMark x1="47738" y1="42273" x2="56548" y2="46705"/>
                        <a14:foregroundMark x1="55714" y1="28068" x2="58929" y2="18750"/>
                        <a14:foregroundMark x1="58571" y1="19318" x2="56429" y2="11364"/>
                        <a14:foregroundMark x1="77381" y1="10114" x2="83571" y2="9318"/>
                        <a14:foregroundMark x1="72738" y1="29886" x2="82857" y2="28750"/>
                        <a14:foregroundMark x1="73095" y1="33977" x2="76905" y2="33409"/>
                        <a14:foregroundMark x1="80833" y1="33750" x2="83929" y2="36023"/>
                        <a14:foregroundMark x1="73571" y1="62045" x2="74048" y2="70568"/>
                        <a14:foregroundMark x1="18690" y1="29886" x2="33095" y2="29545"/>
                        <a14:foregroundMark x1="19524" y1="32841" x2="31190" y2="33182"/>
                        <a14:foregroundMark x1="57619" y1="11591" x2="65357" y2="11591"/>
                        <a14:foregroundMark x1="27738" y1="84091" x2="29881" y2="8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9" y="3867420"/>
            <a:ext cx="3435583" cy="27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96886" y="280409"/>
            <a:ext cx="3447624" cy="646331"/>
          </a:xfrm>
          <a:prstGeom prst="rect">
            <a:avLst/>
          </a:prstGeom>
          <a:solidFill>
            <a:srgbClr val="F37D9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715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/>
              <a:t>Do exercise in the workbook.</a:t>
            </a:r>
            <a:endParaRPr lang="en-US" sz="3600" dirty="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44" y="465028"/>
            <a:ext cx="2875370" cy="2875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6145" y="1717779"/>
            <a:ext cx="7352145" cy="127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 exercises in the workbook.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Prepare  lesson 4 ( communication)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5694219"/>
            <a:ext cx="1256145" cy="1238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7987"/>
            <a:ext cx="12324735" cy="6975987"/>
          </a:xfrm>
          <a:prstGeom prst="rect">
            <a:avLst/>
          </a:prstGeom>
          <a:solidFill>
            <a:srgbClr val="F37D9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251826" y="2122580"/>
            <a:ext cx="10496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pPr algn="ctr"/>
            <a:r>
              <a:rPr lang="en-GB" sz="6000" b="1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6000" b="1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2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647" y="127934"/>
            <a:ext cx="5739072" cy="5564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JUMBLED SENTENCES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854" y="1318108"/>
            <a:ext cx="7996382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read science books.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They clean their house every day.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lvl="0" indent="-1905" algn="just">
              <a:lnSpc>
                <a:spcPct val="115000"/>
              </a:lnSpc>
              <a:spcBef>
                <a:spcPts val="195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Mark is hard-working; therefore, he usually gets high scores on exams.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lvl="0" indent="-1905" algn="just">
              <a:lnSpc>
                <a:spcPct val="115000"/>
              </a:lnSpc>
              <a:spcBef>
                <a:spcPts val="195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Mai bought many books, for she likes reading.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You should learn the new words every day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12" y="809999"/>
            <a:ext cx="1522596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Answer key: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674" y="4467688"/>
            <a:ext cx="236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* Questions: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674" y="5439493"/>
            <a:ext cx="8717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202124"/>
                </a:solidFill>
                <a:latin typeface="inherit"/>
              </a:rPr>
              <a:t>- which sentence is compound sentence?</a:t>
            </a:r>
            <a:r>
              <a:rPr lang="en-US" altLang="en-US" sz="2400" b="1" i="1" dirty="0">
                <a:solidFill>
                  <a:prstClr val="white"/>
                </a:solidFill>
              </a:rPr>
              <a:t> </a:t>
            </a:r>
            <a:endParaRPr lang="en-US" altLang="en-US" sz="2400" b="1" i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674" y="4893562"/>
            <a:ext cx="589296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202124"/>
                </a:solidFill>
                <a:latin typeface="inherit"/>
              </a:rPr>
              <a:t>- Which sentence is simple sentence ? </a:t>
            </a:r>
          </a:p>
        </p:txBody>
      </p:sp>
    </p:spTree>
    <p:extLst>
      <p:ext uri="{BB962C8B-B14F-4D97-AF65-F5344CB8AC3E}">
        <p14:creationId xmlns:p14="http://schemas.microsoft.com/office/powerpoint/2010/main" val="25738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690944" y="24415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48001" y="188689"/>
            <a:ext cx="1561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74137" y="213764"/>
            <a:ext cx="4065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TEENAGERS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29943" y="199183"/>
            <a:ext cx="673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9" y="2063976"/>
            <a:ext cx="6899565" cy="417057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281593" y="1143756"/>
            <a:ext cx="4289754" cy="625641"/>
          </a:xfrm>
          <a:prstGeom prst="roundRect">
            <a:avLst>
              <a:gd name="adj" fmla="val 4266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96" y="998331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48949" y="1256521"/>
            <a:ext cx="3922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0812" y="97597"/>
            <a:ext cx="26163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0B3834-4C81-4FEB-AFD7-98DFCE8021FF}"/>
              </a:ext>
            </a:extLst>
          </p:cNvPr>
          <p:cNvSpPr txBox="1"/>
          <p:nvPr/>
        </p:nvSpPr>
        <p:spPr>
          <a:xfrm>
            <a:off x="2731273" y="143763"/>
            <a:ext cx="7489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596F3"/>
                </a:solidFill>
              </a:rPr>
              <a:t>Simple sentences </a:t>
            </a:r>
            <a:br>
              <a:rPr lang="en-US" sz="3600" b="1" dirty="0">
                <a:solidFill>
                  <a:srgbClr val="1596F3"/>
                </a:solidFill>
              </a:rPr>
            </a:br>
            <a:r>
              <a:rPr lang="en-US" sz="3600" b="1" dirty="0">
                <a:solidFill>
                  <a:srgbClr val="1596F3"/>
                </a:solidFill>
              </a:rPr>
              <a:t>&amp; Compound sentences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" y="1600413"/>
            <a:ext cx="11856720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Eg1: </a:t>
            </a:r>
            <a:r>
              <a:rPr lang="en-US" sz="3000" i="1" u="sng" dirty="0">
                <a:solidFill>
                  <a:schemeClr val="bg1"/>
                </a:solidFill>
                <a:ea typeface="Calibri" panose="020F0502020204030204" pitchFamily="34" charset="0"/>
              </a:rPr>
              <a:t>Minh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3000" i="1" u="dbl" dirty="0">
                <a:solidFill>
                  <a:schemeClr val="bg1"/>
                </a:solidFill>
                <a:ea typeface="Calibri" panose="020F0502020204030204" pitchFamily="34" charset="0"/>
              </a:rPr>
              <a:t>has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some problems with his schoolwork.</a:t>
            </a:r>
            <a:endParaRPr lang="en-US" sz="3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          </a:t>
            </a:r>
            <a:endParaRPr lang="en-US" sz="3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Eg2: </a:t>
            </a:r>
            <a:r>
              <a:rPr lang="en-US" sz="3000" i="1" u="sng" dirty="0">
                <a:solidFill>
                  <a:schemeClr val="bg1"/>
                </a:solidFill>
                <a:ea typeface="Calibri" panose="020F0502020204030204" pitchFamily="34" charset="0"/>
              </a:rPr>
              <a:t>Mark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3000" i="1" u="dbl" dirty="0">
                <a:solidFill>
                  <a:schemeClr val="bg1"/>
                </a:solidFill>
                <a:ea typeface="Calibri" panose="020F0502020204030204" pitchFamily="34" charset="0"/>
              </a:rPr>
              <a:t>is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hard-working; </a:t>
            </a:r>
            <a:r>
              <a:rPr lang="en-US" sz="3000" i="1" u="heavy" dirty="0">
                <a:solidFill>
                  <a:schemeClr val="bg1"/>
                </a:solidFill>
                <a:ea typeface="Calibri" panose="020F0502020204030204" pitchFamily="34" charset="0"/>
              </a:rPr>
              <a:t>therefore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, </a:t>
            </a:r>
            <a:r>
              <a:rPr lang="en-US" sz="3000" i="1" u="sng" dirty="0">
                <a:solidFill>
                  <a:schemeClr val="bg1"/>
                </a:solidFill>
                <a:ea typeface="Calibri" panose="020F0502020204030204" pitchFamily="34" charset="0"/>
              </a:rPr>
              <a:t>he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usually </a:t>
            </a:r>
            <a:r>
              <a:rPr lang="en-US" sz="3000" i="1" u="dbl" dirty="0">
                <a:solidFill>
                  <a:schemeClr val="bg1"/>
                </a:solidFill>
                <a:ea typeface="Calibri" panose="020F0502020204030204" pitchFamily="34" charset="0"/>
              </a:rPr>
              <a:t>gets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high scores on exams.</a:t>
            </a:r>
            <a:endParaRPr lang="en-US" sz="3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          </a:t>
            </a:r>
            <a:endParaRPr lang="en-US" sz="3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4489" y="2012984"/>
            <a:ext cx="37397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87916" y="2012984"/>
            <a:ext cx="3505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10480" y="3329835"/>
            <a:ext cx="8008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400" b="1" cap="none" spc="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74317" y="3367935"/>
            <a:ext cx="8395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400" b="1" cap="none" spc="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39132" y="3367936"/>
            <a:ext cx="8008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4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00699" y="3367935"/>
            <a:ext cx="8395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4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12101" y="3491045"/>
            <a:ext cx="22270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1596F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connector</a:t>
            </a:r>
          </a:p>
        </p:txBody>
      </p:sp>
    </p:spTree>
    <p:extLst>
      <p:ext uri="{BB962C8B-B14F-4D97-AF65-F5344CB8AC3E}">
        <p14:creationId xmlns:p14="http://schemas.microsoft.com/office/powerpoint/2010/main" val="274265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9" grpId="0"/>
      <p:bldP spid="20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2465"/>
          <a:stretch/>
        </p:blipFill>
        <p:spPr>
          <a:xfrm>
            <a:off x="247794" y="380020"/>
            <a:ext cx="5781675" cy="3649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8611" b="5459"/>
          <a:stretch/>
        </p:blipFill>
        <p:spPr>
          <a:xfrm>
            <a:off x="6334788" y="3228686"/>
            <a:ext cx="5781675" cy="19907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47767" b="31886"/>
          <a:stretch/>
        </p:blipFill>
        <p:spPr>
          <a:xfrm>
            <a:off x="6196243" y="942167"/>
            <a:ext cx="5781675" cy="15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3345" y="150475"/>
            <a:ext cx="10760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*</a:t>
            </a:r>
            <a:r>
              <a:rPr lang="en-US" sz="2400" b="1" u="sng" dirty="0">
                <a:solidFill>
                  <a:srgbClr val="00B0F0"/>
                </a:solidFill>
                <a:latin typeface="Arial Black" panose="020B0A04020102020204" pitchFamily="34" charset="0"/>
              </a:rPr>
              <a:t>Grammar</a:t>
            </a:r>
            <a:r>
              <a:rPr lang="en-US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:  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SIMPLE SENTENCES &amp; COMPOUND SENTENCES</a:t>
            </a:r>
          </a:p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                                                        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(Câu đơn &amp; câu ghép)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5016" y="954326"/>
            <a:ext cx="77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- Một câu đơn gồm một mệnh đề độc lập.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345" y="5122870"/>
            <a:ext cx="11856720" cy="138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Eg3: </a:t>
            </a:r>
            <a:r>
              <a:rPr lang="en-US" sz="3000" i="1" u="sng" dirty="0">
                <a:solidFill>
                  <a:schemeClr val="bg1"/>
                </a:solidFill>
                <a:ea typeface="Calibri" panose="020F0502020204030204" pitchFamily="34" charset="0"/>
              </a:rPr>
              <a:t>Mark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3000" i="1" u="dbl" dirty="0">
                <a:solidFill>
                  <a:schemeClr val="bg1"/>
                </a:solidFill>
                <a:ea typeface="Calibri" panose="020F0502020204030204" pitchFamily="34" charset="0"/>
              </a:rPr>
              <a:t>is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hard-working</a:t>
            </a:r>
            <a:r>
              <a:rPr lang="en-US" sz="3000" b="1" i="1" dirty="0">
                <a:solidFill>
                  <a:schemeClr val="bg1"/>
                </a:solidFill>
                <a:ea typeface="Calibri" panose="020F0502020204030204" pitchFamily="34" charset="0"/>
              </a:rPr>
              <a:t>; </a:t>
            </a:r>
            <a:r>
              <a:rPr lang="en-US" sz="3000" b="1" i="1" u="heavy" dirty="0">
                <a:solidFill>
                  <a:schemeClr val="bg1"/>
                </a:solidFill>
                <a:ea typeface="Calibri" panose="020F0502020204030204" pitchFamily="34" charset="0"/>
              </a:rPr>
              <a:t>therefore</a:t>
            </a:r>
            <a:r>
              <a:rPr lang="en-US" sz="3000" b="1" i="1" dirty="0">
                <a:solidFill>
                  <a:schemeClr val="bg1"/>
                </a:solidFill>
                <a:ea typeface="Calibri" panose="020F0502020204030204" pitchFamily="34" charset="0"/>
              </a:rPr>
              <a:t>, </a:t>
            </a:r>
            <a:r>
              <a:rPr lang="en-US" sz="3000" i="1" u="sng" dirty="0">
                <a:solidFill>
                  <a:schemeClr val="bg1"/>
                </a:solidFill>
                <a:ea typeface="Calibri" panose="020F0502020204030204" pitchFamily="34" charset="0"/>
              </a:rPr>
              <a:t>he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usually </a:t>
            </a:r>
            <a:r>
              <a:rPr lang="en-US" sz="3000" i="1" u="dbl" dirty="0">
                <a:solidFill>
                  <a:schemeClr val="bg1"/>
                </a:solidFill>
                <a:ea typeface="Calibri" panose="020F0502020204030204" pitchFamily="34" charset="0"/>
              </a:rPr>
              <a:t>gets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high scores on exams.</a:t>
            </a:r>
            <a:endParaRPr lang="en-US" sz="30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300403"/>
            <a:ext cx="9264073" cy="65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</a:rPr>
              <a:t>Eg1: </a:t>
            </a:r>
            <a:r>
              <a:rPr lang="en-US" sz="2800" i="1" u="sng" dirty="0">
                <a:solidFill>
                  <a:schemeClr val="bg1"/>
                </a:solidFill>
                <a:ea typeface="Calibri" panose="020F0502020204030204" pitchFamily="34" charset="0"/>
              </a:rPr>
              <a:t>Minh</a:t>
            </a:r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2800" i="1" u="dbl" dirty="0">
                <a:solidFill>
                  <a:schemeClr val="bg1"/>
                </a:solidFill>
                <a:ea typeface="Calibri" panose="020F0502020204030204" pitchFamily="34" charset="0"/>
              </a:rPr>
              <a:t>has</a:t>
            </a:r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</a:rPr>
              <a:t> some problems with his schoolwork.        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2055" y="1694301"/>
            <a:ext cx="3739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5482" y="1694301"/>
            <a:ext cx="3505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2133572"/>
            <a:ext cx="11139055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- Một câu ghép bao gồm hai hay nhiều mệnh đề độc lập, và chúng được liên kết bởi: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3647488"/>
            <a:ext cx="10086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</a:rPr>
              <a:t>Eg2 : </a:t>
            </a:r>
            <a:r>
              <a:rPr lang="en-US" sz="2800" i="1" u="sng" dirty="0">
                <a:solidFill>
                  <a:schemeClr val="bg1"/>
                </a:solidFill>
              </a:rPr>
              <a:t>Mai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u="sng" dirty="0">
                <a:solidFill>
                  <a:schemeClr val="bg1"/>
                </a:solidFill>
              </a:rPr>
              <a:t>bought</a:t>
            </a:r>
            <a:r>
              <a:rPr lang="en-US" sz="2800" i="1" dirty="0">
                <a:solidFill>
                  <a:schemeClr val="bg1"/>
                </a:solidFill>
              </a:rPr>
              <a:t> many books, </a:t>
            </a:r>
            <a:r>
              <a:rPr lang="en-US" sz="2800" b="1" i="1" dirty="0">
                <a:solidFill>
                  <a:schemeClr val="bg1"/>
                </a:solidFill>
              </a:rPr>
              <a:t>for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u="sng" dirty="0">
                <a:solidFill>
                  <a:schemeClr val="bg1"/>
                </a:solidFill>
              </a:rPr>
              <a:t>she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u="sng" dirty="0">
                <a:solidFill>
                  <a:schemeClr val="bg1"/>
                </a:solidFill>
              </a:rPr>
              <a:t>likes</a:t>
            </a:r>
            <a:r>
              <a:rPr lang="en-US" sz="2800" i="1" dirty="0">
                <a:solidFill>
                  <a:schemeClr val="bg1"/>
                </a:solidFill>
              </a:rPr>
              <a:t>  reading.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48395" y="3860147"/>
            <a:ext cx="8008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000" b="1" cap="none" spc="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2232" y="3898247"/>
            <a:ext cx="8395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000" b="1" cap="none" spc="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76567" y="3877831"/>
            <a:ext cx="8008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0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80389" y="3868740"/>
            <a:ext cx="8395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0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8688" y="4490487"/>
            <a:ext cx="11277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+ một trạng từ liên kết: </a:t>
            </a:r>
            <a:r>
              <a:rPr lang="vi-VN" sz="2400" b="1" i="1" dirty="0">
                <a:solidFill>
                  <a:schemeClr val="bg1"/>
                </a:solidFill>
                <a:latin typeface="+mj-lt"/>
              </a:rPr>
              <a:t>however (tuy nhiên), therefore (vì vậy), otherwise (ngược lại)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68350" y="5519403"/>
            <a:ext cx="8008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3600" b="1" cap="none" spc="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2187" y="5557503"/>
            <a:ext cx="8395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3600" b="1" cap="none" spc="0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86105" y="5569967"/>
            <a:ext cx="8008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36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00421" y="5535300"/>
            <a:ext cx="8395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36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8688" y="3109221"/>
            <a:ext cx="8737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từ nối: </a:t>
            </a:r>
            <a:r>
              <a:rPr 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for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(vì), </a:t>
            </a:r>
            <a:r>
              <a:rPr 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and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(và), </a:t>
            </a:r>
            <a:r>
              <a:rPr 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but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(nhưng), </a:t>
            </a:r>
            <a:r>
              <a:rPr 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or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(hoặc), </a:t>
            </a:r>
            <a:r>
              <a:rPr 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so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(vì vậy)</a:t>
            </a:r>
          </a:p>
        </p:txBody>
      </p:sp>
    </p:spTree>
    <p:extLst>
      <p:ext uri="{BB962C8B-B14F-4D97-AF65-F5344CB8AC3E}">
        <p14:creationId xmlns:p14="http://schemas.microsoft.com/office/powerpoint/2010/main" val="28605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67316" y="114236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the simple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2790" y="11423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575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75354" y="731078"/>
            <a:ext cx="10953031" cy="5179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242021"/>
                </a:solidFill>
                <a:effectLst/>
              </a:rPr>
              <a:t>We work together on different projects.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242021"/>
                </a:solidFill>
              </a:rPr>
              <a:t>Teens need good friends and tolerant teachers at school.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242021"/>
                </a:solidFill>
              </a:rPr>
              <a:t>She plays chess very well, and she won the first prize last year.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242021"/>
                </a:solidFill>
              </a:rPr>
              <a:t>Sports activities at school help me relax.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242021"/>
                </a:solidFill>
              </a:rPr>
              <a:t>Teens should learn teamwork, and they should also have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42021"/>
                </a:solidFill>
              </a:rPr>
              <a:t>      communication skills.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1277535" y="998657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277535" y="1788881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262070" y="2515286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262070" y="3300261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262070" y="3980980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070" y="769785"/>
            <a:ext cx="446445" cy="636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35" y="1526749"/>
            <a:ext cx="430980" cy="636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070" y="3055929"/>
            <a:ext cx="446445" cy="6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6428" y="262330"/>
            <a:ext cx="110260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for simple sentences and </a:t>
            </a:r>
            <a:r>
              <a:rPr lang="en-US" sz="2800" b="1" dirty="0">
                <a:solidFill>
                  <a:srgbClr val="FF9933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for compound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8826" y="241860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611" y="1180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98826" y="785225"/>
            <a:ext cx="1160087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  <a:effectLst/>
              </a:rPr>
              <a:t>____ 1. Teenagers are often very active and talkative.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2. He often chats with his friends on Facebook Messenger.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3. She is a smart student, and she is an active member of our club.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4. My friends and I joined a sports competition last year.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5. He is a club member, but he never participates in any of the activities.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8562" y="929092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861" y="1609345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5019" y="2982963"/>
            <a:ext cx="5052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4861" y="4322393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1160" y="5051035"/>
            <a:ext cx="5052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5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9" grpId="0"/>
    </p:bldLst>
  </p:timing>
</p:sld>
</file>

<file path=ppt/theme/theme1.xml><?xml version="1.0" encoding="utf-8"?>
<a:theme xmlns:a="http://schemas.openxmlformats.org/drawingml/2006/main" name="Sl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5221</TotalTime>
  <Words>1539</Words>
  <Application>Microsoft Office PowerPoint</Application>
  <PresentationFormat>Widescreen</PresentationFormat>
  <Paragraphs>188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Arial Black</vt:lpstr>
      <vt:lpstr>Arial Narrow</vt:lpstr>
      <vt:lpstr>Berlin Sans FB</vt:lpstr>
      <vt:lpstr>Calibri</vt:lpstr>
      <vt:lpstr>Calibri Light</vt:lpstr>
      <vt:lpstr>Century Gothic</vt:lpstr>
      <vt:lpstr>inherit</vt:lpstr>
      <vt:lpstr>Myriad Pro</vt:lpstr>
      <vt:lpstr>Tahoma</vt:lpstr>
      <vt:lpstr>Times New Roman</vt:lpstr>
      <vt:lpstr>UVN Bay Buom Nang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senlonght@outlook.com</cp:lastModifiedBy>
  <cp:revision>295</cp:revision>
  <dcterms:created xsi:type="dcterms:W3CDTF">2020-12-09T02:04:09Z</dcterms:created>
  <dcterms:modified xsi:type="dcterms:W3CDTF">2023-09-23T12:10:03Z</dcterms:modified>
</cp:coreProperties>
</file>