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42"/>
  </p:notesMasterIdLst>
  <p:sldIdLst>
    <p:sldId id="371" r:id="rId2"/>
    <p:sldId id="358" r:id="rId3"/>
    <p:sldId id="357" r:id="rId4"/>
    <p:sldId id="359" r:id="rId5"/>
    <p:sldId id="256" r:id="rId6"/>
    <p:sldId id="316" r:id="rId7"/>
    <p:sldId id="347" r:id="rId8"/>
    <p:sldId id="348" r:id="rId9"/>
    <p:sldId id="349" r:id="rId10"/>
    <p:sldId id="350" r:id="rId11"/>
    <p:sldId id="351" r:id="rId12"/>
    <p:sldId id="283" r:id="rId13"/>
    <p:sldId id="373" r:id="rId14"/>
    <p:sldId id="352" r:id="rId15"/>
    <p:sldId id="276" r:id="rId16"/>
    <p:sldId id="374" r:id="rId17"/>
    <p:sldId id="298" r:id="rId18"/>
    <p:sldId id="362" r:id="rId19"/>
    <p:sldId id="363" r:id="rId20"/>
    <p:sldId id="364" r:id="rId21"/>
    <p:sldId id="325" r:id="rId22"/>
    <p:sldId id="380" r:id="rId23"/>
    <p:sldId id="375" r:id="rId24"/>
    <p:sldId id="381" r:id="rId25"/>
    <p:sldId id="385" r:id="rId26"/>
    <p:sldId id="386" r:id="rId27"/>
    <p:sldId id="387" r:id="rId28"/>
    <p:sldId id="388" r:id="rId29"/>
    <p:sldId id="389" r:id="rId30"/>
    <p:sldId id="390" r:id="rId31"/>
    <p:sldId id="377" r:id="rId32"/>
    <p:sldId id="313" r:id="rId33"/>
    <p:sldId id="367" r:id="rId34"/>
    <p:sldId id="368" r:id="rId35"/>
    <p:sldId id="370" r:id="rId36"/>
    <p:sldId id="369" r:id="rId37"/>
    <p:sldId id="365" r:id="rId38"/>
    <p:sldId id="330" r:id="rId39"/>
    <p:sldId id="391" r:id="rId40"/>
    <p:sldId id="31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3B87CD"/>
    <a:srgbClr val="EF4B66"/>
    <a:srgbClr val="6699FF"/>
    <a:srgbClr val="FF9933"/>
    <a:srgbClr val="FBCDCD"/>
    <a:srgbClr val="FFCC99"/>
    <a:srgbClr val="FFFF99"/>
    <a:srgbClr val="FFFFCC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581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193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50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16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68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739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29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084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77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046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392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402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281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0288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126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424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796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11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4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22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29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3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204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866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711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5444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224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3826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5429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54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10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065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23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94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7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00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16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74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803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7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9.jp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3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31.xml"/><Relationship Id="rId3" Type="http://schemas.openxmlformats.org/officeDocument/2006/relationships/slide" Target="slide25.xml"/><Relationship Id="rId7" Type="http://schemas.openxmlformats.org/officeDocument/2006/relationships/slide" Target="slide30.xml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8.xml"/><Relationship Id="rId11" Type="http://schemas.openxmlformats.org/officeDocument/2006/relationships/image" Target="../media/image27.png"/><Relationship Id="rId5" Type="http://schemas.openxmlformats.org/officeDocument/2006/relationships/slide" Target="slide27.xml"/><Relationship Id="rId10" Type="http://schemas.openxmlformats.org/officeDocument/2006/relationships/slide" Target="slide29.xml"/><Relationship Id="rId4" Type="http://schemas.openxmlformats.org/officeDocument/2006/relationships/slide" Target="slide26.xml"/><Relationship Id="rId9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slide" Target="slide2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slide" Target="slide2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slide" Target="slide22.xml"/><Relationship Id="rId5" Type="http://schemas.openxmlformats.org/officeDocument/2006/relationships/image" Target="../media/image13.png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76200"/>
            <a:ext cx="119888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2311400"/>
            <a:ext cx="995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5"/>
                </a:solidFill>
                <a:latin typeface="Berlin Sans FB" panose="020E0602020502020306" pitchFamily="34" charset="0"/>
              </a:rPr>
              <a:t>Hello everyone !!!</a:t>
            </a:r>
          </a:p>
        </p:txBody>
      </p:sp>
    </p:spTree>
    <p:extLst>
      <p:ext uri="{BB962C8B-B14F-4D97-AF65-F5344CB8AC3E}">
        <p14:creationId xmlns:p14="http://schemas.microsoft.com/office/powerpoint/2010/main" val="158377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626230" y="4117554"/>
            <a:ext cx="536845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rgbClr val="AD4F0F"/>
                </a:solidFill>
              </a:rPr>
              <a:t>user-friendly (</a:t>
            </a:r>
            <a:r>
              <a:rPr lang="en-US" sz="4400" b="1" dirty="0" err="1">
                <a:solidFill>
                  <a:srgbClr val="AD4F0F"/>
                </a:solidFill>
              </a:rPr>
              <a:t>adj</a:t>
            </a:r>
            <a:r>
              <a:rPr lang="en-US" sz="4400" b="1" dirty="0">
                <a:solidFill>
                  <a:srgbClr val="AD4F0F"/>
                </a:solidFill>
              </a:rPr>
              <a:t>) 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93516" y="4251501"/>
            <a:ext cx="81302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dirty="0" err="1">
                <a:latin typeface="Bahnschrift Condensed" panose="020B0502040204020203" pitchFamily="34" charset="0"/>
              </a:rPr>
              <a:t>thân</a:t>
            </a:r>
            <a:r>
              <a:rPr lang="en-US" sz="4400" dirty="0">
                <a:latin typeface="Bahnschrift Condensed" panose="020B0502040204020203" pitchFamily="34" charset="0"/>
              </a:rPr>
              <a:t> </a:t>
            </a:r>
            <a:r>
              <a:rPr lang="en-US" sz="4400" dirty="0" err="1">
                <a:latin typeface="Bahnschrift Condensed" panose="020B0502040204020203" pitchFamily="34" charset="0"/>
              </a:rPr>
              <a:t>thiện</a:t>
            </a:r>
            <a:r>
              <a:rPr lang="en-US" sz="4400" dirty="0">
                <a:latin typeface="Bahnschrift Condensed" panose="020B0502040204020203" pitchFamily="34" charset="0"/>
              </a:rPr>
              <a:t> </a:t>
            </a:r>
            <a:r>
              <a:rPr lang="en-US" sz="4400" dirty="0" err="1">
                <a:latin typeface="Bahnschrift Condensed" panose="020B0502040204020203" pitchFamily="34" charset="0"/>
              </a:rPr>
              <a:t>với</a:t>
            </a:r>
            <a:r>
              <a:rPr lang="en-US" sz="4400" dirty="0">
                <a:latin typeface="Bahnschrift Condensed" panose="020B0502040204020203" pitchFamily="34" charset="0"/>
              </a:rPr>
              <a:t> </a:t>
            </a:r>
            <a:r>
              <a:rPr lang="en-US" sz="4400" dirty="0" err="1">
                <a:latin typeface="Bahnschrift Condensed" panose="020B0502040204020203" pitchFamily="34" charset="0"/>
              </a:rPr>
              <a:t>người</a:t>
            </a:r>
            <a:r>
              <a:rPr lang="en-US" sz="4400" dirty="0">
                <a:latin typeface="Bahnschrift Condensed" panose="020B0502040204020203" pitchFamily="34" charset="0"/>
              </a:rPr>
              <a:t> </a:t>
            </a:r>
            <a:r>
              <a:rPr lang="en-US" sz="4400" dirty="0" err="1">
                <a:latin typeface="Bahnschrift Condensed" panose="020B0502040204020203" pitchFamily="34" charset="0"/>
              </a:rPr>
              <a:t>dùng</a:t>
            </a:r>
            <a:endParaRPr lang="en-US" sz="7200" dirty="0">
              <a:latin typeface="Bahnschrift Condensed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13928" y="5020942"/>
            <a:ext cx="36343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juːzə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-ˈ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frendli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13980"/>
          <a:stretch/>
        </p:blipFill>
        <p:spPr>
          <a:xfrm>
            <a:off x="3870671" y="218885"/>
            <a:ext cx="5845690" cy="3985469"/>
          </a:xfrm>
          <a:prstGeom prst="rect">
            <a:avLst/>
          </a:prstGeom>
        </p:spPr>
      </p:pic>
      <p:pic>
        <p:nvPicPr>
          <p:cNvPr id="5" name="user- friendl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6012" y="3245930"/>
            <a:ext cx="767916" cy="76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0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103435" y="3885697"/>
            <a:ext cx="685866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rgbClr val="AD4F0F"/>
                </a:solidFill>
                <a:latin typeface="Arial Narrow" panose="020B0606020202030204" pitchFamily="34" charset="0"/>
              </a:rPr>
              <a:t>midterm (</a:t>
            </a:r>
            <a:r>
              <a:rPr lang="en-US" sz="4400" b="1" dirty="0" err="1">
                <a:solidFill>
                  <a:srgbClr val="AD4F0F"/>
                </a:solidFill>
                <a:latin typeface="Arial Narrow" panose="020B0606020202030204" pitchFamily="34" charset="0"/>
              </a:rPr>
              <a:t>adj</a:t>
            </a:r>
            <a:r>
              <a:rPr lang="en-US" sz="4400" b="1" dirty="0">
                <a:solidFill>
                  <a:srgbClr val="AD4F0F"/>
                </a:solidFill>
                <a:latin typeface="Arial Narrow" panose="020B0606020202030204" pitchFamily="34" charset="0"/>
              </a:rPr>
              <a:t>):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92655" y="4026673"/>
            <a:ext cx="61514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dirty="0" err="1">
                <a:latin typeface="Bahnschrift Condensed" panose="020B0502040204020203" pitchFamily="34" charset="0"/>
              </a:rPr>
              <a:t>giữa</a:t>
            </a:r>
            <a:r>
              <a:rPr lang="en-US" sz="4400" dirty="0">
                <a:latin typeface="Bahnschrift Condensed" panose="020B0502040204020203" pitchFamily="34" charset="0"/>
              </a:rPr>
              <a:t> </a:t>
            </a:r>
            <a:r>
              <a:rPr lang="en-US" sz="4400" dirty="0" err="1">
                <a:latin typeface="Bahnschrift Condensed" panose="020B0502040204020203" pitchFamily="34" charset="0"/>
              </a:rPr>
              <a:t>kì</a:t>
            </a:r>
            <a:endParaRPr lang="en-US" sz="7200" dirty="0">
              <a:latin typeface="Bahnschrift Condensed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03435" y="4632191"/>
            <a:ext cx="29274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mɪdˈtɜːm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3" name="mid-ter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7004" y="4071499"/>
            <a:ext cx="724615" cy="7246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6"/>
          <a:stretch/>
        </p:blipFill>
        <p:spPr>
          <a:xfrm>
            <a:off x="3009044" y="331249"/>
            <a:ext cx="4361685" cy="3465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8261" y="331250"/>
            <a:ext cx="3480209" cy="327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0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475217"/>
              </p:ext>
            </p:extLst>
          </p:nvPr>
        </p:nvGraphicFramePr>
        <p:xfrm>
          <a:off x="1382123" y="707107"/>
          <a:ext cx="10809877" cy="493792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883843">
                  <a:extLst>
                    <a:ext uri="{9D8B030D-6E8A-4147-A177-3AD203B41FA5}">
                      <a16:colId xmlns:a16="http://schemas.microsoft.com/office/drawing/2014/main" val="2635401996"/>
                    </a:ext>
                  </a:extLst>
                </a:gridCol>
                <a:gridCol w="2746648">
                  <a:extLst>
                    <a:ext uri="{9D8B030D-6E8A-4147-A177-3AD203B41FA5}">
                      <a16:colId xmlns:a16="http://schemas.microsoft.com/office/drawing/2014/main" val="843587419"/>
                    </a:ext>
                  </a:extLst>
                </a:gridCol>
                <a:gridCol w="4179386">
                  <a:extLst>
                    <a:ext uri="{9D8B030D-6E8A-4147-A177-3AD203B41FA5}">
                      <a16:colId xmlns:a16="http://schemas.microsoft.com/office/drawing/2014/main" val="2223378672"/>
                    </a:ext>
                  </a:extLst>
                </a:gridCol>
              </a:tblGrid>
              <a:tr h="585876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bg1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bg1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bg1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466335"/>
                  </a:ext>
                </a:extLst>
              </a:tr>
              <a:tr h="64245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000" dirty="0">
                          <a:effectLst/>
                          <a:latin typeface="+mn-lt"/>
                        </a:rPr>
                        <a:t>1. forum (n) </a:t>
                      </a:r>
                      <a:endParaRPr lang="en-US" sz="30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/ˈ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fɔːrəm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diễn</a:t>
                      </a:r>
                      <a:r>
                        <a:rPr lang="en-US" sz="30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đàn</a:t>
                      </a:r>
                      <a:r>
                        <a:rPr lang="en-US" sz="30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endParaRPr lang="en-US" sz="3000" dirty="0">
                        <a:effectLst/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675918"/>
                  </a:ext>
                </a:extLst>
              </a:tr>
              <a:tr h="64245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000" dirty="0">
                          <a:effectLst/>
                          <a:latin typeface="+mn-lt"/>
                        </a:rPr>
                        <a:t>2. stress (n) </a:t>
                      </a:r>
                      <a:endParaRPr lang="en-US" sz="30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stres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sự</a:t>
                      </a:r>
                      <a:r>
                        <a:rPr lang="en-US" sz="30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căng</a:t>
                      </a:r>
                      <a:r>
                        <a:rPr lang="en-US" sz="30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thẳng</a:t>
                      </a:r>
                      <a:endParaRPr lang="en-US" sz="3000" dirty="0">
                        <a:effectLst/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515224"/>
                  </a:ext>
                </a:extLst>
              </a:tr>
              <a:tr h="64245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000" dirty="0">
                          <a:effectLst/>
                          <a:latin typeface="+mn-lt"/>
                        </a:rPr>
                        <a:t>3. stressful (</a:t>
                      </a:r>
                      <a:r>
                        <a:rPr lang="en-US" sz="3000" dirty="0" err="1">
                          <a:effectLst/>
                          <a:latin typeface="+mn-lt"/>
                        </a:rPr>
                        <a:t>adj</a:t>
                      </a:r>
                      <a:r>
                        <a:rPr lang="en-US" sz="3000" dirty="0">
                          <a:effectLst/>
                          <a:latin typeface="+mn-lt"/>
                        </a:rPr>
                        <a:t>) </a:t>
                      </a:r>
                      <a:endParaRPr lang="en-US" sz="30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/ˈ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stresfl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căng</a:t>
                      </a:r>
                      <a:r>
                        <a:rPr lang="en-US" sz="30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thẳng</a:t>
                      </a:r>
                      <a:r>
                        <a:rPr lang="en-US" sz="3000" dirty="0"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tạo</a:t>
                      </a:r>
                      <a:r>
                        <a:rPr lang="en-US" sz="30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áp</a:t>
                      </a:r>
                      <a:r>
                        <a:rPr lang="en-US" sz="30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lực</a:t>
                      </a:r>
                      <a:endParaRPr lang="en-US" sz="3000" dirty="0">
                        <a:effectLst/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846974"/>
                  </a:ext>
                </a:extLst>
              </a:tr>
              <a:tr h="64245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000" dirty="0">
                          <a:effectLst/>
                          <a:latin typeface="+mn-lt"/>
                        </a:rPr>
                        <a:t>4. pressure (n) </a:t>
                      </a:r>
                      <a:endParaRPr lang="en-US" sz="30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/ˈ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preʃə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(r)/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áp</a:t>
                      </a:r>
                      <a:r>
                        <a:rPr lang="en-US" sz="30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lực</a:t>
                      </a:r>
                      <a:endParaRPr lang="en-US" sz="3000" dirty="0">
                        <a:effectLst/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667749"/>
                  </a:ext>
                </a:extLst>
              </a:tr>
              <a:tr h="1139783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000" dirty="0">
                          <a:effectLst/>
                          <a:latin typeface="+mn-lt"/>
                        </a:rPr>
                        <a:t>5. user-friendly (</a:t>
                      </a:r>
                      <a:r>
                        <a:rPr lang="en-US" sz="3000" dirty="0" err="1">
                          <a:effectLst/>
                          <a:latin typeface="+mn-lt"/>
                        </a:rPr>
                        <a:t>adj</a:t>
                      </a:r>
                      <a:r>
                        <a:rPr lang="en-US" sz="3000" dirty="0">
                          <a:effectLst/>
                          <a:latin typeface="+mn-lt"/>
                        </a:rPr>
                        <a:t>) </a:t>
                      </a:r>
                      <a:endParaRPr lang="en-US" sz="30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/ˌ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juːzə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ˈ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frendli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thân</a:t>
                      </a:r>
                      <a:r>
                        <a:rPr lang="en-US" sz="30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thiện</a:t>
                      </a:r>
                      <a:r>
                        <a:rPr lang="en-US" sz="30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với</a:t>
                      </a:r>
                      <a:r>
                        <a:rPr lang="en-US" sz="30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người</a:t>
                      </a:r>
                      <a:r>
                        <a:rPr lang="en-US" sz="30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dùng</a:t>
                      </a:r>
                      <a:r>
                        <a:rPr lang="en-US" sz="3000" dirty="0"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dễ</a:t>
                      </a:r>
                      <a:r>
                        <a:rPr lang="en-US" sz="30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dùng</a:t>
                      </a:r>
                      <a:endParaRPr lang="en-US" sz="3000" dirty="0">
                        <a:effectLst/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285298"/>
                  </a:ext>
                </a:extLst>
              </a:tr>
              <a:tr h="64245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000" dirty="0">
                          <a:effectLst/>
                          <a:latin typeface="+mn-lt"/>
                        </a:rPr>
                        <a:t>6. midterm (</a:t>
                      </a:r>
                      <a:r>
                        <a:rPr lang="en-US" sz="3000" dirty="0" err="1">
                          <a:effectLst/>
                          <a:latin typeface="+mn-lt"/>
                        </a:rPr>
                        <a:t>adj</a:t>
                      </a:r>
                      <a:r>
                        <a:rPr lang="en-US" sz="3000" dirty="0">
                          <a:effectLst/>
                          <a:latin typeface="+mn-lt"/>
                        </a:rPr>
                        <a:t>)</a:t>
                      </a:r>
                      <a:endParaRPr lang="en-US" sz="30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/ˌ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mɪdˈtɜːm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giữa</a:t>
                      </a:r>
                      <a:r>
                        <a:rPr lang="en-US" sz="30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kì</a:t>
                      </a:r>
                      <a:endParaRPr lang="en-US" sz="3000" dirty="0">
                        <a:effectLst/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610189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106411" y="97343"/>
            <a:ext cx="375192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ahnschrift Condensed" panose="020B0502040204020203" pitchFamily="34" charset="0"/>
              </a:rPr>
              <a:t>* VOCABULARY</a:t>
            </a:r>
          </a:p>
        </p:txBody>
      </p:sp>
      <p:pic>
        <p:nvPicPr>
          <p:cNvPr id="12" name="foru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5746" y="1387675"/>
            <a:ext cx="487363" cy="487363"/>
          </a:xfrm>
          <a:prstGeom prst="rect">
            <a:avLst/>
          </a:prstGeom>
        </p:spPr>
      </p:pic>
      <p:pic>
        <p:nvPicPr>
          <p:cNvPr id="13" name="stres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57585" y="2113170"/>
            <a:ext cx="487363" cy="487363"/>
          </a:xfrm>
          <a:prstGeom prst="rect">
            <a:avLst/>
          </a:prstGeom>
        </p:spPr>
      </p:pic>
      <p:pic>
        <p:nvPicPr>
          <p:cNvPr id="14" name="stressful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58972" y="2785957"/>
            <a:ext cx="487363" cy="487363"/>
          </a:xfrm>
          <a:prstGeom prst="rect">
            <a:avLst/>
          </a:prstGeom>
        </p:spPr>
      </p:pic>
      <p:pic>
        <p:nvPicPr>
          <p:cNvPr id="16" name="pressur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2509" y="3410092"/>
            <a:ext cx="473826" cy="473826"/>
          </a:xfrm>
          <a:prstGeom prst="rect">
            <a:avLst/>
          </a:prstGeom>
        </p:spPr>
      </p:pic>
      <p:pic>
        <p:nvPicPr>
          <p:cNvPr id="17" name="user- friendly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2368" y="4057867"/>
            <a:ext cx="539326" cy="539326"/>
          </a:xfrm>
          <a:prstGeom prst="rect">
            <a:avLst/>
          </a:prstGeom>
        </p:spPr>
      </p:pic>
      <p:pic>
        <p:nvPicPr>
          <p:cNvPr id="18" name="mid-term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8290" y="5071589"/>
            <a:ext cx="539326" cy="53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00230" y="31720"/>
            <a:ext cx="4117571" cy="6583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r>
              <a:rPr lang="en-US" sz="2800" b="1" dirty="0"/>
              <a:t>* Checking vocab</a:t>
            </a:r>
            <a:endParaRPr lang="en-GB" sz="2800" b="1" dirty="0"/>
          </a:p>
        </p:txBody>
      </p:sp>
      <p:sp>
        <p:nvSpPr>
          <p:cNvPr id="7" name="Oval 6"/>
          <p:cNvSpPr/>
          <p:nvPr/>
        </p:nvSpPr>
        <p:spPr>
          <a:xfrm>
            <a:off x="4893379" y="3011179"/>
            <a:ext cx="3001916" cy="1463204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b="1" dirty="0">
                <a:solidFill>
                  <a:srgbClr val="0070C0"/>
                </a:solidFill>
              </a:rPr>
              <a:t>user-friendly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893379" y="2977847"/>
            <a:ext cx="3001916" cy="14921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thân</a:t>
            </a:r>
            <a:r>
              <a:rPr lang="en-GB" sz="2800" b="1" dirty="0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thiện</a:t>
            </a:r>
            <a:r>
              <a:rPr lang="en-GB" sz="2800" b="1" dirty="0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với</a:t>
            </a:r>
            <a:r>
              <a:rPr lang="en-GB" sz="2800" b="1" dirty="0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người</a:t>
            </a:r>
            <a:r>
              <a:rPr lang="en-GB" sz="2800" b="1" dirty="0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dùng</a:t>
            </a:r>
            <a:endParaRPr lang="en-US" sz="2800" b="1" dirty="0">
              <a:solidFill>
                <a:srgbClr val="0070C0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277063" y="1507904"/>
            <a:ext cx="2569381" cy="1361452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midterm </a:t>
            </a:r>
          </a:p>
        </p:txBody>
      </p:sp>
      <p:sp>
        <p:nvSpPr>
          <p:cNvPr id="10" name="Oval 9"/>
          <p:cNvSpPr/>
          <p:nvPr/>
        </p:nvSpPr>
        <p:spPr>
          <a:xfrm>
            <a:off x="2197975" y="1473577"/>
            <a:ext cx="2722080" cy="14588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GB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702674" y="1064003"/>
            <a:ext cx="2294896" cy="144780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1">
                    <a:lumMod val="50000"/>
                  </a:schemeClr>
                </a:solidFill>
              </a:rPr>
              <a:t>forum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605465" y="1064003"/>
            <a:ext cx="2579659" cy="149237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diễn</a:t>
            </a:r>
            <a:r>
              <a:rPr lang="en-GB" sz="2800" b="1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đàn</a:t>
            </a:r>
            <a:endParaRPr lang="en-GB" sz="28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476942" y="5118304"/>
            <a:ext cx="2613458" cy="1419988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C00000"/>
                </a:solidFill>
              </a:rPr>
              <a:t>pressure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76942" y="5041560"/>
            <a:ext cx="2613458" cy="149673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GB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05678" y="119313"/>
            <a:ext cx="3632726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Say words in English</a:t>
            </a:r>
          </a:p>
        </p:txBody>
      </p:sp>
      <p:sp>
        <p:nvSpPr>
          <p:cNvPr id="16" name="Oval 15"/>
          <p:cNvSpPr/>
          <p:nvPr/>
        </p:nvSpPr>
        <p:spPr>
          <a:xfrm>
            <a:off x="1835522" y="4086947"/>
            <a:ext cx="2540676" cy="1194059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prstClr val="black"/>
                </a:solidFill>
              </a:rPr>
              <a:t>stress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835522" y="4082586"/>
            <a:ext cx="2540677" cy="129078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GB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căng</a:t>
            </a:r>
            <a:r>
              <a:rPr lang="en-GB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8314849" y="3288783"/>
            <a:ext cx="2713369" cy="1455419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stressful</a:t>
            </a:r>
          </a:p>
        </p:txBody>
      </p:sp>
      <p:sp>
        <p:nvSpPr>
          <p:cNvPr id="19" name="Oval 18"/>
          <p:cNvSpPr/>
          <p:nvPr/>
        </p:nvSpPr>
        <p:spPr>
          <a:xfrm>
            <a:off x="8314849" y="3291617"/>
            <a:ext cx="2713369" cy="14363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căng</a:t>
            </a:r>
            <a:r>
              <a:rPr lang="en-GB" sz="2800" b="1" dirty="0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thẳng</a:t>
            </a:r>
            <a:r>
              <a:rPr lang="en-GB" sz="2800" b="1" dirty="0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, </a:t>
            </a:r>
            <a:r>
              <a:rPr lang="en-GB" sz="2800" b="1" dirty="0" err="1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tạo</a:t>
            </a:r>
            <a:r>
              <a:rPr lang="en-GB" sz="2800" b="1" dirty="0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áp</a:t>
            </a:r>
            <a:r>
              <a:rPr lang="en-GB" sz="2800" b="1" dirty="0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lực</a:t>
            </a:r>
            <a:endParaRPr lang="en-US" sz="2800" b="1" dirty="0">
              <a:solidFill>
                <a:srgbClr val="0070C0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87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  <p:bldP spid="14" grpId="0" animBg="1"/>
      <p:bldP spid="14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31930" y="5338473"/>
            <a:ext cx="92966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0000"/>
                </a:solidFill>
              </a:rPr>
              <a:t>- Who are the people? </a:t>
            </a:r>
            <a:endParaRPr lang="en-US" sz="3200" dirty="0"/>
          </a:p>
          <a:p>
            <a:r>
              <a:rPr lang="en-US" sz="3200" i="1" dirty="0">
                <a:solidFill>
                  <a:srgbClr val="000000"/>
                </a:solidFill>
              </a:rPr>
              <a:t>- What might they be talking about?</a:t>
            </a:r>
            <a:endParaRPr lang="en-US" sz="3200" dirty="0"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51639" y="443194"/>
            <a:ext cx="577759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1. READ AND LISTEN</a:t>
            </a:r>
            <a:endParaRPr lang="en-US" sz="4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03857" y="1168849"/>
            <a:ext cx="95776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ea typeface="Calibri" panose="020F0502020204030204" pitchFamily="34" charset="0"/>
              </a:rPr>
              <a:t>Look at the picture in the book  and answer the questions:</a:t>
            </a:r>
            <a:endParaRPr lang="en-US" sz="3200" dirty="0">
              <a:effectLst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382" y="1972840"/>
            <a:ext cx="5458692" cy="304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2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365890" y="268779"/>
            <a:ext cx="283418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863285" y="24432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4B6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16070" y="12056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1341238" y="969062"/>
            <a:ext cx="1061061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i="1" dirty="0">
                <a:solidFill>
                  <a:srgbClr val="0070C0"/>
                </a:solidFill>
                <a:effectLst/>
                <a:latin typeface="ChronicaProMediumIt"/>
              </a:rPr>
              <a:t>Teacher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It’s great to see you again, class. What’s going on?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242021"/>
                </a:solidFill>
                <a:effectLst/>
                <a:latin typeface="ChronicaProMediumIt"/>
              </a:rPr>
              <a:t>Minh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We’ve decided to use Facebook for our class forum, and we joined some school club activities. We’re also preparing for the midterm tests. It’s really stressful. 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0070C0"/>
                </a:solidFill>
                <a:effectLst/>
                <a:latin typeface="ChronicaProMediumIt"/>
              </a:rPr>
              <a:t>Teacher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I’m sorry to hear that. I know exams may give you a lot of stress. But stay calm and work hard. What other pressure do you have?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242021"/>
                </a:solidFill>
                <a:latin typeface="ChronicaProMediumIt"/>
              </a:rPr>
              <a:t>Minh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Well, we also have pressure from our parents and friends.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0070C0"/>
                </a:solidFill>
                <a:latin typeface="ChronicaProMediumIt"/>
              </a:rPr>
              <a:t>Teacher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Do you? Let’s discuss these problems in your new Facebook group. By the way, why did you choose Facebook?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  <a:latin typeface="ChronicaProMediumIt"/>
              </a:rPr>
              <a:t>Ann</a:t>
            </a:r>
            <a:r>
              <a:rPr lang="en-US" sz="2000" b="0" i="0" dirty="0">
                <a:solidFill>
                  <a:schemeClr val="accent6">
                    <a:lumMod val="75000"/>
                  </a:schemeClr>
                </a:solidFill>
                <a:effectLst/>
                <a:latin typeface="ChronicaProMediumIt"/>
              </a:rPr>
              <a:t>: 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>Because it’s user-friendly.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0070C0"/>
                </a:solidFill>
                <a:latin typeface="ChronicaProMediumIt"/>
              </a:rPr>
              <a:t>Teacher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Good! How about club activities? Do you find them enjoyable?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  <a:latin typeface="ChronicaProMediumIt"/>
              </a:rPr>
              <a:t>Ann</a:t>
            </a:r>
            <a:r>
              <a:rPr lang="en-US" sz="2000" b="0" i="0" dirty="0">
                <a:solidFill>
                  <a:schemeClr val="accent6">
                    <a:lumMod val="75000"/>
                  </a:schemeClr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Yes. This year there are some new clubs like arts and crafts, and music. The club leaders will provide us with a variety of activities to suit different interests. And there will also be competitions as usual.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0070C0"/>
                </a:solidFill>
                <a:latin typeface="ChronicaProMediumIt"/>
              </a:rPr>
              <a:t>Teacher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Awesome! I hope you all can join the clubs you like.</a:t>
            </a:r>
            <a:endParaRPr lang="en-US" sz="2000" dirty="0"/>
          </a:p>
        </p:txBody>
      </p:sp>
      <p:pic>
        <p:nvPicPr>
          <p:cNvPr id="3" name="Track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0563" y="1978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365890" y="268779"/>
            <a:ext cx="283418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863285" y="24432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4B6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16070" y="12056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1341238" y="969062"/>
            <a:ext cx="1061061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i="1" dirty="0">
                <a:solidFill>
                  <a:srgbClr val="0070C0"/>
                </a:solidFill>
                <a:effectLst/>
                <a:latin typeface="ChronicaProMediumIt"/>
              </a:rPr>
              <a:t>Teacher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It’s great to see you again, class. What’s going on?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242021"/>
                </a:solidFill>
                <a:effectLst/>
                <a:latin typeface="ChronicaProMediumIt"/>
              </a:rPr>
              <a:t>Minh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We’ve decided to use Facebook for our class forum, and we joined some school club activities. We’re also preparing for the midterm tests. It’s really stressful. 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0070C0"/>
                </a:solidFill>
                <a:effectLst/>
                <a:latin typeface="ChronicaProMediumIt"/>
              </a:rPr>
              <a:t>Teacher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I’m sorry to hear that. I know exams may give you a lot of stress. But stay calm and work hard. What other pressure do you have?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242021"/>
                </a:solidFill>
                <a:latin typeface="ChronicaProMediumIt"/>
              </a:rPr>
              <a:t>Minh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Well, we also have pressure from our parents and friends.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0070C0"/>
                </a:solidFill>
                <a:latin typeface="ChronicaProMediumIt"/>
              </a:rPr>
              <a:t>Teacher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Do you? Let’s discuss these problems in your new Facebook group. By the way, why did you choose Facebook?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  <a:latin typeface="ChronicaProMediumIt"/>
              </a:rPr>
              <a:t>Ann</a:t>
            </a:r>
            <a:r>
              <a:rPr lang="en-US" sz="2000" b="0" i="0" dirty="0">
                <a:solidFill>
                  <a:schemeClr val="accent6">
                    <a:lumMod val="75000"/>
                  </a:schemeClr>
                </a:solidFill>
                <a:effectLst/>
                <a:latin typeface="ChronicaProMediumIt"/>
              </a:rPr>
              <a:t>: 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>Because it’s user-friendly.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0070C0"/>
                </a:solidFill>
                <a:latin typeface="ChronicaProMediumIt"/>
              </a:rPr>
              <a:t>Teacher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Good! How about club activities? Do you find them enjoyable?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  <a:latin typeface="ChronicaProMediumIt"/>
              </a:rPr>
              <a:t>Ann</a:t>
            </a:r>
            <a:r>
              <a:rPr lang="en-US" sz="2000" b="0" i="0" dirty="0">
                <a:solidFill>
                  <a:schemeClr val="accent6">
                    <a:lumMod val="75000"/>
                  </a:schemeClr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Yes. This year there are some new clubs like arts and crafts, and music. The club leaders will provide us with a variety of activities to suit different interests. And there will also be competitions as usual.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0070C0"/>
                </a:solidFill>
                <a:latin typeface="ChronicaProMediumIt"/>
              </a:rPr>
              <a:t>Teacher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Awesome! I hope you all can join the clubs you like.</a:t>
            </a:r>
            <a:endParaRPr lang="en-US" sz="2000" dirty="0"/>
          </a:p>
        </p:txBody>
      </p:sp>
      <p:pic>
        <p:nvPicPr>
          <p:cNvPr id="3" name="Track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0563" y="197887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68066" y="1404594"/>
            <a:ext cx="688158" cy="3016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42495" y="1811518"/>
            <a:ext cx="950536" cy="2529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30878" y="2209016"/>
            <a:ext cx="707011" cy="2325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79682" y="2545237"/>
            <a:ext cx="1025951" cy="2843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742495" y="3244392"/>
            <a:ext cx="1091938" cy="3000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519341" y="3981254"/>
            <a:ext cx="1363744" cy="27023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776953" y="5453407"/>
            <a:ext cx="1465867" cy="26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5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172928"/>
              </p:ext>
            </p:extLst>
          </p:nvPr>
        </p:nvGraphicFramePr>
        <p:xfrm>
          <a:off x="738074" y="715114"/>
          <a:ext cx="11315380" cy="4432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65271">
                  <a:extLst>
                    <a:ext uri="{9D8B030D-6E8A-4147-A177-3AD203B41FA5}">
                      <a16:colId xmlns:a16="http://schemas.microsoft.com/office/drawing/2014/main" val="238422361"/>
                    </a:ext>
                  </a:extLst>
                </a:gridCol>
                <a:gridCol w="783727">
                  <a:extLst>
                    <a:ext uri="{9D8B030D-6E8A-4147-A177-3AD203B41FA5}">
                      <a16:colId xmlns:a16="http://schemas.microsoft.com/office/drawing/2014/main" val="679268740"/>
                    </a:ext>
                  </a:extLst>
                </a:gridCol>
                <a:gridCol w="666382">
                  <a:extLst>
                    <a:ext uri="{9D8B030D-6E8A-4147-A177-3AD203B41FA5}">
                      <a16:colId xmlns:a16="http://schemas.microsoft.com/office/drawing/2014/main" val="3432448170"/>
                    </a:ext>
                  </a:extLst>
                </a:gridCol>
              </a:tblGrid>
              <a:tr h="37786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</a:rPr>
                        <a:t>Sentences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</a:rPr>
                        <a:t>T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</a:rPr>
                        <a:t>F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287531"/>
                  </a:ext>
                </a:extLst>
              </a:tr>
              <a:tr h="770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latin typeface="Arial Narrow" panose="020B0606020202030204" pitchFamily="34" charset="0"/>
                        </a:rPr>
                        <a:t>1. The students finished their midterm 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338469"/>
                  </a:ext>
                </a:extLst>
              </a:tr>
              <a:tr h="770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latin typeface="Arial Narrow" panose="020B0606020202030204" pitchFamily="34" charset="0"/>
                        </a:rPr>
                        <a:t>2. Minh mentions the different types of pressure they are facing.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303926"/>
                  </a:ext>
                </a:extLst>
              </a:tr>
              <a:tr h="770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latin typeface="Arial Narrow" panose="020B0606020202030204" pitchFamily="34" charset="0"/>
                        </a:rPr>
                        <a:t>3. The teacher tells</a:t>
                      </a:r>
                      <a:r>
                        <a:rPr lang="en-US" sz="2800" baseline="0" dirty="0">
                          <a:latin typeface="Arial Narrow" panose="020B0606020202030204" pitchFamily="34" charset="0"/>
                        </a:rPr>
                        <a:t> them to stay calm and work hard.</a:t>
                      </a:r>
                      <a:endParaRPr lang="en-US" sz="28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564808"/>
                  </a:ext>
                </a:extLst>
              </a:tr>
              <a:tr h="770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latin typeface="Arial Narrow" panose="020B0606020202030204" pitchFamily="34" charset="0"/>
                        </a:rPr>
                        <a:t>4. The class will discuss their problems offline.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479811"/>
                  </a:ext>
                </a:extLst>
              </a:tr>
              <a:tr h="770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latin typeface="Arial Narrow" panose="020B0606020202030204" pitchFamily="34" charset="0"/>
                        </a:rPr>
                        <a:t>5. The school has different</a:t>
                      </a:r>
                      <a:r>
                        <a:rPr lang="en-US" sz="2800" baseline="0" dirty="0">
                          <a:latin typeface="Arial Narrow" panose="020B0606020202030204" pitchFamily="34" charset="0"/>
                        </a:rPr>
                        <a:t> clubs for its students.</a:t>
                      </a:r>
                      <a:endParaRPr lang="en-US" sz="28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2456224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74994" y="59622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68239" y="93055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write T (true) or F (False).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4003" y="-5323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3489" y="1374137"/>
            <a:ext cx="519893" cy="53106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2525" y="2237434"/>
            <a:ext cx="536618" cy="5310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2525" y="2921384"/>
            <a:ext cx="536618" cy="5310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0530" y="3577425"/>
            <a:ext cx="562924" cy="5310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2525" y="4413527"/>
            <a:ext cx="536618" cy="5310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77600" y="1374137"/>
            <a:ext cx="7441652" cy="5310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They are preparing for the midterm test.</a:t>
            </a:r>
            <a:endParaRPr lang="en-US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33356" y="3664176"/>
            <a:ext cx="9510623" cy="5333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The class will discuss their problems in their new Facebook group.</a:t>
            </a: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5945136" y="6196011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EF4B66"/>
                </a:solidFill>
                <a:latin typeface="MyriadPro-Regular"/>
              </a:rPr>
              <a:t>2</a:t>
            </a:r>
            <a:r>
              <a:rPr lang="en-US" sz="2800" b="1" dirty="0">
                <a:solidFill>
                  <a:schemeClr val="accent2"/>
                </a:solidFill>
                <a:latin typeface="MyriadPro-Regular"/>
              </a:rPr>
              <a:t>.</a:t>
            </a:r>
            <a:r>
              <a:rPr lang="en-US" sz="2800" b="1" dirty="0">
                <a:latin typeface="MyriadPro-Regular"/>
              </a:rPr>
              <a:t> _______________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1588" y="15055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phrases from the box under the correct pictures.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7" y="102640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2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6539246" y="6146004"/>
            <a:ext cx="30203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MyriadPro-Regular"/>
              </a:rPr>
              <a:t>pressure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14" t="7189" r="1653" b="5272"/>
          <a:stretch/>
        </p:blipFill>
        <p:spPr>
          <a:xfrm>
            <a:off x="1930033" y="607174"/>
            <a:ext cx="7971349" cy="16187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0033" y="2575429"/>
            <a:ext cx="8517237" cy="31639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1545931" y="6203154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EF4B66"/>
                </a:solidFill>
                <a:latin typeface="MyriadPro-Regular"/>
              </a:rPr>
              <a:t>1</a:t>
            </a:r>
            <a:r>
              <a:rPr lang="en-US" sz="2800" b="1" dirty="0">
                <a:solidFill>
                  <a:schemeClr val="accent2"/>
                </a:solidFill>
                <a:latin typeface="MyriadPro-Regular"/>
              </a:rPr>
              <a:t>.</a:t>
            </a:r>
            <a:r>
              <a:rPr lang="en-US" sz="2800" b="1" dirty="0">
                <a:latin typeface="MyriadPro-Regular"/>
              </a:rPr>
              <a:t> _______________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09113C-6811-4D4C-801A-3BE3BA0400AE}"/>
              </a:ext>
            </a:extLst>
          </p:cNvPr>
          <p:cNvSpPr txBox="1"/>
          <p:nvPr/>
        </p:nvSpPr>
        <p:spPr>
          <a:xfrm>
            <a:off x="2214568" y="6157869"/>
            <a:ext cx="30400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MyriadPro-Regular"/>
              </a:rPr>
              <a:t>l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MyriadPro-Regular"/>
              </a:rPr>
              <a:t>anguage club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23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5945136" y="6196011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accent2"/>
                </a:solidFill>
                <a:latin typeface="MyriadPro-Regular"/>
              </a:rPr>
              <a:t>4.</a:t>
            </a:r>
            <a:r>
              <a:rPr lang="en-US" sz="2800" b="1">
                <a:latin typeface="MyriadPro-Regular"/>
              </a:rPr>
              <a:t> _______________</a:t>
            </a:r>
            <a:endParaRPr lang="en-US" sz="2800" b="1" dirty="0">
              <a:latin typeface="MyriadPro-Regula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14" t="7189" r="1653" b="5272"/>
          <a:stretch/>
        </p:blipFill>
        <p:spPr>
          <a:xfrm>
            <a:off x="2240157" y="612218"/>
            <a:ext cx="8143840" cy="19203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1751674" y="6200772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accent2"/>
                </a:solidFill>
                <a:latin typeface="MyriadPro-Regular"/>
              </a:rPr>
              <a:t>3.</a:t>
            </a:r>
            <a:r>
              <a:rPr lang="en-US" sz="2800" b="1">
                <a:latin typeface="MyriadPro-Regular"/>
              </a:rPr>
              <a:t> _______________</a:t>
            </a:r>
            <a:endParaRPr lang="en-US" sz="2800" b="1" dirty="0">
              <a:latin typeface="MyriadPro-Regula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988" t="7679" r="5835" b="4107"/>
          <a:stretch/>
        </p:blipFill>
        <p:spPr>
          <a:xfrm>
            <a:off x="2085097" y="3018160"/>
            <a:ext cx="7720077" cy="3123439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3114266" y="1572378"/>
            <a:ext cx="2482970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619456" y="2057488"/>
            <a:ext cx="1314994" cy="7696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B09113C-6811-4D4C-801A-3BE3BA0400AE}"/>
              </a:ext>
            </a:extLst>
          </p:cNvPr>
          <p:cNvSpPr txBox="1"/>
          <p:nvPr/>
        </p:nvSpPr>
        <p:spPr>
          <a:xfrm>
            <a:off x="2236794" y="6196011"/>
            <a:ext cx="36601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MyriadPro-Regular"/>
              </a:rPr>
              <a:t>arts and crafts club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6745908" y="6119811"/>
            <a:ext cx="21885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MyriadPro-Regular"/>
              </a:rPr>
              <a:t>forum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31588" y="15055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phrases from the box under the correct pictures. 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76197" y="102640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28982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8812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498368" y="548058"/>
            <a:ext cx="4401484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I.N.I.T.I.A.L GAME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1733976" y="61262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1545638" y="1535866"/>
            <a:ext cx="1779453" cy="605191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.VnBodoni" panose="020B7200000000000000" pitchFamily="34" charset="0"/>
              </a:rPr>
              <a:t>Rule: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1"/>
          </p:nvPr>
        </p:nvSpPr>
        <p:spPr>
          <a:xfrm>
            <a:off x="1688053" y="2417963"/>
            <a:ext cx="10515600" cy="3580810"/>
          </a:xfrm>
        </p:spPr>
        <p:txBody>
          <a:bodyPr>
            <a:normAutofit/>
          </a:bodyPr>
          <a:lstStyle/>
          <a:p>
            <a:r>
              <a:rPr lang="en-US" sz="3200" dirty="0"/>
              <a:t>Work in 2 teams.</a:t>
            </a:r>
          </a:p>
          <a:p>
            <a:r>
              <a:rPr lang="en-US" sz="3200" dirty="0"/>
              <a:t>Look at 9 pictures.</a:t>
            </a:r>
          </a:p>
          <a:p>
            <a:r>
              <a:rPr lang="en-US" sz="3200" dirty="0"/>
              <a:t>Find the word for each picture, then take the first letter from each picture to form the mystery word. </a:t>
            </a:r>
          </a:p>
          <a:p>
            <a:r>
              <a:rPr lang="en-US" sz="3200" dirty="0"/>
              <a:t>Which team finds the mystery word first will become the winner.</a:t>
            </a:r>
          </a:p>
        </p:txBody>
      </p:sp>
    </p:spTree>
    <p:extLst>
      <p:ext uri="{BB962C8B-B14F-4D97-AF65-F5344CB8AC3E}">
        <p14:creationId xmlns:p14="http://schemas.microsoft.com/office/powerpoint/2010/main" val="250946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7" grpId="0" animBg="1"/>
      <p:bldP spid="3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5945136" y="6196011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accent2"/>
                </a:solidFill>
                <a:latin typeface="MyriadPro-Regular"/>
              </a:rPr>
              <a:t>4.</a:t>
            </a:r>
            <a:r>
              <a:rPr lang="en-US" sz="2800" b="1">
                <a:latin typeface="MyriadPro-Regular"/>
              </a:rPr>
              <a:t> _______________</a:t>
            </a:r>
            <a:endParaRPr lang="en-US" sz="2800" b="1" dirty="0">
              <a:latin typeface="MyriadPro-Regula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14" t="7189" r="1653" b="5272"/>
          <a:stretch/>
        </p:blipFill>
        <p:spPr>
          <a:xfrm>
            <a:off x="2417827" y="905489"/>
            <a:ext cx="7438777" cy="17540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1751674" y="6200772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accent2"/>
                </a:solidFill>
                <a:latin typeface="MyriadPro-Regular"/>
              </a:rPr>
              <a:t>3.</a:t>
            </a:r>
            <a:r>
              <a:rPr lang="en-US" sz="2800" b="1">
                <a:latin typeface="MyriadPro-Regular"/>
              </a:rPr>
              <a:t> _______________</a:t>
            </a:r>
            <a:endParaRPr lang="en-US" sz="2800" b="1" dirty="0">
              <a:latin typeface="MyriadPro-Regular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3178212" y="1750396"/>
            <a:ext cx="2227565" cy="6213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169923" y="1279341"/>
            <a:ext cx="1235168" cy="4514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B09113C-6811-4D4C-801A-3BE3BA0400AE}"/>
              </a:ext>
            </a:extLst>
          </p:cNvPr>
          <p:cNvSpPr txBox="1"/>
          <p:nvPr/>
        </p:nvSpPr>
        <p:spPr>
          <a:xfrm>
            <a:off x="2428284" y="6134456"/>
            <a:ext cx="28485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MyriadPro-Regular"/>
              </a:rPr>
              <a:t>sports club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6573546" y="6165233"/>
            <a:ext cx="29652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MyriadPro-Regular"/>
              </a:rPr>
              <a:t>chess club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3178212" y="2214440"/>
            <a:ext cx="3102515" cy="17825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324542" y="2195138"/>
            <a:ext cx="1246803" cy="19302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870" t="3690" r="2444" b="5535"/>
          <a:stretch/>
        </p:blipFill>
        <p:spPr>
          <a:xfrm>
            <a:off x="2095784" y="2952827"/>
            <a:ext cx="7602304" cy="320508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165888" y="123110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phrases from the box under the correct pictures. 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76197" y="102640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8982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5271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1066935" y="2063316"/>
            <a:ext cx="11055146" cy="40419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1. </a:t>
            </a:r>
            <a:r>
              <a:rPr lang="en-US" sz="24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Minh is a member of our ______________. The greeting cards he makes are really creative.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2.</a:t>
            </a:r>
            <a:r>
              <a:rPr lang="en-US" sz="2400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en-US" sz="24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Students can discuss their problems in their class ________.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3.</a:t>
            </a:r>
            <a:r>
              <a:rPr lang="en-US" sz="2400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en-US" sz="24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We share the essays and stories that we write in English in our ______________.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4.</a:t>
            </a:r>
            <a:r>
              <a:rPr lang="en-US" sz="2400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en-US" sz="24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She is not feeling very well this weekend because of all the _________</a:t>
            </a:r>
          </a:p>
          <a:p>
            <a:pPr marL="0" indent="0">
              <a:buNone/>
            </a:pPr>
            <a:r>
              <a:rPr lang="en-US" sz="24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from her school work.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5.</a:t>
            </a:r>
            <a:r>
              <a:rPr lang="en-US" sz="2400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en-US" sz="24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The coach of our ____________ tells us to drink plenty of water during our practice sessions.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6935" y="3794"/>
            <a:ext cx="1046033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of the sentences with a word or phrase in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3.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There is one extra word or phrase.</a:t>
            </a:r>
            <a:endParaRPr lang="en-US" sz="2400" b="1" dirty="0">
              <a:solidFill>
                <a:srgbClr val="FF9933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11543" y="102640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328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" name="Down Arrow Callout 2"/>
          <p:cNvSpPr/>
          <p:nvPr/>
        </p:nvSpPr>
        <p:spPr>
          <a:xfrm>
            <a:off x="5185362" y="6243782"/>
            <a:ext cx="1283855" cy="591127"/>
          </a:xfrm>
          <a:prstGeom prst="downArrowCallou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dirty="0">
                <a:solidFill>
                  <a:prstClr val="white"/>
                </a:solidFill>
              </a:rPr>
              <a:t>Game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2314" t="7189" r="1653" b="5272"/>
          <a:stretch/>
        </p:blipFill>
        <p:spPr>
          <a:xfrm>
            <a:off x="2733964" y="784198"/>
            <a:ext cx="6807200" cy="127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81642" y="250097"/>
            <a:ext cx="10426700" cy="901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885" tIns="60943" rIns="121885" bIns="60943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</a:rPr>
              <a:t>LUCKY NUMBERS</a:t>
            </a:r>
          </a:p>
        </p:txBody>
      </p:sp>
      <p:sp>
        <p:nvSpPr>
          <p:cNvPr id="52" name="Rectangle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819945" y="1533290"/>
            <a:ext cx="1595967" cy="128111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10666" b="1" dirty="0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53" name="Rectangle 5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642391" y="1531705"/>
            <a:ext cx="1625600" cy="1281113"/>
          </a:xfrm>
          <a:prstGeom prst="rect">
            <a:avLst/>
          </a:prstGeom>
          <a:solidFill>
            <a:srgbClr val="FF99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10666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54" name="Rectangle 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6466957" y="1526939"/>
            <a:ext cx="1625600" cy="1281112"/>
          </a:xfrm>
          <a:prstGeom prst="rect">
            <a:avLst/>
          </a:prstGeom>
          <a:solidFill>
            <a:srgbClr val="00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10666" b="1" dirty="0">
                <a:solidFill>
                  <a:srgbClr val="FF6600"/>
                </a:solidFill>
              </a:rPr>
              <a:t>3</a:t>
            </a:r>
          </a:p>
        </p:txBody>
      </p:sp>
      <p:sp>
        <p:nvSpPr>
          <p:cNvPr id="55" name="Rectangle 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8291524" y="1533290"/>
            <a:ext cx="1625600" cy="1281112"/>
          </a:xfrm>
          <a:prstGeom prst="rect">
            <a:avLst/>
          </a:prstGeom>
          <a:solidFill>
            <a:srgbClr val="FF99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10666" b="1" dirty="0">
                <a:solidFill>
                  <a:srgbClr val="666699"/>
                </a:solidFill>
              </a:rPr>
              <a:t>4</a:t>
            </a:r>
          </a:p>
        </p:txBody>
      </p:sp>
      <p:sp>
        <p:nvSpPr>
          <p:cNvPr id="57" name="Rectangle 9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2819940" y="2996966"/>
            <a:ext cx="1625600" cy="1281112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GB" sz="10666" b="1" dirty="0"/>
              <a:t>5</a:t>
            </a:r>
            <a:endParaRPr lang="en-US" sz="10666" b="1" dirty="0"/>
          </a:p>
        </p:txBody>
      </p:sp>
      <p:sp>
        <p:nvSpPr>
          <p:cNvPr id="58" name="Rectangle 10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4642391" y="2996966"/>
            <a:ext cx="1625600" cy="1281112"/>
          </a:xfrm>
          <a:prstGeom prst="rect">
            <a:avLst/>
          </a:prstGeom>
          <a:solidFill>
            <a:srgbClr val="80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GB" sz="10666" b="1" dirty="0">
                <a:solidFill>
                  <a:srgbClr val="66FFCC"/>
                </a:solidFill>
              </a:rPr>
              <a:t>6</a:t>
            </a:r>
            <a:endParaRPr lang="en-US" sz="10666" b="1" dirty="0">
              <a:solidFill>
                <a:srgbClr val="66FFCC"/>
              </a:solidFill>
            </a:endParaRPr>
          </a:p>
        </p:txBody>
      </p:sp>
      <p:sp>
        <p:nvSpPr>
          <p:cNvPr id="59" name="Rectangle 11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6466957" y="3009666"/>
            <a:ext cx="1625600" cy="12811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GB" sz="10666" b="1" dirty="0">
                <a:solidFill>
                  <a:srgbClr val="FFFF00"/>
                </a:solidFill>
              </a:rPr>
              <a:t>7</a:t>
            </a:r>
            <a:endParaRPr lang="en-US" sz="10666" b="1" dirty="0">
              <a:solidFill>
                <a:srgbClr val="FFFF00"/>
              </a:solidFill>
            </a:endParaRPr>
          </a:p>
        </p:txBody>
      </p:sp>
      <p:sp>
        <p:nvSpPr>
          <p:cNvPr id="60" name="Rectangle 8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8299991" y="3009666"/>
            <a:ext cx="1625600" cy="126841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GB" sz="10666" b="1" dirty="0">
                <a:solidFill>
                  <a:srgbClr val="002060"/>
                </a:solidFill>
              </a:rPr>
              <a:t>8</a:t>
            </a:r>
            <a:endParaRPr lang="en-US" sz="10666" b="1" dirty="0">
              <a:solidFill>
                <a:srgbClr val="002060"/>
              </a:solidFill>
            </a:endParaRPr>
          </a:p>
        </p:txBody>
      </p:sp>
      <p:sp>
        <p:nvSpPr>
          <p:cNvPr id="35853" name="AutoShape 16"/>
          <p:cNvSpPr>
            <a:spLocks noChangeArrowheads="1"/>
          </p:cNvSpPr>
          <p:nvPr/>
        </p:nvSpPr>
        <p:spPr bwMode="auto">
          <a:xfrm>
            <a:off x="1153901" y="4695150"/>
            <a:ext cx="15240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 dirty="0">
                <a:solidFill>
                  <a:srgbClr val="0000CC"/>
                </a:solidFill>
                <a:latin typeface="Arial" charset="0"/>
              </a:rPr>
              <a:t>GA</a:t>
            </a:r>
          </a:p>
        </p:txBody>
      </p:sp>
      <p:sp>
        <p:nvSpPr>
          <p:cNvPr id="35854" name="AutoShape 17"/>
          <p:cNvSpPr>
            <a:spLocks noChangeArrowheads="1"/>
          </p:cNvSpPr>
          <p:nvPr/>
        </p:nvSpPr>
        <p:spPr bwMode="auto">
          <a:xfrm>
            <a:off x="1153901" y="5228550"/>
            <a:ext cx="15240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 dirty="0">
                <a:solidFill>
                  <a:srgbClr val="FF0000"/>
                </a:solidFill>
                <a:latin typeface="Arial" charset="0"/>
              </a:rPr>
              <a:t>GB</a:t>
            </a:r>
          </a:p>
        </p:txBody>
      </p:sp>
      <p:sp>
        <p:nvSpPr>
          <p:cNvPr id="35858" name="AutoShape 18"/>
          <p:cNvSpPr>
            <a:spLocks noChangeArrowheads="1"/>
          </p:cNvSpPr>
          <p:nvPr/>
        </p:nvSpPr>
        <p:spPr bwMode="auto">
          <a:xfrm>
            <a:off x="2779501" y="46951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 dirty="0">
                <a:latin typeface="Arial" charset="0"/>
              </a:rPr>
              <a:t>2</a:t>
            </a:r>
          </a:p>
        </p:txBody>
      </p:sp>
      <p:sp>
        <p:nvSpPr>
          <p:cNvPr id="35859" name="AutoShape 19"/>
          <p:cNvSpPr>
            <a:spLocks noChangeArrowheads="1"/>
          </p:cNvSpPr>
          <p:nvPr/>
        </p:nvSpPr>
        <p:spPr bwMode="auto">
          <a:xfrm>
            <a:off x="2779501" y="52285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sp>
        <p:nvSpPr>
          <p:cNvPr id="35860" name="AutoShape 20"/>
          <p:cNvSpPr>
            <a:spLocks noChangeArrowheads="1"/>
          </p:cNvSpPr>
          <p:nvPr/>
        </p:nvSpPr>
        <p:spPr bwMode="auto">
          <a:xfrm>
            <a:off x="4100301" y="46951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4</a:t>
            </a:r>
          </a:p>
        </p:txBody>
      </p:sp>
      <p:sp>
        <p:nvSpPr>
          <p:cNvPr id="35861" name="AutoShape 21"/>
          <p:cNvSpPr>
            <a:spLocks noChangeArrowheads="1"/>
          </p:cNvSpPr>
          <p:nvPr/>
        </p:nvSpPr>
        <p:spPr bwMode="auto">
          <a:xfrm>
            <a:off x="5421101" y="46951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6</a:t>
            </a:r>
          </a:p>
        </p:txBody>
      </p:sp>
      <p:sp>
        <p:nvSpPr>
          <p:cNvPr id="35862" name="AutoShape 22"/>
          <p:cNvSpPr>
            <a:spLocks noChangeArrowheads="1"/>
          </p:cNvSpPr>
          <p:nvPr/>
        </p:nvSpPr>
        <p:spPr bwMode="auto">
          <a:xfrm>
            <a:off x="6741901" y="46951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8</a:t>
            </a:r>
          </a:p>
        </p:txBody>
      </p:sp>
      <p:sp>
        <p:nvSpPr>
          <p:cNvPr id="35863" name="AutoShape 23"/>
          <p:cNvSpPr>
            <a:spLocks noChangeArrowheads="1"/>
          </p:cNvSpPr>
          <p:nvPr/>
        </p:nvSpPr>
        <p:spPr bwMode="auto">
          <a:xfrm>
            <a:off x="8062701" y="46951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10</a:t>
            </a:r>
          </a:p>
        </p:txBody>
      </p:sp>
      <p:sp>
        <p:nvSpPr>
          <p:cNvPr id="35864" name="AutoShape 24"/>
          <p:cNvSpPr>
            <a:spLocks noChangeArrowheads="1"/>
          </p:cNvSpPr>
          <p:nvPr/>
        </p:nvSpPr>
        <p:spPr bwMode="auto">
          <a:xfrm>
            <a:off x="9383501" y="46951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12</a:t>
            </a:r>
          </a:p>
        </p:txBody>
      </p:sp>
      <p:sp>
        <p:nvSpPr>
          <p:cNvPr id="35865" name="AutoShape 25"/>
          <p:cNvSpPr>
            <a:spLocks noChangeArrowheads="1"/>
          </p:cNvSpPr>
          <p:nvPr/>
        </p:nvSpPr>
        <p:spPr bwMode="auto">
          <a:xfrm>
            <a:off x="10704301" y="46951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14</a:t>
            </a:r>
          </a:p>
        </p:txBody>
      </p:sp>
      <p:sp>
        <p:nvSpPr>
          <p:cNvPr id="35866" name="AutoShape 26"/>
          <p:cNvSpPr>
            <a:spLocks noChangeArrowheads="1"/>
          </p:cNvSpPr>
          <p:nvPr/>
        </p:nvSpPr>
        <p:spPr bwMode="auto">
          <a:xfrm>
            <a:off x="10704301" y="52285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14</a:t>
            </a:r>
          </a:p>
        </p:txBody>
      </p:sp>
      <p:sp>
        <p:nvSpPr>
          <p:cNvPr id="35867" name="AutoShape 27"/>
          <p:cNvSpPr>
            <a:spLocks noChangeArrowheads="1"/>
          </p:cNvSpPr>
          <p:nvPr/>
        </p:nvSpPr>
        <p:spPr bwMode="auto">
          <a:xfrm>
            <a:off x="9383501" y="52285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12</a:t>
            </a:r>
          </a:p>
        </p:txBody>
      </p:sp>
      <p:sp>
        <p:nvSpPr>
          <p:cNvPr id="35868" name="AutoShape 28"/>
          <p:cNvSpPr>
            <a:spLocks noChangeArrowheads="1"/>
          </p:cNvSpPr>
          <p:nvPr/>
        </p:nvSpPr>
        <p:spPr bwMode="auto">
          <a:xfrm>
            <a:off x="8062701" y="52285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10</a:t>
            </a:r>
          </a:p>
        </p:txBody>
      </p:sp>
      <p:sp>
        <p:nvSpPr>
          <p:cNvPr id="35869" name="AutoShape 29"/>
          <p:cNvSpPr>
            <a:spLocks noChangeArrowheads="1"/>
          </p:cNvSpPr>
          <p:nvPr/>
        </p:nvSpPr>
        <p:spPr bwMode="auto">
          <a:xfrm>
            <a:off x="6741901" y="52285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8</a:t>
            </a:r>
          </a:p>
        </p:txBody>
      </p:sp>
      <p:sp>
        <p:nvSpPr>
          <p:cNvPr id="35870" name="AutoShape 30"/>
          <p:cNvSpPr>
            <a:spLocks noChangeArrowheads="1"/>
          </p:cNvSpPr>
          <p:nvPr/>
        </p:nvSpPr>
        <p:spPr bwMode="auto">
          <a:xfrm>
            <a:off x="5421101" y="52285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6</a:t>
            </a:r>
          </a:p>
        </p:txBody>
      </p:sp>
      <p:sp>
        <p:nvSpPr>
          <p:cNvPr id="35871" name="AutoShape 31"/>
          <p:cNvSpPr>
            <a:spLocks noChangeArrowheads="1"/>
          </p:cNvSpPr>
          <p:nvPr/>
        </p:nvSpPr>
        <p:spPr bwMode="auto">
          <a:xfrm>
            <a:off x="4100301" y="52285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8592" y="1685197"/>
            <a:ext cx="1958109" cy="1654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83" y="1753866"/>
            <a:ext cx="2051040" cy="1765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rId13" action="ppaction://hlinksldjump"/>
          </p:cNvPr>
          <p:cNvSpPr/>
          <p:nvPr/>
        </p:nvSpPr>
        <p:spPr>
          <a:xfrm>
            <a:off x="10704301" y="6432057"/>
            <a:ext cx="801278" cy="4572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12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3" dur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9" dur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75" dur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81" dur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87" dur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93" dur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 nodeType="clickPar">
                      <p:stCondLst>
                        <p:cond delay="0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05" dur="1"/>
                                        <p:tgtEl>
                                          <p:spTgt spid="6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58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18" dur="1000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58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58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 nodeType="clickPar">
                      <p:stCondLst>
                        <p:cond delay="0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31" dur="1000"/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5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58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 nodeType="clickPar">
                      <p:stCondLst>
                        <p:cond delay="0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44" dur="1000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5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1" dur="10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" dur="10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10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1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5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 nodeType="clickPar">
                      <p:stCondLst>
                        <p:cond delay="0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70" dur="1000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2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 nodeType="clickPar">
                      <p:stCondLst>
                        <p:cond delay="0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1000" fill="hold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1000" fill="hold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1000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1000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3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35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 nodeType="clickPar">
                      <p:stCondLst>
                        <p:cond delay="0"/>
                      </p:stCondLst>
                      <p:childTnLst>
                        <p:par>
                          <p:cTn id="1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 nodeType="clickPar">
                      <p:stCondLst>
                        <p:cond delay="indefinite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93" dur="1"/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4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358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 nodeType="clickPar">
                      <p:stCondLst>
                        <p:cond delay="0"/>
                      </p:stCondLst>
                      <p:childTnLst>
                        <p:par>
                          <p:cTn id="1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0" dur="1000"/>
                                        <p:tgtEl>
                                          <p:spTgt spid="35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 nodeType="clickPar">
                      <p:stCondLst>
                        <p:cond delay="indefinite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04" dur="1000"/>
                                        <p:tgtEl>
                                          <p:spTgt spid="35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59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358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 nodeType="clickPar">
                      <p:stCondLst>
                        <p:cond delay="0"/>
                      </p:stCondLst>
                      <p:childTnLst>
                        <p:par>
                          <p:cTn id="2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 nodeType="clickPar">
                      <p:stCondLst>
                        <p:cond delay="indefinite"/>
                      </p:stCondLst>
                      <p:childTnLst>
                        <p:par>
                          <p:cTn id="2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18" dur="10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10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71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358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 nodeType="clickPar">
                      <p:stCondLst>
                        <p:cond delay="0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1000" fill="hold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1000" fill="hold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 nodeType="clickPar">
                      <p:stCondLst>
                        <p:cond delay="indefinite"/>
                      </p:stCondLst>
                      <p:childTnLst>
                        <p:par>
                          <p:cTn id="2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1" dur="1000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1000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70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358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 nodeType="clickPar">
                      <p:stCondLst>
                        <p:cond delay="0"/>
                      </p:stCondLst>
                      <p:childTnLst>
                        <p:par>
                          <p:cTn id="2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 nodeType="clickPar">
                      <p:stCondLst>
                        <p:cond delay="indefinite"/>
                      </p:stCondLst>
                      <p:childTnLst>
                        <p:par>
                          <p:cTn id="2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1000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1000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9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358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 nodeType="clickPar">
                      <p:stCondLst>
                        <p:cond delay="0"/>
                      </p:stCondLst>
                      <p:childTnLst>
                        <p:par>
                          <p:cTn id="2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 nodeType="clickPar">
                      <p:stCondLst>
                        <p:cond delay="indefinite"/>
                      </p:stCondLst>
                      <p:childTnLst>
                        <p:par>
                          <p:cTn id="2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58" dur="10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9" dur="10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8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358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 nodeType="clickPar">
                      <p:stCondLst>
                        <p:cond delay="0"/>
                      </p:stCondLst>
                      <p:childTnLst>
                        <p:par>
                          <p:cTn id="2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 nodeType="clickPar">
                      <p:stCondLst>
                        <p:cond delay="indefinite"/>
                      </p:stCondLst>
                      <p:childTnLst>
                        <p:par>
                          <p:cTn id="2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2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73" dur="10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10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7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358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 nodeType="clickPar">
                      <p:stCondLst>
                        <p:cond delay="0"/>
                      </p:stCondLst>
                      <p:childTnLst>
                        <p:par>
                          <p:cTn id="2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1" dur="1000" fill="hold"/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1000" fill="hold"/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 nodeType="clickPar">
                      <p:stCondLst>
                        <p:cond delay="indefinite"/>
                      </p:stCondLst>
                      <p:childTnLst>
                        <p:par>
                          <p:cTn id="2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6" dur="1000"/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1000"/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6"/>
                  </p:tgtEl>
                </p:cond>
              </p:nextCondLst>
            </p:seq>
          </p:childTnLst>
        </p:cTn>
      </p:par>
    </p:tnLst>
    <p:bldLst>
      <p:bldP spid="4" grpId="0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1196244" y="2684966"/>
            <a:ext cx="1054317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1. </a:t>
            </a:r>
            <a:r>
              <a:rPr lang="en-US" sz="28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Minh is a member of our __________________.  The greeting cards he makes are really creative.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5207100" y="2684966"/>
            <a:ext cx="373746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rgbClr val="EF4B66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arts and crafts club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6935" y="3794"/>
            <a:ext cx="1046033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of the sentences with a word or phrase in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3.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There is one extra word or phrase.</a:t>
            </a:r>
            <a:endParaRPr lang="en-US" sz="2400" b="1" dirty="0">
              <a:solidFill>
                <a:srgbClr val="FF9933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11543" y="102640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328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314" t="7189" r="1653" b="5272"/>
          <a:stretch/>
        </p:blipFill>
        <p:spPr>
          <a:xfrm>
            <a:off x="2503055" y="1033579"/>
            <a:ext cx="6807200" cy="1279118"/>
          </a:xfrm>
          <a:prstGeom prst="rect">
            <a:avLst/>
          </a:prstGeom>
        </p:spPr>
      </p:pic>
      <p:sp>
        <p:nvSpPr>
          <p:cNvPr id="13" name="Action Button: Home 12">
            <a:hlinkClick r:id="rId4" action="ppaction://hlinksldjump" highlightClick="1"/>
          </p:cNvPr>
          <p:cNvSpPr/>
          <p:nvPr/>
        </p:nvSpPr>
        <p:spPr>
          <a:xfrm>
            <a:off x="11490620" y="6195026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8404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66935" y="3794"/>
            <a:ext cx="1046033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of the sentences with a word or phrase in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3.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There is one extra word or phrase.</a:t>
            </a:r>
            <a:endParaRPr lang="en-US" sz="2400" b="1" dirty="0">
              <a:solidFill>
                <a:srgbClr val="FF9933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11543" y="102640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328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314" t="7189" r="1653" b="5272"/>
          <a:stretch/>
        </p:blipFill>
        <p:spPr>
          <a:xfrm>
            <a:off x="2503055" y="1033579"/>
            <a:ext cx="6807200" cy="12791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74982" y="2776457"/>
            <a:ext cx="100029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ts val="1000"/>
              </a:spcBef>
              <a:buClr>
                <a:srgbClr val="A53010"/>
              </a:buClr>
            </a:pPr>
            <a:r>
              <a:rPr lang="en-US" sz="2800" b="1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2.</a:t>
            </a:r>
            <a:r>
              <a:rPr lang="en-US" sz="2800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Students can discuss their problems in their class ________.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9909412" y="2795436"/>
            <a:ext cx="1402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EF4B66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forum</a:t>
            </a:r>
          </a:p>
        </p:txBody>
      </p:sp>
      <p:sp>
        <p:nvSpPr>
          <p:cNvPr id="13" name="Action Button: Home 12">
            <a:hlinkClick r:id="rId4" action="ppaction://hlinksldjump" highlightClick="1"/>
          </p:cNvPr>
          <p:cNvSpPr/>
          <p:nvPr/>
        </p:nvSpPr>
        <p:spPr>
          <a:xfrm>
            <a:off x="11490620" y="6195026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8102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66935" y="3794"/>
            <a:ext cx="1046033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of the sentences with a word or phrase in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3.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There is one extra word or phrase.</a:t>
            </a:r>
            <a:endParaRPr lang="en-US" sz="2400" b="1" dirty="0">
              <a:solidFill>
                <a:srgbClr val="FF9933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11543" y="102640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328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314" t="7189" r="1653" b="5272"/>
          <a:stretch/>
        </p:blipFill>
        <p:spPr>
          <a:xfrm>
            <a:off x="2503055" y="1033579"/>
            <a:ext cx="6807200" cy="12791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83271" y="2511485"/>
            <a:ext cx="9144000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lnSpc>
                <a:spcPct val="150000"/>
              </a:lnSpc>
              <a:spcBef>
                <a:spcPts val="1000"/>
              </a:spcBef>
              <a:buClr>
                <a:srgbClr val="A53010"/>
              </a:buClr>
            </a:pPr>
            <a:r>
              <a:rPr lang="en-US" sz="2800" b="1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3.</a:t>
            </a:r>
            <a:r>
              <a:rPr lang="en-US" sz="2800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We share the essays and stories that we write in English in our ________________.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4205586" y="3344010"/>
            <a:ext cx="319080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EF4B66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language club</a:t>
            </a:r>
          </a:p>
        </p:txBody>
      </p:sp>
      <p:sp>
        <p:nvSpPr>
          <p:cNvPr id="9" name="Action Button: Home 8">
            <a:hlinkClick r:id="rId4" action="ppaction://hlinksldjump" highlightClick="1"/>
          </p:cNvPr>
          <p:cNvSpPr/>
          <p:nvPr/>
        </p:nvSpPr>
        <p:spPr>
          <a:xfrm>
            <a:off x="11490620" y="6195026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38577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66935" y="3794"/>
            <a:ext cx="1046033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of the sentences with a word or phrase in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3.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There is one extra word or phrase.</a:t>
            </a:r>
            <a:endParaRPr lang="en-US" sz="2400" b="1" dirty="0">
              <a:solidFill>
                <a:srgbClr val="FF9933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11543" y="102640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328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314" t="7189" r="1653" b="5272"/>
          <a:stretch/>
        </p:blipFill>
        <p:spPr>
          <a:xfrm>
            <a:off x="2503055" y="1033579"/>
            <a:ext cx="6807200" cy="12791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93453" y="2755510"/>
            <a:ext cx="9818255" cy="108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ts val="1000"/>
              </a:spcBef>
              <a:buClr>
                <a:srgbClr val="A53010"/>
              </a:buClr>
            </a:pPr>
            <a:r>
              <a:rPr lang="en-US" sz="2800" b="1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4.</a:t>
            </a:r>
            <a:r>
              <a:rPr lang="en-US" sz="2800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She is not feeling very well this weekend because of all the</a:t>
            </a:r>
          </a:p>
          <a:p>
            <a:pPr lvl="0" defTabSz="457200">
              <a:spcBef>
                <a:spcPts val="1000"/>
              </a:spcBef>
              <a:buClr>
                <a:srgbClr val="A53010"/>
              </a:buClr>
            </a:pP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   _________   from her school work.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2121532" y="3316306"/>
            <a:ext cx="17435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EF4B66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pressure</a:t>
            </a:r>
          </a:p>
        </p:txBody>
      </p:sp>
      <p:sp>
        <p:nvSpPr>
          <p:cNvPr id="9" name="Action Button: Home 8">
            <a:hlinkClick r:id="rId4" action="ppaction://hlinksldjump" highlightClick="1"/>
          </p:cNvPr>
          <p:cNvSpPr/>
          <p:nvPr/>
        </p:nvSpPr>
        <p:spPr>
          <a:xfrm>
            <a:off x="11490620" y="6195026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85204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66935" y="3794"/>
            <a:ext cx="1046033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of the sentences with a word or phrase in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3.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There is one extra word or phrase.</a:t>
            </a:r>
            <a:endParaRPr lang="en-US" sz="2400" b="1" dirty="0">
              <a:solidFill>
                <a:srgbClr val="FF9933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11543" y="102640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328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314" t="7189" r="1653" b="5272"/>
          <a:stretch/>
        </p:blipFill>
        <p:spPr>
          <a:xfrm>
            <a:off x="2503055" y="1033579"/>
            <a:ext cx="6807200" cy="12791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61309" y="2708794"/>
            <a:ext cx="98090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ts val="1000"/>
              </a:spcBef>
              <a:buClr>
                <a:srgbClr val="A53010"/>
              </a:buClr>
            </a:pPr>
            <a:r>
              <a:rPr lang="en-US" sz="2800" b="1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5.</a:t>
            </a:r>
            <a:r>
              <a:rPr lang="en-US" sz="2800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The coach of our _____________ tells us to drink plenty of water during our practice sessions.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5084431" y="2708794"/>
            <a:ext cx="242534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EF4B66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sports club</a:t>
            </a:r>
          </a:p>
        </p:txBody>
      </p:sp>
      <p:sp>
        <p:nvSpPr>
          <p:cNvPr id="8" name="Action Button: Home 7">
            <a:hlinkClick r:id="rId4" action="ppaction://hlinksldjump" highlightClick="1"/>
          </p:cNvPr>
          <p:cNvSpPr/>
          <p:nvPr/>
        </p:nvSpPr>
        <p:spPr>
          <a:xfrm>
            <a:off x="11490620" y="6195026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68274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mẫu họa&#10;&#10;Mô tả được tạo tự động">
            <a:extLst>
              <a:ext uri="{FF2B5EF4-FFF2-40B4-BE49-F238E27FC236}">
                <a16:creationId xmlns:a16="http://schemas.microsoft.com/office/drawing/2014/main" id="{1C222CB0-577E-4B8B-B039-A35E36731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802" y="1472251"/>
            <a:ext cx="6576665" cy="4174551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4990815" y="5753929"/>
            <a:ext cx="2210371" cy="66373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 get 2 plus points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Hình ảnh 6">
            <a:extLst>
              <a:ext uri="{FF2B5EF4-FFF2-40B4-BE49-F238E27FC236}">
                <a16:creationId xmlns:a16="http://schemas.microsoft.com/office/drawing/2014/main" id="{3F720CF9-BF34-4187-8042-88DBE5FBB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3777" y="51422"/>
            <a:ext cx="1318223" cy="1373627"/>
          </a:xfrm>
          <a:prstGeom prst="rect">
            <a:avLst/>
          </a:prstGeom>
        </p:spPr>
      </p:pic>
      <p:pic>
        <p:nvPicPr>
          <p:cNvPr id="14" name="Hình ảnh 7">
            <a:extLst>
              <a:ext uri="{FF2B5EF4-FFF2-40B4-BE49-F238E27FC236}">
                <a16:creationId xmlns:a16="http://schemas.microsoft.com/office/drawing/2014/main" id="{AE394AA8-C4F2-4D58-A6C4-D4D4A3984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78" y="51416"/>
            <a:ext cx="1318223" cy="1373627"/>
          </a:xfrm>
          <a:prstGeom prst="rect">
            <a:avLst/>
          </a:prstGeom>
        </p:spPr>
      </p:pic>
      <p:pic>
        <p:nvPicPr>
          <p:cNvPr id="15" name="Hình ảnh 8">
            <a:extLst>
              <a:ext uri="{FF2B5EF4-FFF2-40B4-BE49-F238E27FC236}">
                <a16:creationId xmlns:a16="http://schemas.microsoft.com/office/drawing/2014/main" id="{C7BFF9B9-FF16-47C3-AB70-9CB878EAC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3776" y="5398984"/>
            <a:ext cx="1318223" cy="1373627"/>
          </a:xfrm>
          <a:prstGeom prst="rect">
            <a:avLst/>
          </a:prstGeom>
        </p:spPr>
      </p:pic>
      <p:pic>
        <p:nvPicPr>
          <p:cNvPr id="16" name="Hình ảnh 9">
            <a:extLst>
              <a:ext uri="{FF2B5EF4-FFF2-40B4-BE49-F238E27FC236}">
                <a16:creationId xmlns:a16="http://schemas.microsoft.com/office/drawing/2014/main" id="{0D3A0704-6265-43C3-83D3-D86E7038C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78" y="5398985"/>
            <a:ext cx="1318223" cy="1373627"/>
          </a:xfrm>
          <a:prstGeom prst="rect">
            <a:avLst/>
          </a:prstGeom>
        </p:spPr>
      </p:pic>
      <p:sp>
        <p:nvSpPr>
          <p:cNvPr id="19" name="Action Button: Home 18">
            <a:hlinkClick r:id="rId5" action="ppaction://hlinksldjump" highlightClick="1"/>
          </p:cNvPr>
          <p:cNvSpPr/>
          <p:nvPr/>
        </p:nvSpPr>
        <p:spPr>
          <a:xfrm>
            <a:off x="10165201" y="6197424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6808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mẫu họa&#10;&#10;Mô tả được tạo tự động">
            <a:extLst>
              <a:ext uri="{FF2B5EF4-FFF2-40B4-BE49-F238E27FC236}">
                <a16:creationId xmlns:a16="http://schemas.microsoft.com/office/drawing/2014/main" id="{1C222CB0-577E-4B8B-B039-A35E36731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886" y="738230"/>
            <a:ext cx="5752231" cy="41745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F720CF9-BF34-4187-8042-88DBE5FBB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3777" y="51422"/>
            <a:ext cx="1318223" cy="1373627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AE394AA8-C4F2-4D58-A6C4-D4D4A3984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78" y="51416"/>
            <a:ext cx="1318223" cy="137362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C7BFF9B9-FF16-47C3-AB70-9CB878EAC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3776" y="5398984"/>
            <a:ext cx="1318223" cy="137362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0D3A0704-6265-43C3-83D3-D86E7038C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78" y="5398985"/>
            <a:ext cx="1318223" cy="137362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4990815" y="5753929"/>
            <a:ext cx="2210371" cy="66373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 get 2 plus points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ction Button: Home 12">
            <a:hlinkClick r:id="rId5" action="ppaction://hlinksldjump" highlightClick="1"/>
          </p:cNvPr>
          <p:cNvSpPr/>
          <p:nvPr/>
        </p:nvSpPr>
        <p:spPr>
          <a:xfrm>
            <a:off x="10132874" y="6197424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2085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37" name="Round Single Corner Rectangle 3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ound Single Corner Rectangle 3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175095" y="157318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I.N.I.T.I.A.L GAME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71" y="1160574"/>
            <a:ext cx="2979575" cy="16845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7659"/>
          <a:stretch/>
        </p:blipFill>
        <p:spPr>
          <a:xfrm>
            <a:off x="3506634" y="1121091"/>
            <a:ext cx="2698524" cy="16566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4367" b="7054"/>
          <a:stretch/>
        </p:blipFill>
        <p:spPr>
          <a:xfrm>
            <a:off x="6621797" y="1077433"/>
            <a:ext cx="2630895" cy="16708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-1094" t="-7702" r="1094" b="5469"/>
          <a:stretch/>
        </p:blipFill>
        <p:spPr>
          <a:xfrm>
            <a:off x="9325747" y="980618"/>
            <a:ext cx="2279703" cy="18644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829" y="3524816"/>
            <a:ext cx="2336305" cy="23409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0484" y="3665158"/>
            <a:ext cx="2344639" cy="23446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5501" y="3524816"/>
            <a:ext cx="2377279" cy="2377279"/>
          </a:xfrm>
          <a:prstGeom prst="rect">
            <a:avLst/>
          </a:prstGeom>
        </p:spPr>
      </p:pic>
      <p:pic>
        <p:nvPicPr>
          <p:cNvPr id="1026" name="Picture 2" descr="100+ Free Sunflower &amp; Flower Vectors - Pixaba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309" y="3482347"/>
            <a:ext cx="1808890" cy="232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62130" y="5736519"/>
            <a:ext cx="20410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pple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201728" y="2679066"/>
            <a:ext cx="172331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ggs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663921" y="2679066"/>
            <a:ext cx="282301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lephant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651321" y="2679066"/>
            <a:ext cx="21185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ose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24908" y="2679066"/>
            <a:ext cx="14216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ent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793039" y="5736519"/>
            <a:ext cx="231218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rapes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163985" y="5755289"/>
            <a:ext cx="20593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agle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496282" y="5755289"/>
            <a:ext cx="14216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ice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978563" y="5755289"/>
            <a:ext cx="330238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unflower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/>
          <a:srcRect l="1913" t="15330" r="3952" b="2681"/>
          <a:stretch/>
        </p:blipFill>
        <p:spPr>
          <a:xfrm>
            <a:off x="7265593" y="3981255"/>
            <a:ext cx="2050703" cy="166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5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2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uyển chọn 500+ hình ảnh icon buồn hot nhất hiện nay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153" y="1542476"/>
            <a:ext cx="4838955" cy="410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64148" y="133816"/>
            <a:ext cx="6379853" cy="83099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chemeClr val="tx1"/>
                </a:solidFill>
              </a:rPr>
              <a:t>UNLUCKY NUMBER </a:t>
            </a:r>
          </a:p>
        </p:txBody>
      </p:sp>
      <p:pic>
        <p:nvPicPr>
          <p:cNvPr id="5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42185" y="2"/>
            <a:ext cx="649817" cy="649817"/>
          </a:xfrm>
          <a:prstGeom prst="rect">
            <a:avLst/>
          </a:prstGeom>
        </p:spPr>
      </p:pic>
      <p:sp>
        <p:nvSpPr>
          <p:cNvPr id="7" name="Action Button: Home 6">
            <a:hlinkClick r:id="rId6" action="ppaction://hlinksldjump" highlightClick="1"/>
          </p:cNvPr>
          <p:cNvSpPr/>
          <p:nvPr/>
        </p:nvSpPr>
        <p:spPr>
          <a:xfrm>
            <a:off x="11490620" y="6195026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804146" y="5897501"/>
            <a:ext cx="2299855" cy="2975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1" i="0" u="none" strike="noStrike" cap="none" normalizeH="0" baseline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You lose 2 points</a:t>
            </a:r>
            <a:r>
              <a:rPr kumimoji="0" lang="en-US" altLang="en-US" sz="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18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766619" y="1225622"/>
            <a:ext cx="11323782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1. </a:t>
            </a:r>
            <a:r>
              <a:rPr lang="en-US" sz="28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Minh is a member of our __________________. The greeting cards he </a:t>
            </a:r>
          </a:p>
          <a:p>
            <a:pPr marL="0" indent="0">
              <a:buNone/>
            </a:pPr>
            <a:r>
              <a:rPr lang="en-US" sz="28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makes are really creative.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2.</a:t>
            </a:r>
            <a:r>
              <a:rPr lang="en-US" sz="2800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en-US" sz="28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Students can discuss their problems in their class ________.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3.</a:t>
            </a:r>
            <a:r>
              <a:rPr lang="en-US" sz="2800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en-US" sz="28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We share the essays and stories that we write in English in our ________________.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4.</a:t>
            </a:r>
            <a:r>
              <a:rPr lang="en-US" sz="2800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en-US" sz="28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She is not feeling very well this weekend because of all the _________</a:t>
            </a:r>
          </a:p>
          <a:p>
            <a:pPr marL="0" indent="0">
              <a:buNone/>
            </a:pPr>
            <a:r>
              <a:rPr lang="en-US" sz="28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from her school work.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5.</a:t>
            </a:r>
            <a:r>
              <a:rPr lang="en-US" sz="2800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en-US" sz="28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The coach of our _____________ tells us to drink plenty of water during our practice sessions.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4726806" y="1317983"/>
            <a:ext cx="373746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rgbClr val="EF4B66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arts and crafts club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6935" y="3794"/>
            <a:ext cx="1046033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of the sentences with a word or phrase in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3.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There is one extra word or phrase.</a:t>
            </a:r>
            <a:endParaRPr lang="en-US" sz="2400" b="1" dirty="0">
              <a:solidFill>
                <a:srgbClr val="FF9933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11543" y="102640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328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8828757" y="2408394"/>
            <a:ext cx="1402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EF4B66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forum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446386" y="3363357"/>
            <a:ext cx="31908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EF4B66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language club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10231059" y="3918788"/>
            <a:ext cx="1743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EF4B66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pressure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3588306" y="4986277"/>
            <a:ext cx="2425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EF4B66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sports club</a:t>
            </a:r>
          </a:p>
        </p:txBody>
      </p:sp>
    </p:spTree>
    <p:extLst>
      <p:ext uri="{BB962C8B-B14F-4D97-AF65-F5344CB8AC3E}">
        <p14:creationId xmlns:p14="http://schemas.microsoft.com/office/powerpoint/2010/main" val="13549392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88040" y="0"/>
            <a:ext cx="10503597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Ask and answer the questions below. Report your friend’s answers to your class.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85435" y="70500"/>
            <a:ext cx="502606" cy="502606"/>
          </a:xfrm>
          <a:prstGeom prst="roundRect">
            <a:avLst/>
          </a:prstGeom>
          <a:solidFill>
            <a:srgbClr val="3B87C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8220" y="-3214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359251" y="1330678"/>
            <a:ext cx="10232386" cy="2622487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000" dirty="0"/>
              <a:t>What types of social media do you use?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/>
              <a:t>What kinds of pressure do you have?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/>
              <a:t>What clubs do you participate in?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/>
              <a:t>Why do you choose to participate in that club?</a:t>
            </a:r>
          </a:p>
        </p:txBody>
      </p:sp>
      <p:pic>
        <p:nvPicPr>
          <p:cNvPr id="2050" name="Picture 2" descr="Premium Vector | Ask and answer illustration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9589" r="6669" b="10835"/>
          <a:stretch/>
        </p:blipFill>
        <p:spPr bwMode="auto">
          <a:xfrm>
            <a:off x="8285018" y="4147129"/>
            <a:ext cx="3389746" cy="256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952127" y="1512734"/>
            <a:ext cx="8885533" cy="1471870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What types of social media do you use?</a:t>
            </a:r>
          </a:p>
        </p:txBody>
      </p:sp>
      <p:pic>
        <p:nvPicPr>
          <p:cNvPr id="2050" name="Picture 2" descr="Premium Vector | Ask and answer illustration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9589" r="6669" b="10835"/>
          <a:stretch/>
        </p:blipFill>
        <p:spPr bwMode="auto">
          <a:xfrm>
            <a:off x="9088582" y="4368799"/>
            <a:ext cx="2934210" cy="223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71782" y="2338302"/>
            <a:ext cx="103510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I'm using Social Networks: Facebook; Instagram; </a:t>
            </a:r>
            <a:r>
              <a:rPr lang="en-US" sz="2800" b="1" i="1" dirty="0" err="1">
                <a:solidFill>
                  <a:srgbClr val="FF0000"/>
                </a:solidFill>
              </a:rPr>
              <a:t>Zalo</a:t>
            </a:r>
            <a:r>
              <a:rPr lang="en-US" sz="2800" b="1" i="1" dirty="0">
                <a:solidFill>
                  <a:srgbClr val="FF0000"/>
                </a:solidFill>
              </a:rPr>
              <a:t>; ...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47934" y="0"/>
            <a:ext cx="10503597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Ask and answer the questions below.</a:t>
            </a:r>
          </a:p>
          <a:p>
            <a:r>
              <a:rPr lang="en-US" sz="2800" b="1" dirty="0"/>
              <a:t>        Report your friend’s answers to your class.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2307" y="51876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5092" y="-5076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875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7934" y="0"/>
            <a:ext cx="10503597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Ask and answer the questions below.</a:t>
            </a:r>
          </a:p>
          <a:p>
            <a:r>
              <a:rPr lang="en-US" sz="2800" b="1" dirty="0"/>
              <a:t>        Report your friend’s answers to your class.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02307" y="51876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5092" y="-5076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753609" y="1271678"/>
            <a:ext cx="8883876" cy="87798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2. What kinds of pressure do you have?</a:t>
            </a:r>
          </a:p>
          <a:p>
            <a:pPr marL="0" indent="0">
              <a:lnSpc>
                <a:spcPct val="150000"/>
              </a:lnSpc>
              <a:buNone/>
            </a:pPr>
            <a:endParaRPr lang="en-US" sz="3200" dirty="0"/>
          </a:p>
        </p:txBody>
      </p:sp>
      <p:pic>
        <p:nvPicPr>
          <p:cNvPr id="2050" name="Picture 2" descr="Premium Vector | Ask and answer illustration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9589" r="6669" b="10835"/>
          <a:stretch/>
        </p:blipFill>
        <p:spPr bwMode="auto">
          <a:xfrm>
            <a:off x="9554209" y="4045526"/>
            <a:ext cx="2522196" cy="227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69680" y="2182700"/>
            <a:ext cx="86871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I have pressure from my schoolwork, from my parents and also peer pressure.</a:t>
            </a:r>
          </a:p>
        </p:txBody>
      </p:sp>
    </p:spTree>
    <p:extLst>
      <p:ext uri="{BB962C8B-B14F-4D97-AF65-F5344CB8AC3E}">
        <p14:creationId xmlns:p14="http://schemas.microsoft.com/office/powerpoint/2010/main" val="12830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593183" y="1388059"/>
            <a:ext cx="8885533" cy="86961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3. What clubs do you participate in?</a:t>
            </a:r>
          </a:p>
        </p:txBody>
      </p:sp>
      <p:pic>
        <p:nvPicPr>
          <p:cNvPr id="2050" name="Picture 2" descr="Premium Vector | Ask and answer illustration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9589" r="6669" b="10835"/>
          <a:stretch/>
        </p:blipFill>
        <p:spPr bwMode="auto">
          <a:xfrm>
            <a:off x="9217891" y="4265211"/>
            <a:ext cx="2844800" cy="238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93183" y="2487197"/>
            <a:ext cx="10469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I participate in chess club; sports club and English club.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47934" y="0"/>
            <a:ext cx="10503597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Ask and answer the questions below.</a:t>
            </a:r>
          </a:p>
          <a:p>
            <a:r>
              <a:rPr lang="en-US" sz="2800" b="1" dirty="0"/>
              <a:t>        Report your friend’s answers to your class.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2307" y="51876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5092" y="-5076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1033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004913" y="1419766"/>
            <a:ext cx="11516240" cy="86149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4. Why do you choose to participate in that club?</a:t>
            </a:r>
          </a:p>
        </p:txBody>
      </p:sp>
      <p:pic>
        <p:nvPicPr>
          <p:cNvPr id="2050" name="Picture 2" descr="Premium Vector | Ask and answer illustration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9589" r="6669" b="10835"/>
          <a:stretch/>
        </p:blipFill>
        <p:spPr bwMode="auto">
          <a:xfrm>
            <a:off x="9568873" y="4414982"/>
            <a:ext cx="2441796" cy="212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71573" y="2481160"/>
            <a:ext cx="91763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- I choose chess club because it improves my mental health.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54700" y="3635167"/>
            <a:ext cx="94534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- I choose English club because I will have a chance to practice EL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47934" y="0"/>
            <a:ext cx="10503597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Ask and answer the questions below.</a:t>
            </a:r>
          </a:p>
          <a:p>
            <a:r>
              <a:rPr lang="en-US" sz="2800" b="1" dirty="0"/>
              <a:t>        Report your friend’s answers to your class.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02307" y="51876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5092" y="-5076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63111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31385" y="171597"/>
            <a:ext cx="1050359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Report your friend’s answers to your class.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028780" y="1653741"/>
            <a:ext cx="7071511" cy="3570288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000" dirty="0"/>
              <a:t>My friend, …, often use Facebook/ Instagram/ </a:t>
            </a:r>
            <a:r>
              <a:rPr lang="en-US" sz="3000" dirty="0" err="1"/>
              <a:t>Zalo</a:t>
            </a:r>
            <a:r>
              <a:rPr lang="en-US" sz="3000" dirty="0"/>
              <a:t>… to get information or keep in contact with her/his relationships.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000" dirty="0"/>
              <a:t>…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478" y="1517574"/>
            <a:ext cx="3854831" cy="248036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323954" y="594244"/>
            <a:ext cx="3557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REPORTING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28780" y="130656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1565" y="2801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433681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020291" y="148875"/>
            <a:ext cx="6871853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*Homework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69708" y="1349204"/>
            <a:ext cx="105203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Name a list of school clubs and pressures.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Do exercises in the workbook.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Start preparing for the Project of the unit.</a:t>
            </a:r>
            <a:endParaRPr lang="en-US" sz="3200" dirty="0"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945" y="4322617"/>
            <a:ext cx="3676073" cy="244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The E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524" y="513981"/>
            <a:ext cx="4224003" cy="211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549" y="2776981"/>
            <a:ext cx="7823473" cy="34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336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 T, Author at City Kids Dental - 4700 N. Western Ave. Chicago, IL - Page 3  of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225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9980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3776545" y="136526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E5A82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070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443202" y="157265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702357" y="132929"/>
            <a:ext cx="3822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70C0"/>
                </a:solidFill>
              </a:rPr>
              <a:t>TEENAGERS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766424" y="9155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069375" y="2302186"/>
            <a:ext cx="6829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It’s great to see you again!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927147" y="1243688"/>
            <a:ext cx="3948886" cy="625641"/>
          </a:xfrm>
          <a:prstGeom prst="roundRect">
            <a:avLst>
              <a:gd name="adj" fmla="val 42661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51" y="1075292"/>
            <a:ext cx="964452" cy="91649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279234" y="1356357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1: 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543031" y="4616498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rgbClr val="AD4F0F"/>
                </a:solidFill>
              </a:rPr>
              <a:t>forum</a:t>
            </a:r>
            <a:r>
              <a:rPr lang="en-US" sz="3800" b="1" dirty="0">
                <a:solidFill>
                  <a:srgbClr val="AD4F0F"/>
                </a:solidFill>
              </a:rPr>
              <a:t> </a:t>
            </a:r>
            <a:r>
              <a:rPr lang="en-US" sz="3800" b="1" dirty="0">
                <a:solidFill>
                  <a:srgbClr val="AD4F0F"/>
                </a:solidFill>
                <a:cs typeface="Calibri" panose="020F0502020204030204" pitchFamily="34" charset="0"/>
              </a:rPr>
              <a:t>(n):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589257" y="4728476"/>
            <a:ext cx="40508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>
                <a:latin typeface="Bahnschrift Condensed" panose="020B0502040204020203" pitchFamily="34" charset="0"/>
              </a:rPr>
              <a:t>diễn</a:t>
            </a:r>
            <a:r>
              <a:rPr lang="en-US" sz="4400" dirty="0">
                <a:latin typeface="Bahnschrift Condensed" panose="020B0502040204020203" pitchFamily="34" charset="0"/>
              </a:rPr>
              <a:t> </a:t>
            </a:r>
            <a:r>
              <a:rPr lang="en-US" sz="4400" dirty="0" err="1">
                <a:latin typeface="Bahnschrift Condensed" panose="020B0502040204020203" pitchFamily="34" charset="0"/>
              </a:rPr>
              <a:t>đàn</a:t>
            </a:r>
            <a:endParaRPr lang="en-US" sz="4400" dirty="0">
              <a:latin typeface="Bahnschrift Condensed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97303" y="5425714"/>
            <a:ext cx="22701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fɔːrəm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4" name="foru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12831" y="4931271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7898" r="8285"/>
          <a:stretch/>
        </p:blipFill>
        <p:spPr>
          <a:xfrm>
            <a:off x="4075522" y="996035"/>
            <a:ext cx="5907464" cy="37324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35721" y="380345"/>
            <a:ext cx="428664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589244" y="397218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rgbClr val="AD4F0F"/>
                </a:solidFill>
              </a:rPr>
              <a:t>stress</a:t>
            </a:r>
            <a:r>
              <a:rPr lang="en-US" sz="4400" b="1" dirty="0"/>
              <a:t> </a:t>
            </a:r>
            <a:r>
              <a:rPr lang="en-US" sz="4400" b="1" dirty="0">
                <a:solidFill>
                  <a:srgbClr val="AD4F0F"/>
                </a:solidFill>
              </a:rPr>
              <a:t>(n):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75784" y="4095718"/>
            <a:ext cx="40508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>
                <a:latin typeface="Bahnschrift Condensed" panose="020B0502040204020203" pitchFamily="34" charset="0"/>
              </a:rPr>
              <a:t>sự</a:t>
            </a:r>
            <a:r>
              <a:rPr lang="en-US" sz="4400" dirty="0">
                <a:latin typeface="Bahnschrift Condensed" panose="020B0502040204020203" pitchFamily="34" charset="0"/>
              </a:rPr>
              <a:t> </a:t>
            </a:r>
            <a:r>
              <a:rPr lang="en-US" sz="4400" dirty="0" err="1">
                <a:latin typeface="Bahnschrift Condensed" panose="020B0502040204020203" pitchFamily="34" charset="0"/>
              </a:rPr>
              <a:t>căng</a:t>
            </a:r>
            <a:r>
              <a:rPr lang="en-US" sz="4400" dirty="0">
                <a:latin typeface="Bahnschrift Condensed" panose="020B0502040204020203" pitchFamily="34" charset="0"/>
              </a:rPr>
              <a:t> </a:t>
            </a:r>
            <a:r>
              <a:rPr lang="en-US" sz="4400" dirty="0" err="1">
                <a:latin typeface="Bahnschrift Condensed" panose="020B0502040204020203" pitchFamily="34" charset="0"/>
              </a:rPr>
              <a:t>thẳng</a:t>
            </a:r>
            <a:endParaRPr lang="en-US" sz="4400" dirty="0">
              <a:latin typeface="Bahnschrift Condensed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80742" y="4629621"/>
            <a:ext cx="22573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stres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3" name="str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1023" y="4265039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0523" y="229506"/>
            <a:ext cx="5407366" cy="367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760835" y="3755802"/>
            <a:ext cx="602926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rgbClr val="AD4F0F"/>
                </a:solidFill>
              </a:rPr>
              <a:t>stressful (</a:t>
            </a:r>
            <a:r>
              <a:rPr lang="en-US" sz="4400" b="1" dirty="0" err="1">
                <a:solidFill>
                  <a:srgbClr val="AD4F0F"/>
                </a:solidFill>
              </a:rPr>
              <a:t>adj</a:t>
            </a:r>
            <a:r>
              <a:rPr lang="en-US" sz="4400" b="1" dirty="0">
                <a:solidFill>
                  <a:srgbClr val="AD4F0F"/>
                </a:solidFill>
              </a:rPr>
              <a:t>):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65979" y="3935184"/>
            <a:ext cx="61514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 err="1">
                <a:latin typeface="Bahnschrift Condensed" panose="020B0502040204020203" pitchFamily="34" charset="0"/>
              </a:rPr>
              <a:t>căng</a:t>
            </a:r>
            <a:r>
              <a:rPr lang="en-US" sz="4000" dirty="0">
                <a:latin typeface="Bahnschrift Condensed" panose="020B0502040204020203" pitchFamily="34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</a:rPr>
              <a:t>thẳng</a:t>
            </a:r>
            <a:r>
              <a:rPr lang="en-US" sz="4000" dirty="0">
                <a:latin typeface="Bahnschrift Condensed" panose="020B0502040204020203" pitchFamily="34" charset="0"/>
              </a:rPr>
              <a:t>, </a:t>
            </a:r>
            <a:r>
              <a:rPr lang="en-US" sz="4000" dirty="0" err="1">
                <a:latin typeface="Bahnschrift Condensed" panose="020B0502040204020203" pitchFamily="34" charset="0"/>
              </a:rPr>
              <a:t>tạo</a:t>
            </a:r>
            <a:r>
              <a:rPr lang="en-US" sz="4000" dirty="0">
                <a:latin typeface="Bahnschrift Condensed" panose="020B0502040204020203" pitchFamily="34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</a:rPr>
              <a:t>áp</a:t>
            </a:r>
            <a:r>
              <a:rPr lang="en-US" sz="4000" dirty="0">
                <a:latin typeface="Bahnschrift Condensed" panose="020B0502040204020203" pitchFamily="34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</a:rPr>
              <a:t>lực</a:t>
            </a:r>
            <a:endParaRPr lang="en-US" sz="4000" dirty="0">
              <a:latin typeface="Bahnschrift Condensed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27876" y="4643070"/>
            <a:ext cx="25490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stresfl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0876" y="260399"/>
            <a:ext cx="4619135" cy="3260320"/>
          </a:xfrm>
          <a:prstGeom prst="rect">
            <a:avLst/>
          </a:prstGeom>
        </p:spPr>
      </p:pic>
      <p:pic>
        <p:nvPicPr>
          <p:cNvPr id="5" name="stressfu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3596" y="42891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2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160975" y="429246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rgbClr val="AD4F0F"/>
                </a:solidFill>
              </a:rPr>
              <a:t>pressure (n):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82888" y="4389168"/>
            <a:ext cx="24102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dirty="0" err="1">
                <a:latin typeface="Bahnschrift Condensed" panose="020B0502040204020203" pitchFamily="34" charset="0"/>
              </a:rPr>
              <a:t>áp</a:t>
            </a:r>
            <a:r>
              <a:rPr lang="en-US" sz="4400" dirty="0">
                <a:latin typeface="Bahnschrift Condensed" panose="020B0502040204020203" pitchFamily="34" charset="0"/>
              </a:rPr>
              <a:t> </a:t>
            </a:r>
            <a:r>
              <a:rPr lang="en-US" sz="4400" dirty="0" err="1">
                <a:latin typeface="Bahnschrift Condensed" panose="020B0502040204020203" pitchFamily="34" charset="0"/>
              </a:rPr>
              <a:t>lực</a:t>
            </a:r>
            <a:endParaRPr lang="en-US" sz="4400" dirty="0">
              <a:latin typeface="Bahnschrift Condensed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23733" y="5056124"/>
            <a:ext cx="25458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preʃə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(r)/ </a:t>
            </a:r>
          </a:p>
        </p:txBody>
      </p:sp>
      <p:pic>
        <p:nvPicPr>
          <p:cNvPr id="4" name="pressu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889" y="4610993"/>
            <a:ext cx="621579" cy="621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9755" t="-798" r="6684" b="1"/>
          <a:stretch/>
        </p:blipFill>
        <p:spPr>
          <a:xfrm>
            <a:off x="4226155" y="373058"/>
            <a:ext cx="4857750" cy="381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9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4564</TotalTime>
  <Words>1734</Words>
  <Application>Microsoft Office PowerPoint</Application>
  <PresentationFormat>Widescreen</PresentationFormat>
  <Paragraphs>259</Paragraphs>
  <Slides>40</Slides>
  <Notes>31</Notes>
  <HiddenSlides>0</HiddenSlides>
  <MMClips>15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6" baseType="lpstr">
      <vt:lpstr>.VnBodoni</vt:lpstr>
      <vt:lpstr>Arial</vt:lpstr>
      <vt:lpstr>Arial Narrow</vt:lpstr>
      <vt:lpstr>Bahnschrift Condensed</vt:lpstr>
      <vt:lpstr>Berlin Sans FB</vt:lpstr>
      <vt:lpstr>Calibri</vt:lpstr>
      <vt:lpstr>Century Gothic</vt:lpstr>
      <vt:lpstr>ChronicaPro-Book</vt:lpstr>
      <vt:lpstr>ChronicaProMediumIt</vt:lpstr>
      <vt:lpstr>inherit</vt:lpstr>
      <vt:lpstr>Microsoft Tai Le</vt:lpstr>
      <vt:lpstr>Myriad Pro</vt:lpstr>
      <vt:lpstr>MyriadPro-Regular</vt:lpstr>
      <vt:lpstr>Times New Roman</vt:lpstr>
      <vt:lpstr>Wingdings 3</vt:lpstr>
      <vt:lpstr>Wisp</vt:lpstr>
      <vt:lpstr>PowerPoint Presentation</vt:lpstr>
      <vt:lpstr>Rule: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senlonght@outlook.com</cp:lastModifiedBy>
  <cp:revision>265</cp:revision>
  <dcterms:created xsi:type="dcterms:W3CDTF">2020-12-09T02:04:09Z</dcterms:created>
  <dcterms:modified xsi:type="dcterms:W3CDTF">2023-09-23T12:09:24Z</dcterms:modified>
</cp:coreProperties>
</file>