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28"/>
  </p:notesMasterIdLst>
  <p:sldIdLst>
    <p:sldId id="376" r:id="rId2"/>
    <p:sldId id="375" r:id="rId3"/>
    <p:sldId id="256" r:id="rId4"/>
    <p:sldId id="279" r:id="rId5"/>
    <p:sldId id="353" r:id="rId6"/>
    <p:sldId id="364" r:id="rId7"/>
    <p:sldId id="365" r:id="rId8"/>
    <p:sldId id="366" r:id="rId9"/>
    <p:sldId id="354" r:id="rId10"/>
    <p:sldId id="276" r:id="rId11"/>
    <p:sldId id="369" r:id="rId12"/>
    <p:sldId id="368" r:id="rId13"/>
    <p:sldId id="370" r:id="rId14"/>
    <p:sldId id="371" r:id="rId15"/>
    <p:sldId id="372" r:id="rId16"/>
    <p:sldId id="374" r:id="rId17"/>
    <p:sldId id="379" r:id="rId18"/>
    <p:sldId id="380" r:id="rId19"/>
    <p:sldId id="381" r:id="rId20"/>
    <p:sldId id="373" r:id="rId21"/>
    <p:sldId id="298" r:id="rId22"/>
    <p:sldId id="367" r:id="rId23"/>
    <p:sldId id="327" r:id="rId24"/>
    <p:sldId id="314" r:id="rId25"/>
    <p:sldId id="359" r:id="rId26"/>
    <p:sldId id="3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E0702A"/>
    <a:srgbClr val="D36113"/>
    <a:srgbClr val="7192A9"/>
    <a:srgbClr val="EF4B66"/>
    <a:srgbClr val="F26548"/>
    <a:srgbClr val="AD4F0F"/>
    <a:srgbClr val="3B87CD"/>
    <a:srgbClr val="5DD2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9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r>
            <a:rPr lang="en-US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r>
            <a:rPr lang="en-US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r>
            <a:rPr lang="en-US" dirty="0"/>
            <a:t>Project</a:t>
          </a:r>
          <a:r>
            <a:rPr lang="en-US"/>
            <a:t>: </a:t>
          </a:r>
          <a:r>
            <a:rPr lang="en-US" smtClean="0"/>
            <a:t>My favourite village</a:t>
          </a:r>
          <a:endParaRPr lang="en-US" dirty="0"/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2C34E3-2937-4ADC-950E-D9B1742E0445}" type="presOf" srcId="{D0361850-F820-4483-BE64-DB2A8B913F44}" destId="{87C1876D-D292-4260-AE19-EFE00827F60D}" srcOrd="0" destOrd="0" presId="urn:microsoft.com/office/officeart/2008/layout/VerticalAccentList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57D2EBF-7AF2-46E1-A49A-6FA829B7ED5B}" type="presOf" srcId="{ACAB3453-E635-455B-AFA7-F68631D0FCE5}" destId="{E846787F-960D-4743-AFC6-C0DAC4E32B1A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35DA0401-374A-4588-B4E6-5A6FB0947E6C}" type="presOf" srcId="{BDC1493D-FBBD-4B1B-8D02-EF9346592A01}" destId="{7EE42D12-6FC0-432E-B13D-348FAA3019E8}" srcOrd="0" destOrd="0" presId="urn:microsoft.com/office/officeart/2008/layout/VerticalAccentList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0203D78C-A9F8-4607-810C-6D073CDA2055}" type="presOf" srcId="{F359A7F1-BCE8-4CF0-887C-4286C958CB8E}" destId="{F55AF14A-86B0-4B67-A18B-AB596E826A68}" srcOrd="0" destOrd="0" presId="urn:microsoft.com/office/officeart/2008/layout/VerticalAccentList"/>
    <dgm:cxn modelId="{645A6326-417E-4B91-AF05-5F1D959A1A2B}" type="presOf" srcId="{4B3AF590-F5B3-4E50-983F-332FF45B0BF3}" destId="{CE9643F3-B266-43EE-939B-D2CA20AAA601}" srcOrd="0" destOrd="0" presId="urn:microsoft.com/office/officeart/2008/layout/VerticalAccentList"/>
    <dgm:cxn modelId="{CFDB2F76-7A98-43EC-9FBE-D2FDA50F61CC}" type="presOf" srcId="{7C374F37-6E76-4D85-98D1-1E3389BE0E74}" destId="{58013576-29AF-479D-8A1F-0D285327867C}" srcOrd="0" destOrd="0" presId="urn:microsoft.com/office/officeart/2008/layout/VerticalAccentList"/>
    <dgm:cxn modelId="{1D52BCFD-1933-48CF-BF06-654D4A0FC502}" type="presOf" srcId="{7E720DC9-A326-4280-AD54-230CB08BDB67}" destId="{68AF96BA-2B11-4470-B9C3-000D46886C52}" srcOrd="0" destOrd="0" presId="urn:microsoft.com/office/officeart/2008/layout/VerticalAccentList"/>
    <dgm:cxn modelId="{C97F9C49-54E0-47E5-BAA7-3D9F12C0089E}" type="presParOf" srcId="{E846787F-960D-4743-AFC6-C0DAC4E32B1A}" destId="{FBECC6BC-35C8-4D73-8C82-F6242B5D12A7}" srcOrd="0" destOrd="0" presId="urn:microsoft.com/office/officeart/2008/layout/VerticalAccentList"/>
    <dgm:cxn modelId="{DDD8CB1C-E22C-455E-A1A8-71424D26E22D}" type="presParOf" srcId="{FBECC6BC-35C8-4D73-8C82-F6242B5D12A7}" destId="{F55AF14A-86B0-4B67-A18B-AB596E826A68}" srcOrd="0" destOrd="0" presId="urn:microsoft.com/office/officeart/2008/layout/VerticalAccentList"/>
    <dgm:cxn modelId="{F4CAA60D-044A-42C6-907E-AF1DD1620C9B}" type="presParOf" srcId="{E846787F-960D-4743-AFC6-C0DAC4E32B1A}" destId="{68E1015F-0882-4FA8-8FDE-1AFB66FCD4DA}" srcOrd="1" destOrd="0" presId="urn:microsoft.com/office/officeart/2008/layout/VerticalAccentList"/>
    <dgm:cxn modelId="{D4225794-FFFD-4F44-9C07-AE5B35F45B07}" type="presParOf" srcId="{68E1015F-0882-4FA8-8FDE-1AFB66FCD4DA}" destId="{F097B7CF-60C7-4E50-9224-C78313D55970}" srcOrd="0" destOrd="0" presId="urn:microsoft.com/office/officeart/2008/layout/VerticalAccentList"/>
    <dgm:cxn modelId="{1AE73EE0-E283-4E9D-B3E4-18CFF24B73ED}" type="presParOf" srcId="{68E1015F-0882-4FA8-8FDE-1AFB66FCD4DA}" destId="{F3E8A5E3-98CD-438E-9484-0DEB08FEF9D4}" srcOrd="1" destOrd="0" presId="urn:microsoft.com/office/officeart/2008/layout/VerticalAccentList"/>
    <dgm:cxn modelId="{7DE78E80-A861-472C-A37A-E9D2BAB28989}" type="presParOf" srcId="{68E1015F-0882-4FA8-8FDE-1AFB66FCD4DA}" destId="{D4A5C8F4-EFE4-4167-A6FA-01CFC1C55E0D}" srcOrd="2" destOrd="0" presId="urn:microsoft.com/office/officeart/2008/layout/VerticalAccentList"/>
    <dgm:cxn modelId="{BCF1B451-144A-4586-9247-079DD7E4FF74}" type="presParOf" srcId="{68E1015F-0882-4FA8-8FDE-1AFB66FCD4DA}" destId="{6D302C33-5C2D-445A-B2A7-A423E9E4C411}" srcOrd="3" destOrd="0" presId="urn:microsoft.com/office/officeart/2008/layout/VerticalAccentList"/>
    <dgm:cxn modelId="{15BBAFFA-159B-4DE2-B032-8E4CA80FD1A8}" type="presParOf" srcId="{68E1015F-0882-4FA8-8FDE-1AFB66FCD4DA}" destId="{6B499179-454E-4A73-92FB-AF8A159DAAA9}" srcOrd="4" destOrd="0" presId="urn:microsoft.com/office/officeart/2008/layout/VerticalAccentList"/>
    <dgm:cxn modelId="{5172AD4A-7735-48F4-B107-001CC6A37D0E}" type="presParOf" srcId="{68E1015F-0882-4FA8-8FDE-1AFB66FCD4DA}" destId="{DDEB82FA-73D1-46AB-AB81-361DFACA0A4C}" srcOrd="5" destOrd="0" presId="urn:microsoft.com/office/officeart/2008/layout/VerticalAccentList"/>
    <dgm:cxn modelId="{F0D487FE-98B1-4F7B-AE6F-D96C346A07C4}" type="presParOf" srcId="{68E1015F-0882-4FA8-8FDE-1AFB66FCD4DA}" destId="{87CB067E-A715-4E4C-AE3F-03C2D0F2E46A}" srcOrd="6" destOrd="0" presId="urn:microsoft.com/office/officeart/2008/layout/VerticalAccentList"/>
    <dgm:cxn modelId="{6B40FDA8-0A29-4A21-9651-A945AB77A02B}" type="presParOf" srcId="{68E1015F-0882-4FA8-8FDE-1AFB66FCD4DA}" destId="{87C1876D-D292-4260-AE19-EFE00827F60D}" srcOrd="7" destOrd="0" presId="urn:microsoft.com/office/officeart/2008/layout/VerticalAccentList"/>
    <dgm:cxn modelId="{E4ED1AF8-53AB-4C3F-A170-BFA31EB23FC3}" type="presParOf" srcId="{E846787F-960D-4743-AFC6-C0DAC4E32B1A}" destId="{426BA95E-35A4-4EDD-AB7D-CBD3ACBF5FAC}" srcOrd="2" destOrd="0" presId="urn:microsoft.com/office/officeart/2008/layout/VerticalAccentList"/>
    <dgm:cxn modelId="{CF82D4F9-2966-4722-888D-07C82748AC16}" type="presParOf" srcId="{E846787F-960D-4743-AFC6-C0DAC4E32B1A}" destId="{253B6541-FA96-4E99-A6F4-E99E92EF007A}" srcOrd="3" destOrd="0" presId="urn:microsoft.com/office/officeart/2008/layout/VerticalAccentList"/>
    <dgm:cxn modelId="{CA7BBB66-BBE3-46B7-8B60-99CF19C26C0D}" type="presParOf" srcId="{253B6541-FA96-4E99-A6F4-E99E92EF007A}" destId="{CE9643F3-B266-43EE-939B-D2CA20AAA601}" srcOrd="0" destOrd="0" presId="urn:microsoft.com/office/officeart/2008/layout/VerticalAccentList"/>
    <dgm:cxn modelId="{B98EE7DC-213B-4C33-9B42-7BF848087F10}" type="presParOf" srcId="{E846787F-960D-4743-AFC6-C0DAC4E32B1A}" destId="{6B49BE83-BF86-4346-B4AA-D14E2D1EE8D3}" srcOrd="4" destOrd="0" presId="urn:microsoft.com/office/officeart/2008/layout/VerticalAccentList"/>
    <dgm:cxn modelId="{1E5E4825-AC16-4CD1-8079-7FE0DA2A9C88}" type="presParOf" srcId="{6B49BE83-BF86-4346-B4AA-D14E2D1EE8D3}" destId="{6932007E-BFF1-474A-AAEB-7AC2F683094E}" srcOrd="0" destOrd="0" presId="urn:microsoft.com/office/officeart/2008/layout/VerticalAccentList"/>
    <dgm:cxn modelId="{9E3CE932-C424-4F62-8A1B-D40894C72B71}" type="presParOf" srcId="{6B49BE83-BF86-4346-B4AA-D14E2D1EE8D3}" destId="{B44D1DF5-76B2-4FA5-A1B7-6513455CDC7C}" srcOrd="1" destOrd="0" presId="urn:microsoft.com/office/officeart/2008/layout/VerticalAccentList"/>
    <dgm:cxn modelId="{25C69561-DC69-49BD-AF48-C17182FC2F9E}" type="presParOf" srcId="{6B49BE83-BF86-4346-B4AA-D14E2D1EE8D3}" destId="{1890C6C4-FE54-458F-841C-1E6F98E93A81}" srcOrd="2" destOrd="0" presId="urn:microsoft.com/office/officeart/2008/layout/VerticalAccentList"/>
    <dgm:cxn modelId="{48A6F72B-B8DE-4404-875E-9079F40FA909}" type="presParOf" srcId="{6B49BE83-BF86-4346-B4AA-D14E2D1EE8D3}" destId="{DBF430FF-772F-4E76-A32B-4FDF2C3F4739}" srcOrd="3" destOrd="0" presId="urn:microsoft.com/office/officeart/2008/layout/VerticalAccentList"/>
    <dgm:cxn modelId="{F9D4F4D0-50B4-4790-A58D-7DE2C7923ADD}" type="presParOf" srcId="{6B49BE83-BF86-4346-B4AA-D14E2D1EE8D3}" destId="{5D3FB7F4-6951-4FA8-B484-78C45CCC6F69}" srcOrd="4" destOrd="0" presId="urn:microsoft.com/office/officeart/2008/layout/VerticalAccentList"/>
    <dgm:cxn modelId="{06BCD79C-93E7-43F6-A96D-D7DF91D698C1}" type="presParOf" srcId="{6B49BE83-BF86-4346-B4AA-D14E2D1EE8D3}" destId="{D3726249-2DC6-40D9-8E4D-818EFFC8A2D0}" srcOrd="5" destOrd="0" presId="urn:microsoft.com/office/officeart/2008/layout/VerticalAccentList"/>
    <dgm:cxn modelId="{933DE21F-E144-4D6B-9514-2D61C8E5DD31}" type="presParOf" srcId="{6B49BE83-BF86-4346-B4AA-D14E2D1EE8D3}" destId="{9609BAC6-C356-41DB-B1E7-93332BB75278}" srcOrd="6" destOrd="0" presId="urn:microsoft.com/office/officeart/2008/layout/VerticalAccentList"/>
    <dgm:cxn modelId="{E08BC9F3-2D62-4083-A6B3-B564356302D1}" type="presParOf" srcId="{6B49BE83-BF86-4346-B4AA-D14E2D1EE8D3}" destId="{7EE42D12-6FC0-432E-B13D-348FAA3019E8}" srcOrd="7" destOrd="0" presId="urn:microsoft.com/office/officeart/2008/layout/VerticalAccentList"/>
    <dgm:cxn modelId="{0246C0D9-A014-4C47-AA33-0F938FF7B810}" type="presParOf" srcId="{E846787F-960D-4743-AFC6-C0DAC4E32B1A}" destId="{BE9B0E33-941C-49DE-ACE8-C0B809929C89}" srcOrd="5" destOrd="0" presId="urn:microsoft.com/office/officeart/2008/layout/VerticalAccentList"/>
    <dgm:cxn modelId="{A588D0B0-EE98-4801-82B5-40CD34FC2F28}" type="presParOf" srcId="{E846787F-960D-4743-AFC6-C0DAC4E32B1A}" destId="{D9A248E0-174F-4A54-AB78-40BD213867F8}" srcOrd="6" destOrd="0" presId="urn:microsoft.com/office/officeart/2008/layout/VerticalAccentList"/>
    <dgm:cxn modelId="{8371D214-6751-4C9D-9EB8-DAD967EAEE8A}" type="presParOf" srcId="{D9A248E0-174F-4A54-AB78-40BD213867F8}" destId="{68AF96BA-2B11-4470-B9C3-000D46886C52}" srcOrd="0" destOrd="0" presId="urn:microsoft.com/office/officeart/2008/layout/VerticalAccentList"/>
    <dgm:cxn modelId="{2EC2A29B-0680-44A9-961D-2D58F2EA4C5E}" type="presParOf" srcId="{E846787F-960D-4743-AFC6-C0DAC4E32B1A}" destId="{414A5E32-3BD1-4A8E-9A3F-8E3DA3A90AC0}" srcOrd="7" destOrd="0" presId="urn:microsoft.com/office/officeart/2008/layout/VerticalAccentList"/>
    <dgm:cxn modelId="{548BB9BC-47B8-477F-B092-AA24671882E6}" type="presParOf" srcId="{414A5E32-3BD1-4A8E-9A3F-8E3DA3A90AC0}" destId="{B8FB2B6F-DBFF-4A1D-9DEB-91D3C5AA6CAF}" srcOrd="0" destOrd="0" presId="urn:microsoft.com/office/officeart/2008/layout/VerticalAccentList"/>
    <dgm:cxn modelId="{1B8127D3-1AF6-4CE1-9178-07DC20CD8B7D}" type="presParOf" srcId="{414A5E32-3BD1-4A8E-9A3F-8E3DA3A90AC0}" destId="{388A6533-04E5-4573-8CC4-8D5782C69BE7}" srcOrd="1" destOrd="0" presId="urn:microsoft.com/office/officeart/2008/layout/VerticalAccentList"/>
    <dgm:cxn modelId="{622A0B53-2C77-4351-B2B1-CC498284CD6E}" type="presParOf" srcId="{414A5E32-3BD1-4A8E-9A3F-8E3DA3A90AC0}" destId="{E8FE21CC-2A3F-4F7C-B09D-E8FEAD3765CF}" srcOrd="2" destOrd="0" presId="urn:microsoft.com/office/officeart/2008/layout/VerticalAccentList"/>
    <dgm:cxn modelId="{29E5B18E-4BDD-4DF0-9D2F-B16D8190A6E6}" type="presParOf" srcId="{414A5E32-3BD1-4A8E-9A3F-8E3DA3A90AC0}" destId="{22C713CD-67F8-4A7C-AB78-5D636FD64CE1}" srcOrd="3" destOrd="0" presId="urn:microsoft.com/office/officeart/2008/layout/VerticalAccentList"/>
    <dgm:cxn modelId="{46461A2F-3AA8-4EDF-B9F0-3CF3CB278CC5}" type="presParOf" srcId="{414A5E32-3BD1-4A8E-9A3F-8E3DA3A90AC0}" destId="{84623B81-9945-4B56-BC32-56587510BD00}" srcOrd="4" destOrd="0" presId="urn:microsoft.com/office/officeart/2008/layout/VerticalAccentList"/>
    <dgm:cxn modelId="{413C9A42-3DEE-4AE3-A7D4-B0506942D6D9}" type="presParOf" srcId="{414A5E32-3BD1-4A8E-9A3F-8E3DA3A90AC0}" destId="{2A910F6E-7F08-4C6E-9656-D0C6E3C12348}" srcOrd="5" destOrd="0" presId="urn:microsoft.com/office/officeart/2008/layout/VerticalAccentList"/>
    <dgm:cxn modelId="{E005139F-D459-4BAD-A810-13BFB965C56F}" type="presParOf" srcId="{414A5E32-3BD1-4A8E-9A3F-8E3DA3A90AC0}" destId="{9F583B51-3E4D-4E06-BC9A-6512E6BAF584}" srcOrd="6" destOrd="0" presId="urn:microsoft.com/office/officeart/2008/layout/VerticalAccentList"/>
    <dgm:cxn modelId="{FB9A64D8-B691-418F-8E11-097B3DD45D62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Vocabulary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Grammar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Project</a:t>
          </a:r>
          <a:r>
            <a:rPr lang="en-US" sz="3500" kern="1200"/>
            <a:t>: </a:t>
          </a:r>
          <a:r>
            <a:rPr lang="en-US" sz="3500" kern="1200" smtClean="0"/>
            <a:t>My favourite village</a:t>
          </a:r>
          <a:endParaRPr lang="en-US" sz="3500" kern="1200" dirty="0"/>
        </a:p>
      </dsp:txBody>
      <dsp:txXfrm>
        <a:off x="1022357" y="3496728"/>
        <a:ext cx="5153911" cy="75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03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03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37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29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29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90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62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109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886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41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7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04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66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4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3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2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16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8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3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999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9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6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2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B526A92-8AAF-4BF0-85FE-B336BF0F8D2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0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8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0.xml"/><Relationship Id="rId3" Type="http://schemas.openxmlformats.org/officeDocument/2006/relationships/slide" Target="slide14.xml"/><Relationship Id="rId7" Type="http://schemas.openxmlformats.org/officeDocument/2006/relationships/slide" Target="slide16.xml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image" Target="../media/image15.png"/><Relationship Id="rId5" Type="http://schemas.openxmlformats.org/officeDocument/2006/relationships/slide" Target="slide18.xml"/><Relationship Id="rId10" Type="http://schemas.openxmlformats.org/officeDocument/2006/relationships/slide" Target="slide19.xml"/><Relationship Id="rId4" Type="http://schemas.openxmlformats.org/officeDocument/2006/relationships/slide" Target="slide13.xml"/><Relationship Id="rId9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Top 25 hình nền powerpoint dễ thương đáng yê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0" y="29496"/>
            <a:ext cx="12177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6332" y="1435910"/>
            <a:ext cx="995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E0702A"/>
                </a:solidFill>
                <a:latin typeface="Berlin Sans FB" panose="020E0602020502020306" pitchFamily="34" charset="0"/>
              </a:rPr>
              <a:t>Good </a:t>
            </a:r>
            <a:r>
              <a:rPr lang="en-US" sz="6600" b="1" dirty="0" smtClean="0">
                <a:solidFill>
                  <a:srgbClr val="E0702A"/>
                </a:solidFill>
                <a:latin typeface="Berlin Sans FB" panose="020E0602020502020306" pitchFamily="34" charset="0"/>
              </a:rPr>
              <a:t>afternoon </a:t>
            </a:r>
            <a:r>
              <a:rPr lang="en-US" sz="6600" b="1" dirty="0">
                <a:solidFill>
                  <a:srgbClr val="E0702A"/>
                </a:solidFill>
                <a:latin typeface="Berlin Sans FB" panose="020E0602020502020306" pitchFamily="34" charset="0"/>
              </a:rPr>
              <a:t>class !!!</a:t>
            </a:r>
          </a:p>
        </p:txBody>
      </p:sp>
    </p:spTree>
    <p:extLst>
      <p:ext uri="{BB962C8B-B14F-4D97-AF65-F5344CB8AC3E}">
        <p14:creationId xmlns:p14="http://schemas.microsoft.com/office/powerpoint/2010/main" val="3140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131886" y="1971624"/>
            <a:ext cx="1206011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26548"/>
                </a:solidFill>
              </a:rPr>
              <a:t>1. </a:t>
            </a:r>
            <a:r>
              <a:rPr lang="en-US" sz="2800" dirty="0"/>
              <a:t>Every morning nick gets up ten minutes (early) </a:t>
            </a:r>
            <a:r>
              <a:rPr lang="en-US" sz="2800" dirty="0" smtClean="0"/>
              <a:t>______ </a:t>
            </a:r>
            <a:r>
              <a:rPr lang="en-US" sz="2800" dirty="0"/>
              <a:t>than his sister.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26548"/>
                </a:solidFill>
              </a:rPr>
              <a:t>2.</a:t>
            </a:r>
            <a:r>
              <a:rPr lang="en-US" sz="2800" dirty="0">
                <a:solidFill>
                  <a:srgbClr val="F26548"/>
                </a:solidFill>
              </a:rPr>
              <a:t> </a:t>
            </a:r>
            <a:r>
              <a:rPr lang="en-US" sz="2800" dirty="0"/>
              <a:t>I speak French (fluently) </a:t>
            </a:r>
            <a:r>
              <a:rPr lang="en-US" sz="2800" dirty="0" smtClean="0"/>
              <a:t>____________ </a:t>
            </a:r>
            <a:r>
              <a:rPr lang="en-US" sz="2800" dirty="0"/>
              <a:t>now than I did last year.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26548"/>
                </a:solidFill>
              </a:rPr>
              <a:t>3.</a:t>
            </a:r>
            <a:r>
              <a:rPr lang="en-US" sz="2800" dirty="0">
                <a:solidFill>
                  <a:srgbClr val="F26548"/>
                </a:solidFill>
              </a:rPr>
              <a:t> </a:t>
            </a:r>
            <a:r>
              <a:rPr lang="en-US" sz="2800" dirty="0" smtClean="0"/>
              <a:t>You’ll </a:t>
            </a:r>
            <a:r>
              <a:rPr lang="en-US" sz="2800" dirty="0"/>
              <a:t>find your way around the village (easily) </a:t>
            </a:r>
            <a:r>
              <a:rPr lang="en-US" sz="2800" dirty="0" smtClean="0"/>
              <a:t>__________ </a:t>
            </a:r>
            <a:r>
              <a:rPr lang="en-US" sz="2800" dirty="0"/>
              <a:t>if you have a good map.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26548"/>
                </a:solidFill>
              </a:rPr>
              <a:t>4.</a:t>
            </a:r>
            <a:r>
              <a:rPr lang="en-US" sz="2800" dirty="0">
                <a:solidFill>
                  <a:srgbClr val="F26548"/>
                </a:solidFill>
              </a:rPr>
              <a:t> </a:t>
            </a:r>
            <a:r>
              <a:rPr lang="en-US" sz="2800" dirty="0"/>
              <a:t>It rained (heavily) </a:t>
            </a:r>
            <a:r>
              <a:rPr lang="en-US" sz="2800" dirty="0" smtClean="0"/>
              <a:t>____________ </a:t>
            </a:r>
            <a:r>
              <a:rPr lang="en-US" sz="2800" dirty="0"/>
              <a:t>today than it did yesterday.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26548"/>
                </a:solidFill>
              </a:rPr>
              <a:t>5.</a:t>
            </a:r>
            <a:r>
              <a:rPr lang="en-US" sz="2800" dirty="0">
                <a:solidFill>
                  <a:srgbClr val="F26548"/>
                </a:solidFill>
              </a:rPr>
              <a:t> </a:t>
            </a:r>
            <a:r>
              <a:rPr lang="en-US" sz="2800" dirty="0"/>
              <a:t>If you work (hard) </a:t>
            </a:r>
            <a:r>
              <a:rPr lang="en-US" sz="2800" dirty="0" smtClean="0"/>
              <a:t>_________, </a:t>
            </a:r>
            <a:r>
              <a:rPr lang="en-US" sz="2800" dirty="0"/>
              <a:t>you will do (well) </a:t>
            </a:r>
            <a:r>
              <a:rPr lang="en-US" sz="2800" dirty="0" smtClean="0"/>
              <a:t>________ </a:t>
            </a:r>
            <a:r>
              <a:rPr lang="en-US" sz="2800" dirty="0"/>
              <a:t>in your exam.</a:t>
            </a:r>
            <a:endParaRPr lang="vi-VN" sz="28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15668" y="1099472"/>
            <a:ext cx="980985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04509" y="121846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28417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735364" y="11321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5515583" y="6138153"/>
            <a:ext cx="1449421" cy="719847"/>
          </a:xfrm>
          <a:prstGeom prst="downArrowCallout">
            <a:avLst/>
          </a:prstGeom>
          <a:solidFill>
            <a:srgbClr val="D361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Game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46641" y="64336"/>
            <a:ext cx="10426700" cy="901700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885" tIns="60943" rIns="121885" bIns="60943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7200" b="1" dirty="0">
                <a:solidFill>
                  <a:srgbClr val="002060"/>
                </a:solidFill>
              </a:rPr>
              <a:t>LUCKY NUMBERS</a:t>
            </a:r>
          </a:p>
        </p:txBody>
      </p:sp>
      <p:sp>
        <p:nvSpPr>
          <p:cNvPr id="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311945" y="1837323"/>
            <a:ext cx="1595967" cy="128111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134391" y="1835738"/>
            <a:ext cx="1625600" cy="1281113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58957" y="1830972"/>
            <a:ext cx="1625600" cy="1281112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55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783524" y="1837323"/>
            <a:ext cx="1625600" cy="1281112"/>
          </a:xfrm>
          <a:prstGeom prst="rect">
            <a:avLst/>
          </a:prstGeom>
          <a:solidFill>
            <a:srgbClr val="66FF3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666699"/>
                </a:solidFill>
              </a:rPr>
              <a:t>4</a:t>
            </a:r>
          </a:p>
        </p:txBody>
      </p:sp>
      <p:sp>
        <p:nvSpPr>
          <p:cNvPr id="57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311940" y="3300999"/>
            <a:ext cx="1625600" cy="1281112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/>
              <a:t>5</a:t>
            </a:r>
            <a:endParaRPr lang="en-US" sz="10666" b="1" dirty="0"/>
          </a:p>
        </p:txBody>
      </p:sp>
      <p:sp>
        <p:nvSpPr>
          <p:cNvPr id="58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134391" y="3300999"/>
            <a:ext cx="1625600" cy="1281112"/>
          </a:xfrm>
          <a:prstGeom prst="rect">
            <a:avLst/>
          </a:prstGeom>
          <a:solidFill>
            <a:srgbClr val="80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66FFCC"/>
                </a:solidFill>
              </a:rPr>
              <a:t>6</a:t>
            </a:r>
            <a:endParaRPr lang="en-US" sz="10666" b="1" dirty="0">
              <a:solidFill>
                <a:srgbClr val="66FFCC"/>
              </a:solidFill>
            </a:endParaRPr>
          </a:p>
        </p:txBody>
      </p:sp>
      <p:sp>
        <p:nvSpPr>
          <p:cNvPr id="59" name="Rectangle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958957" y="3313699"/>
            <a:ext cx="1625600" cy="1281112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FFFF00"/>
                </a:solidFill>
              </a:rPr>
              <a:t>7</a:t>
            </a:r>
            <a:endParaRPr lang="en-US" sz="10666" b="1" dirty="0">
              <a:solidFill>
                <a:srgbClr val="FFFF00"/>
              </a:solidFill>
            </a:endParaRPr>
          </a:p>
        </p:txBody>
      </p:sp>
      <p:sp>
        <p:nvSpPr>
          <p:cNvPr id="60" name="Rectangle 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791991" y="3313699"/>
            <a:ext cx="1625600" cy="126841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002060"/>
                </a:solidFill>
              </a:rPr>
              <a:t>8</a:t>
            </a:r>
            <a:endParaRPr lang="en-US" sz="10666" b="1" dirty="0">
              <a:solidFill>
                <a:srgbClr val="002060"/>
              </a:solidFill>
            </a:endParaRP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618192" y="5354388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solidFill>
                  <a:srgbClr val="0000CC"/>
                </a:solidFill>
                <a:latin typeface="Arial" charset="0"/>
              </a:rPr>
              <a:t>GA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618192" y="5887788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solidFill>
                  <a:srgbClr val="FF0000"/>
                </a:solidFill>
                <a:latin typeface="Arial" charset="0"/>
              </a:rPr>
              <a:t>GB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22437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latin typeface="Arial" charset="0"/>
              </a:rPr>
              <a:t>2</a:t>
            </a: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22437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35645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48853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62061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5269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88477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10168592" y="53543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101685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88477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75269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62061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48853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3564592" y="588778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2306677"/>
            <a:ext cx="2032000" cy="173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4780"/>
            <a:ext cx="2243792" cy="179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>
            <a:hlinkClick r:id="rId13" action="ppaction://hlinksldjump"/>
          </p:cNvPr>
          <p:cNvSpPr/>
          <p:nvPr/>
        </p:nvSpPr>
        <p:spPr>
          <a:xfrm>
            <a:off x="11138170" y="64336"/>
            <a:ext cx="749030" cy="44150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4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9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1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7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3" dur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5" dur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8" dur="1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1" dur="1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4" dur="1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10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10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70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10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3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58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0" dur="1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4" dur="1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8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 nodeType="clickPar">
                      <p:stCondLst>
                        <p:cond delay="0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10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 nodeType="clickPar">
                      <p:stCondLst>
                        <p:cond delay="0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10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10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 nodeType="clickPar">
                      <p:stCondLst>
                        <p:cond delay="0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8" dur="1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1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 nodeType="clickPar">
                      <p:stCondLst>
                        <p:cond delay="0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3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 nodeType="clickPar">
                      <p:stCondLst>
                        <p:cond delay="0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10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10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10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10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</p:childTnLst>
        </p:cTn>
      </p:par>
    </p:tnLst>
    <p:bldLst>
      <p:bldP spid="4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131886" y="1617893"/>
            <a:ext cx="12060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</a:rPr>
              <a:t>1. </a:t>
            </a:r>
            <a:r>
              <a:rPr lang="en-US" sz="2800" dirty="0"/>
              <a:t>Every morning nick gets up ten minutes (early) </a:t>
            </a:r>
            <a:r>
              <a:rPr lang="en-US" sz="2800" dirty="0" smtClean="0"/>
              <a:t>  ______ </a:t>
            </a:r>
            <a:r>
              <a:rPr lang="en-US" sz="2800" dirty="0"/>
              <a:t>than his sister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83782" y="292076"/>
            <a:ext cx="980985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2623" y="41107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603478" y="3247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BF8C730-40BA-383F-F27A-83185D1D2046}"/>
              </a:ext>
            </a:extLst>
          </p:cNvPr>
          <p:cNvSpPr txBox="1"/>
          <p:nvPr/>
        </p:nvSpPr>
        <p:spPr>
          <a:xfrm>
            <a:off x="7922043" y="1587115"/>
            <a:ext cx="1348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earlier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11361907" y="6284068"/>
            <a:ext cx="535021" cy="49611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" y="6009661"/>
            <a:ext cx="1200150" cy="83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63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287528" y="1844665"/>
            <a:ext cx="117650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C00000"/>
                </a:solidFill>
              </a:rPr>
              <a:t>2</a:t>
            </a:r>
            <a:r>
              <a:rPr lang="en-US" sz="2800" b="1" dirty="0">
                <a:solidFill>
                  <a:srgbClr val="C00000"/>
                </a:solidFill>
              </a:rPr>
              <a:t>.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I speak French (fluently)   ______________    </a:t>
            </a:r>
            <a:r>
              <a:rPr lang="en-US" sz="2800" dirty="0" smtClean="0"/>
              <a:t>now </a:t>
            </a:r>
            <a:r>
              <a:rPr lang="en-US" sz="2800" dirty="0"/>
              <a:t>than I did last year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83782" y="292076"/>
            <a:ext cx="980985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2623" y="41107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603478" y="3247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768986C-3003-950B-F177-9F1F9926540F}"/>
              </a:ext>
            </a:extLst>
          </p:cNvPr>
          <p:cNvSpPr txBox="1"/>
          <p:nvPr/>
        </p:nvSpPr>
        <p:spPr>
          <a:xfrm>
            <a:off x="4351233" y="1783110"/>
            <a:ext cx="32749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  more fluently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11361907" y="6284068"/>
            <a:ext cx="535021" cy="49611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" y="6009661"/>
            <a:ext cx="1200150" cy="83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56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340468" y="1509840"/>
            <a:ext cx="10636442" cy="1304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C00000"/>
                </a:solidFill>
              </a:rPr>
              <a:t>3</a:t>
            </a:r>
            <a:r>
              <a:rPr lang="en-US" sz="2800" b="1" dirty="0">
                <a:solidFill>
                  <a:srgbClr val="F26548"/>
                </a:solidFill>
              </a:rPr>
              <a:t>.</a:t>
            </a:r>
            <a:r>
              <a:rPr lang="en-US" sz="2800" dirty="0">
                <a:solidFill>
                  <a:srgbClr val="F26548"/>
                </a:solidFill>
              </a:rPr>
              <a:t> </a:t>
            </a:r>
            <a:r>
              <a:rPr lang="en-US" sz="2800" dirty="0" smtClean="0"/>
              <a:t>You’ll </a:t>
            </a:r>
            <a:r>
              <a:rPr lang="en-US" sz="2800" dirty="0"/>
              <a:t>find your way around the village (easily) ______________ if you have a good map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83782" y="292076"/>
            <a:ext cx="980985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2623" y="41107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603478" y="3247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53391025-7B27-DC07-1CF0-D943DAA19045}"/>
              </a:ext>
            </a:extLst>
          </p:cNvPr>
          <p:cNvSpPr txBox="1"/>
          <p:nvPr/>
        </p:nvSpPr>
        <p:spPr>
          <a:xfrm>
            <a:off x="7919182" y="1600313"/>
            <a:ext cx="23767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more easily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11361907" y="6284068"/>
            <a:ext cx="535021" cy="49611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" y="6009661"/>
            <a:ext cx="1200150" cy="83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09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398834" y="1804274"/>
            <a:ext cx="12060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C00000"/>
                </a:solidFill>
              </a:rPr>
              <a:t>4</a:t>
            </a:r>
            <a:r>
              <a:rPr lang="en-US" sz="2800" b="1" dirty="0">
                <a:solidFill>
                  <a:srgbClr val="C00000"/>
                </a:solidFill>
              </a:rPr>
              <a:t>.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It rained (heavily) </a:t>
            </a:r>
            <a:r>
              <a:rPr lang="en-US" sz="2800" dirty="0" smtClean="0"/>
              <a:t>____________</a:t>
            </a:r>
            <a:r>
              <a:rPr lang="en-US" sz="2800" dirty="0"/>
              <a:t>___</a:t>
            </a:r>
            <a:r>
              <a:rPr lang="en-US" sz="2800" dirty="0" smtClean="0"/>
              <a:t> </a:t>
            </a:r>
            <a:r>
              <a:rPr lang="en-US" sz="2800" dirty="0"/>
              <a:t>today than it did yesterday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83782" y="292076"/>
            <a:ext cx="980985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2623" y="41107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603478" y="3247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652B2B4-DE6B-FEB4-9E7D-B7ACCFAB8E73}"/>
              </a:ext>
            </a:extLst>
          </p:cNvPr>
          <p:cNvSpPr txBox="1"/>
          <p:nvPr/>
        </p:nvSpPr>
        <p:spPr>
          <a:xfrm>
            <a:off x="3548395" y="1744320"/>
            <a:ext cx="25011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more heavily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11361907" y="6284068"/>
            <a:ext cx="535021" cy="49611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" y="6009661"/>
            <a:ext cx="1200150" cy="83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44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0" y="1242080"/>
            <a:ext cx="12060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C00000"/>
                </a:solidFill>
              </a:rPr>
              <a:t>5</a:t>
            </a:r>
            <a:r>
              <a:rPr lang="en-US" sz="2800" b="1" dirty="0">
                <a:solidFill>
                  <a:srgbClr val="C00000"/>
                </a:solidFill>
              </a:rPr>
              <a:t>.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If you work (hard) </a:t>
            </a:r>
            <a:r>
              <a:rPr lang="en-US" sz="2800" dirty="0" smtClean="0"/>
              <a:t>_________, </a:t>
            </a:r>
            <a:r>
              <a:rPr lang="en-US" sz="2800" dirty="0"/>
              <a:t>you will do (well) </a:t>
            </a:r>
            <a:r>
              <a:rPr lang="en-US" sz="2800" dirty="0" smtClean="0"/>
              <a:t>________ </a:t>
            </a:r>
            <a:r>
              <a:rPr lang="en-US" sz="2800" dirty="0"/>
              <a:t>in your exam.</a:t>
            </a:r>
            <a:endParaRPr lang="vi-VN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83782" y="292076"/>
            <a:ext cx="980985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2623" y="41107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603478" y="3247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E1066077-4004-5B92-1E55-9CBB3246E96D}"/>
              </a:ext>
            </a:extLst>
          </p:cNvPr>
          <p:cNvSpPr txBox="1"/>
          <p:nvPr/>
        </p:nvSpPr>
        <p:spPr>
          <a:xfrm>
            <a:off x="3321074" y="1179142"/>
            <a:ext cx="15779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harder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BAD51A-FAEA-A950-E4C0-21DE7DE7ED0E}"/>
              </a:ext>
            </a:extLst>
          </p:cNvPr>
          <p:cNvSpPr txBox="1"/>
          <p:nvPr/>
        </p:nvSpPr>
        <p:spPr>
          <a:xfrm>
            <a:off x="7446793" y="1180525"/>
            <a:ext cx="15342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better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11361907" y="6284068"/>
            <a:ext cx="535021" cy="49611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" y="6009661"/>
            <a:ext cx="1200150" cy="83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64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02" y="1472251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3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02" y="1472251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1" name="Action Button: Home 10">
            <a:hlinkClick r:id="rId5" action="ppaction://hlinksldjump" highlightClick="1"/>
          </p:cNvPr>
          <p:cNvSpPr/>
          <p:nvPr/>
        </p:nvSpPr>
        <p:spPr>
          <a:xfrm>
            <a:off x="9910918" y="6238569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5356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02" y="1472251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1" name="Action Button: Home 10">
            <a:hlinkClick r:id="rId5" action="ppaction://hlinksldjump" highlightClick="1"/>
          </p:cNvPr>
          <p:cNvSpPr/>
          <p:nvPr/>
        </p:nvSpPr>
        <p:spPr>
          <a:xfrm>
            <a:off x="9910918" y="6238569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3228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4315589" y="2225472"/>
            <a:ext cx="3022709" cy="2488326"/>
          </a:xfrm>
          <a:prstGeom prst="su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2600" b="1" dirty="0">
                <a:solidFill>
                  <a:srgbClr val="FFFF00"/>
                </a:solidFill>
                <a:latin typeface="Bahnschrift SemiBold SemiConden" panose="020B0502040204020203" pitchFamily="34" charset="0"/>
              </a:rPr>
              <a:t>Kim’s Game</a:t>
            </a:r>
            <a:endParaRPr lang="en-GB" sz="2600" b="1" dirty="0">
              <a:solidFill>
                <a:srgbClr val="FFFF0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792" y="110996"/>
            <a:ext cx="2678751" cy="1642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5952" y="1941749"/>
            <a:ext cx="4176184" cy="49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harvesting rice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38066" y="4152880"/>
            <a:ext cx="2371513" cy="49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flying kites 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542943" y="2002980"/>
            <a:ext cx="1972657" cy="49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drying rice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054449" y="6305491"/>
            <a:ext cx="3145367" cy="49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feeding pigs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29365" y="6204435"/>
            <a:ext cx="3692616" cy="49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Swimming in the river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121981" y="6381691"/>
            <a:ext cx="3621235" cy="49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watering 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vegetables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555625" y="1736216"/>
            <a:ext cx="2783827" cy="49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Going fishing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6182" y="210887"/>
            <a:ext cx="2586321" cy="1681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9881" y="2436032"/>
            <a:ext cx="2867454" cy="1716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6183" y="2520082"/>
            <a:ext cx="2691890" cy="16023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0235" y="4713798"/>
            <a:ext cx="2679347" cy="166789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191" y="4610353"/>
            <a:ext cx="2842099" cy="1695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55391" y="4727288"/>
            <a:ext cx="2642681" cy="16409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887" y="277530"/>
            <a:ext cx="2707100" cy="1670746"/>
          </a:xfrm>
          <a:prstGeom prst="rect">
            <a:avLst/>
          </a:prstGeom>
        </p:spPr>
      </p:pic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8026658" y="4221372"/>
            <a:ext cx="3145367" cy="49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h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erding buffaloes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09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0" y="1164228"/>
            <a:ext cx="1206011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</a:rPr>
              <a:t>1</a:t>
            </a:r>
            <a:r>
              <a:rPr lang="en-US" sz="2800" b="1" dirty="0">
                <a:solidFill>
                  <a:srgbClr val="F26548"/>
                </a:solidFill>
              </a:rPr>
              <a:t>. </a:t>
            </a:r>
            <a:r>
              <a:rPr lang="en-US" sz="2800" dirty="0"/>
              <a:t>Every morning nick gets up ten minutes (early</a:t>
            </a:r>
            <a:r>
              <a:rPr lang="en-US" sz="2800" dirty="0" smtClean="0"/>
              <a:t>)   ______ </a:t>
            </a:r>
            <a:r>
              <a:rPr lang="en-US" sz="2800" dirty="0"/>
              <a:t>than his sister.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</a:rPr>
              <a:t>2</a:t>
            </a:r>
            <a:r>
              <a:rPr lang="en-US" sz="2800" b="1" dirty="0">
                <a:solidFill>
                  <a:srgbClr val="F26548"/>
                </a:solidFill>
              </a:rPr>
              <a:t>.</a:t>
            </a:r>
            <a:r>
              <a:rPr lang="en-US" sz="2800" dirty="0">
                <a:solidFill>
                  <a:srgbClr val="F26548"/>
                </a:solidFill>
              </a:rPr>
              <a:t> </a:t>
            </a:r>
            <a:r>
              <a:rPr lang="en-US" sz="2800" dirty="0"/>
              <a:t>I speak French (fluently)   ______________    </a:t>
            </a:r>
            <a:r>
              <a:rPr lang="en-US" sz="2800" dirty="0" smtClean="0"/>
              <a:t>now </a:t>
            </a:r>
            <a:r>
              <a:rPr lang="en-US" sz="2800" dirty="0"/>
              <a:t>than I did last year.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</a:rPr>
              <a:t>3.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You’ll </a:t>
            </a:r>
            <a:r>
              <a:rPr lang="en-US" sz="2800" dirty="0"/>
              <a:t>find your way around the village (easily) _____________ if you have a good map</a:t>
            </a:r>
            <a:r>
              <a:rPr lang="en-US" sz="2800" dirty="0" smtClean="0"/>
              <a:t>.</a:t>
            </a:r>
            <a:endParaRPr lang="en-US" sz="2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</a:rPr>
              <a:t>4.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It rained (heavily) ________________ today than it did yesterday.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</a:rPr>
              <a:t>5.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If you work (hard) </a:t>
            </a:r>
            <a:r>
              <a:rPr lang="en-US" sz="2800" dirty="0" smtClean="0"/>
              <a:t>_________, </a:t>
            </a:r>
            <a:r>
              <a:rPr lang="en-US" sz="2800" dirty="0"/>
              <a:t>you will do (well) </a:t>
            </a:r>
            <a:r>
              <a:rPr lang="en-US" sz="2800" dirty="0" smtClean="0"/>
              <a:t>________ </a:t>
            </a:r>
            <a:r>
              <a:rPr lang="en-US" sz="2800" dirty="0"/>
              <a:t>in your exam.</a:t>
            </a:r>
            <a:endParaRPr lang="vi-VN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83782" y="292076"/>
            <a:ext cx="980985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2623" y="41107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603478" y="3247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BF8C730-40BA-383F-F27A-83185D1D2046}"/>
              </a:ext>
            </a:extLst>
          </p:cNvPr>
          <p:cNvSpPr txBox="1"/>
          <p:nvPr/>
        </p:nvSpPr>
        <p:spPr>
          <a:xfrm>
            <a:off x="7828658" y="1114674"/>
            <a:ext cx="1348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earlier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768986C-3003-950B-F177-9F1F9926540F}"/>
              </a:ext>
            </a:extLst>
          </p:cNvPr>
          <p:cNvSpPr txBox="1"/>
          <p:nvPr/>
        </p:nvSpPr>
        <p:spPr>
          <a:xfrm>
            <a:off x="4311203" y="1689721"/>
            <a:ext cx="32162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more fluently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53391025-7B27-DC07-1CF0-D943DAA19045}"/>
              </a:ext>
            </a:extLst>
          </p:cNvPr>
          <p:cNvSpPr txBox="1"/>
          <p:nvPr/>
        </p:nvSpPr>
        <p:spPr>
          <a:xfrm>
            <a:off x="7527412" y="2295670"/>
            <a:ext cx="23767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more easily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652B2B4-DE6B-FEB4-9E7D-B7ACCFAB8E73}"/>
              </a:ext>
            </a:extLst>
          </p:cNvPr>
          <p:cNvSpPr txBox="1"/>
          <p:nvPr/>
        </p:nvSpPr>
        <p:spPr>
          <a:xfrm>
            <a:off x="3297049" y="3260001"/>
            <a:ext cx="25011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more heavily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E1066077-4004-5B92-1E55-9CBB3246E96D}"/>
              </a:ext>
            </a:extLst>
          </p:cNvPr>
          <p:cNvSpPr txBox="1"/>
          <p:nvPr/>
        </p:nvSpPr>
        <p:spPr>
          <a:xfrm>
            <a:off x="3335999" y="3858719"/>
            <a:ext cx="15779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harder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BAD51A-FAEA-A950-E4C0-21DE7DE7ED0E}"/>
              </a:ext>
            </a:extLst>
          </p:cNvPr>
          <p:cNvSpPr txBox="1"/>
          <p:nvPr/>
        </p:nvSpPr>
        <p:spPr>
          <a:xfrm>
            <a:off x="7535585" y="3830590"/>
            <a:ext cx="15342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better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11361907" y="6284068"/>
            <a:ext cx="535021" cy="49611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3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B89D1BF-27E1-93FE-88E3-6C1CCC63A373}"/>
              </a:ext>
            </a:extLst>
          </p:cNvPr>
          <p:cNvSpPr txBox="1"/>
          <p:nvPr/>
        </p:nvSpPr>
        <p:spPr>
          <a:xfrm>
            <a:off x="296730" y="1888471"/>
            <a:ext cx="822814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smtClean="0">
                <a:solidFill>
                  <a:srgbClr val="F26548"/>
                </a:solidFill>
                <a:effectLst/>
              </a:rPr>
              <a:t>1. </a:t>
            </a:r>
            <a:r>
              <a:rPr lang="en-US" sz="3200" b="0" i="0" smtClean="0">
                <a:solidFill>
                  <a:srgbClr val="242021"/>
                </a:solidFill>
                <a:effectLst/>
              </a:rPr>
              <a:t>I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run faster as my brother </a:t>
            </a:r>
            <a:r>
              <a:rPr lang="en-US" sz="3200" b="0" i="0">
                <a:solidFill>
                  <a:srgbClr val="242021"/>
                </a:solidFill>
                <a:effectLst/>
              </a:rPr>
              <a:t>does</a:t>
            </a:r>
            <a:r>
              <a:rPr lang="en-US" sz="3200" b="0" i="0" smtClean="0">
                <a:solidFill>
                  <a:srgbClr val="242021"/>
                </a:solidFill>
                <a:effectLst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People in the city seem to react quicklier to changes than those in the country.</a:t>
            </a:r>
            <a:r>
              <a:rPr lang="en-US" sz="3200" b="0" i="0">
                <a:solidFill>
                  <a:srgbClr val="242021"/>
                </a:solidFill>
                <a:effectLst/>
              </a:rPr>
              <a:t/>
            </a:r>
            <a:br>
              <a:rPr lang="en-US" sz="3200" b="0" i="0">
                <a:solidFill>
                  <a:srgbClr val="242021"/>
                </a:solidFill>
                <a:effectLst/>
              </a:rPr>
            </a:br>
            <a:endParaRPr lang="vi-VN" sz="3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02628" y="128857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6384" y="1322958"/>
            <a:ext cx="95575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Underline the mistakes in the sentences and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correct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them.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4930" y="11723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20F24E6-7C4C-6E6D-D5A1-B8B84E32C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2851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901453" y="2521962"/>
            <a:ext cx="3120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699325" y="4017719"/>
            <a:ext cx="13507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ộp Văn bản 5">
            <a:extLst>
              <a:ext uri="{FF2B5EF4-FFF2-40B4-BE49-F238E27FC236}">
                <a16:creationId xmlns:a16="http://schemas.microsoft.com/office/drawing/2014/main" id="{70F37DE9-F446-D7A0-61E4-92C5F9A2C153}"/>
              </a:ext>
            </a:extLst>
          </p:cNvPr>
          <p:cNvSpPr txBox="1"/>
          <p:nvPr/>
        </p:nvSpPr>
        <p:spPr>
          <a:xfrm>
            <a:off x="8050043" y="2035911"/>
            <a:ext cx="2153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→ than</a:t>
            </a:r>
            <a:endParaRPr lang="en-US" sz="3600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1" name="Hộp Văn bản 5">
            <a:extLst>
              <a:ext uri="{FF2B5EF4-FFF2-40B4-BE49-F238E27FC236}">
                <a16:creationId xmlns:a16="http://schemas.microsoft.com/office/drawing/2014/main" id="{70F37DE9-F446-D7A0-61E4-92C5F9A2C153}"/>
              </a:ext>
            </a:extLst>
          </p:cNvPr>
          <p:cNvSpPr txBox="1"/>
          <p:nvPr/>
        </p:nvSpPr>
        <p:spPr>
          <a:xfrm>
            <a:off x="8325870" y="3594512"/>
            <a:ext cx="34988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→ 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more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quickly</a:t>
            </a:r>
            <a:endParaRPr lang="en-US" sz="3600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B89D1BF-27E1-93FE-88E3-6C1CCC63A373}"/>
              </a:ext>
            </a:extLst>
          </p:cNvPr>
          <p:cNvSpPr txBox="1"/>
          <p:nvPr/>
        </p:nvSpPr>
        <p:spPr>
          <a:xfrm>
            <a:off x="296730" y="1888471"/>
            <a:ext cx="869162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dirty="0" smtClean="0">
                <a:solidFill>
                  <a:srgbClr val="F26548"/>
                </a:solidFill>
                <a:effectLst/>
              </a:rPr>
              <a:t>3</a:t>
            </a:r>
            <a:r>
              <a:rPr lang="en-US" sz="3000" b="1" i="0" dirty="0">
                <a:solidFill>
                  <a:srgbClr val="F26548"/>
                </a:solidFill>
                <a:effectLst/>
              </a:rPr>
              <a:t>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We need to work more hardly, especially at exam time</a:t>
            </a:r>
            <a:r>
              <a:rPr lang="en-US" sz="3000" b="0" i="0" dirty="0" smtClean="0">
                <a:solidFill>
                  <a:srgbClr val="242021"/>
                </a:solidFill>
                <a:effectLst/>
              </a:rPr>
              <a:t>.</a:t>
            </a:r>
          </a:p>
          <a:p>
            <a:r>
              <a:rPr lang="en-US" sz="30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000" b="0" i="0" dirty="0">
                <a:solidFill>
                  <a:srgbClr val="242021"/>
                </a:solidFill>
                <a:effectLst/>
              </a:rPr>
            </a:br>
            <a:r>
              <a:rPr lang="en-US" sz="30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3000" dirty="0">
                <a:solidFill>
                  <a:srgbClr val="242021"/>
                </a:solidFill>
              </a:rPr>
              <a:t>Y</a:t>
            </a:r>
            <a:r>
              <a:rPr lang="en-US" sz="3000" b="0" i="0" dirty="0" smtClean="0">
                <a:solidFill>
                  <a:srgbClr val="242021"/>
                </a:solidFill>
                <a:effectLst/>
              </a:rPr>
              <a:t>ou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must finish harvesting the rice the earlier this year than you did last year</a:t>
            </a:r>
            <a:r>
              <a:rPr lang="en-US" sz="3000" b="0" i="0" dirty="0" smtClean="0">
                <a:solidFill>
                  <a:srgbClr val="242021"/>
                </a:solidFill>
                <a:effectLst/>
              </a:rPr>
              <a:t>.</a:t>
            </a:r>
          </a:p>
          <a:p>
            <a:r>
              <a:rPr lang="en-US" sz="30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000" b="0" i="0" dirty="0">
                <a:solidFill>
                  <a:srgbClr val="242021"/>
                </a:solidFill>
                <a:effectLst/>
              </a:rPr>
            </a:br>
            <a:r>
              <a:rPr lang="en-US" sz="30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As they climbed more highly up the mountain, the air became </a:t>
            </a:r>
            <a:r>
              <a:rPr lang="en-US" sz="3000" b="0" i="0" dirty="0" smtClean="0">
                <a:solidFill>
                  <a:srgbClr val="242021"/>
                </a:solidFill>
                <a:effectLst/>
              </a:rPr>
              <a:t>cooler.</a:t>
            </a:r>
            <a:endParaRPr lang="vi-VN" sz="3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02628" y="128857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6385" y="1322958"/>
            <a:ext cx="936302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Underline the mistakes in the sentences and correct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them.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4930" y="11723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20F24E6-7C4C-6E6D-D5A1-B8B84E32C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2851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3806207" y="2354094"/>
            <a:ext cx="1891692" cy="2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762532" y="3748362"/>
            <a:ext cx="1623646" cy="140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51430" y="5077008"/>
            <a:ext cx="1936665" cy="167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Hộp Văn bản 5">
            <a:extLst>
              <a:ext uri="{FF2B5EF4-FFF2-40B4-BE49-F238E27FC236}">
                <a16:creationId xmlns:a16="http://schemas.microsoft.com/office/drawing/2014/main" id="{70F37DE9-F446-D7A0-61E4-92C5F9A2C153}"/>
              </a:ext>
            </a:extLst>
          </p:cNvPr>
          <p:cNvSpPr txBox="1"/>
          <p:nvPr/>
        </p:nvSpPr>
        <p:spPr>
          <a:xfrm>
            <a:off x="8837260" y="1936150"/>
            <a:ext cx="26705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→ harder</a:t>
            </a:r>
            <a:endParaRPr lang="en-US" sz="3200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3" name="Hộp Văn bản 5">
            <a:extLst>
              <a:ext uri="{FF2B5EF4-FFF2-40B4-BE49-F238E27FC236}">
                <a16:creationId xmlns:a16="http://schemas.microsoft.com/office/drawing/2014/main" id="{70F37DE9-F446-D7A0-61E4-92C5F9A2C153}"/>
              </a:ext>
            </a:extLst>
          </p:cNvPr>
          <p:cNvSpPr txBox="1"/>
          <p:nvPr/>
        </p:nvSpPr>
        <p:spPr>
          <a:xfrm>
            <a:off x="8607038" y="3445851"/>
            <a:ext cx="26705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→ earlier</a:t>
            </a:r>
            <a:endParaRPr lang="en-US" sz="3200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4" name="Hộp Văn bản 5">
            <a:extLst>
              <a:ext uri="{FF2B5EF4-FFF2-40B4-BE49-F238E27FC236}">
                <a16:creationId xmlns:a16="http://schemas.microsoft.com/office/drawing/2014/main" id="{70F37DE9-F446-D7A0-61E4-92C5F9A2C153}"/>
              </a:ext>
            </a:extLst>
          </p:cNvPr>
          <p:cNvSpPr txBox="1"/>
          <p:nvPr/>
        </p:nvSpPr>
        <p:spPr>
          <a:xfrm>
            <a:off x="8607038" y="4697070"/>
            <a:ext cx="26705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→ higher</a:t>
            </a:r>
            <a:endParaRPr lang="en-US" sz="3200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62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943D9978-6802-177F-37C2-54A034C89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3398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F122AC59-702B-F473-50BE-1F17B598739A}"/>
              </a:ext>
            </a:extLst>
          </p:cNvPr>
          <p:cNvSpPr txBox="1"/>
          <p:nvPr/>
        </p:nvSpPr>
        <p:spPr>
          <a:xfrm>
            <a:off x="467612" y="1375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PROJECT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23E93E9E-3823-FD48-0373-D694B2903B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22" t="26104" r="22530" b="59650"/>
          <a:stretch/>
        </p:blipFill>
        <p:spPr>
          <a:xfrm>
            <a:off x="166470" y="1209546"/>
            <a:ext cx="7566347" cy="1216349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D31909F-A73F-4BD0-B739-075EC645F559}"/>
              </a:ext>
            </a:extLst>
          </p:cNvPr>
          <p:cNvSpPr txBox="1"/>
          <p:nvPr/>
        </p:nvSpPr>
        <p:spPr>
          <a:xfrm>
            <a:off x="387614" y="2867943"/>
            <a:ext cx="6317986" cy="2219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 Show your group’s poster about a </a:t>
            </a: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village that you would like to visit. </a:t>
            </a:r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 Present your poster to the class.</a:t>
            </a: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5E8EDF97-AC9E-2BAE-AD93-37E6D8E117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8" t="14537" r="16323" b="14797"/>
          <a:stretch/>
        </p:blipFill>
        <p:spPr>
          <a:xfrm>
            <a:off x="7582830" y="1130217"/>
            <a:ext cx="4526620" cy="569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91178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357541462"/>
              </p:ext>
            </p:extLst>
          </p:nvPr>
        </p:nvGraphicFramePr>
        <p:xfrm>
          <a:off x="1807723" y="1434747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48127" y="137565"/>
            <a:ext cx="332231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Homework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8127" y="1253753"/>
            <a:ext cx="814985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053" y="2877805"/>
            <a:ext cx="3549868" cy="35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5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773" y="0"/>
            <a:ext cx="13010865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68" y="1265790"/>
            <a:ext cx="4224003" cy="21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30" y="2587424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92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96CDF32-3032-9B53-E429-18ADA92ADD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t="17436" r="-1955" b="21315"/>
          <a:stretch/>
        </p:blipFill>
        <p:spPr>
          <a:xfrm>
            <a:off x="3059063" y="2467920"/>
            <a:ext cx="6066812" cy="393287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060913" y="1294337"/>
            <a:ext cx="5573530" cy="625641"/>
          </a:xfrm>
          <a:prstGeom prst="roundRect">
            <a:avLst>
              <a:gd name="adj" fmla="val 4266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18" y="1125941"/>
            <a:ext cx="964452" cy="9164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13000" y="1407006"/>
            <a:ext cx="5221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35" name="Round Single Corner Rectangle 3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ound Single Corner Rectangle 3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ound Single Corner Rectangle 3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E245F985-AE66-2757-50AA-D8CE076D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22" y="1226045"/>
            <a:ext cx="48815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604" y="295081"/>
            <a:ext cx="50147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What have we learnt in Unit 2?</a:t>
            </a:r>
            <a:endParaRPr lang="vi-VN" sz="2800" b="1" dirty="0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4942" y="2084474"/>
            <a:ext cx="428835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200" i="1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i="1">
                <a:latin typeface="Calibri" panose="020F0502020204030204" pitchFamily="34" charset="0"/>
                <a:cs typeface="Calibri" panose="020F0502020204030204" pitchFamily="34" charset="0"/>
              </a:rPr>
              <a:t>words about life in the countryside</a:t>
            </a:r>
            <a:endParaRPr lang="vi-V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F7369A9-980B-F312-2274-3BBE23613889}"/>
              </a:ext>
            </a:extLst>
          </p:cNvPr>
          <p:cNvSpPr txBox="1"/>
          <p:nvPr/>
        </p:nvSpPr>
        <p:spPr>
          <a:xfrm>
            <a:off x="648758" y="3583113"/>
            <a:ext cx="48920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EF4B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REVISION </a:t>
            </a:r>
            <a:endParaRPr lang="vi-VN" sz="5400" dirty="0">
              <a:solidFill>
                <a:srgbClr val="EF4B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4942" y="2543074"/>
            <a:ext cx="555998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200" i="1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i="1">
                <a:latin typeface="Calibri" panose="020F0502020204030204" pitchFamily="34" charset="0"/>
                <a:cs typeface="Calibri" panose="020F0502020204030204" pitchFamily="34" charset="0"/>
              </a:rPr>
              <a:t>the sounds /ə/ and /ɪ/ in words and sentences</a:t>
            </a:r>
            <a:endParaRPr lang="vi-V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198" y="3000274"/>
            <a:ext cx="373935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200" i="1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i="1">
                <a:latin typeface="Calibri" panose="020F0502020204030204" pitchFamily="34" charset="0"/>
                <a:cs typeface="Calibri" panose="020F0502020204030204" pitchFamily="34" charset="0"/>
              </a:rPr>
              <a:t>comparative forms of adverbs</a:t>
            </a:r>
            <a:endParaRPr lang="vi-V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2911" y="3457474"/>
            <a:ext cx="467249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200" i="1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i="1">
                <a:latin typeface="Calibri" panose="020F0502020204030204" pitchFamily="34" charset="0"/>
                <a:cs typeface="Calibri" panose="020F0502020204030204" pitchFamily="34" charset="0"/>
              </a:rPr>
              <a:t>giving and responding to compliments</a:t>
            </a:r>
            <a:endParaRPr lang="vi-V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685" y="3860917"/>
            <a:ext cx="66175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200" i="1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i="1">
                <a:latin typeface="Calibri" panose="020F0502020204030204" pitchFamily="34" charset="0"/>
                <a:cs typeface="Calibri" panose="020F0502020204030204" pitchFamily="34" charset="0"/>
              </a:rPr>
              <a:t>reading about different aspects of a Vietnamese village</a:t>
            </a:r>
            <a:endParaRPr lang="vi-V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741" y="4296862"/>
            <a:ext cx="66175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200" i="1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i="1">
                <a:latin typeface="Calibri" panose="020F0502020204030204" pitchFamily="34" charset="0"/>
                <a:cs typeface="Calibri" panose="020F0502020204030204" pitchFamily="34" charset="0"/>
              </a:rPr>
              <a:t>talking about the village or town where someone lives</a:t>
            </a:r>
            <a:endParaRPr lang="vi-V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039" y="4749716"/>
            <a:ext cx="700243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200" i="1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i="1">
                <a:latin typeface="Calibri" panose="020F0502020204030204" pitchFamily="34" charset="0"/>
                <a:cs typeface="Calibri" panose="020F0502020204030204" pitchFamily="34" charset="0"/>
              </a:rPr>
              <a:t>listening to someone’s opinion about life in the countryside</a:t>
            </a:r>
            <a:endParaRPr lang="vi-V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2114" y="5139640"/>
            <a:ext cx="68985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200" i="1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i="1">
                <a:latin typeface="Calibri" panose="020F0502020204030204" pitchFamily="34" charset="0"/>
                <a:cs typeface="Calibri" panose="020F0502020204030204" pitchFamily="34" charset="0"/>
              </a:rPr>
              <a:t>writing a paragraph about what someone likes or dislikes </a:t>
            </a:r>
            <a:r>
              <a:rPr lang="en-US" sz="2200" i="1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200" i="1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i="1" smtClean="0"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n-US" sz="2200" i="1">
                <a:latin typeface="Calibri" panose="020F0502020204030204" pitchFamily="34" charset="0"/>
                <a:cs typeface="Calibri" panose="020F0502020204030204" pitchFamily="34" charset="0"/>
              </a:rPr>
              <a:t>life in the countryside</a:t>
            </a:r>
            <a:endParaRPr lang="vi-V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8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1011588" y="1229801"/>
            <a:ext cx="104086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phrase from the box under the correct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picture.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E4725F60-F90F-FB01-927B-1A459428E937}"/>
              </a:ext>
            </a:extLst>
          </p:cNvPr>
          <p:cNvSpPr/>
          <p:nvPr/>
        </p:nvSpPr>
        <p:spPr>
          <a:xfrm>
            <a:off x="500429" y="120713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A65B2B02-BF88-A3FC-C151-41DD976ACB81}"/>
              </a:ext>
            </a:extLst>
          </p:cNvPr>
          <p:cNvSpPr txBox="1"/>
          <p:nvPr/>
        </p:nvSpPr>
        <p:spPr>
          <a:xfrm>
            <a:off x="600503" y="1109623"/>
            <a:ext cx="291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5" name="Hình chữ nhật: Góc Tròn 1">
            <a:extLst>
              <a:ext uri="{FF2B5EF4-FFF2-40B4-BE49-F238E27FC236}">
                <a16:creationId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1706749" y="1787714"/>
            <a:ext cx="8711573" cy="9554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Hình chữ nhật 3">
            <a:extLst>
              <a:ext uri="{FF2B5EF4-FFF2-40B4-BE49-F238E27FC236}">
                <a16:creationId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1838503" y="1815491"/>
            <a:ext cx="84946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unloading rice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milking cows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catching fish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ploughing fields 	feeding pigs		drying rice</a:t>
            </a:r>
            <a:endParaRPr lang="vi-VN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841143" y="5836915"/>
            <a:ext cx="34245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1.</a:t>
            </a: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_________________</a:t>
            </a:r>
            <a:endParaRPr lang="en-US" sz="24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7245542" y="5891880"/>
            <a:ext cx="34245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_________________</a:t>
            </a:r>
            <a:endParaRPr lang="en-US" sz="24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7C61702B-3167-80FA-BFC6-7404B1E4B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464" y="5748475"/>
            <a:ext cx="32738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ploughing fields </a:t>
            </a:r>
            <a:endParaRPr lang="vi-VN" sz="3200" dirty="0"/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7C61702B-3167-80FA-BFC6-7404B1E4B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7864" y="5798985"/>
            <a:ext cx="32738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catching fish </a:t>
            </a:r>
            <a:endParaRPr lang="vi-VN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1598"/>
          <a:stretch/>
        </p:blipFill>
        <p:spPr>
          <a:xfrm>
            <a:off x="902338" y="2964707"/>
            <a:ext cx="4000402" cy="2828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8414"/>
          <a:stretch/>
        </p:blipFill>
        <p:spPr>
          <a:xfrm>
            <a:off x="7060223" y="3007990"/>
            <a:ext cx="3971489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1011588" y="1173198"/>
            <a:ext cx="965849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phrase from the box under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correct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picture.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E4725F60-F90F-FB01-927B-1A459428E937}"/>
              </a:ext>
            </a:extLst>
          </p:cNvPr>
          <p:cNvSpPr/>
          <p:nvPr/>
        </p:nvSpPr>
        <p:spPr>
          <a:xfrm>
            <a:off x="500429" y="115052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A65B2B02-BF88-A3FC-C151-41DD976ACB81}"/>
              </a:ext>
            </a:extLst>
          </p:cNvPr>
          <p:cNvSpPr txBox="1"/>
          <p:nvPr/>
        </p:nvSpPr>
        <p:spPr>
          <a:xfrm>
            <a:off x="600503" y="1053020"/>
            <a:ext cx="291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5" name="Hình chữ nhật: Góc Tròn 1">
            <a:extLst>
              <a:ext uri="{FF2B5EF4-FFF2-40B4-BE49-F238E27FC236}">
                <a16:creationId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1706750" y="1787714"/>
            <a:ext cx="8626386" cy="9554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Hình chữ nhật 3">
            <a:extLst>
              <a:ext uri="{FF2B5EF4-FFF2-40B4-BE49-F238E27FC236}">
                <a16:creationId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1838503" y="1815491"/>
            <a:ext cx="84946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unloading rice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milking cows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catching fish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ploughing fields 	feeding pigs		drying rice</a:t>
            </a:r>
            <a:endParaRPr lang="vi-VN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841143" y="5836915"/>
            <a:ext cx="34245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3.</a:t>
            </a: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_________________</a:t>
            </a:r>
            <a:endParaRPr lang="en-US" sz="24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7245542" y="5891880"/>
            <a:ext cx="34245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4.</a:t>
            </a: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_________________</a:t>
            </a:r>
            <a:endParaRPr lang="en-US" sz="24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7C61702B-3167-80FA-BFC6-7404B1E4B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4543" y="5799547"/>
            <a:ext cx="28174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unloading rice </a:t>
            </a:r>
            <a:endParaRPr lang="vi-VN" sz="3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61702B-3167-80FA-BFC6-7404B1E4B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143" y="5744583"/>
            <a:ext cx="29353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drying rice</a:t>
            </a:r>
            <a:endParaRPr lang="vi-VN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2107"/>
          <a:stretch/>
        </p:blipFill>
        <p:spPr>
          <a:xfrm>
            <a:off x="958002" y="3016882"/>
            <a:ext cx="3750185" cy="2733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8410"/>
          <a:stretch/>
        </p:blipFill>
        <p:spPr>
          <a:xfrm>
            <a:off x="7102495" y="3016882"/>
            <a:ext cx="3710637" cy="288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9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1011588" y="1229801"/>
            <a:ext cx="93215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phrase from the box under the correct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picture.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E4725F60-F90F-FB01-927B-1A459428E937}"/>
              </a:ext>
            </a:extLst>
          </p:cNvPr>
          <p:cNvSpPr/>
          <p:nvPr/>
        </p:nvSpPr>
        <p:spPr>
          <a:xfrm>
            <a:off x="500429" y="120713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A65B2B02-BF88-A3FC-C151-41DD976ACB81}"/>
              </a:ext>
            </a:extLst>
          </p:cNvPr>
          <p:cNvSpPr txBox="1"/>
          <p:nvPr/>
        </p:nvSpPr>
        <p:spPr>
          <a:xfrm>
            <a:off x="600503" y="1109623"/>
            <a:ext cx="291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5" name="Hình chữ nhật: Góc Tròn 1">
            <a:extLst>
              <a:ext uri="{FF2B5EF4-FFF2-40B4-BE49-F238E27FC236}">
                <a16:creationId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1706750" y="1787714"/>
            <a:ext cx="8626386" cy="9554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Hình chữ nhật 3">
            <a:extLst>
              <a:ext uri="{FF2B5EF4-FFF2-40B4-BE49-F238E27FC236}">
                <a16:creationId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1838503" y="1815491"/>
            <a:ext cx="84946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unloading rice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milking cows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catching fish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ploughing fields 	feeding pigs		drying rice</a:t>
            </a:r>
            <a:endParaRPr lang="vi-VN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841143" y="5836915"/>
            <a:ext cx="34245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5.</a:t>
            </a: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_________________</a:t>
            </a:r>
            <a:endParaRPr lang="en-US" sz="24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7245542" y="5891880"/>
            <a:ext cx="34245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6.</a:t>
            </a:r>
            <a:r>
              <a:rPr lang="en-US" sz="2400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_________________</a:t>
            </a:r>
            <a:endParaRPr lang="en-US" sz="24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7C61702B-3167-80FA-BFC6-7404B1E4B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4543" y="5814731"/>
            <a:ext cx="33747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milking cows</a:t>
            </a:r>
            <a:endParaRPr lang="vi-VN" sz="3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61702B-3167-80FA-BFC6-7404B1E4B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143" y="5744583"/>
            <a:ext cx="24665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feeding pigs </a:t>
            </a:r>
            <a:endParaRPr lang="vi-VN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2170"/>
          <a:stretch/>
        </p:blipFill>
        <p:spPr>
          <a:xfrm>
            <a:off x="1003036" y="3013048"/>
            <a:ext cx="3714880" cy="2752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8149"/>
          <a:stretch/>
        </p:blipFill>
        <p:spPr>
          <a:xfrm>
            <a:off x="7138876" y="3077600"/>
            <a:ext cx="3960384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4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Hộp Văn bản 2">
            <a:extLst>
              <a:ext uri="{FF2B5EF4-FFF2-40B4-BE49-F238E27FC236}">
                <a16:creationId xmlns:a16="http://schemas.microsoft.com/office/drawing/2014/main" id="{5257F610-F40B-F000-102E-D5E5BA46C05B}"/>
              </a:ext>
            </a:extLst>
          </p:cNvPr>
          <p:cNvSpPr txBox="1"/>
          <p:nvPr/>
        </p:nvSpPr>
        <p:spPr>
          <a:xfrm>
            <a:off x="487067" y="2169845"/>
            <a:ext cx="1135988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smtClean="0">
                <a:solidFill>
                  <a:srgbClr val="F26548"/>
                </a:solidFill>
                <a:effectLst/>
              </a:rPr>
              <a:t>1. </a:t>
            </a:r>
            <a:r>
              <a:rPr lang="en-US" sz="3200" smtClean="0">
                <a:solidFill>
                  <a:srgbClr val="242021"/>
                </a:solidFill>
              </a:rPr>
              <a:t>There </a:t>
            </a:r>
            <a:r>
              <a:rPr lang="en-US" sz="3200">
                <a:solidFill>
                  <a:srgbClr val="242021"/>
                </a:solidFill>
              </a:rPr>
              <a:t>is a huge cloud ______ as far as the eye can see</a:t>
            </a:r>
            <a:r>
              <a:rPr lang="en-US" sz="3200" smtClean="0">
                <a:solidFill>
                  <a:srgbClr val="242021"/>
                </a:solidFill>
              </a:rPr>
              <a:t>.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surrounded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		</a:t>
            </a:r>
            <a:r>
              <a:rPr lang="en-US" sz="3200" b="0" i="0">
                <a:solidFill>
                  <a:srgbClr val="242021"/>
                </a:solidFill>
                <a:effectLst/>
              </a:rPr>
              <a:t>	</a:t>
            </a:r>
            <a:r>
              <a:rPr lang="en-US" sz="3200" b="0" i="0" smtClean="0">
                <a:solidFill>
                  <a:srgbClr val="1FB0E6"/>
                </a:solidFill>
                <a:effectLst/>
              </a:rPr>
              <a:t>B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stretching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	</a:t>
            </a:r>
            <a:r>
              <a:rPr lang="en-US" sz="3200" b="0" i="0">
                <a:solidFill>
                  <a:srgbClr val="242021"/>
                </a:solidFill>
                <a:effectLst/>
              </a:rPr>
              <a:t>	</a:t>
            </a:r>
            <a:r>
              <a:rPr lang="en-US" sz="3200" b="0" i="0" smtClean="0">
                <a:solidFill>
                  <a:srgbClr val="1FB0E6"/>
                </a:solidFill>
                <a:effectLst/>
              </a:rPr>
              <a:t>C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 b="0" i="0" smtClean="0">
                <a:solidFill>
                  <a:srgbClr val="242021"/>
                </a:solidFill>
                <a:effectLst/>
              </a:rPr>
              <a:t>vast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2</a:t>
            </a:r>
            <a:r>
              <a:rPr lang="en-US" sz="3200" b="1" i="0">
                <a:solidFill>
                  <a:srgbClr val="F26548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People in my village are really ______; they are always generous and friendly to </a:t>
            </a:r>
            <a:r>
              <a:rPr lang="en-US" sz="3200" smtClean="0">
                <a:solidFill>
                  <a:srgbClr val="242021"/>
                </a:solidFill>
              </a:rPr>
              <a:t>visitors.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well-trained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			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B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funny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		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C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hospitable</a:t>
            </a:r>
            <a:r>
              <a:rPr lang="en-US" sz="3200" smtClean="0"/>
              <a:t> </a:t>
            </a:r>
            <a:r>
              <a:rPr lang="en-US" sz="3200"/>
              <a:t/>
            </a:r>
            <a:br>
              <a:rPr lang="en-US" sz="3200"/>
            </a:br>
            <a:endParaRPr lang="vi-VN" sz="32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1985491D-D9A8-2F2B-972B-ACAB469996BF}"/>
              </a:ext>
            </a:extLst>
          </p:cNvPr>
          <p:cNvSpPr txBox="1"/>
          <p:nvPr/>
        </p:nvSpPr>
        <p:spPr>
          <a:xfrm>
            <a:off x="1131092" y="1198226"/>
            <a:ext cx="611720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E5F2AC0E-54AC-43DC-6C98-AE07FA1EF6E6}"/>
              </a:ext>
            </a:extLst>
          </p:cNvPr>
          <p:cNvSpPr/>
          <p:nvPr/>
        </p:nvSpPr>
        <p:spPr>
          <a:xfrm>
            <a:off x="619933" y="116440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40090B42-7954-683B-7C51-0CC6415FBAEA}"/>
              </a:ext>
            </a:extLst>
          </p:cNvPr>
          <p:cNvSpPr txBox="1"/>
          <p:nvPr/>
        </p:nvSpPr>
        <p:spPr>
          <a:xfrm>
            <a:off x="673090" y="10557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091030" y="2742896"/>
            <a:ext cx="428549" cy="428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848659" y="4705284"/>
            <a:ext cx="428549" cy="428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6753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Hộp Văn bản 2">
            <a:extLst>
              <a:ext uri="{FF2B5EF4-FFF2-40B4-BE49-F238E27FC236}">
                <a16:creationId xmlns:a16="http://schemas.microsoft.com/office/drawing/2014/main" id="{5257F610-F40B-F000-102E-D5E5BA46C05B}"/>
              </a:ext>
            </a:extLst>
          </p:cNvPr>
          <p:cNvSpPr txBox="1"/>
          <p:nvPr/>
        </p:nvSpPr>
        <p:spPr>
          <a:xfrm>
            <a:off x="166266" y="1881955"/>
            <a:ext cx="1185240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solidFill>
                  <a:srgbClr val="F26548"/>
                </a:solidFill>
                <a:effectLst/>
              </a:rPr>
              <a:t>3</a:t>
            </a:r>
            <a:r>
              <a:rPr lang="en-US" sz="2800" b="1" i="0" dirty="0">
                <a:solidFill>
                  <a:srgbClr val="F26548"/>
                </a:solidFill>
                <a:effectLst/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The development of cities destroys ______ areas of countryside.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2800" dirty="0" smtClean="0">
                <a:solidFill>
                  <a:srgbClr val="242021"/>
                </a:solidFill>
              </a:rPr>
              <a:t>vast		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		</a:t>
            </a:r>
            <a:r>
              <a:rPr lang="en-US" sz="28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2800" dirty="0">
                <a:solidFill>
                  <a:srgbClr val="242021"/>
                </a:solidFill>
              </a:rPr>
              <a:t>much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		</a:t>
            </a:r>
            <a:r>
              <a:rPr lang="en-US" sz="2800" b="0" i="0" dirty="0" smtClean="0">
                <a:solidFill>
                  <a:srgbClr val="1FB0E6"/>
                </a:solidFill>
                <a:effectLst/>
              </a:rPr>
              <a:t>C</a:t>
            </a:r>
            <a:r>
              <a:rPr lang="en-US" sz="2800" b="0" i="0" dirty="0">
                <a:solidFill>
                  <a:srgbClr val="1FB0E6"/>
                </a:solidFill>
                <a:effectLst/>
              </a:rPr>
              <a:t>. </a:t>
            </a:r>
            <a:r>
              <a:rPr lang="en-US" sz="2800" dirty="0" smtClean="0">
                <a:solidFill>
                  <a:srgbClr val="242021"/>
                </a:solidFill>
              </a:rPr>
              <a:t>stretching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800" dirty="0">
                <a:solidFill>
                  <a:srgbClr val="242021"/>
                </a:solidFill>
              </a:rPr>
              <a:t>The workers in our factory are very ______ because they took a lot of good training courses.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2800" dirty="0" smtClean="0">
                <a:solidFill>
                  <a:srgbClr val="242021"/>
                </a:solidFill>
              </a:rPr>
              <a:t>hospitable		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	</a:t>
            </a:r>
            <a:r>
              <a:rPr lang="en-US" sz="28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2800" dirty="0">
                <a:solidFill>
                  <a:srgbClr val="242021"/>
                </a:solidFill>
              </a:rPr>
              <a:t>kind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	</a:t>
            </a:r>
            <a:r>
              <a:rPr lang="en-US" sz="2800" b="0" i="0" dirty="0" smtClean="0">
                <a:solidFill>
                  <a:srgbClr val="242021"/>
                </a:solidFill>
                <a:effectLst/>
              </a:rPr>
              <a:t>		</a:t>
            </a:r>
            <a:r>
              <a:rPr lang="en-US" sz="2800" b="0" i="0" dirty="0" smtClean="0">
                <a:solidFill>
                  <a:srgbClr val="1FB0E6"/>
                </a:solidFill>
                <a:effectLst/>
              </a:rPr>
              <a:t>C</a:t>
            </a:r>
            <a:r>
              <a:rPr lang="en-US" sz="2800" b="0" i="0" dirty="0">
                <a:solidFill>
                  <a:srgbClr val="1FB0E6"/>
                </a:solidFill>
                <a:effectLst/>
              </a:rPr>
              <a:t>. </a:t>
            </a:r>
            <a:r>
              <a:rPr lang="en-US" sz="2800" dirty="0" smtClean="0">
                <a:solidFill>
                  <a:srgbClr val="242021"/>
                </a:solidFill>
              </a:rPr>
              <a:t>well-trained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800" dirty="0">
                <a:solidFill>
                  <a:srgbClr val="242021"/>
                </a:solidFill>
              </a:rPr>
              <a:t>The area around the village is famous for its ______ </a:t>
            </a:r>
            <a:r>
              <a:rPr lang="en-US" sz="2800" dirty="0" smtClean="0">
                <a:solidFill>
                  <a:srgbClr val="242021"/>
                </a:solidFill>
              </a:rPr>
              <a:t>landscape.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2800" dirty="0">
                <a:solidFill>
                  <a:srgbClr val="242021"/>
                </a:solidFill>
              </a:rPr>
              <a:t>picturesque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			</a:t>
            </a:r>
            <a:r>
              <a:rPr lang="en-US" sz="2800" b="0" i="0" dirty="0" smtClean="0">
                <a:solidFill>
                  <a:srgbClr val="1FB0E6"/>
                </a:solidFill>
                <a:effectLst/>
              </a:rPr>
              <a:t>B</a:t>
            </a:r>
            <a:r>
              <a:rPr lang="en-US" sz="2800" b="0" i="0" dirty="0">
                <a:solidFill>
                  <a:srgbClr val="1FB0E6"/>
                </a:solidFill>
                <a:effectLst/>
              </a:rPr>
              <a:t>. </a:t>
            </a:r>
            <a:r>
              <a:rPr lang="en-US" sz="2800" b="0" i="0" dirty="0" smtClean="0">
                <a:solidFill>
                  <a:srgbClr val="242021"/>
                </a:solidFill>
                <a:effectLst/>
              </a:rPr>
              <a:t>boring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		</a:t>
            </a:r>
            <a:r>
              <a:rPr lang="en-US" sz="2800" b="0" i="0" dirty="0" smtClean="0">
                <a:solidFill>
                  <a:srgbClr val="1FB0E6"/>
                </a:solidFill>
                <a:effectLst/>
              </a:rPr>
              <a:t>C</a:t>
            </a:r>
            <a:r>
              <a:rPr lang="en-US" sz="2800" b="0" i="0" dirty="0">
                <a:solidFill>
                  <a:srgbClr val="1FB0E6"/>
                </a:solidFill>
                <a:effectLst/>
              </a:rPr>
              <a:t>. </a:t>
            </a:r>
            <a:r>
              <a:rPr lang="en-US" sz="2800" b="0" i="0" dirty="0" smtClean="0">
                <a:solidFill>
                  <a:srgbClr val="242021"/>
                </a:solidFill>
                <a:effectLst/>
              </a:rPr>
              <a:t>dull</a:t>
            </a:r>
            <a:r>
              <a:rPr lang="en-US" sz="2800" dirty="0" smtClean="0"/>
              <a:t> </a:t>
            </a:r>
            <a:endParaRPr lang="vi-VN" sz="28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1985491D-D9A8-2F2B-972B-ACAB469996BF}"/>
              </a:ext>
            </a:extLst>
          </p:cNvPr>
          <p:cNvSpPr txBox="1"/>
          <p:nvPr/>
        </p:nvSpPr>
        <p:spPr>
          <a:xfrm>
            <a:off x="1131092" y="1198226"/>
            <a:ext cx="611720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E5F2AC0E-54AC-43DC-6C98-AE07FA1EF6E6}"/>
              </a:ext>
            </a:extLst>
          </p:cNvPr>
          <p:cNvSpPr/>
          <p:nvPr/>
        </p:nvSpPr>
        <p:spPr>
          <a:xfrm>
            <a:off x="619933" y="116440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40090B42-7954-683B-7C51-0CC6415FBAEA}"/>
              </a:ext>
            </a:extLst>
          </p:cNvPr>
          <p:cNvSpPr txBox="1"/>
          <p:nvPr/>
        </p:nvSpPr>
        <p:spPr>
          <a:xfrm>
            <a:off x="673090" y="10557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88695" y="2352179"/>
            <a:ext cx="428549" cy="428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439615" y="4083462"/>
            <a:ext cx="428549" cy="428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88695" y="5402082"/>
            <a:ext cx="428549" cy="428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55836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Parcel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4128</TotalTime>
  <Words>780</Words>
  <Application>Microsoft Office PowerPoint</Application>
  <PresentationFormat>Widescreen</PresentationFormat>
  <Paragraphs>180</Paragraphs>
  <Slides>26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Bahnschrift SemiBold SemiConden</vt:lpstr>
      <vt:lpstr>Berlin Sans FB</vt:lpstr>
      <vt:lpstr>Calibri</vt:lpstr>
      <vt:lpstr>Gill Sans MT</vt:lpstr>
      <vt:lpstr>Myriad Pro</vt:lpstr>
      <vt:lpstr>Tahoma</vt:lpstr>
      <vt:lpstr>Times New Roman</vt:lpstr>
      <vt:lpstr>Wingdings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235</cp:revision>
  <dcterms:created xsi:type="dcterms:W3CDTF">2020-12-09T02:04:09Z</dcterms:created>
  <dcterms:modified xsi:type="dcterms:W3CDTF">2025-04-25T13:58:42Z</dcterms:modified>
</cp:coreProperties>
</file>