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357" r:id="rId2"/>
    <p:sldId id="359" r:id="rId3"/>
    <p:sldId id="360" r:id="rId4"/>
    <p:sldId id="361" r:id="rId5"/>
    <p:sldId id="256" r:id="rId6"/>
    <p:sldId id="283" r:id="rId7"/>
    <p:sldId id="362" r:id="rId8"/>
    <p:sldId id="276" r:id="rId9"/>
    <p:sldId id="298" r:id="rId10"/>
    <p:sldId id="351" r:id="rId11"/>
    <p:sldId id="371" r:id="rId12"/>
    <p:sldId id="363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366" r:id="rId21"/>
    <p:sldId id="327" r:id="rId22"/>
    <p:sldId id="356" r:id="rId23"/>
    <p:sldId id="352" r:id="rId24"/>
    <p:sldId id="314" r:id="rId25"/>
    <p:sldId id="330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D4F0F"/>
    <a:srgbClr val="E0702A"/>
    <a:srgbClr val="7192A9"/>
    <a:srgbClr val="EF4B66"/>
    <a:srgbClr val="3B87CD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0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8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1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868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9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535038" y="6206247"/>
            <a:ext cx="1264596" cy="651753"/>
          </a:xfrm>
          <a:prstGeom prst="downArrowCallou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2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Game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1031" y="147952"/>
            <a:ext cx="6535852" cy="90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70" y="2175629"/>
            <a:ext cx="2187643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" y="2343896"/>
            <a:ext cx="2036694" cy="17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6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3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carefully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faster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quietly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more soundly 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EF4B66"/>
                </a:solidFill>
              </a:rPr>
              <a:t>earlier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88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00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33800"/>
            <a:ext cx="508000" cy="508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63717" y="344657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/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553" y="5749047"/>
            <a:ext cx="36867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D4F0F"/>
                </a:solidFill>
              </a:rPr>
              <a:t>GV THAY DS HS LỚP  CỦA MÌNH DẠY</a:t>
            </a:r>
            <a:endParaRPr lang="en-US" b="1" dirty="0">
              <a:solidFill>
                <a:srgbClr val="AD4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2929" y="2098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16" y="233786"/>
            <a:ext cx="112997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871" y="1108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6900" y="1441453"/>
            <a:ext cx="11580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After </a:t>
            </a:r>
            <a:r>
              <a:rPr lang="en-US" sz="3200" dirty="0"/>
              <a:t>his accident last month</a:t>
            </a:r>
            <a:r>
              <a:rPr lang="en-US" sz="3200"/>
              <a:t>, </a:t>
            </a:r>
            <a:r>
              <a:rPr lang="en-US" sz="3200" smtClean="0"/>
              <a:t>he is driving _____________ </a:t>
            </a:r>
            <a:r>
              <a:rPr lang="en-US" sz="3200"/>
              <a:t>now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A horse can </a:t>
            </a:r>
            <a:r>
              <a:rPr lang="en-US" sz="3200"/>
              <a:t>run </a:t>
            </a:r>
            <a:r>
              <a:rPr lang="en-US" sz="3200" smtClean="0"/>
              <a:t>______ </a:t>
            </a:r>
            <a:r>
              <a:rPr lang="en-US" sz="3200" dirty="0"/>
              <a:t>than a </a:t>
            </a:r>
            <a:r>
              <a:rPr lang="en-US" sz="3200"/>
              <a:t>buffalo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You’re too loud</a:t>
            </a:r>
            <a:r>
              <a:rPr lang="en-US" sz="3200"/>
              <a:t>. </a:t>
            </a:r>
            <a:r>
              <a:rPr lang="en-US" sz="3200" smtClean="0"/>
              <a:t>Can </a:t>
            </a:r>
            <a:r>
              <a:rPr lang="en-US" sz="3200" dirty="0"/>
              <a:t>you speak a </a:t>
            </a:r>
            <a:r>
              <a:rPr lang="en-US" sz="3200"/>
              <a:t>bit </a:t>
            </a:r>
            <a:r>
              <a:rPr lang="en-US" sz="3200" smtClean="0"/>
              <a:t>____________?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After working hard all day on the farm, we </a:t>
            </a:r>
            <a:r>
              <a:rPr lang="en-US" sz="3200"/>
              <a:t>slept </a:t>
            </a:r>
            <a:r>
              <a:rPr lang="en-US" sz="3200" smtClean="0"/>
              <a:t>____________ </a:t>
            </a:r>
            <a:r>
              <a:rPr lang="en-US" sz="3200" dirty="0"/>
              <a:t>than ever </a:t>
            </a:r>
            <a:r>
              <a:rPr lang="en-US" sz="3200"/>
              <a:t>before</a:t>
            </a:r>
            <a:r>
              <a:rPr lang="en-US" sz="3200" smtClean="0"/>
              <a:t>.</a:t>
            </a:r>
          </a:p>
          <a:p>
            <a:endParaRPr lang="en-US" sz="1500" dirty="0"/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/>
              <a:t>The farmers started harvesting their crops ______ than expected.  </a:t>
            </a:r>
            <a:endParaRPr lang="en-US" sz="32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7575001" y="1472578"/>
            <a:ext cx="2646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more carefully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3206763" y="2160211"/>
            <a:ext cx="1286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faster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6575067" y="2869376"/>
            <a:ext cx="24224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quietly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8442169" y="3598405"/>
            <a:ext cx="2641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more soundly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7504083" y="4838235"/>
            <a:ext cx="139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earlier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977300" y="700736"/>
            <a:ext cx="10454666" cy="681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977300" y="760436"/>
            <a:ext cx="1041791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		soundly 		fast 		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carefully 			quietly</a:t>
            </a:r>
            <a:endParaRPr lang="vi-V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953" y="7882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situations and complete the sentences using the comparative forms of the adverbs in brackets.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015" y="1917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800" y="89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171123" y="796991"/>
            <a:ext cx="11905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The red car can run 200 km/h while the </a:t>
            </a:r>
            <a:r>
              <a:rPr lang="en-US" sz="3200" dirty="0" smtClean="0"/>
              <a:t>black </a:t>
            </a:r>
            <a:r>
              <a:rPr lang="en-US" sz="3200" dirty="0"/>
              <a:t>car can run 160 km/h.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ym typeface="Wingdings 3" panose="05040102010807070707" pitchFamily="18" charset="2"/>
              </a:rPr>
              <a:t> </a:t>
            </a:r>
            <a:r>
              <a:rPr lang="en-US" sz="3200" dirty="0" smtClean="0"/>
              <a:t>The </a:t>
            </a:r>
            <a:r>
              <a:rPr lang="en-US" sz="3200" dirty="0"/>
              <a:t>red car can run </a:t>
            </a:r>
            <a:r>
              <a:rPr lang="en-US" sz="3200" dirty="0" smtClean="0"/>
              <a:t>_______________________. </a:t>
            </a:r>
            <a:r>
              <a:rPr lang="en-US" sz="3200" dirty="0"/>
              <a:t>(fast)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Nick can jump 1.5 m high while Tom can jump only 1.3 m.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Nick </a:t>
            </a:r>
            <a:r>
              <a:rPr lang="en-US" sz="3200" dirty="0"/>
              <a:t>can jump </a:t>
            </a:r>
            <a:r>
              <a:rPr lang="en-US" sz="3200" dirty="0" smtClean="0"/>
              <a:t>___________________. </a:t>
            </a:r>
            <a:r>
              <a:rPr lang="en-US" sz="3200" dirty="0"/>
              <a:t>(high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Mai and </a:t>
            </a:r>
            <a:r>
              <a:rPr lang="en-US" sz="3200" dirty="0" err="1"/>
              <a:t>hoa</a:t>
            </a:r>
            <a:r>
              <a:rPr lang="en-US" sz="3200" dirty="0"/>
              <a:t> both did well on the exam. </a:t>
            </a:r>
            <a:r>
              <a:rPr lang="en-US" sz="3200" dirty="0" err="1"/>
              <a:t>Hoa</a:t>
            </a:r>
            <a:r>
              <a:rPr lang="en-US" sz="3200" dirty="0"/>
              <a:t> got 80% of the answers correct and Mai got 90%.</a:t>
            </a:r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/>
              <a:t>Mai did ___________________________. (well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4166619" y="1655615"/>
            <a:ext cx="4619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faster than the black car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3144414" y="3136092"/>
            <a:ext cx="402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higher than Tom (can)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=""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2185831" y="5362359"/>
            <a:ext cx="508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better on the exam than </a:t>
            </a:r>
            <a:r>
              <a:rPr lang="en-US" sz="3200" dirty="0" err="1">
                <a:solidFill>
                  <a:srgbClr val="C00000"/>
                </a:solidFill>
              </a:rPr>
              <a:t>Hoa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ADD1E5B-3791-1379-80BC-F7A027398F98}"/>
              </a:ext>
            </a:extLst>
          </p:cNvPr>
          <p:cNvSpPr txBox="1"/>
          <p:nvPr/>
        </p:nvSpPr>
        <p:spPr>
          <a:xfrm>
            <a:off x="215389" y="488657"/>
            <a:ext cx="11976611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dirty="0"/>
              <a:t>My dad expected the workers to </a:t>
            </a:r>
            <a:r>
              <a:rPr lang="en-US" sz="3200" dirty="0" smtClean="0"/>
              <a:t>arrive at </a:t>
            </a:r>
            <a:r>
              <a:rPr lang="en-US" sz="3200" dirty="0"/>
              <a:t>7 a.m., but they arrived at 6:30 a.m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 3" panose="05040102010807070707" pitchFamily="18" charset="2"/>
              <a:buChar char="&quot;"/>
            </a:pPr>
            <a:r>
              <a:rPr lang="en-US" sz="3200" dirty="0" smtClean="0"/>
              <a:t>The </a:t>
            </a:r>
            <a:r>
              <a:rPr lang="en-US" sz="3200" dirty="0"/>
              <a:t>workers </a:t>
            </a:r>
            <a:r>
              <a:rPr lang="en-US" sz="3200" dirty="0" smtClean="0"/>
              <a:t>arrived __________________________. </a:t>
            </a:r>
            <a:r>
              <a:rPr lang="en-US" sz="3200" dirty="0"/>
              <a:t>(early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The buses run every 15 minutes. The trains run every 30 minutes.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 3" panose="05040102010807070707" pitchFamily="18" charset="2"/>
              </a:rPr>
              <a:t> </a:t>
            </a:r>
            <a:r>
              <a:rPr lang="en-US" sz="3200" dirty="0"/>
              <a:t>The buses run </a:t>
            </a:r>
            <a:r>
              <a:rPr lang="en-US" sz="3200" dirty="0" smtClean="0"/>
              <a:t>____________________________. </a:t>
            </a:r>
            <a:r>
              <a:rPr lang="en-US" sz="3200" dirty="0"/>
              <a:t>(frequently</a:t>
            </a:r>
            <a:r>
              <a:rPr lang="en-US" sz="3200" dirty="0" smtClean="0"/>
              <a:t>)</a:t>
            </a:r>
            <a:endParaRPr lang="vi-VN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85DFD21-5C26-1950-77A8-BF2E91994E06}"/>
              </a:ext>
            </a:extLst>
          </p:cNvPr>
          <p:cNvSpPr txBox="1"/>
          <p:nvPr/>
        </p:nvSpPr>
        <p:spPr>
          <a:xfrm>
            <a:off x="4192730" y="2103977"/>
            <a:ext cx="5076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earlier than my dad expected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="" xmlns:a16="http://schemas.microsoft.com/office/drawing/2014/main" id="{8910A970-F829-DCBF-B16D-3756724AAB75}"/>
              </a:ext>
            </a:extLst>
          </p:cNvPr>
          <p:cNvSpPr txBox="1"/>
          <p:nvPr/>
        </p:nvSpPr>
        <p:spPr>
          <a:xfrm>
            <a:off x="3314441" y="3816537"/>
            <a:ext cx="5489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frequently than the trains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94877" y="9091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7483" y="929644"/>
            <a:ext cx="6242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find out who: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882" y="81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006" y="97276"/>
            <a:ext cx="392058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330402" y="1769244"/>
            <a:ext cx="60458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– can run faster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can jump higher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stays up later at night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– gets up earlier in the morning</a:t>
            </a:r>
            <a:endParaRPr lang="vi-VN" sz="3200" dirty="0"/>
          </a:p>
        </p:txBody>
      </p:sp>
      <p:sp>
        <p:nvSpPr>
          <p:cNvPr id="40" name="Hộp Văn bản 39">
            <a:extLst>
              <a:ext uri="{FF2B5EF4-FFF2-40B4-BE49-F238E27FC236}">
                <a16:creationId xmlns="" xmlns:a16="http://schemas.microsoft.com/office/drawing/2014/main" id="{A7961A1F-6ECB-D90A-207B-57B39BA4E793}"/>
              </a:ext>
            </a:extLst>
          </p:cNvPr>
          <p:cNvSpPr txBox="1"/>
          <p:nvPr/>
        </p:nvSpPr>
        <p:spPr>
          <a:xfrm>
            <a:off x="5947855" y="1769244"/>
            <a:ext cx="6315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4494D0"/>
                </a:solidFill>
                <a:effectLst/>
              </a:rPr>
              <a:t>Example:</a:t>
            </a:r>
            <a:br>
              <a:rPr lang="en-US" sz="3200" b="0" i="0" dirty="0">
                <a:solidFill>
                  <a:srgbClr val="4494D0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H</a:t>
            </a:r>
            <a:r>
              <a:rPr lang="en-US" sz="3200" b="0" i="0" dirty="0" smtClean="0">
                <a:solidFill>
                  <a:srgbClr val="242021"/>
                </a:solidFill>
                <a:effectLst/>
              </a:rPr>
              <a:t>ow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fast can you run?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can run 15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kilometres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an hour.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</a:rPr>
              <a:t>A: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OK, you can run faster than me.</a:t>
            </a:r>
            <a:r>
              <a:rPr lang="en-US" sz="3200" dirty="0"/>
              <a:t> </a:t>
            </a:r>
            <a:br>
              <a:rPr lang="en-US" sz="3200" dirty="0"/>
            </a:br>
            <a:endParaRPr lang="vi-VN" sz="32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="" xmlns:a16="http://schemas.microsoft.com/office/drawing/2014/main" id="{6F0C69E7-DCBE-BB01-0E70-98579F593DB2}"/>
              </a:ext>
            </a:extLst>
          </p:cNvPr>
          <p:cNvSpPr txBox="1"/>
          <p:nvPr/>
        </p:nvSpPr>
        <p:spPr>
          <a:xfrm>
            <a:off x="2978831" y="5059906"/>
            <a:ext cx="627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EF4B66"/>
                </a:solidFill>
                <a:effectLst/>
              </a:rPr>
              <a:t>Report your results to the class.</a:t>
            </a:r>
            <a:r>
              <a:rPr lang="en-US" sz="3600" dirty="0">
                <a:solidFill>
                  <a:srgbClr val="EF4B66"/>
                </a:solidFill>
              </a:rPr>
              <a:t> </a:t>
            </a:r>
            <a:endParaRPr lang="vi-VN" sz="36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01475" y="168754"/>
            <a:ext cx="35207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4195" y="1110158"/>
            <a:ext cx="893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How to use the comparative forms of adverbs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5765" y="86773"/>
            <a:ext cx="386737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4887" y="1231254"/>
            <a:ext cx="7925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 smtClean="0"/>
              <a:t>Prepair</a:t>
            </a:r>
            <a:r>
              <a:rPr lang="en-US" sz="3200" dirty="0" smtClean="0"/>
              <a:t> lesson4: Communication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1" y="4613220"/>
            <a:ext cx="2597742" cy="2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37491"/>
            <a:ext cx="9372600" cy="19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 exercises in the workbook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Prepare</a:t>
            </a: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Communication.</a:t>
            </a:r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endParaRPr lang="en-US" sz="4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97277" y="77821"/>
            <a:ext cx="11994203" cy="6627779"/>
          </a:xfrm>
          <a:prstGeom prst="flowChartProcess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273224" y="152400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76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" y="-147601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76955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827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521211" y="3372427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6587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377720" y="3368521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07079" y="3169829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229216" y="3343059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3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9395" y="3174911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104856" y="3368522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82826" y="3177003"/>
            <a:ext cx="1723297" cy="110910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45368" y="3368521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15140" y="3189735"/>
            <a:ext cx="1723297" cy="1083645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8827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6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36587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10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07079" y="1558938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193302" y="1721748"/>
            <a:ext cx="1559173" cy="862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3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3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3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9395" y="1564020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068942" y="1747211"/>
            <a:ext cx="1559173" cy="8371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82826" y="1566112"/>
            <a:ext cx="1723297" cy="11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559173" cy="9018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15140" y="1578844"/>
            <a:ext cx="1723297" cy="1083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2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owerpoint Background Images - ClipArt Best - ClipArt Best - ClipArt  Best in 2021 | Powerpoint background free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" y="-183823"/>
            <a:ext cx="12178823" cy="7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335143" y="285791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2205" y="140551"/>
            <a:ext cx="2027044" cy="494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2388" y="126020"/>
            <a:ext cx="29648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9958518" y="289950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quickly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639448" y="2858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arder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53426" y="2880044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ore carefully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483705" y="2854325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faster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6179400" y="2857911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longer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641041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ard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2485297" y="1751115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fast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4341806" y="1747209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much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042571" y="1786380"/>
            <a:ext cx="1666461" cy="9183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arefully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6208689" y="1759941"/>
            <a:ext cx="1666461" cy="891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long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909454" y="1747210"/>
            <a:ext cx="1666461" cy="9600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quickly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3180945" y="2155409"/>
            <a:ext cx="5729591" cy="353527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66057" y="1294646"/>
            <a:ext cx="4808291" cy="625641"/>
          </a:xfrm>
          <a:prstGeom prst="roundRect">
            <a:avLst>
              <a:gd name="adj" fmla="val 4266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2" y="1126250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18145" y="1407315"/>
            <a:ext cx="485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 smtClean="0">
                <a:solidFill>
                  <a:schemeClr val="bg1"/>
                </a:solidFill>
              </a:rPr>
              <a:t>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0945" y="5803350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688C5B30-1562-53DE-AEB1-61F90949E0B5}"/>
              </a:ext>
            </a:extLst>
          </p:cNvPr>
          <p:cNvSpPr txBox="1"/>
          <p:nvPr/>
        </p:nvSpPr>
        <p:spPr>
          <a:xfrm>
            <a:off x="394796" y="1044053"/>
            <a:ext cx="113564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– For most adverbs (often with two or more syllables),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more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slowly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slowly</a:t>
            </a:r>
          </a:p>
          <a:p>
            <a:r>
              <a:rPr lang="en-US" sz="2600" dirty="0"/>
              <a:t>carefully → </a:t>
            </a:r>
            <a:r>
              <a:rPr lang="en-US" sz="2600" b="1" dirty="0">
                <a:solidFill>
                  <a:srgbClr val="EF4B66"/>
                </a:solidFill>
              </a:rPr>
              <a:t>more</a:t>
            </a:r>
            <a:r>
              <a:rPr lang="en-US" sz="2600" dirty="0"/>
              <a:t> carefully</a:t>
            </a:r>
          </a:p>
          <a:p>
            <a:r>
              <a:rPr lang="en-US" sz="2600" b="1" dirty="0"/>
              <a:t>– For adverbs that have the same forms as adjectives like fast, hard, soon, etc., we make comparative forms by adding </a:t>
            </a:r>
            <a:r>
              <a:rPr lang="en-US" sz="2600" b="1" i="1" dirty="0">
                <a:solidFill>
                  <a:srgbClr val="EF4B66"/>
                </a:solidFill>
              </a:rPr>
              <a:t>-er</a:t>
            </a:r>
            <a:r>
              <a:rPr lang="en-US" sz="2600" b="1" dirty="0"/>
              <a:t>.</a:t>
            </a:r>
          </a:p>
          <a:p>
            <a:r>
              <a:rPr lang="en-US" sz="2600" dirty="0"/>
              <a:t>Example: </a:t>
            </a:r>
          </a:p>
          <a:p>
            <a:r>
              <a:rPr lang="en-US" sz="2600" dirty="0"/>
              <a:t>fast → fast</a:t>
            </a:r>
            <a:r>
              <a:rPr lang="en-US" sz="26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600" dirty="0"/>
              <a:t>hard → </a:t>
            </a:r>
            <a:r>
              <a:rPr lang="en-US" sz="2600" dirty="0" smtClean="0"/>
              <a:t>hard</a:t>
            </a:r>
            <a:r>
              <a:rPr lang="en-US" sz="2600" dirty="0" smtClean="0">
                <a:solidFill>
                  <a:srgbClr val="EF4B66"/>
                </a:solidFill>
              </a:rPr>
              <a:t>er</a:t>
            </a:r>
            <a:endParaRPr lang="en-US" sz="2600" dirty="0">
              <a:solidFill>
                <a:srgbClr val="EF4B66"/>
              </a:solidFill>
            </a:endParaRPr>
          </a:p>
          <a:p>
            <a:r>
              <a:rPr lang="en-US" sz="2600" b="1" dirty="0"/>
              <a:t>– Some irregular adverbs:</a:t>
            </a:r>
          </a:p>
          <a:p>
            <a:r>
              <a:rPr lang="en-US" sz="2600" dirty="0"/>
              <a:t>well → better</a:t>
            </a:r>
          </a:p>
          <a:p>
            <a:r>
              <a:rPr lang="en-US" sz="2600" dirty="0"/>
              <a:t>badly → worse</a:t>
            </a:r>
            <a:endParaRPr lang="vi-VN" sz="2600" dirty="0"/>
          </a:p>
        </p:txBody>
      </p:sp>
      <p:sp>
        <p:nvSpPr>
          <p:cNvPr id="12" name="Rectangle 11"/>
          <p:cNvSpPr/>
          <p:nvPr/>
        </p:nvSpPr>
        <p:spPr>
          <a:xfrm>
            <a:off x="700392" y="307222"/>
            <a:ext cx="665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comparative forms of the adverbs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647" y="0"/>
            <a:ext cx="1178019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COMPARATIVE ADVERBS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vi-VN" sz="2400" b="1" i="1" dirty="0" smtClean="0"/>
              <a:t>(So </a:t>
            </a:r>
            <a:r>
              <a:rPr lang="vi-VN" sz="2400" b="1" i="1" dirty="0"/>
              <a:t>sánh hơn của trạng từ</a:t>
            </a:r>
            <a:r>
              <a:rPr lang="vi-VN" sz="2400" b="1" i="1" dirty="0" smtClean="0"/>
              <a:t>)</a:t>
            </a:r>
            <a:endParaRPr lang="vi-VN" dirty="0"/>
          </a:p>
          <a:p>
            <a:pPr>
              <a:lnSpc>
                <a:spcPct val="150000"/>
              </a:lnSpc>
            </a:pPr>
            <a:r>
              <a:rPr lang="vi-VN" sz="2000" dirty="0"/>
              <a:t>- Hầu hết các trạng từ (thường nhiều </a:t>
            </a:r>
            <a:r>
              <a:rPr lang="vi-VN" sz="2000" b="1" dirty="0"/>
              <a:t>hơn hai âm tiết</a:t>
            </a:r>
            <a:r>
              <a:rPr lang="vi-VN" sz="2000" dirty="0"/>
              <a:t>), chúng ta hình thành dạng so sánh hơn bằng cách thêm </a:t>
            </a:r>
            <a:r>
              <a:rPr lang="vi-VN" sz="2000" b="1" dirty="0"/>
              <a:t>“more”: </a:t>
            </a:r>
            <a:r>
              <a:rPr lang="en-US" sz="2000" b="1" dirty="0" smtClean="0"/>
              <a:t>     </a:t>
            </a:r>
            <a:r>
              <a:rPr lang="vi-VN" sz="2000" b="1" dirty="0" smtClean="0"/>
              <a:t>S </a:t>
            </a:r>
            <a:r>
              <a:rPr lang="vi-VN" sz="2000" b="1" dirty="0"/>
              <a:t>+ V + more + trạng từ dài</a:t>
            </a:r>
          </a:p>
          <a:p>
            <a:r>
              <a:rPr lang="en-US" sz="2400" dirty="0"/>
              <a:t>Example:</a:t>
            </a:r>
            <a:endParaRPr lang="en-US" sz="2400" dirty="0" smtClean="0"/>
          </a:p>
          <a:p>
            <a:r>
              <a:rPr lang="en-US" sz="2400" dirty="0" smtClean="0"/>
              <a:t>            slowly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slowly</a:t>
            </a:r>
          </a:p>
          <a:p>
            <a:r>
              <a:rPr lang="en-US" sz="2400" dirty="0" smtClean="0"/>
              <a:t>            carefully </a:t>
            </a:r>
            <a:r>
              <a:rPr lang="en-US" sz="2400" dirty="0"/>
              <a:t>→ </a:t>
            </a:r>
            <a:r>
              <a:rPr lang="en-US" sz="2400" b="1" dirty="0">
                <a:solidFill>
                  <a:srgbClr val="EF4B66"/>
                </a:solidFill>
              </a:rPr>
              <a:t>more</a:t>
            </a:r>
            <a:r>
              <a:rPr lang="en-US" sz="2400" dirty="0"/>
              <a:t> carefully</a:t>
            </a:r>
          </a:p>
          <a:p>
            <a:endParaRPr lang="vi-VN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Với </a:t>
            </a:r>
            <a:r>
              <a:rPr lang="vi-VN" sz="2000" dirty="0"/>
              <a:t>những </a:t>
            </a:r>
            <a:r>
              <a:rPr lang="vi-VN" sz="2000" b="1" dirty="0"/>
              <a:t>trạng từ </a:t>
            </a:r>
            <a:r>
              <a:rPr lang="vi-VN" sz="2000" dirty="0"/>
              <a:t>có hình thức </a:t>
            </a:r>
            <a:r>
              <a:rPr lang="vi-VN" sz="2000" b="1" dirty="0"/>
              <a:t>giống như tính từ </a:t>
            </a:r>
            <a:r>
              <a:rPr lang="vi-VN" sz="2000" dirty="0"/>
              <a:t>như </a:t>
            </a:r>
            <a:r>
              <a:rPr lang="vi-VN" sz="2000" b="1" i="1" dirty="0"/>
              <a:t>fast</a:t>
            </a:r>
            <a:r>
              <a:rPr lang="vi-VN" sz="2000" dirty="0"/>
              <a:t> (</a:t>
            </a:r>
            <a:r>
              <a:rPr lang="vi-VN" sz="2000" dirty="0" smtClean="0"/>
              <a:t>nhanh), </a:t>
            </a:r>
            <a:r>
              <a:rPr lang="vi-VN" sz="2000" b="1" i="1" dirty="0"/>
              <a:t>hard </a:t>
            </a:r>
            <a:r>
              <a:rPr lang="vi-VN" sz="2000" dirty="0"/>
              <a:t>(khó/ chăm chỉ/ vất vả), </a:t>
            </a:r>
            <a:r>
              <a:rPr lang="vi-VN" sz="2000" b="1" i="1" dirty="0"/>
              <a:t>soon</a:t>
            </a:r>
            <a:r>
              <a:rPr lang="vi-VN" sz="2000" dirty="0"/>
              <a:t> (sớm),… chúng ta hình thành dạng so sánh hơn </a:t>
            </a:r>
            <a:r>
              <a:rPr lang="vi-VN" sz="2000" dirty="0" smtClean="0"/>
              <a:t>bằng </a:t>
            </a:r>
            <a:r>
              <a:rPr lang="vi-VN" sz="2000" dirty="0"/>
              <a:t>cách thêm </a:t>
            </a:r>
            <a:r>
              <a:rPr lang="vi-VN" sz="2000" b="1" dirty="0" smtClean="0"/>
              <a:t>–ER</a:t>
            </a:r>
            <a:r>
              <a:rPr lang="en-US" sz="2000" b="1" dirty="0" smtClean="0"/>
              <a:t> </a:t>
            </a:r>
            <a:r>
              <a:rPr lang="vi-VN" sz="2000" dirty="0" smtClean="0"/>
              <a:t>: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vi-VN" sz="2000" dirty="0" smtClean="0"/>
              <a:t> </a:t>
            </a:r>
            <a:r>
              <a:rPr lang="en-US" sz="2000" dirty="0" smtClean="0"/>
              <a:t>                                         </a:t>
            </a:r>
            <a:r>
              <a:rPr lang="vi-VN" sz="2000" b="1" dirty="0" smtClean="0"/>
              <a:t>S </a:t>
            </a:r>
            <a:r>
              <a:rPr lang="vi-VN" sz="2000" b="1" dirty="0"/>
              <a:t>+ V + trạng từ ngắn - ER</a:t>
            </a:r>
          </a:p>
          <a:p>
            <a:r>
              <a:rPr lang="en-US" sz="2400" dirty="0" smtClean="0"/>
              <a:t>               Example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                  fast </a:t>
            </a:r>
            <a:r>
              <a:rPr lang="en-US" sz="2400" dirty="0"/>
              <a:t>→ fast</a:t>
            </a:r>
            <a:r>
              <a:rPr lang="en-US" sz="2400" dirty="0">
                <a:solidFill>
                  <a:srgbClr val="EF4B66"/>
                </a:solidFill>
              </a:rPr>
              <a:t>er</a:t>
            </a:r>
          </a:p>
          <a:p>
            <a:r>
              <a:rPr lang="en-US" sz="2400" dirty="0" smtClean="0"/>
              <a:t>                  hard </a:t>
            </a:r>
            <a:r>
              <a:rPr lang="en-US" sz="2400" dirty="0"/>
              <a:t>→ </a:t>
            </a:r>
            <a:r>
              <a:rPr lang="en-US" sz="2400" dirty="0" smtClean="0"/>
              <a:t>hard</a:t>
            </a:r>
            <a:r>
              <a:rPr lang="en-US" sz="2400" dirty="0" smtClean="0">
                <a:solidFill>
                  <a:srgbClr val="EF4B66"/>
                </a:solidFill>
              </a:rPr>
              <a:t>er</a:t>
            </a:r>
          </a:p>
          <a:p>
            <a:endParaRPr lang="vi-VN" sz="2000" dirty="0" smtClean="0"/>
          </a:p>
          <a:p>
            <a:r>
              <a:rPr lang="vi-VN" dirty="0" smtClean="0"/>
              <a:t>-</a:t>
            </a: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5301574" y="5369668"/>
            <a:ext cx="4844375" cy="1320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Một số trạng từ bất quy </a:t>
            </a:r>
            <a:r>
              <a:rPr lang="vi-VN" sz="2400" dirty="0" smtClean="0"/>
              <a:t>tắc:</a:t>
            </a:r>
            <a:endParaRPr lang="en-US" sz="2400" dirty="0" smtClean="0"/>
          </a:p>
          <a:p>
            <a:pPr algn="ctr"/>
            <a:r>
              <a:rPr lang="vi-VN" sz="2800" dirty="0" smtClean="0">
                <a:solidFill>
                  <a:srgbClr val="0070C0"/>
                </a:solidFill>
              </a:rPr>
              <a:t>well  </a:t>
            </a:r>
            <a:r>
              <a:rPr lang="vi-VN" sz="2800" dirty="0">
                <a:solidFill>
                  <a:srgbClr val="0070C0"/>
                </a:solidFill>
              </a:rPr>
              <a:t>-&gt; better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 smtClean="0">
                <a:solidFill>
                  <a:srgbClr val="0070C0"/>
                </a:solidFill>
              </a:rPr>
              <a:t>badly -&gt; worse 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93" y="1115009"/>
            <a:ext cx="6065650" cy="5011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6248" y="579289"/>
            <a:ext cx="864370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comparative forms of the adverbs in the 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787" y="556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=""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00018" y="4438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="" xmlns:a16="http://schemas.microsoft.com/office/drawing/2014/main" id="{BFCB2745-A983-8284-89C4-06AF3D3A6644}"/>
              </a:ext>
            </a:extLst>
          </p:cNvPr>
          <p:cNvSpPr/>
          <p:nvPr/>
        </p:nvSpPr>
        <p:spPr>
          <a:xfrm>
            <a:off x="5965426" y="2238551"/>
            <a:ext cx="12715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higher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A9909FFA-A2A5-AFCD-D526-3B4CFB11D03B}"/>
              </a:ext>
            </a:extLst>
          </p:cNvPr>
          <p:cNvSpPr/>
          <p:nvPr/>
        </p:nvSpPr>
        <p:spPr>
          <a:xfrm>
            <a:off x="6032031" y="2761771"/>
            <a:ext cx="97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later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="" xmlns:a16="http://schemas.microsoft.com/office/drawing/2014/main" id="{9CF4E1C0-6CEF-AEAB-7D3E-20962C3758D2}"/>
              </a:ext>
            </a:extLst>
          </p:cNvPr>
          <p:cNvSpPr/>
          <p:nvPr/>
        </p:nvSpPr>
        <p:spPr>
          <a:xfrm>
            <a:off x="5409088" y="3298961"/>
            <a:ext cx="238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quickly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="" xmlns:a16="http://schemas.microsoft.com/office/drawing/2014/main" id="{AE8803FA-39CE-1A50-28DB-1F0B12CB6BB4}"/>
              </a:ext>
            </a:extLst>
          </p:cNvPr>
          <p:cNvSpPr/>
          <p:nvPr/>
        </p:nvSpPr>
        <p:spPr>
          <a:xfrm>
            <a:off x="5221093" y="3888795"/>
            <a:ext cx="2957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frequently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="" xmlns:a16="http://schemas.microsoft.com/office/drawing/2014/main" id="{29B193B6-2EB5-C693-5CE4-58E960C8AF3C}"/>
              </a:ext>
            </a:extLst>
          </p:cNvPr>
          <p:cNvSpPr/>
          <p:nvPr/>
        </p:nvSpPr>
        <p:spPr>
          <a:xfrm>
            <a:off x="5943785" y="4417236"/>
            <a:ext cx="1293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earlier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="" xmlns:a16="http://schemas.microsoft.com/office/drawing/2014/main" id="{A65424E6-8AFE-6107-9033-2F745B64AA35}"/>
              </a:ext>
            </a:extLst>
          </p:cNvPr>
          <p:cNvSpPr/>
          <p:nvPr/>
        </p:nvSpPr>
        <p:spPr>
          <a:xfrm>
            <a:off x="6023760" y="4974746"/>
            <a:ext cx="108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="" xmlns:a16="http://schemas.microsoft.com/office/drawing/2014/main" id="{BCC64F3A-EFFA-6DE8-DB4A-8399B507FA12}"/>
              </a:ext>
            </a:extLst>
          </p:cNvPr>
          <p:cNvSpPr/>
          <p:nvPr/>
        </p:nvSpPr>
        <p:spPr>
          <a:xfrm>
            <a:off x="6081577" y="5533559"/>
            <a:ext cx="81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4987" y="3088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322" y="326193"/>
            <a:ext cx="102228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comparative forms of the adverbs in brackets.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707" y="192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5FA7772-FB14-B6AE-D0FC-8ECC5AC58B0F}"/>
              </a:ext>
            </a:extLst>
          </p:cNvPr>
          <p:cNvSpPr txBox="1"/>
          <p:nvPr/>
        </p:nvSpPr>
        <p:spPr>
          <a:xfrm>
            <a:off x="225836" y="1160285"/>
            <a:ext cx="1196616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1.</a:t>
            </a:r>
            <a:r>
              <a:rPr lang="en-US" sz="3200" dirty="0" smtClean="0"/>
              <a:t> Mai </a:t>
            </a:r>
            <a:r>
              <a:rPr lang="en-US" sz="3200" dirty="0"/>
              <a:t>dances (beautifully) </a:t>
            </a:r>
            <a:r>
              <a:rPr lang="en-US" sz="3200" dirty="0" smtClean="0"/>
              <a:t>_______________ </a:t>
            </a:r>
            <a:r>
              <a:rPr lang="en-US" sz="3200" dirty="0"/>
              <a:t>than </a:t>
            </a:r>
            <a:r>
              <a:rPr lang="en-US" sz="3200" dirty="0" err="1"/>
              <a:t>Hoa</a:t>
            </a:r>
            <a:r>
              <a:rPr lang="en-US" sz="3200" dirty="0"/>
              <a:t> does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Please write (clearly) </a:t>
            </a:r>
            <a:r>
              <a:rPr lang="en-US" sz="3200" dirty="0" smtClean="0"/>
              <a:t>_____________. </a:t>
            </a:r>
            <a:r>
              <a:rPr lang="en-US" sz="3200" dirty="0"/>
              <a:t>I can’t read it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Life in the city seems to move (fast) </a:t>
            </a:r>
            <a:r>
              <a:rPr lang="en-US" sz="3200" dirty="0" smtClean="0"/>
              <a:t>_____ than </a:t>
            </a:r>
            <a:r>
              <a:rPr lang="en-US" sz="3200" dirty="0"/>
              <a:t>that in the countryside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If you want to get better marks, you must work much (hard) </a:t>
            </a:r>
            <a:r>
              <a:rPr lang="en-US" sz="3200" dirty="0" smtClean="0"/>
              <a:t>______.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Today it’s raining (heavily) </a:t>
            </a:r>
            <a:r>
              <a:rPr lang="en-US" sz="3200" dirty="0" smtClean="0"/>
              <a:t>____________ </a:t>
            </a:r>
            <a:r>
              <a:rPr lang="en-US" sz="3200" dirty="0"/>
              <a:t>than it was yesterday.</a:t>
            </a:r>
            <a:endParaRPr lang="vi-VN" sz="3200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DA1C49A7-CF3F-C223-26D1-27A6850DD658}"/>
              </a:ext>
            </a:extLst>
          </p:cNvPr>
          <p:cNvSpPr/>
          <p:nvPr/>
        </p:nvSpPr>
        <p:spPr>
          <a:xfrm>
            <a:off x="4544651" y="1160285"/>
            <a:ext cx="3654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beautifully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94357A15-0D50-1638-5DE8-4295D172E0AA}"/>
              </a:ext>
            </a:extLst>
          </p:cNvPr>
          <p:cNvSpPr/>
          <p:nvPr/>
        </p:nvSpPr>
        <p:spPr>
          <a:xfrm>
            <a:off x="4044921" y="1823957"/>
            <a:ext cx="2814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clearly 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42783B55-7F1B-AE86-73BB-BA185632249C}"/>
              </a:ext>
            </a:extLst>
          </p:cNvPr>
          <p:cNvSpPr/>
          <p:nvPr/>
        </p:nvSpPr>
        <p:spPr>
          <a:xfrm>
            <a:off x="6512657" y="2465212"/>
            <a:ext cx="1361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faster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9F064FDD-BC12-3F83-C05A-CD3059E1FDFF}"/>
              </a:ext>
            </a:extLst>
          </p:cNvPr>
          <p:cNvSpPr/>
          <p:nvPr/>
        </p:nvSpPr>
        <p:spPr>
          <a:xfrm>
            <a:off x="10484905" y="3575726"/>
            <a:ext cx="1550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harder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2BDEA295-5557-B092-86EF-1839D6CCD264}"/>
              </a:ext>
            </a:extLst>
          </p:cNvPr>
          <p:cNvSpPr/>
          <p:nvPr/>
        </p:nvSpPr>
        <p:spPr>
          <a:xfrm>
            <a:off x="4803161" y="4202178"/>
            <a:ext cx="2811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EF4B66"/>
                </a:solidFill>
              </a:rPr>
              <a:t>more heavily</a:t>
            </a:r>
            <a:endParaRPr lang="vi-VN" sz="3200" b="1" dirty="0">
              <a:ln/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1366</Words>
  <Application>Microsoft Office PowerPoint</Application>
  <PresentationFormat>Custom</PresentationFormat>
  <Paragraphs>296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228</cp:revision>
  <dcterms:created xsi:type="dcterms:W3CDTF">2020-12-09T02:04:09Z</dcterms:created>
  <dcterms:modified xsi:type="dcterms:W3CDTF">2023-08-23T16:56:48Z</dcterms:modified>
</cp:coreProperties>
</file>