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57" r:id="rId2"/>
    <p:sldId id="358" r:id="rId3"/>
    <p:sldId id="360" r:id="rId4"/>
    <p:sldId id="256" r:id="rId5"/>
    <p:sldId id="316" r:id="rId6"/>
    <p:sldId id="347" r:id="rId7"/>
    <p:sldId id="348" r:id="rId8"/>
    <p:sldId id="349" r:id="rId9"/>
    <p:sldId id="361" r:id="rId10"/>
    <p:sldId id="283" r:id="rId11"/>
    <p:sldId id="362" r:id="rId12"/>
    <p:sldId id="276" r:id="rId13"/>
    <p:sldId id="298" r:id="rId14"/>
    <p:sldId id="356" r:id="rId15"/>
    <p:sldId id="327" r:id="rId16"/>
    <p:sldId id="370" r:id="rId17"/>
    <p:sldId id="363" r:id="rId18"/>
    <p:sldId id="377" r:id="rId19"/>
    <p:sldId id="378" r:id="rId20"/>
    <p:sldId id="380" r:id="rId21"/>
    <p:sldId id="379" r:id="rId22"/>
    <p:sldId id="381" r:id="rId23"/>
    <p:sldId id="376" r:id="rId24"/>
    <p:sldId id="352" r:id="rId25"/>
    <p:sldId id="313" r:id="rId26"/>
    <p:sldId id="365" r:id="rId27"/>
    <p:sldId id="366" r:id="rId28"/>
    <p:sldId id="367" r:id="rId29"/>
    <p:sldId id="368" r:id="rId30"/>
    <p:sldId id="369" r:id="rId31"/>
    <p:sldId id="314" r:id="rId32"/>
    <p:sldId id="330" r:id="rId33"/>
    <p:sldId id="38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F0F"/>
    <a:srgbClr val="00B0F0"/>
    <a:srgbClr val="F26649"/>
    <a:srgbClr val="7192A9"/>
    <a:srgbClr val="EF4B66"/>
    <a:srgbClr val="FBCDCD"/>
    <a:srgbClr val="3B87CD"/>
    <a:srgbClr val="E0702A"/>
    <a:srgbClr val="D36113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3385" autoAdjust="0"/>
  </p:normalViewPr>
  <p:slideViewPr>
    <p:cSldViewPr snapToGrid="0" showGuides="1">
      <p:cViewPr varScale="1">
        <p:scale>
          <a:sx n="65" d="100"/>
          <a:sy n="65" d="100"/>
        </p:scale>
        <p:origin x="-10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7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92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3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9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35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64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05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90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0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514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4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64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88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9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png"/><Relationship Id="rId5" Type="http://schemas.microsoft.com/office/2007/relationships/media" Target="../media/media3.mp3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2.xml"/><Relationship Id="rId4" Type="http://schemas.openxmlformats.org/officeDocument/2006/relationships/slide" Target="slide17.xml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311400"/>
            <a:ext cx="995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Good morning class !!!</a:t>
            </a:r>
          </a:p>
        </p:txBody>
      </p:sp>
    </p:spTree>
    <p:extLst>
      <p:ext uri="{BB962C8B-B14F-4D97-AF65-F5344CB8AC3E}">
        <p14:creationId xmlns:p14="http://schemas.microsoft.com/office/powerpoint/2010/main" val="26329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282718"/>
              </p:ext>
            </p:extLst>
          </p:nvPr>
        </p:nvGraphicFramePr>
        <p:xfrm>
          <a:off x="898574" y="1095058"/>
          <a:ext cx="11107895" cy="4196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9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040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4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73563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Pronunciation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1. harvest (v)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hɑːvɪst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thu </a:t>
                      </a:r>
                      <a:r>
                        <a:rPr lang="en-US" sz="3200" dirty="0" err="1">
                          <a:effectLst/>
                        </a:rPr>
                        <a:t>hoạch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189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2. combine harvester (n)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 dirty="0" err="1">
                          <a:effectLst/>
                        </a:rPr>
                        <a:t>kəmˈbaɪn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hɑːvɪstər/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máy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gặt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đập</a:t>
                      </a:r>
                      <a:r>
                        <a:rPr lang="en-US" sz="3200" baseline="0" dirty="0" smtClean="0">
                          <a:effectLst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</a:rPr>
                        <a:t>liên</a:t>
                      </a:r>
                      <a:r>
                        <a:rPr lang="en-US" sz="3200" baseline="0" dirty="0" smtClean="0">
                          <a:effectLst/>
                        </a:rPr>
                        <a:t> </a:t>
                      </a:r>
                      <a:r>
                        <a:rPr lang="en-US" sz="3200" baseline="0" dirty="0" err="1" smtClean="0">
                          <a:effectLst/>
                        </a:rPr>
                        <a:t>hợp</a:t>
                      </a: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7693607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3. herd (v)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 dirty="0" err="1">
                          <a:effectLst/>
                        </a:rPr>
                        <a:t>hɜːd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chăn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2353886"/>
                  </a:ext>
                </a:extLst>
              </a:tr>
              <a:tr h="745282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4. paddy field (n) </a:t>
                      </a:r>
                      <a:endParaRPr lang="en-US" sz="3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</a:rPr>
                        <a:t> /</a:t>
                      </a:r>
                      <a:r>
                        <a:rPr lang="en-US" sz="3200">
                          <a:effectLst/>
                        </a:rPr>
                        <a:t>ˈ</a:t>
                      </a:r>
                      <a:r>
                        <a:rPr lang="en-US" sz="3200" smtClean="0">
                          <a:effectLst/>
                        </a:rPr>
                        <a:t>pædi </a:t>
                      </a:r>
                      <a:r>
                        <a:rPr lang="en-US" sz="3200" dirty="0">
                          <a:effectLst/>
                        </a:rPr>
                        <a:t>ˌ</a:t>
                      </a:r>
                      <a:r>
                        <a:rPr lang="en-US" sz="3200" dirty="0" err="1">
                          <a:effectLst/>
                        </a:rPr>
                        <a:t>fiːld</a:t>
                      </a:r>
                      <a:r>
                        <a:rPr lang="en-US" sz="3200" dirty="0">
                          <a:effectLst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</a:rPr>
                        <a:t>đồng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lúa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7347186"/>
                  </a:ext>
                </a:extLst>
              </a:tr>
            </a:tbl>
          </a:graphicData>
        </a:graphic>
      </p:graphicFrame>
      <p:pic>
        <p:nvPicPr>
          <p:cNvPr id="8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1907900"/>
            <a:ext cx="609600" cy="609600"/>
          </a:xfrm>
          <a:prstGeom prst="rect">
            <a:avLst/>
          </a:prstGeom>
        </p:spPr>
      </p:pic>
      <p:pic>
        <p:nvPicPr>
          <p:cNvPr id="12" name="combine harvester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2676299"/>
            <a:ext cx="609600" cy="609600"/>
          </a:xfrm>
          <a:prstGeom prst="rect">
            <a:avLst/>
          </a:prstGeom>
        </p:spPr>
      </p:pic>
      <p:pic>
        <p:nvPicPr>
          <p:cNvPr id="13" name="herd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3404821"/>
            <a:ext cx="609600" cy="609600"/>
          </a:xfrm>
          <a:prstGeom prst="rect">
            <a:avLst/>
          </a:prstGeom>
        </p:spPr>
      </p:pic>
      <p:pic>
        <p:nvPicPr>
          <p:cNvPr id="14" name="paddy field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845" y="4133343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7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35363" y="725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642" y="727737"/>
            <a:ext cx="27087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557" y="37119"/>
            <a:ext cx="306963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233844" y="1205628"/>
            <a:ext cx="11736631" cy="560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You look great with a tan, Mai!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Thank you. I’ve just come back from a very enjoyable summer holiday.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Really? Where did you stay?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 stayed at my uncle’s house in a small village in Bac </a:t>
            </a:r>
            <a:r>
              <a:rPr lang="en-US" sz="2000" dirty="0" err="1">
                <a:solidFill>
                  <a:srgbClr val="242021"/>
                </a:solidFill>
                <a:latin typeface="Comic Sans MS" panose="030F0702030302020204" pitchFamily="66" charset="0"/>
              </a:rPr>
              <a:t>G</a:t>
            </a:r>
            <a:r>
              <a:rPr lang="en-US" sz="2000" dirty="0" err="1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iang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Province.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What did you do there?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 lot of things. It was harvest time. The villagers were harvesting rice with a combine harvester. I helped them load the rice onto a truck. Then we unloaded the rice and dried it.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Sounds great!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sometimes I went with the village children to herd the buffaloes and cows. I made friends with them on my first 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Were they friendly?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Yes, they were. They took me to the paddy fields to fly kites.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the evening, we played traditional games like bamboo dancing and dragon-snake.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Oh, I envy you!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Things move more slowly there than in our city, but people seem to have a healthier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life.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xmlns="" id="{1B113A39-FD56-C6BE-1AD3-D3643C2D06C9}"/>
              </a:ext>
            </a:extLst>
          </p:cNvPr>
          <p:cNvSpPr txBox="1"/>
          <p:nvPr/>
        </p:nvSpPr>
        <p:spPr>
          <a:xfrm>
            <a:off x="387002" y="6218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396" y="671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35363" y="7250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9642" y="727737"/>
            <a:ext cx="270875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5557" y="37119"/>
            <a:ext cx="306963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233844" y="1205628"/>
            <a:ext cx="11736631" cy="5604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You look great with a tan, Mai!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Thank you. I’ve just come back from a very enjoyable summer holiday.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Really? Where did you stay?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 stayed at my uncle’s house in a small village in Bac </a:t>
            </a:r>
            <a:r>
              <a:rPr lang="en-US" sz="2000" dirty="0" err="1">
                <a:solidFill>
                  <a:srgbClr val="242021"/>
                </a:solidFill>
                <a:latin typeface="Comic Sans MS" panose="030F0702030302020204" pitchFamily="66" charset="0"/>
              </a:rPr>
              <a:t>G</a:t>
            </a:r>
            <a:r>
              <a:rPr lang="en-US" sz="2000" dirty="0" err="1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iang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 Province.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What did you do there?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 lot of things. It was harvest time. The villagers were harvesting rice with a combine harvester. I helped them load the rice onto a truck. Then we unloaded the rice and dried it.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Sounds great!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sometimes I went with the village children to herd the buffaloes and cows. I made friends with them on my first day.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Were they friendly?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0070C0"/>
                </a:solidFill>
                <a:effectLst/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Yes, they were. They took me to the paddy fields to fly kites.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And 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in the evening, we played traditional games like bamboo dancing and dragon-snake.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Nick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Oh, I envy you!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Mai</a:t>
            </a:r>
            <a:r>
              <a:rPr lang="en-US" sz="2000" dirty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: Things move more slowly there than in our city, but people seem to have a healthier </a:t>
            </a:r>
            <a:r>
              <a:rPr lang="en-US" sz="2000" dirty="0" smtClean="0">
                <a:solidFill>
                  <a:srgbClr val="242021"/>
                </a:solidFill>
                <a:effectLst/>
                <a:latin typeface="Comic Sans MS" panose="030F0702030302020204" pitchFamily="66" charset="0"/>
              </a:rPr>
              <a:t>life.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xmlns="" id="{1B113A39-FD56-C6BE-1AD3-D3643C2D06C9}"/>
              </a:ext>
            </a:extLst>
          </p:cNvPr>
          <p:cNvSpPr txBox="1"/>
          <p:nvPr/>
        </p:nvSpPr>
        <p:spPr>
          <a:xfrm>
            <a:off x="387002" y="62189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3" name="0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38396" y="671037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82281" y="1649896"/>
            <a:ext cx="1183224" cy="3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70993" y="3094383"/>
            <a:ext cx="1696745" cy="3246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72212" y="3488634"/>
            <a:ext cx="563684" cy="2584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4220" y="4194314"/>
            <a:ext cx="639884" cy="2981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67738" y="5314101"/>
            <a:ext cx="1586482" cy="34126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36401" y="5655367"/>
            <a:ext cx="1383677" cy="318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49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49143" y="217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878" y="231495"/>
            <a:ext cx="10120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to each question.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148" y="103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F4741CCB-7F98-BDC5-4240-F6BA120D698A}"/>
              </a:ext>
            </a:extLst>
          </p:cNvPr>
          <p:cNvSpPr/>
          <p:nvPr/>
        </p:nvSpPr>
        <p:spPr>
          <a:xfrm>
            <a:off x="1510296" y="1473474"/>
            <a:ext cx="450431" cy="4504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xmlns="" id="{F4741CCB-7F98-BDC5-4240-F6BA120D698A}"/>
              </a:ext>
            </a:extLst>
          </p:cNvPr>
          <p:cNvSpPr/>
          <p:nvPr/>
        </p:nvSpPr>
        <p:spPr>
          <a:xfrm>
            <a:off x="1491438" y="4364007"/>
            <a:ext cx="455194" cy="455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567799" y="881412"/>
            <a:ext cx="8678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1.</a:t>
            </a:r>
            <a:r>
              <a:rPr lang="en-US" sz="3200" dirty="0"/>
              <a:t> How does Mai feel about her summer holiday?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likes it.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doesn’t like it. 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She thought it was </a:t>
            </a:r>
            <a:r>
              <a:rPr lang="en-US" sz="3200" dirty="0" smtClean="0"/>
              <a:t>fine.</a:t>
            </a:r>
          </a:p>
          <a:p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/>
              <a:t> Where did she stay during her summer holiday?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At her friend’s house.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 dirty="0">
                <a:solidFill>
                  <a:srgbClr val="00B0F0"/>
                </a:solidFill>
              </a:rPr>
              <a:t>.</a:t>
            </a:r>
            <a:r>
              <a:rPr lang="en-US" sz="3200" dirty="0"/>
              <a:t> At her uncle’s house.</a:t>
            </a:r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C.</a:t>
            </a:r>
            <a:r>
              <a:rPr lang="en-US" sz="3200" dirty="0" smtClean="0"/>
              <a:t> </a:t>
            </a:r>
            <a:r>
              <a:rPr lang="en-US" sz="3200" dirty="0"/>
              <a:t>At her grandparents’ house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21850" y="998562"/>
            <a:ext cx="10216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3.</a:t>
            </a:r>
            <a:r>
              <a:rPr lang="en-US" sz="3200" smtClean="0"/>
              <a:t> </a:t>
            </a:r>
            <a:r>
              <a:rPr lang="en-US" sz="3200"/>
              <a:t>During harvest time, people harvest rice by ______. 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themselves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using a truck 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using a combine harvester</a:t>
            </a:r>
          </a:p>
          <a:p>
            <a:endParaRPr lang="en-US" sz="3200" dirty="0"/>
          </a:p>
          <a:p>
            <a:r>
              <a:rPr lang="en-US" sz="3200" b="1" smtClean="0">
                <a:solidFill>
                  <a:srgbClr val="F7941E"/>
                </a:solidFill>
              </a:rPr>
              <a:t>4.</a:t>
            </a:r>
            <a:r>
              <a:rPr lang="en-US" sz="3200" smtClean="0"/>
              <a:t> </a:t>
            </a:r>
            <a:r>
              <a:rPr lang="en-US" sz="3200"/>
              <a:t>Mai thinks people in the </a:t>
            </a:r>
            <a:r>
              <a:rPr lang="en-US" sz="3200" smtClean="0"/>
              <a:t>countryside lead </a:t>
            </a:r>
            <a:r>
              <a:rPr lang="en-US" sz="3200"/>
              <a:t>______.</a:t>
            </a:r>
            <a:r>
              <a:rPr lang="en-US" sz="3200" smtClean="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 healthy life</a:t>
            </a:r>
            <a:r>
              <a:rPr lang="en-US" sz="3200" smtClean="0"/>
              <a:t>	</a:t>
            </a:r>
          </a:p>
          <a:p>
            <a:r>
              <a:rPr lang="en-US" sz="3200" b="1">
                <a:solidFill>
                  <a:srgbClr val="00B0F0"/>
                </a:solidFill>
              </a:rPr>
              <a:t>	</a:t>
            </a:r>
            <a:r>
              <a:rPr lang="en-US" sz="3200" b="1" smtClean="0">
                <a:solidFill>
                  <a:srgbClr val="00B0F0"/>
                </a:solidFill>
              </a:rPr>
              <a:t>B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an exciting life</a:t>
            </a:r>
            <a:endParaRPr lang="en-US" sz="3200" dirty="0"/>
          </a:p>
          <a:p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B0F0"/>
                </a:solidFill>
              </a:rPr>
              <a:t>C</a:t>
            </a:r>
            <a:r>
              <a:rPr lang="en-US" sz="3200" b="1" smtClean="0">
                <a:solidFill>
                  <a:srgbClr val="00B0F0"/>
                </a:solidFill>
              </a:rPr>
              <a:t>.</a:t>
            </a:r>
            <a:r>
              <a:rPr lang="en-US" sz="3200" smtClean="0"/>
              <a:t> </a:t>
            </a:r>
            <a:r>
              <a:rPr lang="en-US" sz="3200"/>
              <a:t>an interesting life</a:t>
            </a:r>
            <a:endParaRPr lang="en-US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401151" y="2595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4886" y="273933"/>
            <a:ext cx="10120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choose the correct answer to each question.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156" y="14574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xmlns="" id="{F4741CCB-7F98-BDC5-4240-F6BA120D698A}"/>
              </a:ext>
            </a:extLst>
          </p:cNvPr>
          <p:cNvSpPr/>
          <p:nvPr/>
        </p:nvSpPr>
        <p:spPr>
          <a:xfrm>
            <a:off x="2032549" y="2541317"/>
            <a:ext cx="450431" cy="4504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ình Bầu dục 4">
            <a:extLst>
              <a:ext uri="{FF2B5EF4-FFF2-40B4-BE49-F238E27FC236}">
                <a16:creationId xmlns:a16="http://schemas.microsoft.com/office/drawing/2014/main" xmlns="" id="{F4741CCB-7F98-BDC5-4240-F6BA120D698A}"/>
              </a:ext>
            </a:extLst>
          </p:cNvPr>
          <p:cNvSpPr/>
          <p:nvPr/>
        </p:nvSpPr>
        <p:spPr>
          <a:xfrm>
            <a:off x="2049307" y="4009711"/>
            <a:ext cx="455194" cy="45519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33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283145" y="1397632"/>
            <a:ext cx="11795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</a:t>
            </a:r>
            <a:r>
              <a:rPr lang="en-US" sz="2800" dirty="0"/>
              <a:t> It took them an hour to </a:t>
            </a:r>
            <a:r>
              <a:rPr lang="en-US" sz="2800" dirty="0" smtClean="0"/>
              <a:t>___________ </a:t>
            </a:r>
            <a:r>
              <a:rPr lang="en-US" sz="2800" dirty="0"/>
              <a:t>all the goods onto the truck.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</a:t>
            </a:r>
            <a:r>
              <a:rPr lang="en-US" sz="2800" dirty="0"/>
              <a:t> Nowadays, people in my village use a </a:t>
            </a:r>
            <a:r>
              <a:rPr lang="en-US" sz="2800" dirty="0" smtClean="0"/>
              <a:t>_______________ </a:t>
            </a:r>
            <a:r>
              <a:rPr lang="en-US" sz="2800" dirty="0"/>
              <a:t>to harvest their rice and separate the grains from the rest of the plant.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</a:t>
            </a:r>
            <a:r>
              <a:rPr lang="en-US" sz="2800" dirty="0"/>
              <a:t> Today it is my turn to </a:t>
            </a:r>
            <a:r>
              <a:rPr lang="en-US" sz="2800" dirty="0" smtClean="0"/>
              <a:t>__________ </a:t>
            </a:r>
            <a:r>
              <a:rPr lang="en-US" sz="2800" dirty="0"/>
              <a:t>the cows.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</a:t>
            </a:r>
            <a:r>
              <a:rPr lang="en-US" sz="2800" dirty="0"/>
              <a:t> A place in which people grow rice is called a </a:t>
            </a:r>
            <a:r>
              <a:rPr lang="en-US" sz="2800" dirty="0" smtClean="0"/>
              <a:t>_______________.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</a:t>
            </a:r>
            <a:r>
              <a:rPr lang="en-US" sz="2800" dirty="0"/>
              <a:t> A busy time when people cut and gather their crops is called </a:t>
            </a:r>
            <a:r>
              <a:rPr lang="en-US" sz="2800" dirty="0" smtClean="0"/>
              <a:t>_____________.</a:t>
            </a:r>
            <a:endParaRPr lang="vi-VN" sz="28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1182098" y="792386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paddy field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3464815" y="803221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4723383" y="822784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harvest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7006101" y="804873"/>
            <a:ext cx="9106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load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727561F6-4A1D-DFE9-72C9-88FFE047C3B9}"/>
              </a:ext>
            </a:extLst>
          </p:cNvPr>
          <p:cNvSpPr/>
          <p:nvPr/>
        </p:nvSpPr>
        <p:spPr>
          <a:xfrm>
            <a:off x="8113854" y="803221"/>
            <a:ext cx="297765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combine harvester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5426765" y="6192078"/>
            <a:ext cx="1282148" cy="66592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Game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78059" y="863600"/>
            <a:ext cx="4673600" cy="4673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00" r="16700"/>
          <a:stretch/>
        </p:blipFill>
        <p:spPr>
          <a:xfrm>
            <a:off x="508000" y="533400"/>
            <a:ext cx="5413717" cy="5334000"/>
          </a:xfrm>
          <a:prstGeom prst="ellipse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2921000"/>
            <a:ext cx="1117600" cy="406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3029829" y="3048000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4673283" y="175114"/>
            <a:ext cx="4311732" cy="5232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0493" y="1372226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3" name="Heptagon 12">
            <a:hlinkClick r:id="rId3" action="ppaction://hlinksldjump"/>
          </p:cNvPr>
          <p:cNvSpPr/>
          <p:nvPr/>
        </p:nvSpPr>
        <p:spPr>
          <a:xfrm>
            <a:off x="9644463" y="210709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eptagon 13">
            <a:hlinkClick r:id="rId4" action="ppaction://hlinksldjump"/>
          </p:cNvPr>
          <p:cNvSpPr/>
          <p:nvPr/>
        </p:nvSpPr>
        <p:spPr>
          <a:xfrm>
            <a:off x="8594035" y="210709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eptagon 15">
            <a:hlinkClick r:id="rId5" action="ppaction://hlinksldjump"/>
          </p:cNvPr>
          <p:cNvSpPr/>
          <p:nvPr/>
        </p:nvSpPr>
        <p:spPr>
          <a:xfrm>
            <a:off x="9644463" y="301017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Heptagon 16">
            <a:hlinkClick r:id="rId6" action="ppaction://hlinksldjump"/>
          </p:cNvPr>
          <p:cNvSpPr/>
          <p:nvPr/>
        </p:nvSpPr>
        <p:spPr>
          <a:xfrm>
            <a:off x="8594035" y="301017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Heptagon 17">
            <a:hlinkClick r:id="rId7" action="ppaction://hlinksldjump"/>
          </p:cNvPr>
          <p:cNvSpPr/>
          <p:nvPr/>
        </p:nvSpPr>
        <p:spPr>
          <a:xfrm>
            <a:off x="9644463" y="3913256"/>
            <a:ext cx="891015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Heptagon 18">
            <a:hlinkClick r:id="rId8" action="ppaction://hlinksldjump"/>
          </p:cNvPr>
          <p:cNvSpPr/>
          <p:nvPr/>
        </p:nvSpPr>
        <p:spPr>
          <a:xfrm>
            <a:off x="8594035" y="3913256"/>
            <a:ext cx="883356" cy="634448"/>
          </a:xfrm>
          <a:prstGeom prst="heptagon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Right Arrow 2">
            <a:hlinkClick r:id="rId9" action="ppaction://hlinksldjump"/>
          </p:cNvPr>
          <p:cNvSpPr/>
          <p:nvPr/>
        </p:nvSpPr>
        <p:spPr>
          <a:xfrm>
            <a:off x="11062252" y="6420678"/>
            <a:ext cx="715618" cy="43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keys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1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3600" dirty="0" smtClean="0"/>
              <a:t>It </a:t>
            </a:r>
            <a:r>
              <a:rPr lang="en-US" sz="3600" dirty="0"/>
              <a:t>took them an hour to </a:t>
            </a:r>
            <a:r>
              <a:rPr lang="en-US" sz="3600" dirty="0" smtClean="0"/>
              <a:t>__________ </a:t>
            </a:r>
            <a:r>
              <a:rPr lang="en-US" sz="3600" dirty="0"/>
              <a:t>all the goods 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onto </a:t>
            </a:r>
            <a:r>
              <a:rPr lang="en-US" sz="3600" dirty="0"/>
              <a:t>the truck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5677 0.12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2. Nowadays, people in my village use a </a:t>
            </a:r>
            <a:r>
              <a:rPr lang="en-US" sz="3200" dirty="0" smtClean="0"/>
              <a:t>______________</a:t>
            </a:r>
            <a:r>
              <a:rPr lang="en-US" sz="3200" dirty="0"/>
              <a:t>__</a:t>
            </a:r>
            <a:r>
              <a:rPr lang="en-US" sz="3200" dirty="0" smtClean="0"/>
              <a:t> </a:t>
            </a:r>
            <a:r>
              <a:rPr lang="en-US" sz="3200" dirty="0"/>
              <a:t>to harvest their rice and separate the grains from the rest of the plant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09075 0.11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83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3. Today it is my turn to __________ the cows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18581 0.1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4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125" y="0"/>
            <a:ext cx="12041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WARM UP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91225" y="1059136"/>
            <a:ext cx="2407216" cy="1490502"/>
            <a:chOff x="4702504" y="3861255"/>
            <a:chExt cx="4215835" cy="2873080"/>
          </a:xfrm>
        </p:grpSpPr>
        <p:pic>
          <p:nvPicPr>
            <p:cNvPr id="6" name="Picture 5" descr="https://encrypted-tbn3.gstatic.com/images?q=tbn:ANd9GcQrve8yu7MrjG3DnlPJkUJZMwsAj4srmnJ961uoN13Dtjfr5jdu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985"/>
            <a:stretch/>
          </p:blipFill>
          <p:spPr bwMode="auto">
            <a:xfrm>
              <a:off x="4702504" y="3861255"/>
              <a:ext cx="3552129" cy="28730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249127" y="4099924"/>
              <a:ext cx="669212" cy="1118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096040" y="3211141"/>
            <a:ext cx="2452717" cy="1397282"/>
            <a:chOff x="8119113" y="4075469"/>
            <a:chExt cx="3957673" cy="1764426"/>
          </a:xfrm>
        </p:grpSpPr>
        <p:pic>
          <p:nvPicPr>
            <p:cNvPr id="5" name="Picture 2" descr="http://aglobalkitchen.com/wp-content/uploads/2014/09/AGKGreenRice7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19113" y="4075469"/>
              <a:ext cx="3343701" cy="1764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1507067" y="4397546"/>
              <a:ext cx="569719" cy="665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96040" y="5088144"/>
            <a:ext cx="2675165" cy="1281980"/>
            <a:chOff x="344898" y="4357703"/>
            <a:chExt cx="2426873" cy="1660558"/>
          </a:xfrm>
        </p:grpSpPr>
        <p:pic>
          <p:nvPicPr>
            <p:cNvPr id="9" name="Picture 8" descr="https://encrypted-tbn1.gstatic.com/images?q=tbn:ANd9GcTc9WcFMFlMrfWlnaYGlMcjqeN13ITdHX6J6Pp3s70muRX9NYmH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98" y="4357703"/>
              <a:ext cx="1914475" cy="16605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321394" y="4807360"/>
              <a:ext cx="450377" cy="66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6113" y="1035227"/>
            <a:ext cx="2597257" cy="1430852"/>
            <a:chOff x="8802184" y="4856239"/>
            <a:chExt cx="2220854" cy="1430852"/>
          </a:xfrm>
        </p:grpSpPr>
        <p:pic>
          <p:nvPicPr>
            <p:cNvPr id="7" name="Picture 6" descr="http://www.saigon-gpdaily.com.vn/dataimages/original/2013/03/images222510_rice%20farming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4142" y="4955439"/>
              <a:ext cx="1818896" cy="13316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8802184" y="4856239"/>
              <a:ext cx="443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7898" y="2966470"/>
            <a:ext cx="2245226" cy="1686623"/>
            <a:chOff x="9037505" y="257161"/>
            <a:chExt cx="2866259" cy="2688306"/>
          </a:xfrm>
        </p:grpSpPr>
        <p:pic>
          <p:nvPicPr>
            <p:cNvPr id="10" name="Picture 9" descr="https://encrypted-tbn3.gstatic.com/images?q=tbn:ANd9GcQYLroJInP_vCHYrtf7wt-3nJpz8X4yP5IplZZxDfWOu_3ICPnsOA"/>
            <p:cNvPicPr/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957"/>
            <a:stretch/>
          </p:blipFill>
          <p:spPr bwMode="auto">
            <a:xfrm>
              <a:off x="9642888" y="257161"/>
              <a:ext cx="2260876" cy="268830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9037505" y="405844"/>
              <a:ext cx="680831" cy="1030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2188" y="4922198"/>
            <a:ext cx="2290936" cy="1480474"/>
            <a:chOff x="6079155" y="4986888"/>
            <a:chExt cx="2290936" cy="1542490"/>
          </a:xfrm>
        </p:grpSpPr>
        <p:pic>
          <p:nvPicPr>
            <p:cNvPr id="8" name="Picture 7" descr="http://thumbs.dreamstime.com/z/herding-buffalo-farmer-was-boyolali-central-java-indonesia-41138254.jp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823"/>
            <a:stretch/>
          </p:blipFill>
          <p:spPr bwMode="auto">
            <a:xfrm>
              <a:off x="6493596" y="5038605"/>
              <a:ext cx="1876495" cy="149077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6079155" y="4986888"/>
              <a:ext cx="4144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476798" y="2288028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flying a kite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6798" y="2902942"/>
            <a:ext cx="34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herding buffaloes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6798" y="3436504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riding a horse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76798" y="4052527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collecting water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76798" y="4621130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drying the rice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33264" y="5186051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loading the rice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3412" y="511501"/>
            <a:ext cx="8797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Match the activities with the pictures. </a:t>
            </a:r>
            <a:endParaRPr kumimoji="0" lang="vi-VN" sz="2800" b="1" i="0" u="sng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9518" y="4554369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flying a kite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9518" y="2412515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drying the rice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6989" y="6334780"/>
            <a:ext cx="34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herding buffaloes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809641" y="2633868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riding a horse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81637" y="4555562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loading the rice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81637" y="6318456"/>
            <a:ext cx="2961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collecting water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8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4. A place in which people grow rice is called a </a:t>
            </a:r>
            <a:r>
              <a:rPr lang="en-US" sz="3600" dirty="0" smtClean="0"/>
              <a:t>____________. 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34557 1.11111E-6 C 0.50039 1.11111E-6 0.69127 0.03241 0.69127 0.0588 L 0.69127 0.1178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7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283145" y="1714056"/>
            <a:ext cx="1179561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5</a:t>
            </a:r>
            <a:r>
              <a:rPr lang="en-US" sz="3600" dirty="0" smtClean="0"/>
              <a:t>. A busy time when people cut and gather their crops is called </a:t>
            </a:r>
            <a:r>
              <a:rPr lang="en-US" sz="3600" dirty="0"/>
              <a:t>_____________.</a:t>
            </a:r>
            <a:endParaRPr lang="vi-VN" sz="3600" dirty="0"/>
          </a:p>
          <a:p>
            <a:pPr>
              <a:lnSpc>
                <a:spcPct val="150000"/>
              </a:lnSpc>
            </a:pP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766881" y="1108810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3009842" y="1108810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4261236" y="1108810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6830956" y="1122001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727561F6-4A1D-DFE9-72C9-88FFE047C3B9}"/>
              </a:ext>
            </a:extLst>
          </p:cNvPr>
          <p:cNvSpPr/>
          <p:nvPr/>
        </p:nvSpPr>
        <p:spPr>
          <a:xfrm>
            <a:off x="8008283" y="1120349"/>
            <a:ext cx="3352143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combine harvester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2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30521 0.2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626707" y="1704117"/>
            <a:ext cx="117956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6. In the countryside , the air is very  ___________.</a:t>
            </a:r>
            <a:endParaRPr lang="vi-VN" sz="36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1129313" y="1088414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paddy field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3372274" y="1088414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herd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4623668" y="1088414"/>
            <a:ext cx="241909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harvest time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7193388" y="1101605"/>
            <a:ext cx="97126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load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1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8315277" y="1101605"/>
            <a:ext cx="1430112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fresh</a:t>
            </a:r>
            <a:endParaRPr lang="vi-VN" sz="3200" dirty="0">
              <a:solidFill>
                <a:srgbClr val="C00000"/>
              </a:solidFill>
            </a:endParaRPr>
          </a:p>
        </p:txBody>
      </p:sp>
      <p:sp>
        <p:nvSpPr>
          <p:cNvPr id="13" name="Action Button: Home 12">
            <a:hlinkClick r:id="rId3" action="ppaction://hlinksldjump" highlightClick="1"/>
          </p:cNvPr>
          <p:cNvSpPr/>
          <p:nvPr/>
        </p:nvSpPr>
        <p:spPr>
          <a:xfrm>
            <a:off x="11539330" y="6450496"/>
            <a:ext cx="539432" cy="407504"/>
          </a:xfrm>
          <a:prstGeom prst="actionButtonHome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0.04596 0.11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9313" y="33238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6707" y="33238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9492" y="22974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6F366E4-43F8-F19C-82EB-ADE210DEFC91}"/>
              </a:ext>
            </a:extLst>
          </p:cNvPr>
          <p:cNvSpPr txBox="1"/>
          <p:nvPr/>
        </p:nvSpPr>
        <p:spPr>
          <a:xfrm>
            <a:off x="283145" y="1397632"/>
            <a:ext cx="117956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1.</a:t>
            </a:r>
            <a:r>
              <a:rPr lang="en-US" sz="2800" dirty="0"/>
              <a:t> It took them an hour to </a:t>
            </a:r>
            <a:r>
              <a:rPr lang="en-US" sz="2800" dirty="0" smtClean="0"/>
              <a:t>___________ </a:t>
            </a:r>
            <a:r>
              <a:rPr lang="en-US" sz="2800" dirty="0"/>
              <a:t>all the goods onto the truck.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2.</a:t>
            </a:r>
            <a:r>
              <a:rPr lang="en-US" sz="2800" dirty="0"/>
              <a:t> Nowadays, people in my village use a </a:t>
            </a:r>
            <a:r>
              <a:rPr lang="en-US" sz="2800" dirty="0" smtClean="0"/>
              <a:t>__________________ </a:t>
            </a:r>
            <a:r>
              <a:rPr lang="en-US" sz="2800" dirty="0"/>
              <a:t>to harvest their rice and separate the grains from the rest of the plant.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3.</a:t>
            </a:r>
            <a:r>
              <a:rPr lang="en-US" sz="2800" dirty="0"/>
              <a:t> Today it is my turn to </a:t>
            </a:r>
            <a:r>
              <a:rPr lang="en-US" sz="2800" dirty="0" smtClean="0"/>
              <a:t>__________ </a:t>
            </a:r>
            <a:r>
              <a:rPr lang="en-US" sz="2800" dirty="0"/>
              <a:t>the cows.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4.</a:t>
            </a:r>
            <a:r>
              <a:rPr lang="en-US" sz="2800" dirty="0"/>
              <a:t> A place in which people grow rice is called a </a:t>
            </a:r>
            <a:r>
              <a:rPr lang="en-US" sz="2800" dirty="0" smtClean="0"/>
              <a:t>_______________.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26649"/>
                </a:solidFill>
              </a:rPr>
              <a:t>5.</a:t>
            </a:r>
            <a:r>
              <a:rPr lang="en-US" sz="2800" dirty="0"/>
              <a:t> A busy time when people cut and gather their crops is called </a:t>
            </a:r>
            <a:r>
              <a:rPr lang="en-US" sz="2800" dirty="0" smtClean="0"/>
              <a:t>_____________.</a:t>
            </a:r>
            <a:endParaRPr lang="vi-VN" sz="2800" dirty="0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A8DCDCC-8D68-F1D2-0D38-E521316DB179}"/>
              </a:ext>
            </a:extLst>
          </p:cNvPr>
          <p:cNvSpPr/>
          <p:nvPr/>
        </p:nvSpPr>
        <p:spPr>
          <a:xfrm>
            <a:off x="7145576" y="4121995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paddy field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AC58E9C8-2D0D-E7AB-55D2-25E817C689FD}"/>
              </a:ext>
            </a:extLst>
          </p:cNvPr>
          <p:cNvSpPr/>
          <p:nvPr/>
        </p:nvSpPr>
        <p:spPr>
          <a:xfrm>
            <a:off x="4061163" y="3385664"/>
            <a:ext cx="1118485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herd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8246754-B31F-1F52-46CE-80A1EE46AB01}"/>
              </a:ext>
            </a:extLst>
          </p:cNvPr>
          <p:cNvSpPr/>
          <p:nvPr/>
        </p:nvSpPr>
        <p:spPr>
          <a:xfrm>
            <a:off x="9583618" y="4758679"/>
            <a:ext cx="2085654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harvest time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97E14E3C-FF0C-11D7-39F7-D71E5CC974E7}"/>
              </a:ext>
            </a:extLst>
          </p:cNvPr>
          <p:cNvSpPr/>
          <p:nvPr/>
        </p:nvSpPr>
        <p:spPr>
          <a:xfrm>
            <a:off x="4531258" y="1513621"/>
            <a:ext cx="910690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load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xmlns="" id="{727561F6-4A1D-DFE9-72C9-88FFE047C3B9}"/>
              </a:ext>
            </a:extLst>
          </p:cNvPr>
          <p:cNvSpPr/>
          <p:nvPr/>
        </p:nvSpPr>
        <p:spPr>
          <a:xfrm>
            <a:off x="6180953" y="2184760"/>
            <a:ext cx="2977651" cy="461665"/>
          </a:xfrm>
          <a:prstGeom prst="roundRect">
            <a:avLst/>
          </a:prstGeom>
          <a:noFill/>
          <a:ln w="28575">
            <a:solidFill>
              <a:srgbClr val="AD4F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combine harvester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7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5764" y="60847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370" y="628948"/>
            <a:ext cx="108142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activities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that people living in the countryside often do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pictures.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054" y="5058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3A3A7BD3-7279-856C-743D-E02A15823F32}"/>
              </a:ext>
            </a:extLst>
          </p:cNvPr>
          <p:cNvSpPr/>
          <p:nvPr/>
        </p:nvSpPr>
        <p:spPr>
          <a:xfrm>
            <a:off x="116878" y="1207668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1. unloading rice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27D59C92-9444-09DA-5937-A18DF03E68A2}"/>
              </a:ext>
            </a:extLst>
          </p:cNvPr>
          <p:cNvSpPr/>
          <p:nvPr/>
        </p:nvSpPr>
        <p:spPr>
          <a:xfrm>
            <a:off x="4504883" y="1187198"/>
            <a:ext cx="2995598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2. ploughing fields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460BF277-D50F-252C-91EE-615E7A553E3F}"/>
              </a:ext>
            </a:extLst>
          </p:cNvPr>
          <p:cNvSpPr/>
          <p:nvPr/>
        </p:nvSpPr>
        <p:spPr>
          <a:xfrm>
            <a:off x="8892888" y="1134926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3. milking cows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2B793053-2174-F55F-E122-BC5736C1BB61}"/>
              </a:ext>
            </a:extLst>
          </p:cNvPr>
          <p:cNvSpPr/>
          <p:nvPr/>
        </p:nvSpPr>
        <p:spPr>
          <a:xfrm>
            <a:off x="116878" y="1620432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4. feeding pigs</a:t>
            </a:r>
            <a:endParaRPr lang="vi-VN" sz="2800" dirty="0">
              <a:solidFill>
                <a:srgbClr val="C00000"/>
              </a:solidFill>
            </a:endParaRP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1ADF222E-67A0-CAF9-5942-4889D3FE3C3B}"/>
              </a:ext>
            </a:extLst>
          </p:cNvPr>
          <p:cNvSpPr/>
          <p:nvPr/>
        </p:nvSpPr>
        <p:spPr>
          <a:xfrm>
            <a:off x="4504882" y="1608497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5. catching fish</a:t>
            </a:r>
            <a:endParaRPr lang="vi-VN" sz="2800"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3846" r="2595"/>
          <a:stretch/>
        </p:blipFill>
        <p:spPr>
          <a:xfrm>
            <a:off x="235764" y="2289769"/>
            <a:ext cx="2707738" cy="1496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719" y="2289769"/>
            <a:ext cx="3114892" cy="15727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5350" y="2189481"/>
            <a:ext cx="2835091" cy="16969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222" y="4220385"/>
            <a:ext cx="2622948" cy="16572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719" y="4220385"/>
            <a:ext cx="2932137" cy="16480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5350" y="4220385"/>
            <a:ext cx="2768038" cy="1730865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1EE922B-124B-B297-5007-6770C4B647C0}"/>
              </a:ext>
            </a:extLst>
          </p:cNvPr>
          <p:cNvSpPr/>
          <p:nvPr/>
        </p:nvSpPr>
        <p:spPr>
          <a:xfrm>
            <a:off x="8892888" y="1535447"/>
            <a:ext cx="2995599" cy="46166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6. drying rice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7.40741E-7 L 0.00026 0.6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35534 0.370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3" y="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0092 L -0.01705 0.684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3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815 0.00556 L 0.36667 0.60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34" y="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0847 0.316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4 0.01158 L -0.01419 0.33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DC11619-DEAC-44EE-56EC-B710570FB8B9}"/>
              </a:ext>
            </a:extLst>
          </p:cNvPr>
          <p:cNvSpPr txBox="1"/>
          <p:nvPr/>
        </p:nvSpPr>
        <p:spPr>
          <a:xfrm>
            <a:off x="906574" y="4607172"/>
            <a:ext cx="6995187" cy="15696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  <a:latin typeface="ChronicaProMediumIt"/>
              </a:rPr>
              <a:t>Example:</a:t>
            </a:r>
            <a:endParaRPr lang="en-US" sz="3200" b="0" i="1" dirty="0" smtClean="0">
              <a:solidFill>
                <a:srgbClr val="C00000"/>
              </a:solidFill>
              <a:effectLst/>
              <a:latin typeface="ChronicaProMediumIt"/>
            </a:endParaRPr>
          </a:p>
          <a:p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MediumIt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What are they doing in picture </a:t>
            </a:r>
            <a:r>
              <a:rPr lang="en-US" sz="3200" b="1" i="0" dirty="0">
                <a:solidFill>
                  <a:srgbClr val="00ADEE"/>
                </a:solidFill>
                <a:effectLst/>
                <a:latin typeface="ChronicaPro-Bold"/>
              </a:rPr>
              <a:t>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  <a:t>They’re ploughing </a:t>
            </a:r>
            <a:r>
              <a:rPr lang="en-US" sz="3200" b="0" i="0" dirty="0" smtClean="0">
                <a:solidFill>
                  <a:srgbClr val="242021"/>
                </a:solidFill>
                <a:effectLst/>
                <a:latin typeface="ChronicaPro-Book"/>
              </a:rPr>
              <a:t>fields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t="3846" r="2595"/>
          <a:stretch/>
        </p:blipFill>
        <p:spPr>
          <a:xfrm>
            <a:off x="2992824" y="1505567"/>
            <a:ext cx="4093776" cy="285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868" y="1674963"/>
            <a:ext cx="5413523" cy="3361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5598" y="5709239"/>
            <a:ext cx="4651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0070C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catching fish.</a:t>
            </a:r>
          </a:p>
        </p:txBody>
      </p:sp>
    </p:spTree>
    <p:extLst>
      <p:ext uri="{BB962C8B-B14F-4D97-AF65-F5344CB8AC3E}">
        <p14:creationId xmlns:p14="http://schemas.microsoft.com/office/powerpoint/2010/main" val="37498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598" y="5124464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</a:t>
            </a:r>
            <a:r>
              <a:rPr lang="en-US" sz="3200" b="1" dirty="0">
                <a:solidFill>
                  <a:srgbClr val="00B0F0"/>
                </a:solidFill>
                <a:latin typeface="OpenSans"/>
              </a:rPr>
              <a:t>c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? 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5598" y="5709239"/>
            <a:ext cx="4377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drying rice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3503" y="1610139"/>
            <a:ext cx="5279595" cy="308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445598" y="5124464"/>
            <a:ext cx="6789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</a:t>
            </a:r>
            <a:r>
              <a:rPr lang="en-US" sz="3200" b="1" dirty="0" smtClean="0">
                <a:solidFill>
                  <a:srgbClr val="00B0F0"/>
                </a:solidFill>
                <a:latin typeface="OpenSans"/>
              </a:rPr>
              <a:t>d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? 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5598" y="5709239"/>
            <a:ext cx="4923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unloading rice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1555" y="1512003"/>
            <a:ext cx="5103950" cy="325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0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5515" y="1569531"/>
            <a:ext cx="4522304" cy="29388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5597" y="5709239"/>
            <a:ext cx="514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feeding pigs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20980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DDF1AF6F-1E3B-4A3F-B661-3B8695FE669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23876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n w="25400"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  <a:t>- Unit 2 -</a:t>
            </a:r>
            <a:br>
              <a:rPr lang="en-US" sz="6000" b="1" dirty="0" smtClean="0">
                <a:ln w="25400">
                  <a:solidFill>
                    <a:schemeClr val="bg1"/>
                  </a:solidFill>
                </a:ln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000" b="1" dirty="0" smtClean="0">
                <a:ln w="25400">
                  <a:solidFill>
                    <a:schemeClr val="bg1"/>
                  </a:solidFill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Life in the countryside</a:t>
            </a:r>
            <a:endParaRPr lang="en-US" sz="6000" b="1" dirty="0">
              <a:ln w="25400">
                <a:solidFill>
                  <a:schemeClr val="bg1"/>
                </a:solidFill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85661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pictures in 4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83352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73088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286897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xmlns="" id="{6B7D12D9-74E6-F6A6-1438-EFEE32B2463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10760092" y="4540265"/>
            <a:ext cx="1431908" cy="197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623;p31" descr="Two people talking, dialogue, people png | PNGEgg">
            <a:extLst>
              <a:ext uri="{FF2B5EF4-FFF2-40B4-BE49-F238E27FC236}">
                <a16:creationId xmlns:a16="http://schemas.microsoft.com/office/drawing/2014/main" xmlns="" id="{638AD8B2-9D92-BA3F-A5EA-D86E960DDA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8865220" y="4698051"/>
            <a:ext cx="1793360" cy="1817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xmlns="" id="{D08A1C40-9949-6C30-2E76-CA18125753C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10558815" y="3457232"/>
            <a:ext cx="1598185" cy="1185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xmlns="" id="{5DEE0157-0166-4371-22DC-3BB79B8E52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537304" y="3355923"/>
            <a:ext cx="1554745" cy="1184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170" y="1531881"/>
            <a:ext cx="5496338" cy="34488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445598" y="5124464"/>
            <a:ext cx="6811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OpenSans"/>
              </a:rPr>
              <a:t>A: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What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are they doing in picture b?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45597" y="5709239"/>
            <a:ext cx="51440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OpenSans"/>
              </a:rPr>
              <a:t>B : 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They're </a:t>
            </a:r>
            <a:r>
              <a:rPr lang="vi-VN" sz="3200" dirty="0">
                <a:solidFill>
                  <a:srgbClr val="C00000"/>
                </a:solidFill>
                <a:latin typeface="OpenSans"/>
              </a:rPr>
              <a:t>milking cows</a:t>
            </a:r>
            <a:r>
              <a:rPr lang="vi-VN" sz="3200" dirty="0" smtClean="0">
                <a:solidFill>
                  <a:srgbClr val="C00000"/>
                </a:solidFill>
                <a:latin typeface="OpenSans"/>
              </a:rPr>
              <a:t>.</a:t>
            </a:r>
            <a:endParaRPr lang="vi-VN" sz="3200" dirty="0">
              <a:solidFill>
                <a:srgbClr val="C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39112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89230"/>
            <a:ext cx="16785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3442907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827500" y="2098607"/>
            <a:ext cx="728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</a:t>
            </a:r>
            <a:r>
              <a:rPr lang="en-US" sz="3200"/>
              <a:t>lesson</a:t>
            </a:r>
            <a:r>
              <a:rPr lang="en-US" sz="3200" smtClean="0"/>
              <a:t>?</a:t>
            </a: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xmlns="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827500" y="2703735"/>
            <a:ext cx="977022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identify </a:t>
            </a:r>
            <a:r>
              <a:rPr lang="en-US" sz="3200" dirty="0"/>
              <a:t>the topic of </a:t>
            </a:r>
            <a:r>
              <a:rPr lang="en-US" sz="3200"/>
              <a:t>the </a:t>
            </a:r>
            <a:r>
              <a:rPr lang="en-US" sz="3200" smtClean="0"/>
              <a:t>unit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827500" y="3375586"/>
            <a:ext cx="9770226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use </a:t>
            </a:r>
            <a:r>
              <a:rPr lang="en-US" sz="3200" dirty="0"/>
              <a:t>lexical items related to life in </a:t>
            </a:r>
            <a:r>
              <a:rPr lang="en-US" sz="3200"/>
              <a:t>the </a:t>
            </a:r>
            <a:r>
              <a:rPr lang="en-US" sz="3200" smtClean="0"/>
              <a:t>countryside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985D3B7-A40A-4421-9C5F-777653C71BC7}"/>
              </a:ext>
            </a:extLst>
          </p:cNvPr>
          <p:cNvSpPr txBox="1"/>
          <p:nvPr/>
        </p:nvSpPr>
        <p:spPr>
          <a:xfrm>
            <a:off x="827499" y="4047437"/>
            <a:ext cx="1109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identify </a:t>
            </a:r>
            <a:r>
              <a:rPr lang="en-US" sz="3200" dirty="0"/>
              <a:t>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13756" y="5050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0010" y="46412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15" y="36854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415" y="1337924"/>
            <a:ext cx="8149852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Do exercises in the workbook</a:t>
            </a:r>
            <a:r>
              <a:rPr lang="en-US" sz="3200" smtClean="0"/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Start preparing for the Project of the </a:t>
            </a:r>
            <a:r>
              <a:rPr lang="en-US" sz="3200" smtClean="0"/>
              <a:t>unit.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60" y="2131020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21244735">
            <a:off x="1275798" y="2010172"/>
            <a:ext cx="6340197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Goodbye.</a:t>
            </a:r>
          </a:p>
          <a:p>
            <a:pPr>
              <a:lnSpc>
                <a:spcPct val="150000"/>
              </a:lnSpc>
            </a:pPr>
            <a:r>
              <a:rPr lang="en-US" sz="7200" dirty="0">
                <a:solidFill>
                  <a:srgbClr val="0084B1"/>
                </a:solidFill>
                <a:latin typeface=".VnArabia" pitchFamily="34" charset="0"/>
              </a:rPr>
              <a:t> See you again</a:t>
            </a:r>
          </a:p>
        </p:txBody>
      </p:sp>
    </p:spTree>
    <p:extLst>
      <p:ext uri="{BB962C8B-B14F-4D97-AF65-F5344CB8AC3E}">
        <p14:creationId xmlns:p14="http://schemas.microsoft.com/office/powerpoint/2010/main" val="27061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2177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58203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07B7897-B16D-44E3-91AE-9D0FF2697117}"/>
              </a:ext>
            </a:extLst>
          </p:cNvPr>
          <p:cNvSpPr txBox="1"/>
          <p:nvPr/>
        </p:nvSpPr>
        <p:spPr>
          <a:xfrm>
            <a:off x="3601910" y="2597171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26649"/>
                </a:solidFill>
              </a:rPr>
              <a:t>Last summer holiday</a:t>
            </a:r>
            <a:endParaRPr lang="en-US" sz="3200" b="1" dirty="0">
              <a:solidFill>
                <a:srgbClr val="F26649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2BAC378-638E-F802-2130-A10A6DD8E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89" y="3181946"/>
            <a:ext cx="4031888" cy="343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2728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harvest </a:t>
            </a:r>
            <a:r>
              <a:rPr lang="en-US" sz="6000" b="1" dirty="0">
                <a:solidFill>
                  <a:srgbClr val="AD4F0F"/>
                </a:solidFill>
              </a:rPr>
              <a:t>(v)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6130" y="523352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thu</a:t>
            </a:r>
            <a:r>
              <a:rPr lang="en-US" sz="4800" dirty="0"/>
              <a:t> </a:t>
            </a:r>
            <a:r>
              <a:rPr lang="en-US" sz="4800" dirty="0" err="1"/>
              <a:t>hoạch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49299" y="3651232"/>
            <a:ext cx="3044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</a:rPr>
              <a:t>hɑːvɪst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harve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1330" y="376193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660" y="1454583"/>
            <a:ext cx="4343399" cy="30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200069" y="1092303"/>
            <a:ext cx="1131122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7200" dirty="0"/>
              <a:t>combine harvester </a:t>
            </a:r>
            <a:r>
              <a:rPr lang="en-US" sz="6000" dirty="0"/>
              <a:t>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7860" y="3968532"/>
            <a:ext cx="5593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 smtClean="0"/>
              <a:t>gặt</a:t>
            </a:r>
            <a:r>
              <a:rPr lang="en-US" sz="4800" dirty="0" smtClean="0"/>
              <a:t> </a:t>
            </a:r>
            <a:r>
              <a:rPr lang="en-US" sz="4800" dirty="0" err="1" smtClean="0"/>
              <a:t>đập</a:t>
            </a:r>
            <a:r>
              <a:rPr lang="en-US" sz="4800" dirty="0" smtClean="0"/>
              <a:t> </a:t>
            </a:r>
            <a:r>
              <a:rPr lang="en-US" sz="4800" dirty="0" err="1" smtClean="0"/>
              <a:t>liên</a:t>
            </a:r>
            <a:r>
              <a:rPr lang="en-US" sz="4800" dirty="0" smtClean="0"/>
              <a:t> </a:t>
            </a:r>
            <a:r>
              <a:rPr lang="en-US" sz="4800" dirty="0" err="1" smtClean="0"/>
              <a:t>hợp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21984" y="2658054"/>
            <a:ext cx="5926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kəmˈbaɪn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hɑːvɪstər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combine harvester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8261" y="2768752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8093" y="3187380"/>
            <a:ext cx="5009784" cy="32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00942" y="177660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herd</a:t>
            </a:r>
            <a:r>
              <a:rPr lang="en-US" sz="6000" b="1" dirty="0">
                <a:solidFill>
                  <a:srgbClr val="AD4F0F"/>
                </a:solidFill>
              </a:rPr>
              <a:t> 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9678" y="480975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chăn (gia súc)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49161" y="3545123"/>
            <a:ext cx="18085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hɜːd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herd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062" y="3655821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444" y="1520686"/>
            <a:ext cx="4214582" cy="307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90406" y="1343139"/>
            <a:ext cx="621918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>
                <a:solidFill>
                  <a:srgbClr val="AD4F0F"/>
                </a:solidFill>
              </a:rPr>
              <a:t>paddy field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endParaRPr lang="en-US" sz="48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3091" y="511045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cánh</a:t>
            </a:r>
            <a:r>
              <a:rPr lang="en-US" sz="4800" dirty="0"/>
              <a:t> </a:t>
            </a:r>
            <a:r>
              <a:rPr lang="en-US" sz="4800" dirty="0" err="1"/>
              <a:t>đồng</a:t>
            </a:r>
            <a:r>
              <a:rPr lang="en-US" sz="4800" dirty="0"/>
              <a:t> </a:t>
            </a:r>
            <a:r>
              <a:rPr lang="en-US" sz="4800" dirty="0" err="1"/>
              <a:t>lúa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0302" y="3398072"/>
            <a:ext cx="34964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pædi 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fiːld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addy field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1060" y="3508770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592" y="1671859"/>
            <a:ext cx="5320149" cy="35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4507"/>
          <a:stretch/>
        </p:blipFill>
        <p:spPr>
          <a:xfrm>
            <a:off x="7026965" y="1012860"/>
            <a:ext cx="4779479" cy="3781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459" y="26790"/>
            <a:ext cx="2879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* </a:t>
            </a:r>
            <a:r>
              <a:rPr lang="en-US" sz="3600" b="1" u="sng" dirty="0" smtClean="0">
                <a:solidFill>
                  <a:srgbClr val="0070C0"/>
                </a:solidFill>
              </a:rPr>
              <a:t>Vocabulary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129" y="1834599"/>
            <a:ext cx="3959087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5400" b="1" dirty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(v)	</a:t>
            </a:r>
            <a:r>
              <a:rPr lang="en-US" sz="5400" b="1" dirty="0" smtClean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rgbClr val="AD4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9378" y="4054968"/>
            <a:ext cx="4172937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5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endParaRPr lang="en-US" sz="3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ad">
            <a:hlinkClick r:id="" action="ppaction://media"/>
            <a:extLst>
              <a:ext uri="{FF2B5EF4-FFF2-40B4-BE49-F238E27FC236}">
                <a16:creationId xmlns:a16="http://schemas.microsoft.com/office/drawing/2014/main" xmlns="" id="{17B2F696-53CF-4CFE-B36E-5E63AFEA8BDC}"/>
              </a:ext>
            </a:extLst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587" y="2674829"/>
            <a:ext cx="495300" cy="495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71205" y="1870215"/>
            <a:ext cx="3735351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5400" b="1" dirty="0" smtClean="0">
                <a:solidFill>
                  <a:srgbClr val="AD4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unload </a:t>
            </a:r>
            <a:endParaRPr lang="en-US" sz="5400" b="1" dirty="0">
              <a:solidFill>
                <a:srgbClr val="AD4F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5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3839</TotalTime>
  <Words>1450</Words>
  <Application>Microsoft Office PowerPoint</Application>
  <PresentationFormat>Custom</PresentationFormat>
  <Paragraphs>276</Paragraphs>
  <Slides>33</Slides>
  <Notes>26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238</cp:revision>
  <dcterms:created xsi:type="dcterms:W3CDTF">2020-12-09T02:04:09Z</dcterms:created>
  <dcterms:modified xsi:type="dcterms:W3CDTF">2023-08-23T16:49:41Z</dcterms:modified>
</cp:coreProperties>
</file>