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69" r:id="rId4"/>
    <p:sldId id="264" r:id="rId5"/>
    <p:sldId id="272" r:id="rId6"/>
    <p:sldId id="273" r:id="rId7"/>
    <p:sldId id="278" r:id="rId8"/>
    <p:sldId id="279" r:id="rId9"/>
    <p:sldId id="334" r:id="rId10"/>
    <p:sldId id="276" r:id="rId11"/>
    <p:sldId id="335" r:id="rId12"/>
    <p:sldId id="289" r:id="rId13"/>
    <p:sldId id="291" r:id="rId14"/>
    <p:sldId id="292" r:id="rId15"/>
    <p:sldId id="293" r:id="rId16"/>
    <p:sldId id="294" r:id="rId17"/>
    <p:sldId id="265" r:id="rId18"/>
    <p:sldId id="311" r:id="rId19"/>
    <p:sldId id="322" r:id="rId20"/>
    <p:sldId id="310" r:id="rId21"/>
    <p:sldId id="336" r:id="rId22"/>
    <p:sldId id="337" r:id="rId23"/>
    <p:sldId id="260" r:id="rId24"/>
    <p:sldId id="312" r:id="rId25"/>
    <p:sldId id="314" r:id="rId26"/>
    <p:sldId id="315" r:id="rId27"/>
    <p:sldId id="338" r:id="rId28"/>
    <p:sldId id="318" r:id="rId29"/>
    <p:sldId id="323" r:id="rId30"/>
    <p:sldId id="267" r:id="rId31"/>
    <p:sldId id="339" r:id="rId32"/>
    <p:sldId id="324" r:id="rId33"/>
    <p:sldId id="326" r:id="rId34"/>
    <p:sldId id="328" r:id="rId35"/>
    <p:sldId id="340" r:id="rId36"/>
    <p:sldId id="330" r:id="rId37"/>
    <p:sldId id="327" r:id="rId38"/>
    <p:sldId id="259" r:id="rId39"/>
    <p:sldId id="341" r:id="rId40"/>
    <p:sldId id="331" r:id="rId41"/>
    <p:sldId id="333"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E7"/>
    <a:srgbClr val="FFAD75"/>
    <a:srgbClr val="FFDBC3"/>
    <a:srgbClr val="D2E3EE"/>
    <a:srgbClr val="FFF8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8633A-4852-40A2-9674-C0DA4CCCAC47}" v="2" dt="2024-08-17T10:11:25.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622" autoAdjust="0"/>
  </p:normalViewPr>
  <p:slideViewPr>
    <p:cSldViewPr>
      <p:cViewPr varScale="1">
        <p:scale>
          <a:sx n="39" d="100"/>
          <a:sy n="39" d="100"/>
        </p:scale>
        <p:origin x="848"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svg"/></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934554" y="4533900"/>
            <a:ext cx="14437941" cy="3105209"/>
          </a:xfrm>
          <a:prstGeom prst="rect">
            <a:avLst/>
          </a:prstGeom>
        </p:spPr>
        <p:txBody>
          <a:bodyPr lIns="0" tIns="0" rIns="0" bIns="0" rtlCol="0" anchor="t">
            <a:prstTxWarp prst="textArchUp">
              <a:avLst/>
            </a:prstTxWarp>
            <a:spAutoFit/>
          </a:bodyPr>
          <a:lstStyle/>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chemeClr val="tx2">
                    <a:lumMod val="75000"/>
                  </a:schemeClr>
                </a:solidFill>
                <a:latin typeface="Arial" panose="020B0604020202020204" pitchFamily="34" charset="0"/>
                <a:cs typeface="Arial" panose="020B0604020202020204" pitchFamily="34" charset="0"/>
              </a:rPr>
              <a:t>ĐẾN VỚI BÀI HỌC HÔM NAY!</a:t>
            </a:r>
          </a:p>
        </p:txBody>
      </p:sp>
      <p:pic>
        <p:nvPicPr>
          <p:cNvPr id="8" name="Picture 7"/>
          <p:cNvPicPr>
            <a:picLocks noChangeAspect="1"/>
          </p:cNvPicPr>
          <p:nvPr/>
        </p:nvPicPr>
        <p:blipFill>
          <a:blip r:embed="rId2"/>
          <a:stretch>
            <a:fillRect/>
          </a:stretch>
        </p:blipFill>
        <p:spPr>
          <a:xfrm>
            <a:off x="5181600" y="5950268"/>
            <a:ext cx="8034716" cy="3783012"/>
          </a:xfrm>
          <a:prstGeom prst="rect">
            <a:avLst/>
          </a:prstGeom>
        </p:spPr>
      </p:pic>
      <p:sp>
        <p:nvSpPr>
          <p:cNvPr id="7" name="Freeform 41">
            <a:hlinkClick r:id="rId3" action="ppaction://hlinksldjump"/>
            <a:extLst>
              <a:ext uri="{FF2B5EF4-FFF2-40B4-BE49-F238E27FC236}">
                <a16:creationId xmlns:a16="http://schemas.microsoft.com/office/drawing/2014/main" id="{5F5E13C3-62D7-8D68-A962-CAFB2E8304EA}"/>
              </a:ext>
            </a:extLst>
          </p:cNvPr>
          <p:cNvSpPr/>
          <p:nvPr/>
        </p:nvSpPr>
        <p:spPr>
          <a:xfrm>
            <a:off x="16538216" y="8801100"/>
            <a:ext cx="1219200" cy="1219200"/>
          </a:xfrm>
          <a:custGeom>
            <a:avLst/>
            <a:gdLst/>
            <a:ahLst/>
            <a:cxnLst/>
            <a:rect l="l" t="t" r="r" b="b"/>
            <a:pathLst>
              <a:path w="1284222" h="1284222">
                <a:moveTo>
                  <a:pt x="0" y="0"/>
                </a:moveTo>
                <a:lnTo>
                  <a:pt x="1284223" y="0"/>
                </a:lnTo>
                <a:lnTo>
                  <a:pt x="1284223" y="1284222"/>
                </a:lnTo>
                <a:lnTo>
                  <a:pt x="0" y="128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66DB82-B954-3B6D-8167-25540B854E57}"/>
              </a:ext>
            </a:extLst>
          </p:cNvPr>
          <p:cNvGrpSpPr/>
          <p:nvPr/>
        </p:nvGrpSpPr>
        <p:grpSpPr>
          <a:xfrm>
            <a:off x="-533400" y="723899"/>
            <a:ext cx="19416410" cy="2376249"/>
            <a:chOff x="-533400" y="723899"/>
            <a:chExt cx="19416410" cy="2376249"/>
          </a:xfrm>
        </p:grpSpPr>
        <p:grpSp>
          <p:nvGrpSpPr>
            <p:cNvPr id="2" name="Group 5"/>
            <p:cNvGrpSpPr/>
            <p:nvPr/>
          </p:nvGrpSpPr>
          <p:grpSpPr>
            <a:xfrm>
              <a:off x="-533400" y="723899"/>
              <a:ext cx="19416410" cy="2376249"/>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txBody>
              <a:bodyPr/>
              <a:lstStyle/>
              <a:p>
                <a:endParaRPr lang="en-US"/>
              </a:p>
            </p:txBody>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297505" y="839999"/>
              <a:ext cx="18883010" cy="2144048"/>
            </a:xfrm>
            <a:prstGeom prst="rect">
              <a:avLst/>
            </a:prstGeom>
          </p:spPr>
          <p:txBody>
            <a:bodyPr wrap="square">
              <a:spAutoFit/>
            </a:bodyPr>
            <a:lstStyle/>
            <a:p>
              <a:pPr algn="ctr">
                <a:lnSpc>
                  <a:spcPct val="150000"/>
                </a:lnSpc>
                <a:spcAft>
                  <a:spcPts val="800"/>
                </a:spcAft>
              </a:pPr>
              <a:r>
                <a:rPr lang="en-US" sz="4500" b="1">
                  <a:latin typeface="Arial" panose="020B0604020202020204" pitchFamily="34" charset="0"/>
                  <a:cs typeface="Arial" panose="020B0604020202020204" pitchFamily="34" charset="0"/>
                </a:rPr>
                <a:t>2. Giới thiệu một số hóa chất sử dụng trong môn </a:t>
              </a:r>
            </a:p>
            <a:p>
              <a:pPr algn="ctr">
                <a:lnSpc>
                  <a:spcPct val="150000"/>
                </a:lnSpc>
                <a:spcAft>
                  <a:spcPts val="800"/>
                </a:spcAft>
              </a:pPr>
              <a:r>
                <a:rPr lang="en-US" sz="4500" b="1">
                  <a:latin typeface="Arial" panose="020B0604020202020204" pitchFamily="34" charset="0"/>
                  <a:cs typeface="Arial" panose="020B0604020202020204" pitchFamily="34" charset="0"/>
                </a:rPr>
                <a:t>Khoa học tự nhiên</a:t>
              </a:r>
              <a:endParaRPr lang="en-US" sz="450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97735525-F71D-CE46-A5F1-8F13BC2DF94F}"/>
              </a:ext>
            </a:extLst>
          </p:cNvPr>
          <p:cNvGrpSpPr/>
          <p:nvPr/>
        </p:nvGrpSpPr>
        <p:grpSpPr>
          <a:xfrm>
            <a:off x="0" y="3446357"/>
            <a:ext cx="18288000" cy="6241836"/>
            <a:chOff x="0" y="3446357"/>
            <a:chExt cx="18288000" cy="6241836"/>
          </a:xfrm>
        </p:grpSpPr>
        <p:grpSp>
          <p:nvGrpSpPr>
            <p:cNvPr id="31" name="Group 30">
              <a:extLst>
                <a:ext uri="{FF2B5EF4-FFF2-40B4-BE49-F238E27FC236}">
                  <a16:creationId xmlns:a16="http://schemas.microsoft.com/office/drawing/2014/main" id="{960A82C4-1417-0280-EB97-51EFE33D05CB}"/>
                </a:ext>
              </a:extLst>
            </p:cNvPr>
            <p:cNvGrpSpPr/>
            <p:nvPr/>
          </p:nvGrpSpPr>
          <p:grpSpPr>
            <a:xfrm>
              <a:off x="152400" y="3446357"/>
              <a:ext cx="18115935" cy="5178626"/>
              <a:chOff x="152400" y="3446357"/>
              <a:chExt cx="18115935" cy="5178626"/>
            </a:xfrm>
          </p:grpSpPr>
          <p:grpSp>
            <p:nvGrpSpPr>
              <p:cNvPr id="27" name="Group 26">
                <a:extLst>
                  <a:ext uri="{FF2B5EF4-FFF2-40B4-BE49-F238E27FC236}">
                    <a16:creationId xmlns:a16="http://schemas.microsoft.com/office/drawing/2014/main" id="{1FEBA4F5-01F0-AAFA-60C1-5D706A5545C4}"/>
                  </a:ext>
                </a:extLst>
              </p:cNvPr>
              <p:cNvGrpSpPr/>
              <p:nvPr/>
            </p:nvGrpSpPr>
            <p:grpSpPr>
              <a:xfrm>
                <a:off x="152400" y="3965366"/>
                <a:ext cx="5184433" cy="4659616"/>
                <a:chOff x="805800" y="3440670"/>
                <a:chExt cx="3968698" cy="3566949"/>
              </a:xfrm>
            </p:grpSpPr>
            <p:pic>
              <p:nvPicPr>
                <p:cNvPr id="19" name="Picture 18">
                  <a:extLst>
                    <a:ext uri="{FF2B5EF4-FFF2-40B4-BE49-F238E27FC236}">
                      <a16:creationId xmlns:a16="http://schemas.microsoft.com/office/drawing/2014/main" id="{53A6EEED-A1B2-EC71-71CD-68C439A1ABFF}"/>
                    </a:ext>
                  </a:extLst>
                </p:cNvPr>
                <p:cNvPicPr>
                  <a:picLocks noChangeAspect="1"/>
                </p:cNvPicPr>
                <p:nvPr/>
              </p:nvPicPr>
              <p:blipFill>
                <a:blip r:embed="rId2"/>
                <a:stretch>
                  <a:fillRect/>
                </a:stretch>
              </p:blipFill>
              <p:spPr>
                <a:xfrm>
                  <a:off x="1073125" y="3440670"/>
                  <a:ext cx="3581400" cy="2870536"/>
                </a:xfrm>
                <a:prstGeom prst="rect">
                  <a:avLst/>
                </a:prstGeom>
              </p:spPr>
            </p:pic>
            <p:sp>
              <p:nvSpPr>
                <p:cNvPr id="23" name="TextBox 22">
                  <a:extLst>
                    <a:ext uri="{FF2B5EF4-FFF2-40B4-BE49-F238E27FC236}">
                      <a16:creationId xmlns:a16="http://schemas.microsoft.com/office/drawing/2014/main" id="{703DA9F5-F0BA-AB56-CECA-F26693BC91DE}"/>
                    </a:ext>
                  </a:extLst>
                </p:cNvPr>
                <p:cNvSpPr txBox="1"/>
                <p:nvPr/>
              </p:nvSpPr>
              <p:spPr>
                <a:xfrm>
                  <a:off x="805800" y="6642433"/>
                  <a:ext cx="3968698"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Đá vôi (calcium carbonate, CaCO</a:t>
                  </a:r>
                  <a:r>
                    <a:rPr lang="en-US" sz="2500" baseline="-25000">
                      <a:latin typeface="Arial" panose="020B0604020202020204" pitchFamily="34" charset="0"/>
                      <a:cs typeface="Arial" panose="020B0604020202020204" pitchFamily="34" charset="0"/>
                    </a:rPr>
                    <a:t>3</a:t>
                  </a:r>
                  <a:r>
                    <a:rPr lang="en-US" sz="2500">
                      <a:latin typeface="Arial" panose="020B0604020202020204"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C57C253F-685F-FB8C-2052-7D7381D7135B}"/>
                  </a:ext>
                </a:extLst>
              </p:cNvPr>
              <p:cNvGrpSpPr/>
              <p:nvPr/>
            </p:nvGrpSpPr>
            <p:grpSpPr>
              <a:xfrm>
                <a:off x="5459419" y="4409327"/>
                <a:ext cx="4715105" cy="4215656"/>
                <a:chOff x="5919508" y="3780523"/>
                <a:chExt cx="3609426" cy="3227095"/>
              </a:xfrm>
            </p:grpSpPr>
            <p:pic>
              <p:nvPicPr>
                <p:cNvPr id="20" name="Picture 19">
                  <a:extLst>
                    <a:ext uri="{FF2B5EF4-FFF2-40B4-BE49-F238E27FC236}">
                      <a16:creationId xmlns:a16="http://schemas.microsoft.com/office/drawing/2014/main" id="{CA3C378C-0499-7A70-1D58-706ED7F29E46}"/>
                    </a:ext>
                  </a:extLst>
                </p:cNvPr>
                <p:cNvPicPr>
                  <a:picLocks noChangeAspect="1"/>
                </p:cNvPicPr>
                <p:nvPr/>
              </p:nvPicPr>
              <p:blipFill>
                <a:blip r:embed="rId3"/>
                <a:stretch>
                  <a:fillRect/>
                </a:stretch>
              </p:blipFill>
              <p:spPr>
                <a:xfrm>
                  <a:off x="5919508" y="3780523"/>
                  <a:ext cx="3572528" cy="2529454"/>
                </a:xfrm>
                <a:prstGeom prst="rect">
                  <a:avLst/>
                </a:prstGeom>
              </p:spPr>
            </p:pic>
            <p:sp>
              <p:nvSpPr>
                <p:cNvPr id="24" name="TextBox 23">
                  <a:extLst>
                    <a:ext uri="{FF2B5EF4-FFF2-40B4-BE49-F238E27FC236}">
                      <a16:creationId xmlns:a16="http://schemas.microsoft.com/office/drawing/2014/main" id="{76A5A36B-FBEA-62C5-EC19-D9388411D570}"/>
                    </a:ext>
                  </a:extLst>
                </p:cNvPr>
                <p:cNvSpPr txBox="1"/>
                <p:nvPr/>
              </p:nvSpPr>
              <p:spPr>
                <a:xfrm>
                  <a:off x="6074393" y="6642432"/>
                  <a:ext cx="3454541"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Vôi sống (calcium oxide, CaO)</a:t>
                  </a:r>
                </a:p>
              </p:txBody>
            </p:sp>
          </p:grpSp>
          <p:grpSp>
            <p:nvGrpSpPr>
              <p:cNvPr id="29" name="Group 28">
                <a:extLst>
                  <a:ext uri="{FF2B5EF4-FFF2-40B4-BE49-F238E27FC236}">
                    <a16:creationId xmlns:a16="http://schemas.microsoft.com/office/drawing/2014/main" id="{70D615DF-B50C-9572-9725-70BE350BA18B}"/>
                  </a:ext>
                </a:extLst>
              </p:cNvPr>
              <p:cNvGrpSpPr/>
              <p:nvPr/>
            </p:nvGrpSpPr>
            <p:grpSpPr>
              <a:xfrm>
                <a:off x="10603196" y="3446357"/>
                <a:ext cx="3413849" cy="5178625"/>
                <a:chOff x="10603196" y="3446357"/>
                <a:chExt cx="3413849" cy="5178625"/>
              </a:xfrm>
            </p:grpSpPr>
            <p:pic>
              <p:nvPicPr>
                <p:cNvPr id="21" name="Picture 20">
                  <a:extLst>
                    <a:ext uri="{FF2B5EF4-FFF2-40B4-BE49-F238E27FC236}">
                      <a16:creationId xmlns:a16="http://schemas.microsoft.com/office/drawing/2014/main" id="{65703589-7DE4-514A-9112-5989201F22B5}"/>
                    </a:ext>
                  </a:extLst>
                </p:cNvPr>
                <p:cNvPicPr>
                  <a:picLocks noChangeAspect="1"/>
                </p:cNvPicPr>
                <p:nvPr/>
              </p:nvPicPr>
              <p:blipFill>
                <a:blip r:embed="rId4"/>
                <a:stretch>
                  <a:fillRect/>
                </a:stretch>
              </p:blipFill>
              <p:spPr>
                <a:xfrm>
                  <a:off x="10603196" y="3446357"/>
                  <a:ext cx="3413849" cy="4502930"/>
                </a:xfrm>
                <a:prstGeom prst="rect">
                  <a:avLst/>
                </a:prstGeom>
              </p:spPr>
            </p:pic>
            <p:sp>
              <p:nvSpPr>
                <p:cNvPr id="25" name="TextBox 24">
                  <a:extLst>
                    <a:ext uri="{FF2B5EF4-FFF2-40B4-BE49-F238E27FC236}">
                      <a16:creationId xmlns:a16="http://schemas.microsoft.com/office/drawing/2014/main" id="{A4700BC7-2E91-53AF-CCF0-53E161D0C971}"/>
                    </a:ext>
                  </a:extLst>
                </p:cNvPr>
                <p:cNvSpPr txBox="1"/>
                <p:nvPr/>
              </p:nvSpPr>
              <p:spPr>
                <a:xfrm>
                  <a:off x="11065431" y="8147928"/>
                  <a:ext cx="285046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Glucose (C</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a:t>
                  </a:r>
                </a:p>
              </p:txBody>
            </p:sp>
          </p:grpSp>
          <p:grpSp>
            <p:nvGrpSpPr>
              <p:cNvPr id="30" name="Group 29">
                <a:extLst>
                  <a:ext uri="{FF2B5EF4-FFF2-40B4-BE49-F238E27FC236}">
                    <a16:creationId xmlns:a16="http://schemas.microsoft.com/office/drawing/2014/main" id="{7833D659-E560-81DD-DD56-9672B83440A5}"/>
                  </a:ext>
                </a:extLst>
              </p:cNvPr>
              <p:cNvGrpSpPr/>
              <p:nvPr/>
            </p:nvGrpSpPr>
            <p:grpSpPr>
              <a:xfrm>
                <a:off x="14496376" y="3661502"/>
                <a:ext cx="3771959" cy="4963319"/>
                <a:chOff x="14507057" y="3734982"/>
                <a:chExt cx="3771959" cy="4963319"/>
              </a:xfrm>
            </p:grpSpPr>
            <p:pic>
              <p:nvPicPr>
                <p:cNvPr id="22" name="Picture 21">
                  <a:extLst>
                    <a:ext uri="{FF2B5EF4-FFF2-40B4-BE49-F238E27FC236}">
                      <a16:creationId xmlns:a16="http://schemas.microsoft.com/office/drawing/2014/main" id="{68B84EF0-EAD5-1764-E170-E72C9633CC39}"/>
                    </a:ext>
                  </a:extLst>
                </p:cNvPr>
                <p:cNvPicPr>
                  <a:picLocks noChangeAspect="1"/>
                </p:cNvPicPr>
                <p:nvPr/>
              </p:nvPicPr>
              <p:blipFill>
                <a:blip r:embed="rId5"/>
                <a:stretch>
                  <a:fillRect/>
                </a:stretch>
              </p:blipFill>
              <p:spPr>
                <a:xfrm>
                  <a:off x="14507057" y="3734982"/>
                  <a:ext cx="3581400" cy="4272547"/>
                </a:xfrm>
                <a:prstGeom prst="rect">
                  <a:avLst/>
                </a:prstGeom>
              </p:spPr>
            </p:pic>
            <p:sp>
              <p:nvSpPr>
                <p:cNvPr id="26" name="TextBox 25">
                  <a:extLst>
                    <a:ext uri="{FF2B5EF4-FFF2-40B4-BE49-F238E27FC236}">
                      <a16:creationId xmlns:a16="http://schemas.microsoft.com/office/drawing/2014/main" id="{AC1C381A-8761-CCF1-2F80-5DC3CAC223F1}"/>
                    </a:ext>
                  </a:extLst>
                </p:cNvPr>
                <p:cNvSpPr txBox="1"/>
                <p:nvPr/>
              </p:nvSpPr>
              <p:spPr>
                <a:xfrm>
                  <a:off x="14690982" y="8221247"/>
                  <a:ext cx="358803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Saccharose (C</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22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11</a:t>
                  </a:r>
                  <a:r>
                    <a:rPr lang="en-US" sz="2500">
                      <a:latin typeface="Arial" panose="020B0604020202020204" pitchFamily="34" charset="0"/>
                      <a:cs typeface="Arial" panose="020B0604020202020204" pitchFamily="34" charset="0"/>
                    </a:rPr>
                    <a:t>)</a:t>
                  </a:r>
                </a:p>
              </p:txBody>
            </p:sp>
          </p:grpSp>
        </p:grpSp>
        <p:sp>
          <p:nvSpPr>
            <p:cNvPr id="32" name="TextBox 31">
              <a:extLst>
                <a:ext uri="{FF2B5EF4-FFF2-40B4-BE49-F238E27FC236}">
                  <a16:creationId xmlns:a16="http://schemas.microsoft.com/office/drawing/2014/main" id="{620F1B69-9985-522E-6C74-B1B6C1B0D856}"/>
                </a:ext>
              </a:extLst>
            </p:cNvPr>
            <p:cNvSpPr txBox="1"/>
            <p:nvPr/>
          </p:nvSpPr>
          <p:spPr>
            <a:xfrm>
              <a:off x="0" y="9134195"/>
              <a:ext cx="18288000"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1.2 Một số hóa chất sử dụng trong môn Khoa học tự nhiên 9</a:t>
              </a:r>
            </a:p>
          </p:txBody>
        </p:sp>
      </p:grpSp>
    </p:spTree>
    <p:extLst>
      <p:ext uri="{BB962C8B-B14F-4D97-AF65-F5344CB8AC3E}">
        <p14:creationId xmlns:p14="http://schemas.microsoft.com/office/powerpoint/2010/main" val="13951962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980903" y="6339054"/>
            <a:ext cx="10537372" cy="3299600"/>
            <a:chOff x="-775899" y="5128159"/>
            <a:chExt cx="8175172" cy="3581400"/>
          </a:xfrm>
        </p:grpSpPr>
        <p:sp>
          <p:nvSpPr>
            <p:cNvPr id="5" name="Rounded Rectangular Callout 4"/>
            <p:cNvSpPr/>
            <p:nvPr/>
          </p:nvSpPr>
          <p:spPr>
            <a:xfrm>
              <a:off x="-775899" y="5128159"/>
              <a:ext cx="8175172" cy="3581400"/>
            </a:xfrm>
            <a:prstGeom prst="wedgeRoundRectCallout">
              <a:avLst>
                <a:gd name="adj1" fmla="val -70013"/>
                <a:gd name="adj2" fmla="val 38068"/>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24021" y="5128159"/>
              <a:ext cx="7336972" cy="3499509"/>
            </a:xfrm>
            <a:prstGeom prst="rect">
              <a:avLst/>
            </a:prstGeom>
          </p:spPr>
          <p:txBody>
            <a:bodyPr wrap="square">
              <a:spAutoFit/>
            </a:bodyPr>
            <a:lstStyle/>
            <a:p>
              <a:pPr algn="just">
                <a:lnSpc>
                  <a:spcPct val="150000"/>
                </a:lnSpc>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số các hợp chất được chỉ ra ở Hình 1.2, em hãy cho biết những hóa chất nào thường gặp trong tự nhiên, những hóa chất nào thường sử dụng trong sản xuất bánh, kẹo.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914C21C-6271-2D1E-6293-8DB429D8593C}"/>
              </a:ext>
            </a:extLst>
          </p:cNvPr>
          <p:cNvGrpSpPr/>
          <p:nvPr/>
        </p:nvGrpSpPr>
        <p:grpSpPr>
          <a:xfrm>
            <a:off x="533400" y="6241436"/>
            <a:ext cx="4528845" cy="4038694"/>
            <a:chOff x="533400" y="6241436"/>
            <a:chExt cx="4528845" cy="4038694"/>
          </a:xfrm>
        </p:grpSpPr>
        <p:pic>
          <p:nvPicPr>
            <p:cNvPr id="3" name="Picture 2"/>
            <p:cNvPicPr>
              <a:picLocks noChangeAspect="1"/>
            </p:cNvPicPr>
            <p:nvPr/>
          </p:nvPicPr>
          <p:blipFill>
            <a:blip r:embed="rId2"/>
            <a:stretch>
              <a:fillRect/>
            </a:stretch>
          </p:blipFill>
          <p:spPr>
            <a:xfrm>
              <a:off x="533400" y="7123273"/>
              <a:ext cx="4419600" cy="3156857"/>
            </a:xfrm>
            <a:prstGeom prst="rect">
              <a:avLst/>
            </a:prstGeom>
          </p:spPr>
        </p:pic>
        <p:sp>
          <p:nvSpPr>
            <p:cNvPr id="19" name="TextBox 18">
              <a:extLst>
                <a:ext uri="{FF2B5EF4-FFF2-40B4-BE49-F238E27FC236}">
                  <a16:creationId xmlns:a16="http://schemas.microsoft.com/office/drawing/2014/main" id="{44A216EB-CCA0-6402-EE9E-351D12E55E3E}"/>
                </a:ext>
              </a:extLst>
            </p:cNvPr>
            <p:cNvSpPr txBox="1"/>
            <p:nvPr/>
          </p:nvSpPr>
          <p:spPr>
            <a:xfrm>
              <a:off x="740228" y="6241436"/>
              <a:ext cx="432201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NHÓM</a:t>
              </a:r>
            </a:p>
          </p:txBody>
        </p:sp>
      </p:grpSp>
      <p:grpSp>
        <p:nvGrpSpPr>
          <p:cNvPr id="32" name="Group 31">
            <a:extLst>
              <a:ext uri="{FF2B5EF4-FFF2-40B4-BE49-F238E27FC236}">
                <a16:creationId xmlns:a16="http://schemas.microsoft.com/office/drawing/2014/main" id="{C740C3A7-740F-E6A6-4558-7C5C3EC0EE42}"/>
              </a:ext>
            </a:extLst>
          </p:cNvPr>
          <p:cNvGrpSpPr/>
          <p:nvPr/>
        </p:nvGrpSpPr>
        <p:grpSpPr>
          <a:xfrm>
            <a:off x="14748" y="-3687"/>
            <a:ext cx="18288000" cy="5864666"/>
            <a:chOff x="12049" y="3446357"/>
            <a:chExt cx="18288000" cy="5864666"/>
          </a:xfrm>
        </p:grpSpPr>
        <p:grpSp>
          <p:nvGrpSpPr>
            <p:cNvPr id="33" name="Group 32">
              <a:extLst>
                <a:ext uri="{FF2B5EF4-FFF2-40B4-BE49-F238E27FC236}">
                  <a16:creationId xmlns:a16="http://schemas.microsoft.com/office/drawing/2014/main" id="{578F6B3D-F56B-EEA0-FEBF-962807782F8C}"/>
                </a:ext>
              </a:extLst>
            </p:cNvPr>
            <p:cNvGrpSpPr/>
            <p:nvPr/>
          </p:nvGrpSpPr>
          <p:grpSpPr>
            <a:xfrm>
              <a:off x="152400" y="3446357"/>
              <a:ext cx="18115935" cy="5178626"/>
              <a:chOff x="152400" y="3446357"/>
              <a:chExt cx="18115935" cy="5178626"/>
            </a:xfrm>
          </p:grpSpPr>
          <p:grpSp>
            <p:nvGrpSpPr>
              <p:cNvPr id="35" name="Group 34">
                <a:extLst>
                  <a:ext uri="{FF2B5EF4-FFF2-40B4-BE49-F238E27FC236}">
                    <a16:creationId xmlns:a16="http://schemas.microsoft.com/office/drawing/2014/main" id="{656CCD8B-470F-BA25-BE4D-522804653948}"/>
                  </a:ext>
                </a:extLst>
              </p:cNvPr>
              <p:cNvGrpSpPr/>
              <p:nvPr/>
            </p:nvGrpSpPr>
            <p:grpSpPr>
              <a:xfrm>
                <a:off x="152400" y="3965366"/>
                <a:ext cx="5184433" cy="4659616"/>
                <a:chOff x="805800" y="3440670"/>
                <a:chExt cx="3968698" cy="3566949"/>
              </a:xfrm>
            </p:grpSpPr>
            <p:pic>
              <p:nvPicPr>
                <p:cNvPr id="45" name="Picture 44">
                  <a:extLst>
                    <a:ext uri="{FF2B5EF4-FFF2-40B4-BE49-F238E27FC236}">
                      <a16:creationId xmlns:a16="http://schemas.microsoft.com/office/drawing/2014/main" id="{EA35A972-9455-379E-6448-4723B9F7673F}"/>
                    </a:ext>
                  </a:extLst>
                </p:cNvPr>
                <p:cNvPicPr>
                  <a:picLocks noChangeAspect="1"/>
                </p:cNvPicPr>
                <p:nvPr/>
              </p:nvPicPr>
              <p:blipFill>
                <a:blip r:embed="rId3"/>
                <a:stretch>
                  <a:fillRect/>
                </a:stretch>
              </p:blipFill>
              <p:spPr>
                <a:xfrm>
                  <a:off x="1073125" y="3440670"/>
                  <a:ext cx="3581400" cy="2870536"/>
                </a:xfrm>
                <a:prstGeom prst="rect">
                  <a:avLst/>
                </a:prstGeom>
              </p:spPr>
            </p:pic>
            <p:sp>
              <p:nvSpPr>
                <p:cNvPr id="46" name="TextBox 45">
                  <a:extLst>
                    <a:ext uri="{FF2B5EF4-FFF2-40B4-BE49-F238E27FC236}">
                      <a16:creationId xmlns:a16="http://schemas.microsoft.com/office/drawing/2014/main" id="{B1D7316F-53C0-AD5F-C49D-8EE9E5370F71}"/>
                    </a:ext>
                  </a:extLst>
                </p:cNvPr>
                <p:cNvSpPr txBox="1"/>
                <p:nvPr/>
              </p:nvSpPr>
              <p:spPr>
                <a:xfrm>
                  <a:off x="805800" y="6642433"/>
                  <a:ext cx="3968698"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Đá vôi (calcium carbonate, CaCO</a:t>
                  </a:r>
                  <a:r>
                    <a:rPr lang="en-US" sz="2500" baseline="-25000">
                      <a:latin typeface="Arial" panose="020B0604020202020204" pitchFamily="34" charset="0"/>
                      <a:cs typeface="Arial" panose="020B0604020202020204" pitchFamily="34" charset="0"/>
                    </a:rPr>
                    <a:t>3</a:t>
                  </a:r>
                  <a:r>
                    <a:rPr lang="en-US" sz="2500">
                      <a:latin typeface="Arial" panose="020B0604020202020204" pitchFamily="34" charset="0"/>
                      <a:cs typeface="Arial" panose="020B0604020202020204" pitchFamily="34" charset="0"/>
                    </a:rPr>
                    <a:t>)</a:t>
                  </a:r>
                </a:p>
              </p:txBody>
            </p:sp>
          </p:grpSp>
          <p:grpSp>
            <p:nvGrpSpPr>
              <p:cNvPr id="36" name="Group 35">
                <a:extLst>
                  <a:ext uri="{FF2B5EF4-FFF2-40B4-BE49-F238E27FC236}">
                    <a16:creationId xmlns:a16="http://schemas.microsoft.com/office/drawing/2014/main" id="{34080598-F1F2-D4BB-F9CB-22BA1B26DA50}"/>
                  </a:ext>
                </a:extLst>
              </p:cNvPr>
              <p:cNvGrpSpPr/>
              <p:nvPr/>
            </p:nvGrpSpPr>
            <p:grpSpPr>
              <a:xfrm>
                <a:off x="5459419" y="4409327"/>
                <a:ext cx="4715105" cy="4215656"/>
                <a:chOff x="5919508" y="3780523"/>
                <a:chExt cx="3609426" cy="3227095"/>
              </a:xfrm>
            </p:grpSpPr>
            <p:pic>
              <p:nvPicPr>
                <p:cNvPr id="43" name="Picture 42">
                  <a:extLst>
                    <a:ext uri="{FF2B5EF4-FFF2-40B4-BE49-F238E27FC236}">
                      <a16:creationId xmlns:a16="http://schemas.microsoft.com/office/drawing/2014/main" id="{92D6488E-6737-99AE-CD9F-5FE1BFAB1E3D}"/>
                    </a:ext>
                  </a:extLst>
                </p:cNvPr>
                <p:cNvPicPr>
                  <a:picLocks noChangeAspect="1"/>
                </p:cNvPicPr>
                <p:nvPr/>
              </p:nvPicPr>
              <p:blipFill>
                <a:blip r:embed="rId4"/>
                <a:stretch>
                  <a:fillRect/>
                </a:stretch>
              </p:blipFill>
              <p:spPr>
                <a:xfrm>
                  <a:off x="5919508" y="3780523"/>
                  <a:ext cx="3572528" cy="2529454"/>
                </a:xfrm>
                <a:prstGeom prst="rect">
                  <a:avLst/>
                </a:prstGeom>
              </p:spPr>
            </p:pic>
            <p:sp>
              <p:nvSpPr>
                <p:cNvPr id="44" name="TextBox 43">
                  <a:extLst>
                    <a:ext uri="{FF2B5EF4-FFF2-40B4-BE49-F238E27FC236}">
                      <a16:creationId xmlns:a16="http://schemas.microsoft.com/office/drawing/2014/main" id="{37533F78-E697-CEBE-D2B6-762B29E4CEE5}"/>
                    </a:ext>
                  </a:extLst>
                </p:cNvPr>
                <p:cNvSpPr txBox="1"/>
                <p:nvPr/>
              </p:nvSpPr>
              <p:spPr>
                <a:xfrm>
                  <a:off x="6074393" y="6642432"/>
                  <a:ext cx="3454541" cy="365186"/>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Vôi sống (calcium oxide, CaO)</a:t>
                  </a:r>
                </a:p>
              </p:txBody>
            </p:sp>
          </p:grpSp>
          <p:grpSp>
            <p:nvGrpSpPr>
              <p:cNvPr id="37" name="Group 36">
                <a:extLst>
                  <a:ext uri="{FF2B5EF4-FFF2-40B4-BE49-F238E27FC236}">
                    <a16:creationId xmlns:a16="http://schemas.microsoft.com/office/drawing/2014/main" id="{01703E22-E9C4-B4EE-7363-0BDD25CD15CE}"/>
                  </a:ext>
                </a:extLst>
              </p:cNvPr>
              <p:cNvGrpSpPr/>
              <p:nvPr/>
            </p:nvGrpSpPr>
            <p:grpSpPr>
              <a:xfrm>
                <a:off x="10603196" y="3446357"/>
                <a:ext cx="3413849" cy="5178625"/>
                <a:chOff x="10603196" y="3446357"/>
                <a:chExt cx="3413849" cy="5178625"/>
              </a:xfrm>
            </p:grpSpPr>
            <p:pic>
              <p:nvPicPr>
                <p:cNvPr id="41" name="Picture 40">
                  <a:extLst>
                    <a:ext uri="{FF2B5EF4-FFF2-40B4-BE49-F238E27FC236}">
                      <a16:creationId xmlns:a16="http://schemas.microsoft.com/office/drawing/2014/main" id="{0DB1DEB0-D5C7-A50C-7A86-7937BE821729}"/>
                    </a:ext>
                  </a:extLst>
                </p:cNvPr>
                <p:cNvPicPr>
                  <a:picLocks noChangeAspect="1"/>
                </p:cNvPicPr>
                <p:nvPr/>
              </p:nvPicPr>
              <p:blipFill>
                <a:blip r:embed="rId5"/>
                <a:stretch>
                  <a:fillRect/>
                </a:stretch>
              </p:blipFill>
              <p:spPr>
                <a:xfrm>
                  <a:off x="10603196" y="3446357"/>
                  <a:ext cx="3413849" cy="4502930"/>
                </a:xfrm>
                <a:prstGeom prst="rect">
                  <a:avLst/>
                </a:prstGeom>
              </p:spPr>
            </p:pic>
            <p:sp>
              <p:nvSpPr>
                <p:cNvPr id="42" name="TextBox 41">
                  <a:extLst>
                    <a:ext uri="{FF2B5EF4-FFF2-40B4-BE49-F238E27FC236}">
                      <a16:creationId xmlns:a16="http://schemas.microsoft.com/office/drawing/2014/main" id="{EB7F3096-5906-EAD2-F595-A8A22DE786F1}"/>
                    </a:ext>
                  </a:extLst>
                </p:cNvPr>
                <p:cNvSpPr txBox="1"/>
                <p:nvPr/>
              </p:nvSpPr>
              <p:spPr>
                <a:xfrm>
                  <a:off x="11065431" y="8147928"/>
                  <a:ext cx="285046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Glucose (C</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6</a:t>
                  </a:r>
                  <a:r>
                    <a:rPr lang="en-US" sz="2500">
                      <a:latin typeface="Arial" panose="020B0604020202020204" pitchFamily="34" charset="0"/>
                      <a:cs typeface="Arial" panose="020B0604020202020204" pitchFamily="34" charset="0"/>
                    </a:rPr>
                    <a:t>)</a:t>
                  </a:r>
                </a:p>
              </p:txBody>
            </p:sp>
          </p:grpSp>
          <p:grpSp>
            <p:nvGrpSpPr>
              <p:cNvPr id="38" name="Group 37">
                <a:extLst>
                  <a:ext uri="{FF2B5EF4-FFF2-40B4-BE49-F238E27FC236}">
                    <a16:creationId xmlns:a16="http://schemas.microsoft.com/office/drawing/2014/main" id="{06F3A6FD-14B1-50A7-285A-C13BC8936471}"/>
                  </a:ext>
                </a:extLst>
              </p:cNvPr>
              <p:cNvGrpSpPr/>
              <p:nvPr/>
            </p:nvGrpSpPr>
            <p:grpSpPr>
              <a:xfrm>
                <a:off x="14496376" y="3661502"/>
                <a:ext cx="3771959" cy="4963319"/>
                <a:chOff x="14507057" y="3734982"/>
                <a:chExt cx="3771959" cy="4963319"/>
              </a:xfrm>
            </p:grpSpPr>
            <p:pic>
              <p:nvPicPr>
                <p:cNvPr id="39" name="Picture 38">
                  <a:extLst>
                    <a:ext uri="{FF2B5EF4-FFF2-40B4-BE49-F238E27FC236}">
                      <a16:creationId xmlns:a16="http://schemas.microsoft.com/office/drawing/2014/main" id="{17BF496A-59E3-5613-E2F4-FB3995F660EF}"/>
                    </a:ext>
                  </a:extLst>
                </p:cNvPr>
                <p:cNvPicPr>
                  <a:picLocks noChangeAspect="1"/>
                </p:cNvPicPr>
                <p:nvPr/>
              </p:nvPicPr>
              <p:blipFill>
                <a:blip r:embed="rId6"/>
                <a:stretch>
                  <a:fillRect/>
                </a:stretch>
              </p:blipFill>
              <p:spPr>
                <a:xfrm>
                  <a:off x="14507057" y="3734982"/>
                  <a:ext cx="3581400" cy="4272547"/>
                </a:xfrm>
                <a:prstGeom prst="rect">
                  <a:avLst/>
                </a:prstGeom>
              </p:spPr>
            </p:pic>
            <p:sp>
              <p:nvSpPr>
                <p:cNvPr id="40" name="TextBox 39">
                  <a:extLst>
                    <a:ext uri="{FF2B5EF4-FFF2-40B4-BE49-F238E27FC236}">
                      <a16:creationId xmlns:a16="http://schemas.microsoft.com/office/drawing/2014/main" id="{F4A75B50-7C3F-F944-6F09-567A9DDD71B6}"/>
                    </a:ext>
                  </a:extLst>
                </p:cNvPr>
                <p:cNvSpPr txBox="1"/>
                <p:nvPr/>
              </p:nvSpPr>
              <p:spPr>
                <a:xfrm>
                  <a:off x="14690982" y="8221247"/>
                  <a:ext cx="358803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Saccharose (C</a:t>
                  </a:r>
                  <a:r>
                    <a:rPr lang="en-US" sz="2500" baseline="-25000">
                      <a:latin typeface="Arial" panose="020B0604020202020204" pitchFamily="34" charset="0"/>
                      <a:cs typeface="Arial" panose="020B0604020202020204" pitchFamily="34" charset="0"/>
                    </a:rPr>
                    <a:t>12</a:t>
                  </a:r>
                  <a:r>
                    <a:rPr lang="en-US" sz="2500">
                      <a:latin typeface="Arial" panose="020B0604020202020204" pitchFamily="34" charset="0"/>
                      <a:cs typeface="Arial" panose="020B0604020202020204" pitchFamily="34" charset="0"/>
                    </a:rPr>
                    <a:t>H</a:t>
                  </a:r>
                  <a:r>
                    <a:rPr lang="en-US" sz="2500" baseline="-25000">
                      <a:latin typeface="Arial" panose="020B0604020202020204" pitchFamily="34" charset="0"/>
                      <a:cs typeface="Arial" panose="020B0604020202020204" pitchFamily="34" charset="0"/>
                    </a:rPr>
                    <a:t>22</a:t>
                  </a:r>
                  <a:r>
                    <a:rPr lang="en-US" sz="2500">
                      <a:latin typeface="Arial" panose="020B0604020202020204" pitchFamily="34" charset="0"/>
                      <a:cs typeface="Arial" panose="020B0604020202020204" pitchFamily="34" charset="0"/>
                    </a:rPr>
                    <a:t>O</a:t>
                  </a:r>
                  <a:r>
                    <a:rPr lang="en-US" sz="2500" baseline="-25000">
                      <a:latin typeface="Arial" panose="020B0604020202020204" pitchFamily="34" charset="0"/>
                      <a:cs typeface="Arial" panose="020B0604020202020204" pitchFamily="34" charset="0"/>
                    </a:rPr>
                    <a:t>11</a:t>
                  </a:r>
                  <a:r>
                    <a:rPr lang="en-US" sz="2500">
                      <a:latin typeface="Arial" panose="020B0604020202020204" pitchFamily="34" charset="0"/>
                      <a:cs typeface="Arial" panose="020B0604020202020204" pitchFamily="34" charset="0"/>
                    </a:rPr>
                    <a:t>)</a:t>
                  </a:r>
                </a:p>
              </p:txBody>
            </p:sp>
          </p:grpSp>
        </p:grpSp>
        <p:sp>
          <p:nvSpPr>
            <p:cNvPr id="34" name="TextBox 33">
              <a:extLst>
                <a:ext uri="{FF2B5EF4-FFF2-40B4-BE49-F238E27FC236}">
                  <a16:creationId xmlns:a16="http://schemas.microsoft.com/office/drawing/2014/main" id="{50EC35CE-AD66-BFD7-112C-EFD814C0A14A}"/>
                </a:ext>
              </a:extLst>
            </p:cNvPr>
            <p:cNvSpPr txBox="1"/>
            <p:nvPr/>
          </p:nvSpPr>
          <p:spPr>
            <a:xfrm>
              <a:off x="12049" y="8757025"/>
              <a:ext cx="18288000"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1.2 Một số hóa chất sử dụng trong môn Khoa học tự nhiên 9</a:t>
              </a:r>
            </a:p>
          </p:txBody>
        </p:sp>
      </p:grpSp>
    </p:spTree>
    <p:extLst>
      <p:ext uri="{BB962C8B-B14F-4D97-AF65-F5344CB8AC3E}">
        <p14:creationId xmlns:p14="http://schemas.microsoft.com/office/powerpoint/2010/main" val="1631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BC3"/>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20" name="Group 19"/>
          <p:cNvGrpSpPr/>
          <p:nvPr/>
        </p:nvGrpSpPr>
        <p:grpSpPr>
          <a:xfrm>
            <a:off x="1295400" y="552450"/>
            <a:ext cx="5867400" cy="1143000"/>
            <a:chOff x="1295400" y="552450"/>
            <a:chExt cx="5867400" cy="1143000"/>
          </a:xfrm>
        </p:grpSpPr>
        <p:sp>
          <p:nvSpPr>
            <p:cNvPr id="18" name="Round Same Side Corner Rectangle 17"/>
            <p:cNvSpPr/>
            <p:nvPr/>
          </p:nvSpPr>
          <p:spPr>
            <a:xfrm flipV="1">
              <a:off x="1295400" y="552450"/>
              <a:ext cx="5867400" cy="1143000"/>
            </a:xfrm>
            <a:prstGeom prst="round2SameRect">
              <a:avLst>
                <a:gd name="adj1" fmla="val 38001"/>
                <a:gd name="adj2" fmla="val 0"/>
              </a:avLst>
            </a:prstGeom>
            <a:solidFill>
              <a:srgbClr val="D2E3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09700" y="770007"/>
              <a:ext cx="563880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a:t>
              </a:r>
              <a:endParaRPr lang="en-US" sz="5000" b="1" dirty="0">
                <a:solidFill>
                  <a:srgbClr val="FF0000"/>
                </a:solidFill>
                <a:latin typeface="Arial" panose="020B0604020202020204" pitchFamily="34" charset="0"/>
                <a:cs typeface="Arial" panose="020B0604020202020204" pitchFamily="34" charset="0"/>
              </a:endParaRPr>
            </a:p>
          </p:txBody>
        </p:sp>
      </p:grpSp>
      <p:sp>
        <p:nvSpPr>
          <p:cNvPr id="5" name="Oval 4">
            <a:extLst>
              <a:ext uri="{FF2B5EF4-FFF2-40B4-BE49-F238E27FC236}">
                <a16:creationId xmlns:a16="http://schemas.microsoft.com/office/drawing/2014/main" id="{353C21FD-0231-C14A-E41D-FF44EF32B663}"/>
              </a:ext>
            </a:extLst>
          </p:cNvPr>
          <p:cNvSpPr/>
          <p:nvPr/>
        </p:nvSpPr>
        <p:spPr>
          <a:xfrm>
            <a:off x="715968"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Đá vôi </a:t>
            </a:r>
          </a:p>
        </p:txBody>
      </p:sp>
      <p:sp>
        <p:nvSpPr>
          <p:cNvPr id="6" name="Oval 5">
            <a:extLst>
              <a:ext uri="{FF2B5EF4-FFF2-40B4-BE49-F238E27FC236}">
                <a16:creationId xmlns:a16="http://schemas.microsoft.com/office/drawing/2014/main" id="{B29AFBB3-520D-5B85-A056-41D95E1A0775}"/>
              </a:ext>
            </a:extLst>
          </p:cNvPr>
          <p:cNvSpPr/>
          <p:nvPr/>
        </p:nvSpPr>
        <p:spPr>
          <a:xfrm>
            <a:off x="5120484"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Vôi sống</a:t>
            </a:r>
          </a:p>
        </p:txBody>
      </p:sp>
      <p:sp>
        <p:nvSpPr>
          <p:cNvPr id="8" name="Oval 7">
            <a:extLst>
              <a:ext uri="{FF2B5EF4-FFF2-40B4-BE49-F238E27FC236}">
                <a16:creationId xmlns:a16="http://schemas.microsoft.com/office/drawing/2014/main" id="{698F6DEB-9D02-606B-F3E3-5190AED8D680}"/>
              </a:ext>
            </a:extLst>
          </p:cNvPr>
          <p:cNvSpPr/>
          <p:nvPr/>
        </p:nvSpPr>
        <p:spPr>
          <a:xfrm>
            <a:off x="9525000" y="3086100"/>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Glucose</a:t>
            </a:r>
            <a:endParaRPr lang="en-US" sz="3200" b="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510E36EC-04C0-C001-6116-46A2898F86E1}"/>
              </a:ext>
            </a:extLst>
          </p:cNvPr>
          <p:cNvSpPr/>
          <p:nvPr/>
        </p:nvSpPr>
        <p:spPr>
          <a:xfrm>
            <a:off x="13929516" y="3084871"/>
            <a:ext cx="3613577" cy="1295400"/>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Saccharose</a:t>
            </a:r>
            <a:endParaRPr lang="en-US" sz="3200" b="1">
              <a:solidFill>
                <a:schemeClr val="tx1"/>
              </a:solidFill>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E0683AFD-413F-6EC2-23E5-2C228A66829E}"/>
              </a:ext>
            </a:extLst>
          </p:cNvPr>
          <p:cNvSpPr/>
          <p:nvPr/>
        </p:nvSpPr>
        <p:spPr>
          <a:xfrm rot="5400000">
            <a:off x="3883163" y="1996871"/>
            <a:ext cx="1866900" cy="64198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79526B3D-8477-CDB5-AAD9-11080EA5A19A}"/>
              </a:ext>
            </a:extLst>
          </p:cNvPr>
          <p:cNvSpPr/>
          <p:nvPr/>
        </p:nvSpPr>
        <p:spPr>
          <a:xfrm rot="5400000">
            <a:off x="12644746" y="1996871"/>
            <a:ext cx="1866900" cy="64198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85F1ED0B-227E-46EB-8F73-758A560ED30D}"/>
              </a:ext>
            </a:extLst>
          </p:cNvPr>
          <p:cNvSpPr txBox="1"/>
          <p:nvPr/>
        </p:nvSpPr>
        <p:spPr>
          <a:xfrm>
            <a:off x="1500928" y="6174419"/>
            <a:ext cx="6919116"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Hóa chất thường gặp trong tự nhiên</a:t>
            </a:r>
            <a:endParaRPr lang="en-US" sz="4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632FDFF-2724-22AB-CFDD-5C0C93B152B3}"/>
              </a:ext>
            </a:extLst>
          </p:cNvPr>
          <p:cNvSpPr txBox="1"/>
          <p:nvPr/>
        </p:nvSpPr>
        <p:spPr>
          <a:xfrm>
            <a:off x="10529706" y="6174264"/>
            <a:ext cx="6618285"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Hóa chất thường sử dụng trong sản xuất bánh, kẹo</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animBg="1"/>
      <p:bldP spid="16" grpId="0" animBg="1"/>
      <p:bldP spid="17" grpId="0" animBg="1"/>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5800" y="647700"/>
            <a:ext cx="15925800" cy="1930354"/>
            <a:chOff x="685800" y="647700"/>
            <a:chExt cx="15925800" cy="1930354"/>
          </a:xfrm>
        </p:grpSpPr>
        <p:sp>
          <p:nvSpPr>
            <p:cNvPr id="2" name="Rectangle 1"/>
            <p:cNvSpPr/>
            <p:nvPr/>
          </p:nvSpPr>
          <p:spPr>
            <a:xfrm>
              <a:off x="2590800" y="647700"/>
              <a:ext cx="14020800" cy="1824923"/>
            </a:xfrm>
            <a:prstGeom prst="rect">
              <a:avLst/>
            </a:prstGeom>
          </p:spPr>
          <p:txBody>
            <a:bodyPr wrap="square">
              <a:spAutoFit/>
            </a:bodyPr>
            <a:lstStyle/>
            <a:p>
              <a:pPr algn="ctr">
                <a:lnSpc>
                  <a:spcPct val="150000"/>
                </a:lnSpc>
              </a:pPr>
              <a:r>
                <a:rPr lang="en-US" sz="4000" b="1" dirty="0" err="1">
                  <a:solidFill>
                    <a:schemeClr val="accent2"/>
                  </a:solidFill>
                  <a:latin typeface="Arial" panose="020B0604020202020204" pitchFamily="34" charset="0"/>
                  <a:cs typeface="Arial" panose="020B0604020202020204" pitchFamily="34" charset="0"/>
                </a:rPr>
                <a:t>Một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số</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hóa</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chất</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cơ</a:t>
              </a:r>
              <a:r>
                <a:rPr lang="en-US" sz="4000" b="1" dirty="0">
                  <a:solidFill>
                    <a:schemeClr val="accent2"/>
                  </a:solidFill>
                  <a:latin typeface="Arial" panose="020B0604020202020204" pitchFamily="34" charset="0"/>
                  <a:cs typeface="Arial" panose="020B0604020202020204" pitchFamily="34" charset="0"/>
                </a:rPr>
                <a:t> </a:t>
              </a:r>
              <a:r>
                <a:rPr lang="en-US" sz="4000" b="1" dirty="0" err="1">
                  <a:solidFill>
                    <a:schemeClr val="accent2"/>
                  </a:solidFill>
                  <a:latin typeface="Arial" panose="020B0604020202020204" pitchFamily="34" charset="0"/>
                  <a:cs typeface="Arial" panose="020B0604020202020204" pitchFamily="34" charset="0"/>
                </a:rPr>
                <a:t>bản</a:t>
              </a:r>
              <a:r>
                <a:rPr lang="en-US" sz="4000" b="1" dirty="0">
                  <a:solidFill>
                    <a:schemeClr val="accent2"/>
                  </a:solidFill>
                  <a:latin typeface="Arial" panose="020B0604020202020204" pitchFamily="34" charset="0"/>
                  <a:cs typeface="Arial" panose="020B0604020202020204" pitchFamily="34" charset="0"/>
                </a:rPr>
                <a:t> t</a:t>
              </a:r>
              <a:r>
                <a:rPr lang="vi-VN" sz="4000" b="1" dirty="0">
                  <a:solidFill>
                    <a:schemeClr val="accent2"/>
                  </a:solidFill>
                  <a:latin typeface="Arial" panose="020B0604020202020204" pitchFamily="34" charset="0"/>
                  <a:cs typeface="Arial" panose="020B0604020202020204" pitchFamily="34" charset="0"/>
                </a:rPr>
                <a:t>rong phòng thí nghiệm hóa học ở trường phổ thông </a:t>
              </a:r>
              <a:endParaRPr lang="en-US" sz="4000" b="1" dirty="0">
                <a:solidFill>
                  <a:schemeClr val="accent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85800" y="647700"/>
              <a:ext cx="1494936" cy="1930354"/>
            </a:xfrm>
            <a:prstGeom prst="rect">
              <a:avLst/>
            </a:prstGeom>
          </p:spPr>
        </p:pic>
      </p:grpSp>
      <p:sp>
        <p:nvSpPr>
          <p:cNvPr id="4" name="Pentagon 3"/>
          <p:cNvSpPr/>
          <p:nvPr/>
        </p:nvSpPr>
        <p:spPr>
          <a:xfrm>
            <a:off x="0" y="3086100"/>
            <a:ext cx="31242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Kim </a:t>
            </a:r>
            <a:r>
              <a:rPr lang="en-US" sz="4000" b="1" dirty="0" err="1">
                <a:solidFill>
                  <a:schemeClr val="bg1"/>
                </a:solidFill>
                <a:latin typeface="Arial" panose="020B0604020202020204" pitchFamily="34" charset="0"/>
                <a:cs typeface="Arial" panose="020B0604020202020204" pitchFamily="34" charset="0"/>
              </a:rPr>
              <a:t>loại</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838200" y="4762500"/>
            <a:ext cx="5791200" cy="4929080"/>
            <a:chOff x="838200" y="4762500"/>
            <a:chExt cx="5791200" cy="492908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762500"/>
              <a:ext cx="5791200" cy="3860800"/>
            </a:xfrm>
            <a:prstGeom prst="rect">
              <a:avLst/>
            </a:prstGeom>
          </p:spPr>
        </p:pic>
        <p:pic>
          <p:nvPicPr>
            <p:cNvPr id="8" name="Picture 7"/>
            <p:cNvPicPr>
              <a:picLocks noChangeAspect="1"/>
            </p:cNvPicPr>
            <p:nvPr/>
          </p:nvPicPr>
          <p:blipFill>
            <a:blip r:embed="rId4"/>
            <a:stretch>
              <a:fillRect/>
            </a:stretch>
          </p:blipFill>
          <p:spPr>
            <a:xfrm>
              <a:off x="2925279" y="8267700"/>
              <a:ext cx="1617042" cy="1423880"/>
            </a:xfrm>
            <a:prstGeom prst="rect">
              <a:avLst/>
            </a:prstGeom>
          </p:spPr>
        </p:pic>
      </p:grpSp>
      <p:grpSp>
        <p:nvGrpSpPr>
          <p:cNvPr id="12" name="Group 11"/>
          <p:cNvGrpSpPr/>
          <p:nvPr/>
        </p:nvGrpSpPr>
        <p:grpSpPr>
          <a:xfrm>
            <a:off x="7162800" y="4762500"/>
            <a:ext cx="5009524" cy="4929080"/>
            <a:chOff x="7162800" y="4762500"/>
            <a:chExt cx="5009524" cy="492908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4762500"/>
              <a:ext cx="5009524" cy="3860800"/>
            </a:xfrm>
            <a:prstGeom prst="rect">
              <a:avLst/>
            </a:prstGeom>
          </p:spPr>
        </p:pic>
        <p:pic>
          <p:nvPicPr>
            <p:cNvPr id="9" name="Picture 8"/>
            <p:cNvPicPr>
              <a:picLocks noChangeAspect="1"/>
            </p:cNvPicPr>
            <p:nvPr/>
          </p:nvPicPr>
          <p:blipFill>
            <a:blip r:embed="rId6"/>
            <a:stretch>
              <a:fillRect/>
            </a:stretch>
          </p:blipFill>
          <p:spPr>
            <a:xfrm>
              <a:off x="8792177" y="8267700"/>
              <a:ext cx="1618046" cy="1423880"/>
            </a:xfrm>
            <a:prstGeom prst="rect">
              <a:avLst/>
            </a:prstGeom>
          </p:spPr>
        </p:pic>
      </p:grpSp>
      <p:grpSp>
        <p:nvGrpSpPr>
          <p:cNvPr id="11" name="Group 10"/>
          <p:cNvGrpSpPr/>
          <p:nvPr/>
        </p:nvGrpSpPr>
        <p:grpSpPr>
          <a:xfrm>
            <a:off x="12705724" y="4762500"/>
            <a:ext cx="5035766" cy="4929080"/>
            <a:chOff x="12705724" y="4762500"/>
            <a:chExt cx="5035766" cy="4929080"/>
          </a:xfrm>
        </p:grpSpPr>
        <p:pic>
          <p:nvPicPr>
            <p:cNvPr id="7" name="Picture 6"/>
            <p:cNvPicPr>
              <a:picLocks noChangeAspect="1"/>
            </p:cNvPicPr>
            <p:nvPr/>
          </p:nvPicPr>
          <p:blipFill rotWithShape="1">
            <a:blip r:embed="rId7"/>
            <a:srcRect l="13143"/>
            <a:stretch/>
          </p:blipFill>
          <p:spPr>
            <a:xfrm>
              <a:off x="12705724" y="4762500"/>
              <a:ext cx="5035766" cy="3860800"/>
            </a:xfrm>
            <a:prstGeom prst="rect">
              <a:avLst/>
            </a:prstGeom>
          </p:spPr>
        </p:pic>
        <p:pic>
          <p:nvPicPr>
            <p:cNvPr id="10" name="Picture 9"/>
            <p:cNvPicPr>
              <a:picLocks noChangeAspect="1"/>
            </p:cNvPicPr>
            <p:nvPr/>
          </p:nvPicPr>
          <p:blipFill>
            <a:blip r:embed="rId8"/>
            <a:stretch>
              <a:fillRect/>
            </a:stretch>
          </p:blipFill>
          <p:spPr>
            <a:xfrm>
              <a:off x="14559483" y="8251011"/>
              <a:ext cx="1640997" cy="1440569"/>
            </a:xfrm>
            <a:prstGeom prst="rect">
              <a:avLst/>
            </a:prstGeom>
          </p:spPr>
        </p:pic>
      </p:grpSp>
    </p:spTree>
    <p:extLst>
      <p:ext uri="{BB962C8B-B14F-4D97-AF65-F5344CB8AC3E}">
        <p14:creationId xmlns:p14="http://schemas.microsoft.com/office/powerpoint/2010/main" val="1841364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Phi </a:t>
            </a:r>
            <a:r>
              <a:rPr lang="en-US" sz="4000" b="1" dirty="0" err="1">
                <a:solidFill>
                  <a:schemeClr val="bg1"/>
                </a:solidFill>
                <a:latin typeface="Arial" panose="020B0604020202020204" pitchFamily="34" charset="0"/>
                <a:cs typeface="Arial" panose="020B0604020202020204" pitchFamily="34" charset="0"/>
              </a:rPr>
              <a:t>kim</a:t>
            </a:r>
            <a:endParaRPr lang="en-US" sz="4000" b="1" dirty="0">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3962400" y="723900"/>
            <a:ext cx="4572000" cy="4380131"/>
            <a:chOff x="3962400" y="723900"/>
            <a:chExt cx="4572000" cy="438013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962400" y="723900"/>
              <a:ext cx="4572000" cy="3556000"/>
            </a:xfrm>
            <a:prstGeom prst="rect">
              <a:avLst/>
            </a:prstGeom>
          </p:spPr>
        </p:pic>
        <p:sp>
          <p:nvSpPr>
            <p:cNvPr id="7" name="TextBox 6"/>
            <p:cNvSpPr txBox="1"/>
            <p:nvPr/>
          </p:nvSpPr>
          <p:spPr>
            <a:xfrm>
              <a:off x="4343400" y="4457700"/>
              <a:ext cx="3810000" cy="646331"/>
            </a:xfrm>
            <a:prstGeom prst="rect">
              <a:avLst/>
            </a:prstGeom>
            <a:noFill/>
          </p:spPr>
          <p:txBody>
            <a:bodyPr wrap="square" rtlCol="0">
              <a:spAutoFit/>
            </a:bodyPr>
            <a:lstStyle/>
            <a:p>
              <a:pPr algn="ctr"/>
              <a:r>
                <a:rPr lang="vi-VN" sz="3600" dirty="0">
                  <a:latin typeface="Arial" panose="020B0604020202020204" pitchFamily="34" charset="0"/>
                  <a:cs typeface="Arial" panose="020B0604020202020204" pitchFamily="34" charset="0"/>
                </a:rPr>
                <a:t>Lưu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huỳnh</a:t>
              </a:r>
              <a:endParaRPr lang="en-US" sz="3600" dirty="0">
                <a:latin typeface="Arial" panose="020B0604020202020204" pitchFamily="34" charset="0"/>
                <a:cs typeface="Arial" panose="020B0604020202020204" pitchFamily="34" charset="0"/>
              </a:endParaRPr>
            </a:p>
          </p:txBody>
        </p:sp>
      </p:grpSp>
      <p:grpSp>
        <p:nvGrpSpPr>
          <p:cNvPr id="10" name="Group 9"/>
          <p:cNvGrpSpPr/>
          <p:nvPr/>
        </p:nvGrpSpPr>
        <p:grpSpPr>
          <a:xfrm>
            <a:off x="9829800" y="723900"/>
            <a:ext cx="6575572" cy="4317802"/>
            <a:chOff x="9829800" y="723900"/>
            <a:chExt cx="6575572" cy="43178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723900"/>
              <a:ext cx="6575572" cy="3556000"/>
            </a:xfrm>
            <a:prstGeom prst="rect">
              <a:avLst/>
            </a:prstGeom>
          </p:spPr>
        </p:pic>
        <p:sp>
          <p:nvSpPr>
            <p:cNvPr id="8" name="TextBox 7"/>
            <p:cNvSpPr txBox="1"/>
            <p:nvPr/>
          </p:nvSpPr>
          <p:spPr>
            <a:xfrm>
              <a:off x="11212586" y="4395371"/>
              <a:ext cx="3810000"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Iodine</a:t>
              </a:r>
            </a:p>
          </p:txBody>
        </p:sp>
      </p:grpSp>
      <p:sp>
        <p:nvSpPr>
          <p:cNvPr id="11" name="Pentagon 10"/>
          <p:cNvSpPr/>
          <p:nvPr/>
        </p:nvSpPr>
        <p:spPr>
          <a:xfrm>
            <a:off x="0" y="5295900"/>
            <a:ext cx="26670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Acid</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47907"/>
          <a:stretch/>
        </p:blipFill>
        <p:spPr>
          <a:xfrm>
            <a:off x="5181600" y="5621836"/>
            <a:ext cx="2799080" cy="442354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293" r="14165"/>
          <a:stretch/>
        </p:blipFill>
        <p:spPr>
          <a:xfrm>
            <a:off x="11212586" y="5588816"/>
            <a:ext cx="2871036" cy="4665164"/>
          </a:xfrm>
          <a:prstGeom prst="rect">
            <a:avLst/>
          </a:prstGeom>
        </p:spPr>
      </p:pic>
      <p:pic>
        <p:nvPicPr>
          <p:cNvPr id="16" name="Picture 15"/>
          <p:cNvPicPr>
            <a:picLocks noChangeAspect="1"/>
          </p:cNvPicPr>
          <p:nvPr/>
        </p:nvPicPr>
        <p:blipFill>
          <a:blip r:embed="rId6"/>
          <a:stretch>
            <a:fillRect/>
          </a:stretch>
        </p:blipFill>
        <p:spPr>
          <a:xfrm>
            <a:off x="16182722" y="7724387"/>
            <a:ext cx="1986246" cy="2562613"/>
          </a:xfrm>
          <a:prstGeom prst="rect">
            <a:avLst/>
          </a:prstGeom>
        </p:spPr>
      </p:pic>
    </p:spTree>
    <p:extLst>
      <p:ext uri="{BB962C8B-B14F-4D97-AF65-F5344CB8AC3E}">
        <p14:creationId xmlns:p14="http://schemas.microsoft.com/office/powerpoint/2010/main" val="2570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723900"/>
            <a:ext cx="25908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Base</a:t>
            </a:r>
          </a:p>
        </p:txBody>
      </p:sp>
      <p:sp>
        <p:nvSpPr>
          <p:cNvPr id="5" name="Pentagon 4"/>
          <p:cNvSpPr/>
          <p:nvPr/>
        </p:nvSpPr>
        <p:spPr>
          <a:xfrm>
            <a:off x="0" y="56769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hữu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cơ</a:t>
            </a:r>
            <a:endParaRPr lang="en-US" sz="40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4800600" y="723900"/>
            <a:ext cx="4191000" cy="4191000"/>
            <a:chOff x="4800600" y="723900"/>
            <a:chExt cx="4191000" cy="4191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23900"/>
              <a:ext cx="4191000" cy="4191000"/>
            </a:xfrm>
            <a:prstGeom prst="rect">
              <a:avLst/>
            </a:prstGeom>
          </p:spPr>
        </p:pic>
        <p:sp>
          <p:nvSpPr>
            <p:cNvPr id="10" name="TextBox 9"/>
            <p:cNvSpPr txBox="1"/>
            <p:nvPr/>
          </p:nvSpPr>
          <p:spPr>
            <a:xfrm>
              <a:off x="6896100" y="857934"/>
              <a:ext cx="1954445" cy="584775"/>
            </a:xfrm>
            <a:prstGeom prst="rect">
              <a:avLst/>
            </a:prstGeom>
            <a:noFill/>
          </p:spPr>
          <p:txBody>
            <a:bodyPr wrap="square" rtlCol="0">
              <a:spAutoFit/>
            </a:bodyPr>
            <a:lstStyle/>
            <a:p>
              <a:pPr algn="r"/>
              <a:r>
                <a:rPr lang="en-US" sz="3200" dirty="0" err="1">
                  <a:latin typeface="Arial" panose="020B0604020202020204" pitchFamily="34" charset="0"/>
                  <a:cs typeface="Arial" panose="020B0604020202020204" pitchFamily="34" charset="0"/>
                </a:rPr>
                <a:t>NaOH</a:t>
              </a:r>
              <a:endParaRPr lang="en-US" sz="3200" dirty="0">
                <a:latin typeface="Arial" panose="020B0604020202020204" pitchFamily="34" charset="0"/>
                <a:cs typeface="Arial" panose="020B0604020202020204" pitchFamily="34" charset="0"/>
              </a:endParaRPr>
            </a:p>
          </p:txBody>
        </p:sp>
      </p:grpSp>
      <p:grpSp>
        <p:nvGrpSpPr>
          <p:cNvPr id="12" name="Group 11"/>
          <p:cNvGrpSpPr/>
          <p:nvPr/>
        </p:nvGrpSpPr>
        <p:grpSpPr>
          <a:xfrm>
            <a:off x="10972800" y="723900"/>
            <a:ext cx="4967110" cy="4191000"/>
            <a:chOff x="10972800" y="723900"/>
            <a:chExt cx="4967110" cy="41910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18" r="6339"/>
            <a:stretch/>
          </p:blipFill>
          <p:spPr>
            <a:xfrm>
              <a:off x="10972800" y="723900"/>
              <a:ext cx="4967110" cy="4191000"/>
            </a:xfrm>
            <a:prstGeom prst="rect">
              <a:avLst/>
            </a:prstGeom>
          </p:spPr>
        </p:pic>
        <p:sp>
          <p:nvSpPr>
            <p:cNvPr id="11" name="TextBox 10"/>
            <p:cNvSpPr txBox="1"/>
            <p:nvPr/>
          </p:nvSpPr>
          <p:spPr>
            <a:xfrm>
              <a:off x="14249400" y="849717"/>
              <a:ext cx="1421045"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NH</a:t>
              </a:r>
              <a:r>
                <a:rPr lang="en-US" sz="3200" baseline="-25000" dirty="0">
                  <a:solidFill>
                    <a:schemeClr val="bg1"/>
                  </a:solidFill>
                  <a:latin typeface="Arial" panose="020B0604020202020204" pitchFamily="34" charset="0"/>
                  <a:cs typeface="Arial" panose="020B0604020202020204" pitchFamily="34" charset="0"/>
                </a:rPr>
                <a:t>3</a:t>
              </a:r>
              <a:endParaRPr lang="en-US" sz="3200"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4836160" y="6182360"/>
            <a:ext cx="2320883" cy="3917726"/>
            <a:chOff x="4836160" y="6182360"/>
            <a:chExt cx="2320883" cy="3917726"/>
          </a:xfrm>
        </p:grpSpPr>
        <p:pic>
          <p:nvPicPr>
            <p:cNvPr id="7" name="Picture 6"/>
            <p:cNvPicPr>
              <a:picLocks noChangeAspect="1"/>
            </p:cNvPicPr>
            <p:nvPr/>
          </p:nvPicPr>
          <p:blipFill>
            <a:blip r:embed="rId4"/>
            <a:stretch>
              <a:fillRect/>
            </a:stretch>
          </p:blipFill>
          <p:spPr>
            <a:xfrm>
              <a:off x="4927600" y="6182360"/>
              <a:ext cx="2114635" cy="3200400"/>
            </a:xfrm>
            <a:prstGeom prst="rect">
              <a:avLst/>
            </a:prstGeom>
          </p:spPr>
        </p:pic>
        <p:sp>
          <p:nvSpPr>
            <p:cNvPr id="14" name="TextBox 13"/>
            <p:cNvSpPr txBox="1"/>
            <p:nvPr/>
          </p:nvSpPr>
          <p:spPr>
            <a:xfrm>
              <a:off x="4836160" y="9453755"/>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3</a:t>
              </a:r>
              <a:r>
                <a:rPr lang="en-US" sz="3600" dirty="0">
                  <a:latin typeface="Arial" panose="020B0604020202020204" pitchFamily="34" charset="0"/>
                  <a:cs typeface="Arial" panose="020B0604020202020204" pitchFamily="34" charset="0"/>
                </a:rPr>
                <a:t>OH</a:t>
              </a:r>
            </a:p>
          </p:txBody>
        </p:sp>
      </p:grpSp>
      <p:grpSp>
        <p:nvGrpSpPr>
          <p:cNvPr id="19" name="Group 18"/>
          <p:cNvGrpSpPr/>
          <p:nvPr/>
        </p:nvGrpSpPr>
        <p:grpSpPr>
          <a:xfrm>
            <a:off x="9328403" y="6182360"/>
            <a:ext cx="2320883" cy="3917725"/>
            <a:chOff x="9328403" y="6182360"/>
            <a:chExt cx="2320883" cy="3917725"/>
          </a:xfrm>
        </p:grpSpPr>
        <p:pic>
          <p:nvPicPr>
            <p:cNvPr id="8" name="Picture 7"/>
            <p:cNvPicPr>
              <a:picLocks noChangeAspect="1"/>
            </p:cNvPicPr>
            <p:nvPr/>
          </p:nvPicPr>
          <p:blipFill>
            <a:blip r:embed="rId5"/>
            <a:stretch>
              <a:fillRect/>
            </a:stretch>
          </p:blipFill>
          <p:spPr>
            <a:xfrm>
              <a:off x="9574445" y="6182360"/>
              <a:ext cx="1828800" cy="3109421"/>
            </a:xfrm>
            <a:prstGeom prst="rect">
              <a:avLst/>
            </a:prstGeom>
          </p:spPr>
        </p:pic>
        <p:sp>
          <p:nvSpPr>
            <p:cNvPr id="16" name="TextBox 15"/>
            <p:cNvSpPr txBox="1"/>
            <p:nvPr/>
          </p:nvSpPr>
          <p:spPr>
            <a:xfrm>
              <a:off x="9328403"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5</a:t>
              </a:r>
              <a:r>
                <a:rPr lang="en-US" sz="3600" dirty="0">
                  <a:latin typeface="Arial" panose="020B0604020202020204" pitchFamily="34" charset="0"/>
                  <a:cs typeface="Arial" panose="020B0604020202020204" pitchFamily="34" charset="0"/>
                </a:rPr>
                <a:t>OH</a:t>
              </a:r>
            </a:p>
          </p:txBody>
        </p:sp>
      </p:grpSp>
      <p:grpSp>
        <p:nvGrpSpPr>
          <p:cNvPr id="18" name="Group 17"/>
          <p:cNvGrpSpPr/>
          <p:nvPr/>
        </p:nvGrpSpPr>
        <p:grpSpPr>
          <a:xfrm>
            <a:off x="12725400" y="6438900"/>
            <a:ext cx="4453694" cy="3661185"/>
            <a:chOff x="12725400" y="6438900"/>
            <a:chExt cx="4453694" cy="3661185"/>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5400" y="6438900"/>
              <a:ext cx="4453694" cy="3338021"/>
            </a:xfrm>
            <a:prstGeom prst="rect">
              <a:avLst/>
            </a:prstGeom>
          </p:spPr>
        </p:pic>
        <p:sp>
          <p:nvSpPr>
            <p:cNvPr id="17" name="TextBox 16"/>
            <p:cNvSpPr txBox="1"/>
            <p:nvPr/>
          </p:nvSpPr>
          <p:spPr>
            <a:xfrm>
              <a:off x="13791805" y="9453754"/>
              <a:ext cx="2320883"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C</a:t>
              </a:r>
              <a:r>
                <a:rPr lang="en-US" sz="3600" baseline="-25000" dirty="0">
                  <a:latin typeface="Arial" panose="020B0604020202020204" pitchFamily="34" charset="0"/>
                  <a:cs typeface="Arial" panose="020B0604020202020204" pitchFamily="34" charset="0"/>
                </a:rPr>
                <a:t>6</a:t>
              </a:r>
              <a:r>
                <a:rPr lang="en-US" sz="3600" dirty="0">
                  <a:latin typeface="Arial" panose="020B0604020202020204" pitchFamily="34" charset="0"/>
                  <a:cs typeface="Arial" panose="020B0604020202020204" pitchFamily="34" charset="0"/>
                </a:rPr>
                <a:t>H</a:t>
              </a:r>
              <a:r>
                <a:rPr lang="en-US" sz="3600" baseline="-25000" dirty="0">
                  <a:latin typeface="Arial" panose="020B0604020202020204" pitchFamily="34" charset="0"/>
                  <a:cs typeface="Arial" panose="020B0604020202020204" pitchFamily="34" charset="0"/>
                </a:rPr>
                <a:t>12</a:t>
              </a:r>
              <a:r>
                <a:rPr lang="en-US" sz="3600" dirty="0">
                  <a:latin typeface="Arial" panose="020B0604020202020204" pitchFamily="34" charset="0"/>
                  <a:cs typeface="Arial" panose="020B0604020202020204" pitchFamily="34" charset="0"/>
                </a:rPr>
                <a:t>O</a:t>
              </a:r>
              <a:r>
                <a:rPr lang="en-US" sz="3600" baseline="-25000" dirty="0">
                  <a:latin typeface="Arial" panose="020B0604020202020204" pitchFamily="34" charset="0"/>
                  <a:cs typeface="Arial" panose="020B0604020202020204" pitchFamily="34" charset="0"/>
                </a:rPr>
                <a:t>6</a:t>
              </a:r>
              <a:endParaRPr lang="en-US"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067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0" y="1028700"/>
            <a:ext cx="4038600" cy="9144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Chất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chỉ</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thị</a:t>
            </a:r>
            <a:endParaRPr lang="en-US" sz="4000" b="1" dirty="0">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2705100"/>
            <a:ext cx="7696200" cy="6848921"/>
            <a:chOff x="1066800" y="2705100"/>
            <a:chExt cx="7696200" cy="6848921"/>
          </a:xfrm>
        </p:grpSpPr>
        <p:pic>
          <p:nvPicPr>
            <p:cNvPr id="3" name="Picture 2"/>
            <p:cNvPicPr>
              <a:picLocks noChangeAspect="1"/>
            </p:cNvPicPr>
            <p:nvPr/>
          </p:nvPicPr>
          <p:blipFill>
            <a:blip r:embed="rId2"/>
            <a:stretch>
              <a:fillRect/>
            </a:stretch>
          </p:blipFill>
          <p:spPr>
            <a:xfrm>
              <a:off x="1066800" y="2705100"/>
              <a:ext cx="7696200" cy="5971414"/>
            </a:xfrm>
            <a:prstGeom prst="rect">
              <a:avLst/>
            </a:prstGeom>
            <a:ln>
              <a:solidFill>
                <a:schemeClr val="bg2"/>
              </a:solidFill>
            </a:ln>
          </p:spPr>
        </p:pic>
        <p:sp>
          <p:nvSpPr>
            <p:cNvPr id="5" name="Rectangle 4"/>
            <p:cNvSpPr/>
            <p:nvPr/>
          </p:nvSpPr>
          <p:spPr>
            <a:xfrm>
              <a:off x="3987303" y="8907690"/>
              <a:ext cx="1851790" cy="646331"/>
            </a:xfrm>
            <a:prstGeom prst="rect">
              <a:avLst/>
            </a:prstGeom>
          </p:spPr>
          <p:txBody>
            <a:bodyPr wrap="none">
              <a:spAutoFit/>
            </a:bodyPr>
            <a:lstStyle/>
            <a:p>
              <a:pPr algn="ctr"/>
              <a:r>
                <a:rPr lang="en-US" sz="3600" dirty="0" err="1">
                  <a:latin typeface="Arial" panose="020B0604020202020204" pitchFamily="34" charset="0"/>
                  <a:cs typeface="Arial" panose="020B0604020202020204" pitchFamily="34" charset="0"/>
                </a:rPr>
                <a:t>Giấy</a:t>
              </a:r>
              <a:r>
                <a:rPr lang="en-US" sz="3600" dirty="0">
                  <a:latin typeface="Arial" panose="020B0604020202020204" pitchFamily="34" charset="0"/>
                  <a:cs typeface="Arial" panose="020B0604020202020204" pitchFamily="34" charset="0"/>
                </a:rPr>
                <a:t> pH</a:t>
              </a:r>
            </a:p>
          </p:txBody>
        </p:sp>
      </p:grpSp>
      <p:grpSp>
        <p:nvGrpSpPr>
          <p:cNvPr id="8" name="Group 7"/>
          <p:cNvGrpSpPr/>
          <p:nvPr/>
        </p:nvGrpSpPr>
        <p:grpSpPr>
          <a:xfrm>
            <a:off x="9829800" y="2677160"/>
            <a:ext cx="7589943" cy="6876860"/>
            <a:chOff x="9829800" y="2677160"/>
            <a:chExt cx="7589943" cy="6876860"/>
          </a:xfrm>
        </p:grpSpPr>
        <p:pic>
          <p:nvPicPr>
            <p:cNvPr id="4" name="Picture 3"/>
            <p:cNvPicPr>
              <a:picLocks noChangeAspect="1"/>
            </p:cNvPicPr>
            <p:nvPr/>
          </p:nvPicPr>
          <p:blipFill rotWithShape="1">
            <a:blip r:embed="rId3"/>
            <a:srcRect l="15306"/>
            <a:stretch/>
          </p:blipFill>
          <p:spPr>
            <a:xfrm>
              <a:off x="9829800" y="2677160"/>
              <a:ext cx="7589943" cy="5971414"/>
            </a:xfrm>
            <a:prstGeom prst="rect">
              <a:avLst/>
            </a:prstGeom>
            <a:ln>
              <a:solidFill>
                <a:schemeClr val="bg2"/>
              </a:solidFill>
            </a:ln>
          </p:spPr>
        </p:pic>
        <p:sp>
          <p:nvSpPr>
            <p:cNvPr id="7" name="Rectangle 6"/>
            <p:cNvSpPr/>
            <p:nvPr/>
          </p:nvSpPr>
          <p:spPr>
            <a:xfrm>
              <a:off x="11878138" y="8907689"/>
              <a:ext cx="3493265" cy="646331"/>
            </a:xfrm>
            <a:prstGeom prst="rect">
              <a:avLst/>
            </a:prstGeom>
          </p:spPr>
          <p:txBody>
            <a:bodyPr wrap="none">
              <a:spAutoFit/>
            </a:bodyPr>
            <a:lstStyle/>
            <a:p>
              <a:pPr algn="ctr"/>
              <a:r>
                <a:rPr lang="en-US" sz="3600" dirty="0">
                  <a:latin typeface="Arial" panose="020B0604020202020204" pitchFamily="34" charset="0"/>
                  <a:cs typeface="Arial" panose="020B0604020202020204" pitchFamily="34" charset="0"/>
                </a:rPr>
                <a:t>Phenolphthalein</a:t>
              </a:r>
            </a:p>
          </p:txBody>
        </p:sp>
      </p:grpSp>
      <p:pic>
        <p:nvPicPr>
          <p:cNvPr id="9" name="Picture 8"/>
          <p:cNvPicPr>
            <a:picLocks noChangeAspect="1"/>
          </p:cNvPicPr>
          <p:nvPr/>
        </p:nvPicPr>
        <p:blipFill>
          <a:blip r:embed="rId4"/>
          <a:stretch>
            <a:fillRect/>
          </a:stretch>
        </p:blipFill>
        <p:spPr>
          <a:xfrm>
            <a:off x="15621000" y="419100"/>
            <a:ext cx="2374631" cy="1770466"/>
          </a:xfrm>
          <a:prstGeom prst="rect">
            <a:avLst/>
          </a:prstGeom>
        </p:spPr>
      </p:pic>
    </p:spTree>
    <p:extLst>
      <p:ext uri="{BB962C8B-B14F-4D97-AF65-F5344CB8AC3E}">
        <p14:creationId xmlns:p14="http://schemas.microsoft.com/office/powerpoint/2010/main" val="110404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20" name="Rounded Rectangle 19"/>
          <p:cNvSpPr/>
          <p:nvPr/>
        </p:nvSpPr>
        <p:spPr>
          <a:xfrm>
            <a:off x="6096000" y="876300"/>
            <a:ext cx="5791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5000" b="1">
                <a:solidFill>
                  <a:schemeClr val="bg1"/>
                </a:solidFill>
                <a:latin typeface="Arial" panose="020B0604020202020204" pitchFamily="34" charset="0"/>
                <a:cs typeface="Arial" panose="020B0604020202020204" pitchFamily="34" charset="0"/>
              </a:rPr>
              <a:t>KẾT LUẬN</a:t>
            </a:r>
            <a:endParaRPr lang="en-US" sz="5000" b="1" dirty="0">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a:off x="1676400" y="2857500"/>
            <a:ext cx="15316200" cy="2041456"/>
          </a:xfrm>
          <a:prstGeom prst="rect">
            <a:avLst/>
          </a:prstGeom>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Hóa chất trong phòng thực hành được bảo quản, sử dụng tùy theo tính chất và mục đích khác nhau.</a:t>
            </a:r>
            <a:endParaRPr lang="en-US" sz="45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a:off x="5242554" y="6243363"/>
            <a:ext cx="7821940" cy="348366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txBody>
            <a:bodyPr/>
            <a:lstStyle/>
            <a:p>
              <a:endParaRPr lang="en-US"/>
            </a:p>
          </p:txBody>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p:cNvSpPr/>
          <p:nvPr/>
        </p:nvSpPr>
        <p:spPr>
          <a:xfrm>
            <a:off x="2679454" y="3667968"/>
            <a:ext cx="13142011" cy="2951064"/>
          </a:xfrm>
          <a:prstGeom prst="rect">
            <a:avLst/>
          </a:prstGeom>
        </p:spPr>
        <p:txBody>
          <a:bodyPr wrap="square">
            <a:spAutoFit/>
          </a:bodyPr>
          <a:lstStyle/>
          <a:p>
            <a:pPr algn="ctr">
              <a:lnSpc>
                <a:spcPct val="150000"/>
              </a:lnSpc>
              <a:spcAft>
                <a:spcPts val="800"/>
              </a:spcAft>
            </a:pPr>
            <a:r>
              <a:rPr lang="en-US" sz="6600" b="1">
                <a:solidFill>
                  <a:srgbClr val="000000"/>
                </a:solidFill>
                <a:latin typeface="Arial" panose="020B0604020202020204" pitchFamily="34" charset="0"/>
                <a:ea typeface="Times New Roman" panose="02020603050405020304" pitchFamily="18" charset="0"/>
                <a:cs typeface="Arial" panose="020B0604020202020204" pitchFamily="34" charset="0"/>
              </a:rPr>
              <a:t>VIẾT BÁO CÁO VÀ THUYẾT TRÌNH MỘT VẤN ĐỀ KHOA HỌC </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a:solidFill>
                  <a:prstClr val="black"/>
                </a:solidFill>
                <a:latin typeface="Arial" panose="020B0604020202020204" pitchFamily="34" charset="0"/>
                <a:cs typeface="Arial" panose="020B0604020202020204" pitchFamily="34" charset="0"/>
              </a:rPr>
              <a:t>II</a:t>
            </a:r>
            <a:r>
              <a:rPr lang="en-US" sz="8000" b="1" dirty="0">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8"/>
          <a:stretch>
            <a:fillRect/>
          </a:stretch>
        </p:blipFill>
        <p:spPr>
          <a:xfrm>
            <a:off x="13649877" y="7538729"/>
            <a:ext cx="4343176" cy="2093387"/>
          </a:xfrm>
          <a:prstGeom prst="rect">
            <a:avLst/>
          </a:prstGeom>
        </p:spPr>
      </p:pic>
    </p:spTree>
    <p:extLst>
      <p:ext uri="{BB962C8B-B14F-4D97-AF65-F5344CB8AC3E}">
        <p14:creationId xmlns:p14="http://schemas.microsoft.com/office/powerpoint/2010/main" val="102654195"/>
      </p:ext>
    </p:extLst>
  </p:cSld>
  <p:clrMapOvr>
    <a:masterClrMapping/>
  </p:clrMapOvr>
  <p:transition spd="med">
    <p:plus/>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6" name="Group 5"/>
          <p:cNvGrpSpPr/>
          <p:nvPr/>
        </p:nvGrpSpPr>
        <p:grpSpPr>
          <a:xfrm>
            <a:off x="6019800" y="176573"/>
            <a:ext cx="7998612" cy="1464583"/>
            <a:chOff x="6024084" y="396266"/>
            <a:chExt cx="7998612" cy="1464583"/>
          </a:xfrm>
        </p:grpSpPr>
        <p:sp>
          <p:nvSpPr>
            <p:cNvPr id="18" name="Freeform 4"/>
            <p:cNvSpPr/>
            <p:nvPr/>
          </p:nvSpPr>
          <p:spPr>
            <a:xfrm>
              <a:off x="12106291" y="396266"/>
              <a:ext cx="1916405" cy="1315661"/>
            </a:xfrm>
            <a:custGeom>
              <a:avLst/>
              <a:gdLst/>
              <a:ahLst/>
              <a:cxnLst/>
              <a:rect l="l" t="t" r="r" b="b"/>
              <a:pathLst>
                <a:path w="2462663" h="1692521">
                  <a:moveTo>
                    <a:pt x="0" y="0"/>
                  </a:moveTo>
                  <a:lnTo>
                    <a:pt x="2462662" y="0"/>
                  </a:lnTo>
                  <a:lnTo>
                    <a:pt x="2462662" y="1692521"/>
                  </a:lnTo>
                  <a:lnTo>
                    <a:pt x="0" y="16925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p:cNvSpPr txBox="1"/>
            <p:nvPr/>
          </p:nvSpPr>
          <p:spPr>
            <a:xfrm>
              <a:off x="6024084" y="1091408"/>
              <a:ext cx="6620832" cy="769441"/>
            </a:xfrm>
            <a:prstGeom prst="rect">
              <a:avLst/>
            </a:prstGeom>
            <a:noFill/>
          </p:spPr>
          <p:txBody>
            <a:bodyPr wrap="square" rtlCol="0">
              <a:spAutoFit/>
            </a:bodyPr>
            <a:lstStyle/>
            <a:p>
              <a:pPr algn="ctr"/>
              <a:r>
                <a:rPr lang="en-US" sz="4400" b="1" dirty="0">
                  <a:solidFill>
                    <a:schemeClr val="tx2"/>
                  </a:solidFill>
                  <a:latin typeface="Arial" panose="020B0604020202020204" pitchFamily="34" charset="0"/>
                  <a:cs typeface="Arial" panose="020B0604020202020204" pitchFamily="34" charset="0"/>
                </a:rPr>
                <a:t>HOẠT ĐỘNG NHÓM</a:t>
              </a:r>
            </a:p>
          </p:txBody>
        </p:sp>
      </p:grpSp>
      <p:pic>
        <p:nvPicPr>
          <p:cNvPr id="5" name="Picture 4"/>
          <p:cNvPicPr>
            <a:picLocks noChangeAspect="1"/>
          </p:cNvPicPr>
          <p:nvPr/>
        </p:nvPicPr>
        <p:blipFill>
          <a:blip r:embed="rId4"/>
          <a:stretch>
            <a:fillRect/>
          </a:stretch>
        </p:blipFill>
        <p:spPr>
          <a:xfrm>
            <a:off x="15925800" y="8414629"/>
            <a:ext cx="2362199" cy="1681010"/>
          </a:xfrm>
          <a:prstGeom prst="rect">
            <a:avLst/>
          </a:prstGeom>
        </p:spPr>
      </p:pic>
      <p:sp>
        <p:nvSpPr>
          <p:cNvPr id="9" name="TextBox 8">
            <a:extLst>
              <a:ext uri="{FF2B5EF4-FFF2-40B4-BE49-F238E27FC236}">
                <a16:creationId xmlns:a16="http://schemas.microsoft.com/office/drawing/2014/main" id="{83985D3C-128C-04CC-9699-E5EBAED94736}"/>
              </a:ext>
            </a:extLst>
          </p:cNvPr>
          <p:cNvSpPr txBox="1"/>
          <p:nvPr/>
        </p:nvSpPr>
        <p:spPr>
          <a:xfrm>
            <a:off x="728737" y="1872372"/>
            <a:ext cx="16849576" cy="7775270"/>
          </a:xfrm>
          <a:prstGeom prst="rect">
            <a:avLst/>
          </a:prstGeom>
          <a:noFill/>
        </p:spPr>
        <p:txBody>
          <a:bodyPr wrap="square">
            <a:spAutoFit/>
          </a:bodyPr>
          <a:lstStyle/>
          <a:p>
            <a:pPr marL="0" marR="0" algn="ctr">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 HỌC TẬP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một báo cáo khoa học thường gồm những phần nào?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quá trình nghiên cứu, giả thuyết khoa học được xây dựng nhằm mục đích gì?</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em, mục kết quả và thảo luận có ý nghĩa gì trong bài báo cáo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sao phần kết luận báo cáo phải chỉ rõ có đạt được mục tiêu nghiên cứu hay không?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9105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83569"/>
            <a:ext cx="18288003" cy="1752598"/>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noFill/>
            <a:prstDash val="solid"/>
            <a:round/>
          </a:ln>
        </p:spPr>
        <p:txBody>
          <a:bodyPr/>
          <a:lstStyle/>
          <a:p>
            <a:endParaRPr lang="en-US"/>
          </a:p>
        </p:txBody>
      </p:sp>
      <p:sp>
        <p:nvSpPr>
          <p:cNvPr id="4" name="TextBox 4"/>
          <p:cNvSpPr txBox="1"/>
          <p:nvPr/>
        </p:nvSpPr>
        <p:spPr>
          <a:xfrm>
            <a:off x="-643860" y="884039"/>
            <a:ext cx="19665642" cy="3099930"/>
          </a:xfrm>
          <a:prstGeom prst="rect">
            <a:avLst/>
          </a:prstGeom>
        </p:spPr>
        <p:txBody>
          <a:bodyPr lIns="50800" tIns="50800" rIns="50800" bIns="50800" rtlCol="0" anchor="ctr"/>
          <a:lstStyle/>
          <a:p>
            <a:pPr algn="ctr">
              <a:lnSpc>
                <a:spcPts val="2659"/>
              </a:lnSpc>
              <a:spcBef>
                <a:spcPct val="0"/>
              </a:spcBef>
            </a:pPr>
            <a:endParaRPr/>
          </a:p>
        </p:txBody>
      </p:sp>
      <p:sp>
        <p:nvSpPr>
          <p:cNvPr id="7" name="TextBox 7"/>
          <p:cNvSpPr txBox="1"/>
          <p:nvPr/>
        </p:nvSpPr>
        <p:spPr>
          <a:xfrm>
            <a:off x="1551667" y="1263182"/>
            <a:ext cx="15184667" cy="1015663"/>
          </a:xfrm>
          <a:prstGeom prst="rect">
            <a:avLst/>
          </a:prstGeom>
        </p:spPr>
        <p:txBody>
          <a:bodyPr lIns="0" tIns="0" rIns="0" bIns="0" rtlCol="0" anchor="t">
            <a:spAutoFit/>
          </a:bodyPr>
          <a:lstStyle/>
          <a:p>
            <a:pPr algn="ctr"/>
            <a:r>
              <a:rPr lang="en-US" sz="6600" b="1" dirty="0">
                <a:solidFill>
                  <a:srgbClr val="000000"/>
                </a:solidFill>
                <a:latin typeface="Arial" panose="020B0604020202020204" pitchFamily="34" charset="0"/>
                <a:cs typeface="Arial" panose="020B0604020202020204" pitchFamily="34" charset="0"/>
              </a:rPr>
              <a:t>KHỞI ĐỘNG</a:t>
            </a:r>
          </a:p>
        </p:txBody>
      </p:sp>
      <p:grpSp>
        <p:nvGrpSpPr>
          <p:cNvPr id="21" name="Group 20">
            <a:extLst>
              <a:ext uri="{FF2B5EF4-FFF2-40B4-BE49-F238E27FC236}">
                <a16:creationId xmlns:a16="http://schemas.microsoft.com/office/drawing/2014/main" id="{BAFAB512-0FA1-85BE-D550-10155B6465CA}"/>
              </a:ext>
            </a:extLst>
          </p:cNvPr>
          <p:cNvGrpSpPr/>
          <p:nvPr/>
        </p:nvGrpSpPr>
        <p:grpSpPr>
          <a:xfrm>
            <a:off x="9601200" y="1621108"/>
            <a:ext cx="8280538" cy="8530398"/>
            <a:chOff x="9601200" y="1621108"/>
            <a:chExt cx="8280538" cy="8530398"/>
          </a:xfrm>
        </p:grpSpPr>
        <p:sp>
          <p:nvSpPr>
            <p:cNvPr id="8" name="TextBox 7">
              <a:extLst>
                <a:ext uri="{FF2B5EF4-FFF2-40B4-BE49-F238E27FC236}">
                  <a16:creationId xmlns:a16="http://schemas.microsoft.com/office/drawing/2014/main" id="{9CA9C316-C6C6-1C9E-6E4F-0E7233CE86B4}"/>
                </a:ext>
              </a:extLst>
            </p:cNvPr>
            <p:cNvSpPr txBox="1"/>
            <p:nvPr/>
          </p:nvSpPr>
          <p:spPr>
            <a:xfrm>
              <a:off x="9601200" y="3695700"/>
              <a:ext cx="8280538" cy="6455806"/>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môn Khoa học tự nhiên 9 có những dụng cụ và hóa chất nào cần dùng cho các thí nghiệm?</a:t>
              </a:r>
              <a:endPar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giới thiệu một vấn đề khoa học cần phải làm bài báo cáo, thuyết trình. </a:t>
              </a:r>
              <a:endPar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bước viết, trình bày báo cáo và làm bài thuyết trình một vấn đề khoa học như thế nào?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61716846-9857-4677-78ED-AB8A633F1E0A}"/>
                </a:ext>
              </a:extLst>
            </p:cNvPr>
            <p:cNvGrpSpPr/>
            <p:nvPr/>
          </p:nvGrpSpPr>
          <p:grpSpPr>
            <a:xfrm>
              <a:off x="13178690" y="1621108"/>
              <a:ext cx="1905000" cy="2074592"/>
              <a:chOff x="1484415" y="3971417"/>
              <a:chExt cx="4389500" cy="4780273"/>
            </a:xfrm>
          </p:grpSpPr>
          <p:pic>
            <p:nvPicPr>
              <p:cNvPr id="17" name="Picture 16">
                <a:extLst>
                  <a:ext uri="{FF2B5EF4-FFF2-40B4-BE49-F238E27FC236}">
                    <a16:creationId xmlns:a16="http://schemas.microsoft.com/office/drawing/2014/main" id="{38ED8AB8-9791-FF22-3C26-369D88A74D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84415" y="4636533"/>
                <a:ext cx="4389500" cy="4115157"/>
              </a:xfrm>
              <a:prstGeom prst="rect">
                <a:avLst/>
              </a:prstGeom>
            </p:spPr>
          </p:pic>
          <p:pic>
            <p:nvPicPr>
              <p:cNvPr id="18" name="Picture 17">
                <a:extLst>
                  <a:ext uri="{FF2B5EF4-FFF2-40B4-BE49-F238E27FC236}">
                    <a16:creationId xmlns:a16="http://schemas.microsoft.com/office/drawing/2014/main" id="{25F62042-F1B8-2514-9F35-BF071AF723EF}"/>
                  </a:ext>
                </a:extLst>
              </p:cNvPr>
              <p:cNvPicPr>
                <a:picLocks noChangeAspect="1"/>
              </p:cNvPicPr>
              <p:nvPr/>
            </p:nvPicPr>
            <p:blipFill>
              <a:blip r:embed="rId4"/>
              <a:stretch>
                <a:fillRect/>
              </a:stretch>
            </p:blipFill>
            <p:spPr>
              <a:xfrm>
                <a:off x="4401580" y="3971417"/>
                <a:ext cx="1472335" cy="1330233"/>
              </a:xfrm>
              <a:prstGeom prst="rect">
                <a:avLst/>
              </a:prstGeom>
            </p:spPr>
          </p:pic>
        </p:grpSp>
      </p:grpSp>
      <p:grpSp>
        <p:nvGrpSpPr>
          <p:cNvPr id="20" name="Group 19">
            <a:extLst>
              <a:ext uri="{FF2B5EF4-FFF2-40B4-BE49-F238E27FC236}">
                <a16:creationId xmlns:a16="http://schemas.microsoft.com/office/drawing/2014/main" id="{C5C3ED16-07D0-D6DD-D6D2-76BA1385B3CA}"/>
              </a:ext>
            </a:extLst>
          </p:cNvPr>
          <p:cNvGrpSpPr/>
          <p:nvPr/>
        </p:nvGrpSpPr>
        <p:grpSpPr>
          <a:xfrm>
            <a:off x="0" y="2549686"/>
            <a:ext cx="9218576" cy="6860828"/>
            <a:chOff x="0" y="2549686"/>
            <a:chExt cx="9218576" cy="6860828"/>
          </a:xfrm>
        </p:grpSpPr>
        <p:pic>
          <p:nvPicPr>
            <p:cNvPr id="1026" name="Picture 2" descr="Trang thiết bị phòng thí nghiệm, Phòng thí nghiệm, Khoa Dược">
              <a:extLst>
                <a:ext uri="{FF2B5EF4-FFF2-40B4-BE49-F238E27FC236}">
                  <a16:creationId xmlns:a16="http://schemas.microsoft.com/office/drawing/2014/main" id="{3755FE80-5C5F-95F8-3C12-F802506EA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49686"/>
              <a:ext cx="9218576" cy="61457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0105A9-31BE-733C-F4E8-5D7C333A2BCE}"/>
                </a:ext>
              </a:extLst>
            </p:cNvPr>
            <p:cNvSpPr txBox="1"/>
            <p:nvPr/>
          </p:nvSpPr>
          <p:spPr>
            <a:xfrm>
              <a:off x="1828800" y="8856516"/>
              <a:ext cx="5019323" cy="553998"/>
            </a:xfrm>
            <a:prstGeom prst="rect">
              <a:avLst/>
            </a:prstGeom>
            <a:noFill/>
          </p:spPr>
          <p:txBody>
            <a:bodyPr wrap="none" rtlCol="0">
              <a:spAutoFit/>
            </a:bodyPr>
            <a:lstStyle/>
            <a:p>
              <a:r>
                <a:rPr lang="en-US" sz="3000" i="1">
                  <a:latin typeface="Arial" panose="020B0604020202020204" pitchFamily="34" charset="0"/>
                  <a:cs typeface="Arial" panose="020B0604020202020204" pitchFamily="34" charset="0"/>
                </a:rPr>
                <a:t>Phòng thực hành thí nghiệm</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97053" y="4001629"/>
            <a:ext cx="4705667" cy="1376229"/>
            <a:chOff x="2997053" y="4001629"/>
            <a:chExt cx="4705667" cy="1376229"/>
          </a:xfrm>
        </p:grpSpPr>
        <p:sp>
          <p:nvSpPr>
            <p:cNvPr id="11" name="Rounded Rectangle 10"/>
            <p:cNvSpPr/>
            <p:nvPr/>
          </p:nvSpPr>
          <p:spPr>
            <a:xfrm>
              <a:off x="2997053" y="4001629"/>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1.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endParaRPr lang="en-US" sz="4000" dirty="0">
                <a:solidFill>
                  <a:schemeClr val="tx1"/>
                </a:solidFill>
                <a:latin typeface="Arial" panose="020B0604020202020204" pitchFamily="34" charset="0"/>
                <a:cs typeface="Arial" panose="020B0604020202020204" pitchFamily="34" charset="0"/>
              </a:endParaRPr>
            </a:p>
          </p:txBody>
        </p:sp>
        <p:cxnSp>
          <p:nvCxnSpPr>
            <p:cNvPr id="18" name="Straight Connector 17"/>
            <p:cNvCxnSpPr/>
            <p:nvPr/>
          </p:nvCxnSpPr>
          <p:spPr>
            <a:xfrm flipH="1" flipV="1">
              <a:off x="6335499" y="4694410"/>
              <a:ext cx="1367221" cy="6834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430020" y="6049846"/>
            <a:ext cx="5911630" cy="972234"/>
            <a:chOff x="1430020" y="6049846"/>
            <a:chExt cx="5911630" cy="972234"/>
          </a:xfrm>
        </p:grpSpPr>
        <p:sp>
          <p:nvSpPr>
            <p:cNvPr id="12" name="Rounded Rectangle 11"/>
            <p:cNvSpPr/>
            <p:nvPr/>
          </p:nvSpPr>
          <p:spPr>
            <a:xfrm>
              <a:off x="1430020" y="6049846"/>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 Mục tiêu</a:t>
              </a:r>
              <a:endParaRPr lang="en-US" sz="4000" dirty="0">
                <a:solidFill>
                  <a:schemeClr val="tx1"/>
                </a:solidFill>
                <a:latin typeface="Arial" panose="020B0604020202020204" pitchFamily="34" charset="0"/>
                <a:cs typeface="Arial" panose="020B0604020202020204" pitchFamily="34" charset="0"/>
              </a:endParaRPr>
            </a:p>
          </p:txBody>
        </p:sp>
        <p:cxnSp>
          <p:nvCxnSpPr>
            <p:cNvPr id="21" name="Straight Connector 20"/>
            <p:cNvCxnSpPr>
              <a:endCxn id="12" idx="3"/>
            </p:cNvCxnSpPr>
            <p:nvPr/>
          </p:nvCxnSpPr>
          <p:spPr>
            <a:xfrm flipH="1">
              <a:off x="4859020" y="6535963"/>
              <a:ext cx="2482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38204" y="7450383"/>
            <a:ext cx="6898208" cy="1848514"/>
            <a:chOff x="838204" y="7450383"/>
            <a:chExt cx="6898208" cy="1848514"/>
          </a:xfrm>
        </p:grpSpPr>
        <p:sp>
          <p:nvSpPr>
            <p:cNvPr id="13" name="Rounded Rectangle 12"/>
            <p:cNvSpPr/>
            <p:nvPr/>
          </p:nvSpPr>
          <p:spPr>
            <a:xfrm>
              <a:off x="838204" y="8326663"/>
              <a:ext cx="5567529"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3</a:t>
              </a:r>
              <a:r>
                <a:rPr lang="en-US" sz="4000">
                  <a:solidFill>
                    <a:schemeClr val="tx1"/>
                  </a:solidFill>
                  <a:latin typeface="Arial" panose="020B0604020202020204" pitchFamily="34" charset="0"/>
                  <a:cs typeface="Arial" panose="020B0604020202020204" pitchFamily="34" charset="0"/>
                </a:rPr>
                <a:t>. Giả thuyết khoa học</a:t>
              </a:r>
              <a:endParaRPr lang="en-US" sz="4000" dirty="0">
                <a:solidFill>
                  <a:schemeClr val="tx1"/>
                </a:solidFill>
                <a:latin typeface="Arial" panose="020B0604020202020204" pitchFamily="34" charset="0"/>
                <a:cs typeface="Arial" panose="020B0604020202020204" pitchFamily="34" charset="0"/>
              </a:endParaRPr>
            </a:p>
          </p:txBody>
        </p:sp>
        <p:cxnSp>
          <p:nvCxnSpPr>
            <p:cNvPr id="26" name="Straight Connector 25"/>
            <p:cNvCxnSpPr>
              <a:cxnSpLocks/>
            </p:cNvCxnSpPr>
            <p:nvPr/>
          </p:nvCxnSpPr>
          <p:spPr>
            <a:xfrm flipH="1">
              <a:off x="6230834" y="7450383"/>
              <a:ext cx="1505578" cy="9646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0896600" y="5529943"/>
            <a:ext cx="6629400" cy="1920440"/>
            <a:chOff x="10896600" y="5529943"/>
            <a:chExt cx="6629400" cy="1920440"/>
          </a:xfrm>
        </p:grpSpPr>
        <p:sp>
          <p:nvSpPr>
            <p:cNvPr id="14" name="Rounded Rectangle 13"/>
            <p:cNvSpPr/>
            <p:nvPr/>
          </p:nvSpPr>
          <p:spPr>
            <a:xfrm>
              <a:off x="13411200" y="5529943"/>
              <a:ext cx="4114800" cy="1920440"/>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6. Kết quả và thảo luận</a:t>
              </a:r>
              <a:endParaRPr lang="en-US" sz="4000" dirty="0">
                <a:solidFill>
                  <a:schemeClr val="tx1"/>
                </a:solidFill>
                <a:latin typeface="Arial" panose="020B0604020202020204" pitchFamily="34" charset="0"/>
                <a:cs typeface="Arial" panose="020B0604020202020204" pitchFamily="34" charset="0"/>
              </a:endParaRPr>
            </a:p>
          </p:txBody>
        </p:sp>
        <p:cxnSp>
          <p:nvCxnSpPr>
            <p:cNvPr id="29" name="Straight Connector 28"/>
            <p:cNvCxnSpPr>
              <a:cxnSpLocks/>
              <a:endCxn id="14" idx="1"/>
            </p:cNvCxnSpPr>
            <p:nvPr/>
          </p:nvCxnSpPr>
          <p:spPr>
            <a:xfrm flipV="1">
              <a:off x="10896600" y="6490163"/>
              <a:ext cx="2514600" cy="45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172186" y="7512726"/>
            <a:ext cx="4419600" cy="2541364"/>
            <a:chOff x="7162800" y="8425522"/>
            <a:chExt cx="4419600" cy="1577343"/>
          </a:xfrm>
        </p:grpSpPr>
        <p:sp>
          <p:nvSpPr>
            <p:cNvPr id="15" name="Rounded Rectangle 14"/>
            <p:cNvSpPr/>
            <p:nvPr/>
          </p:nvSpPr>
          <p:spPr>
            <a:xfrm>
              <a:off x="7162800" y="8861948"/>
              <a:ext cx="4419600" cy="1140917"/>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4. Thiết bị và </a:t>
              </a:r>
            </a:p>
            <a:p>
              <a:pPr algn="ctr">
                <a:lnSpc>
                  <a:spcPct val="150000"/>
                </a:lnSpc>
              </a:pPr>
              <a:r>
                <a:rPr lang="en-US" sz="4000">
                  <a:solidFill>
                    <a:schemeClr val="tx1"/>
                  </a:solidFill>
                  <a:latin typeface="Arial" panose="020B0604020202020204" pitchFamily="34" charset="0"/>
                  <a:cs typeface="Arial" panose="020B0604020202020204" pitchFamily="34" charset="0"/>
                </a:rPr>
                <a:t>vật liệu</a:t>
              </a:r>
              <a:endParaRPr lang="en-US" sz="4000" dirty="0">
                <a:solidFill>
                  <a:schemeClr val="tx1"/>
                </a:solidFill>
                <a:latin typeface="Arial" panose="020B0604020202020204" pitchFamily="34" charset="0"/>
                <a:cs typeface="Arial" panose="020B0604020202020204" pitchFamily="34" charset="0"/>
              </a:endParaRPr>
            </a:p>
          </p:txBody>
        </p:sp>
        <p:cxnSp>
          <p:nvCxnSpPr>
            <p:cNvPr id="32" name="Straight Connector 31"/>
            <p:cNvCxnSpPr>
              <a:cxnSpLocks/>
              <a:endCxn id="15" idx="0"/>
            </p:cNvCxnSpPr>
            <p:nvPr/>
          </p:nvCxnSpPr>
          <p:spPr>
            <a:xfrm>
              <a:off x="9372600" y="8425522"/>
              <a:ext cx="0" cy="4364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1049000" y="4088644"/>
            <a:ext cx="4622947" cy="1085086"/>
            <a:chOff x="11049000" y="4088644"/>
            <a:chExt cx="4622947" cy="1085086"/>
          </a:xfrm>
        </p:grpSpPr>
        <p:cxnSp>
          <p:nvCxnSpPr>
            <p:cNvPr id="28" name="Straight Connector 27"/>
            <p:cNvCxnSpPr/>
            <p:nvPr/>
          </p:nvCxnSpPr>
          <p:spPr>
            <a:xfrm flipV="1">
              <a:off x="11049000" y="4682992"/>
              <a:ext cx="981709" cy="490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2030490" y="4088644"/>
              <a:ext cx="3641457"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7. </a:t>
              </a:r>
              <a:r>
                <a:rPr lang="en-US" sz="4000" dirty="0" err="1">
                  <a:solidFill>
                    <a:schemeClr val="tx1"/>
                  </a:solidFill>
                  <a:latin typeface="Arial" panose="020B0604020202020204" pitchFamily="34" charset="0"/>
                  <a:cs typeface="Arial" panose="020B0604020202020204" pitchFamily="34" charset="0"/>
                </a:rPr>
                <a:t>Kết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luận</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10099487" y="7274762"/>
            <a:ext cx="7350309" cy="2668055"/>
            <a:chOff x="10280614" y="7430160"/>
            <a:chExt cx="5179095" cy="1663717"/>
          </a:xfrm>
        </p:grpSpPr>
        <p:sp>
          <p:nvSpPr>
            <p:cNvPr id="16" name="Rounded Rectangle 15"/>
            <p:cNvSpPr/>
            <p:nvPr/>
          </p:nvSpPr>
          <p:spPr>
            <a:xfrm>
              <a:off x="12030709" y="7889927"/>
              <a:ext cx="3429000" cy="1203950"/>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5</a:t>
              </a:r>
              <a:r>
                <a:rPr lang="en-US" sz="4000">
                  <a:solidFill>
                    <a:schemeClr val="tx1"/>
                  </a:solidFill>
                  <a:latin typeface="Arial" panose="020B0604020202020204" pitchFamily="34" charset="0"/>
                  <a:cs typeface="Arial" panose="020B0604020202020204" pitchFamily="34" charset="0"/>
                </a:rPr>
                <a:t>. Phương pháp thực tiễn</a:t>
              </a:r>
              <a:endParaRPr lang="en-US" sz="4000" dirty="0">
                <a:solidFill>
                  <a:schemeClr val="tx1"/>
                </a:solidFill>
                <a:latin typeface="Arial" panose="020B0604020202020204" pitchFamily="34" charset="0"/>
                <a:cs typeface="Arial" panose="020B0604020202020204" pitchFamily="34" charset="0"/>
              </a:endParaRPr>
            </a:p>
          </p:txBody>
        </p:sp>
        <p:cxnSp>
          <p:nvCxnSpPr>
            <p:cNvPr id="37" name="Straight Connector 36"/>
            <p:cNvCxnSpPr>
              <a:cxnSpLocks/>
            </p:cNvCxnSpPr>
            <p:nvPr/>
          </p:nvCxnSpPr>
          <p:spPr>
            <a:xfrm>
              <a:off x="10280614" y="7430160"/>
              <a:ext cx="1828522" cy="757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934200" y="3769477"/>
            <a:ext cx="4114800" cy="3743248"/>
            <a:chOff x="7467599" y="4762500"/>
            <a:chExt cx="3936887" cy="3581400"/>
          </a:xfrm>
        </p:grpSpPr>
        <p:pic>
          <p:nvPicPr>
            <p:cNvPr id="7" name="Picture 6"/>
            <p:cNvPicPr>
              <a:picLocks noChangeAspect="1"/>
            </p:cNvPicPr>
            <p:nvPr/>
          </p:nvPicPr>
          <p:blipFill>
            <a:blip r:embed="rId2"/>
            <a:stretch>
              <a:fillRect/>
            </a:stretch>
          </p:blipFill>
          <p:spPr>
            <a:xfrm>
              <a:off x="7467599" y="4762500"/>
              <a:ext cx="3936887" cy="3581400"/>
            </a:xfrm>
            <a:prstGeom prst="rect">
              <a:avLst/>
            </a:prstGeom>
            <a:effectLst>
              <a:outerShdw blurRad="50800" dist="38100" dir="16200000" rotWithShape="0">
                <a:prstClr val="black">
                  <a:alpha val="40000"/>
                </a:prstClr>
              </a:outerShdw>
            </a:effectLst>
          </p:spPr>
        </p:pic>
        <p:sp>
          <p:nvSpPr>
            <p:cNvPr id="8" name="TextBox 7"/>
            <p:cNvSpPr txBox="1"/>
            <p:nvPr/>
          </p:nvSpPr>
          <p:spPr>
            <a:xfrm>
              <a:off x="8202890" y="7268013"/>
              <a:ext cx="2413058"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Cấu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trúc</a:t>
              </a:r>
              <a:endParaRPr lang="en-US" sz="4000" b="1"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8288000" cy="149213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Cấu trúc bài báo cáo khoa học thường gồm 7 phần chính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23831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1201400" cy="2064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quá trình nghiên cứu, giả thuyết khoa học được xây dựng nhằm mục đích gì?</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6CC72C6-FAC7-E283-8E7E-F932C23EB189}"/>
              </a:ext>
            </a:extLst>
          </p:cNvPr>
          <p:cNvSpPr txBox="1"/>
          <p:nvPr/>
        </p:nvSpPr>
        <p:spPr>
          <a:xfrm>
            <a:off x="12192000" y="1717336"/>
            <a:ext cx="5867399" cy="2429127"/>
          </a:xfrm>
          <a:prstGeom prst="rect">
            <a:avLst/>
          </a:prstGeom>
          <a:noFill/>
        </p:spPr>
        <p:txBody>
          <a:bodyPr wrap="square">
            <a:spAutoFit/>
          </a:bodyPr>
          <a:lstStyle/>
          <a:p>
            <a:pPr algn="just">
              <a:lnSpc>
                <a:spcPct val="150000"/>
              </a:lnSpc>
            </a:pPr>
            <a:r>
              <a:rPr lang="en-US" sz="3500">
                <a:latin typeface="Arial" panose="020B0604020202020204" pitchFamily="34" charset="0"/>
                <a:ea typeface="Times New Roman" panose="02020603050405020304" pitchFamily="18" charset="0"/>
                <a:cs typeface="Arial" panose="020B0604020202020204" pitchFamily="34" charset="0"/>
              </a:rPr>
              <a:t>Nh</a:t>
            </a:r>
            <a:r>
              <a:rPr lang="en-US" sz="3500">
                <a:effectLst/>
                <a:latin typeface="Arial" panose="020B0604020202020204" pitchFamily="34" charset="0"/>
                <a:ea typeface="Times New Roman" panose="02020603050405020304" pitchFamily="18" charset="0"/>
                <a:cs typeface="Arial" panose="020B0604020202020204" pitchFamily="34" charset="0"/>
              </a:rPr>
              <a:t>ằm đưa ra những dự đoán ban đầu cho việc nghiên cứu.</a:t>
            </a:r>
            <a:endParaRPr lang="en-US" sz="3500"/>
          </a:p>
        </p:txBody>
      </p:sp>
      <p:sp>
        <p:nvSpPr>
          <p:cNvPr id="39" name="Rectangle 38">
            <a:extLst>
              <a:ext uri="{FF2B5EF4-FFF2-40B4-BE49-F238E27FC236}">
                <a16:creationId xmlns:a16="http://schemas.microsoft.com/office/drawing/2014/main" id="{9E288B93-5EAA-77B7-8F08-4D7C1C4F49AB}"/>
              </a:ext>
            </a:extLst>
          </p:cNvPr>
          <p:cNvSpPr/>
          <p:nvPr/>
        </p:nvSpPr>
        <p:spPr>
          <a:xfrm>
            <a:off x="0" y="4639977"/>
            <a:ext cx="18265878" cy="157366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a:t>
            </a: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em, mục kết quả và thảo luận có ý nghĩa gì trong bài báo cáo khoa học?</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41" name="Arrow: Pentagon 40">
            <a:extLst>
              <a:ext uri="{FF2B5EF4-FFF2-40B4-BE49-F238E27FC236}">
                <a16:creationId xmlns:a16="http://schemas.microsoft.com/office/drawing/2014/main" id="{B8810BEF-9D19-CA49-ABA1-1A6CEFE92782}"/>
              </a:ext>
            </a:extLst>
          </p:cNvPr>
          <p:cNvSpPr/>
          <p:nvPr/>
        </p:nvSpPr>
        <p:spPr>
          <a:xfrm>
            <a:off x="0" y="6896100"/>
            <a:ext cx="3124200" cy="914400"/>
          </a:xfrm>
          <a:prstGeom prst="homePlat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quả</a:t>
            </a:r>
          </a:p>
        </p:txBody>
      </p:sp>
      <p:sp>
        <p:nvSpPr>
          <p:cNvPr id="44" name="TextBox 43">
            <a:extLst>
              <a:ext uri="{FF2B5EF4-FFF2-40B4-BE49-F238E27FC236}">
                <a16:creationId xmlns:a16="http://schemas.microsoft.com/office/drawing/2014/main" id="{3948F0C8-6A46-7294-577F-FC6CE69AA564}"/>
              </a:ext>
            </a:extLst>
          </p:cNvPr>
          <p:cNvSpPr txBox="1"/>
          <p:nvPr/>
        </p:nvSpPr>
        <p:spPr>
          <a:xfrm>
            <a:off x="3581400" y="6886567"/>
            <a:ext cx="12294436" cy="800412"/>
          </a:xfrm>
          <a:prstGeom prst="rect">
            <a:avLst/>
          </a:prstGeom>
          <a:noFill/>
        </p:spPr>
        <p:txBody>
          <a:bodyPr wrap="square">
            <a:spAutoFit/>
          </a:bodyPr>
          <a:lstStyle/>
          <a:p>
            <a:pPr algn="just">
              <a:lnSpc>
                <a:spcPct val="150000"/>
              </a:lnSpc>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ở mục các kết quả đạt được của nghiên cứu.</a:t>
            </a:r>
            <a:endParaRPr lang="en-US" sz="3500">
              <a:latin typeface="Arial" panose="020B0604020202020204" pitchFamily="34" charset="0"/>
              <a:cs typeface="Arial" panose="020B0604020202020204" pitchFamily="34" charset="0"/>
            </a:endParaRPr>
          </a:p>
        </p:txBody>
      </p:sp>
      <p:sp>
        <p:nvSpPr>
          <p:cNvPr id="45" name="Arrow: Right 44">
            <a:extLst>
              <a:ext uri="{FF2B5EF4-FFF2-40B4-BE49-F238E27FC236}">
                <a16:creationId xmlns:a16="http://schemas.microsoft.com/office/drawing/2014/main" id="{03F2FF5A-23AD-6675-10AE-CA2FD85ED5D1}"/>
              </a:ext>
            </a:extLst>
          </p:cNvPr>
          <p:cNvSpPr/>
          <p:nvPr/>
        </p:nvSpPr>
        <p:spPr>
          <a:xfrm>
            <a:off x="11353800" y="2708666"/>
            <a:ext cx="685800" cy="57926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Pentagon 45">
            <a:extLst>
              <a:ext uri="{FF2B5EF4-FFF2-40B4-BE49-F238E27FC236}">
                <a16:creationId xmlns:a16="http://schemas.microsoft.com/office/drawing/2014/main" id="{EC2FA483-3192-BCF6-0A12-5FF37DCB1987}"/>
              </a:ext>
            </a:extLst>
          </p:cNvPr>
          <p:cNvSpPr/>
          <p:nvPr/>
        </p:nvSpPr>
        <p:spPr>
          <a:xfrm>
            <a:off x="27039" y="8538174"/>
            <a:ext cx="3124200" cy="914400"/>
          </a:xfrm>
          <a:prstGeom prst="homePlate">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Thảo luận</a:t>
            </a:r>
          </a:p>
        </p:txBody>
      </p:sp>
      <p:sp>
        <p:nvSpPr>
          <p:cNvPr id="49" name="TextBox 48">
            <a:extLst>
              <a:ext uri="{FF2B5EF4-FFF2-40B4-BE49-F238E27FC236}">
                <a16:creationId xmlns:a16="http://schemas.microsoft.com/office/drawing/2014/main" id="{D2BA2D9D-2FCD-03DC-A95B-528B615B4EE3}"/>
              </a:ext>
            </a:extLst>
          </p:cNvPr>
          <p:cNvSpPr txBox="1"/>
          <p:nvPr/>
        </p:nvSpPr>
        <p:spPr>
          <a:xfrm>
            <a:off x="3581400" y="8191211"/>
            <a:ext cx="13335000" cy="1608325"/>
          </a:xfrm>
          <a:prstGeom prst="rect">
            <a:avLst/>
          </a:prstGeom>
          <a:noFill/>
        </p:spPr>
        <p:txBody>
          <a:bodyPr wrap="square">
            <a:spAutoFit/>
          </a:bodyPr>
          <a:lstStyle/>
          <a:p>
            <a:pPr marL="0" marR="0" algn="just">
              <a:lnSpc>
                <a:spcPct val="150000"/>
              </a:lnSpc>
              <a:spcBef>
                <a:spcPts val="0"/>
              </a:spcBef>
              <a:spcAft>
                <a:spcPts val="800"/>
              </a:spcAft>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được ý nghĩa của kết quả và gợi ý cho các vấn đề cần tìm hiểu khác nhau.</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88492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0-#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fill="hold"/>
                                        <p:tgtEl>
                                          <p:spTgt spid="46"/>
                                        </p:tgtEl>
                                        <p:attrNameLst>
                                          <p:attrName>ppt_x</p:attrName>
                                        </p:attrNameLst>
                                      </p:cBhvr>
                                      <p:tavLst>
                                        <p:tav tm="0">
                                          <p:val>
                                            <p:strVal val="0-#ppt_w/2"/>
                                          </p:val>
                                        </p:tav>
                                        <p:tav tm="100000">
                                          <p:val>
                                            <p:strVal val="#ppt_x"/>
                                          </p:val>
                                        </p:tav>
                                      </p:tavLst>
                                    </p:anim>
                                    <p:anim calcmode="lin" valueType="num">
                                      <p:cBhvr additive="base">
                                        <p:cTn id="36" dur="500" fill="hold"/>
                                        <p:tgtEl>
                                          <p:spTgt spid="4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p:bldP spid="39" grpId="0" animBg="1"/>
      <p:bldP spid="41" grpId="0" animBg="1"/>
      <p:bldP spid="44" grpId="0"/>
      <p:bldP spid="45" grpId="0" animBg="1"/>
      <p:bldP spid="46"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E2CF15C-A966-4AB9-A42C-F584AF2DEE29}"/>
              </a:ext>
            </a:extLst>
          </p:cNvPr>
          <p:cNvGrpSpPr/>
          <p:nvPr/>
        </p:nvGrpSpPr>
        <p:grpSpPr>
          <a:xfrm>
            <a:off x="6100335" y="147172"/>
            <a:ext cx="6662738" cy="1681861"/>
            <a:chOff x="3602831" y="304051"/>
            <a:chExt cx="6662738" cy="1681861"/>
          </a:xfrm>
        </p:grpSpPr>
        <p:sp>
          <p:nvSpPr>
            <p:cNvPr id="3" name="TextBox 2"/>
            <p:cNvSpPr txBox="1"/>
            <p:nvPr/>
          </p:nvSpPr>
          <p:spPr>
            <a:xfrm>
              <a:off x="3602831" y="769499"/>
              <a:ext cx="6662738" cy="769441"/>
            </a:xfrm>
            <a:prstGeom prst="rect">
              <a:avLst/>
            </a:prstGeom>
            <a:noFill/>
          </p:spPr>
          <p:txBody>
            <a:bodyPr wrap="square" rtlCol="0">
              <a:spAutoFit/>
            </a:bodyPr>
            <a:lstStyle/>
            <a:p>
              <a:pPr algn="ctr"/>
              <a:r>
                <a:rPr lang="en-US" sz="4400" b="1">
                  <a:solidFill>
                    <a:schemeClr val="tx2"/>
                  </a:solidFill>
                  <a:latin typeface="Arial" panose="020B0604020202020204" pitchFamily="34" charset="0"/>
                  <a:cs typeface="Arial" panose="020B0604020202020204" pitchFamily="34" charset="0"/>
                </a:rPr>
                <a:t>TRẢ LỜI</a:t>
              </a:r>
              <a:endParaRPr lang="en-US" sz="4400" b="1" dirty="0">
                <a:solidFill>
                  <a:schemeClr val="tx2"/>
                </a:solidFill>
                <a:latin typeface="Arial" panose="020B0604020202020204" pitchFamily="34" charset="0"/>
                <a:cs typeface="Arial" panose="020B0604020202020204" pitchFamily="34" charset="0"/>
              </a:endParaRPr>
            </a:p>
          </p:txBody>
        </p:sp>
        <p:pic>
          <p:nvPicPr>
            <p:cNvPr id="31" name="Picture 16">
              <a:extLst>
                <a:ext uri="{FF2B5EF4-FFF2-40B4-BE49-F238E27FC236}">
                  <a16:creationId xmlns:a16="http://schemas.microsoft.com/office/drawing/2014/main" id="{FCA5921C-F1A0-DC67-38EF-8237ED82B8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6363" y="304051"/>
              <a:ext cx="1770380" cy="1681861"/>
            </a:xfrm>
            <a:prstGeom prst="rect">
              <a:avLst/>
            </a:prstGeom>
          </p:spPr>
        </p:pic>
      </p:grpSp>
      <p:sp>
        <p:nvSpPr>
          <p:cNvPr id="34" name="Rectangle 33">
            <a:extLst>
              <a:ext uri="{FF2B5EF4-FFF2-40B4-BE49-F238E27FC236}">
                <a16:creationId xmlns:a16="http://schemas.microsoft.com/office/drawing/2014/main" id="{AD110907-855C-E06F-9CE0-270AD7EDCCA5}"/>
              </a:ext>
            </a:extLst>
          </p:cNvPr>
          <p:cNvSpPr/>
          <p:nvPr/>
        </p:nvSpPr>
        <p:spPr>
          <a:xfrm>
            <a:off x="0" y="1965997"/>
            <a:ext cx="18288000" cy="2064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sao phần kết luận báo cáo phải chỉ rõ có đạt được mục tiêu</a:t>
            </a:r>
          </a:p>
          <a:p>
            <a:pPr algn="ct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nghiên cứu hay không?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5" name="Left Brace 4">
            <a:extLst>
              <a:ext uri="{FF2B5EF4-FFF2-40B4-BE49-F238E27FC236}">
                <a16:creationId xmlns:a16="http://schemas.microsoft.com/office/drawing/2014/main" id="{3E6BEDBE-BFD2-8E30-A5C8-5F6D593A28E4}"/>
              </a:ext>
            </a:extLst>
          </p:cNvPr>
          <p:cNvSpPr/>
          <p:nvPr/>
        </p:nvSpPr>
        <p:spPr>
          <a:xfrm>
            <a:off x="2000865" y="5144728"/>
            <a:ext cx="1295400" cy="37338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34EE981-CAF9-EE35-E5A3-B748879D10BB}"/>
              </a:ext>
            </a:extLst>
          </p:cNvPr>
          <p:cNvSpPr txBox="1"/>
          <p:nvPr/>
        </p:nvSpPr>
        <p:spPr>
          <a:xfrm>
            <a:off x="3276600" y="4231038"/>
            <a:ext cx="14554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 người đọc biết được người nghiên cứu đã thực hiện như thế nào và đạt được kết quả gì</a:t>
            </a:r>
            <a:endParaRPr lang="en-US" sz="4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18B029-7B7F-D8AF-ABF9-D1E8824054B5}"/>
              </a:ext>
            </a:extLst>
          </p:cNvPr>
          <p:cNvSpPr txBox="1"/>
          <p:nvPr/>
        </p:nvSpPr>
        <p:spPr>
          <a:xfrm>
            <a:off x="3276600" y="7697056"/>
            <a:ext cx="14554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giống như mục tiêu đề ra hay không (hoặc nêu được những vấn đề còn tồn tại cần nghiên cứu tiếp, ...).</a:t>
            </a:r>
            <a:endParaRPr lang="en-US" sz="4000">
              <a:latin typeface="Arial" panose="020B0604020202020204" pitchFamily="34" charset="0"/>
              <a:cs typeface="Arial" panose="020B0604020202020204" pitchFamily="34" charset="0"/>
            </a:endParaRPr>
          </a:p>
        </p:txBody>
      </p:sp>
      <p:sp>
        <p:nvSpPr>
          <p:cNvPr id="12" name="Freeform 3">
            <a:extLst>
              <a:ext uri="{FF2B5EF4-FFF2-40B4-BE49-F238E27FC236}">
                <a16:creationId xmlns:a16="http://schemas.microsoft.com/office/drawing/2014/main" id="{2B9F2158-AA0D-C99D-59E2-CB32B993A1A9}"/>
              </a:ext>
            </a:extLst>
          </p:cNvPr>
          <p:cNvSpPr/>
          <p:nvPr/>
        </p:nvSpPr>
        <p:spPr>
          <a:xfrm>
            <a:off x="152400" y="5402680"/>
            <a:ext cx="2514600" cy="3255146"/>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9927153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 grpId="0" animBg="1"/>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609600" y="647700"/>
            <a:ext cx="19416410" cy="1160399"/>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grpSp>
        <p:nvGrpSpPr>
          <p:cNvPr id="2" name="Group 1"/>
          <p:cNvGrpSpPr/>
          <p:nvPr/>
        </p:nvGrpSpPr>
        <p:grpSpPr>
          <a:xfrm>
            <a:off x="762000" y="544916"/>
            <a:ext cx="16451905" cy="1219200"/>
            <a:chOff x="762000" y="544916"/>
            <a:chExt cx="16451905" cy="1219200"/>
          </a:xfrm>
        </p:grpSpPr>
        <p:sp>
          <p:nvSpPr>
            <p:cNvPr id="8" name="TextBox 8"/>
            <p:cNvSpPr txBox="1"/>
            <p:nvPr/>
          </p:nvSpPr>
          <p:spPr>
            <a:xfrm>
              <a:off x="983305" y="883636"/>
              <a:ext cx="16230600" cy="646331"/>
            </a:xfrm>
            <a:prstGeom prst="rect">
              <a:avLst/>
            </a:prstGeom>
          </p:spPr>
          <p:txBody>
            <a:bodyPr lIns="0" tIns="0" rIns="0" bIns="0" rtlCol="0" anchor="t">
              <a:spAutoFit/>
            </a:bodyPr>
            <a:lstStyle/>
            <a:p>
              <a:pPr algn="ctr">
                <a:spcBef>
                  <a:spcPct val="0"/>
                </a:spcBef>
              </a:pPr>
              <a:r>
                <a:rPr lang="en-US" sz="4200" b="1" dirty="0" err="1">
                  <a:solidFill>
                    <a:srgbClr val="000000"/>
                  </a:solidFill>
                  <a:latin typeface="Arial" panose="020B0604020202020204" pitchFamily="34" charset="0"/>
                  <a:cs typeface="Arial" panose="020B0604020202020204" pitchFamily="34" charset="0"/>
                </a:rPr>
                <a:t>Cấu</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trúc</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của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bài</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một</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vấn</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đề</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khoa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học</a:t>
              </a:r>
              <a:r>
                <a:rPr lang="en-US" sz="4200" b="1" dirty="0">
                  <a:solidFill>
                    <a:srgbClr val="000000"/>
                  </a:solidFill>
                  <a:latin typeface="Arial" panose="020B0604020202020204" pitchFamily="34" charset="0"/>
                  <a:cs typeface="Arial" panose="020B0604020202020204" pitchFamily="34" charset="0"/>
                </a:rPr>
                <a:t> </a:t>
              </a:r>
            </a:p>
          </p:txBody>
        </p:sp>
        <p:pic>
          <p:nvPicPr>
            <p:cNvPr id="20" name="Picture 19"/>
            <p:cNvPicPr>
              <a:picLocks noChangeAspect="1"/>
            </p:cNvPicPr>
            <p:nvPr/>
          </p:nvPicPr>
          <p:blipFill>
            <a:blip r:embed="rId2"/>
            <a:stretch>
              <a:fillRect/>
            </a:stretch>
          </p:blipFill>
          <p:spPr>
            <a:xfrm flipH="1">
              <a:off x="762000" y="544916"/>
              <a:ext cx="1972143" cy="1219200"/>
            </a:xfrm>
            <a:prstGeom prst="rect">
              <a:avLst/>
            </a:prstGeom>
          </p:spPr>
        </p:pic>
      </p:grpSp>
      <p:sp>
        <p:nvSpPr>
          <p:cNvPr id="23" name="Rounded Rectangle 22"/>
          <p:cNvSpPr/>
          <p:nvPr/>
        </p:nvSpPr>
        <p:spPr>
          <a:xfrm>
            <a:off x="797560" y="2291968"/>
            <a:ext cx="3429000"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a:solidFill>
                  <a:schemeClr val="bg1"/>
                </a:solidFill>
                <a:latin typeface="Arial" panose="020B0604020202020204" pitchFamily="34" charset="0"/>
                <a:cs typeface="Arial" panose="020B0604020202020204" pitchFamily="34" charset="0"/>
              </a:rPr>
              <a:t>1. </a:t>
            </a:r>
            <a:r>
              <a:rPr lang="en-US" sz="3500" dirty="0" err="1">
                <a:solidFill>
                  <a:schemeClr val="bg1"/>
                </a:solidFill>
                <a:latin typeface="Arial" panose="020B0604020202020204" pitchFamily="34" charset="0"/>
                <a:cs typeface="Arial" panose="020B0604020202020204" pitchFamily="34" charset="0"/>
              </a:rPr>
              <a:t>Tiêu</a:t>
            </a:r>
            <a:r>
              <a:rPr lang="en-US" sz="3500" dirty="0">
                <a:solidFill>
                  <a:schemeClr val="bg1"/>
                </a:solidFill>
                <a:latin typeface="Arial" panose="020B0604020202020204" pitchFamily="34" charset="0"/>
                <a:cs typeface="Arial" panose="020B0604020202020204" pitchFamily="34" charset="0"/>
              </a:rPr>
              <a:t> </a:t>
            </a:r>
            <a:r>
              <a:rPr lang="en-US" sz="3500" dirty="0" err="1">
                <a:solidFill>
                  <a:schemeClr val="bg1"/>
                </a:solidFill>
                <a:latin typeface="Arial" panose="020B0604020202020204" pitchFamily="34" charset="0"/>
                <a:cs typeface="Arial" panose="020B0604020202020204" pitchFamily="34" charset="0"/>
              </a:rPr>
              <a:t>đề</a:t>
            </a:r>
            <a:endParaRPr lang="en-US" sz="3500"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4516120" y="2019524"/>
            <a:ext cx="12974320" cy="1608325"/>
          </a:xfrm>
          <a:prstGeom prst="rect">
            <a:avLst/>
          </a:prstGeom>
        </p:spPr>
        <p:txBody>
          <a:bodyPr wrap="square">
            <a:spAutoFit/>
          </a:bodyPr>
          <a:lstStyle/>
          <a:p>
            <a:pPr algn="just">
              <a:lnSpc>
                <a:spcPct val="150000"/>
              </a:lnSpc>
            </a:pPr>
            <a:r>
              <a:rPr lang="en-US" sz="3500">
                <a:latin typeface="Arial" panose="020B0604020202020204" pitchFamily="34" charset="0"/>
                <a:cs typeface="Arial" panose="020B0604020202020204" pitchFamily="34" charset="0"/>
              </a:rPr>
              <a:t>Tiêu đề của một bài báo cáo khoa học mô tả một cách ngắn gọn nội dung nghiên cứu của bài báo cáo.</a:t>
            </a:r>
            <a:endParaRPr lang="en-US" sz="3500" dirty="0">
              <a:latin typeface="Arial" panose="020B0604020202020204" pitchFamily="34" charset="0"/>
              <a:cs typeface="Arial" panose="020B0604020202020204" pitchFamily="34" charset="0"/>
            </a:endParaRPr>
          </a:p>
        </p:txBody>
      </p:sp>
      <p:sp>
        <p:nvSpPr>
          <p:cNvPr id="25" name="Rounded Rectangle 24"/>
          <p:cNvSpPr/>
          <p:nvPr/>
        </p:nvSpPr>
        <p:spPr>
          <a:xfrm>
            <a:off x="797560" y="4057399"/>
            <a:ext cx="3429000"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a:solidFill>
                  <a:schemeClr val="bg1"/>
                </a:solidFill>
                <a:latin typeface="Arial" panose="020B0604020202020204" pitchFamily="34" charset="0"/>
                <a:cs typeface="Arial" panose="020B0604020202020204" pitchFamily="34" charset="0"/>
              </a:rPr>
              <a:t>2</a:t>
            </a:r>
            <a:r>
              <a:rPr lang="en-US" sz="3500">
                <a:solidFill>
                  <a:schemeClr val="bg1"/>
                </a:solidFill>
                <a:latin typeface="Arial" panose="020B0604020202020204" pitchFamily="34" charset="0"/>
                <a:cs typeface="Arial" panose="020B0604020202020204" pitchFamily="34" charset="0"/>
              </a:rPr>
              <a:t>. Mục tiêu</a:t>
            </a:r>
            <a:endParaRPr lang="en-US" sz="3500" dirty="0">
              <a:solidFill>
                <a:schemeClr val="bg1"/>
              </a:solidFill>
              <a:latin typeface="Arial" panose="020B0604020202020204" pitchFamily="34" charset="0"/>
              <a:cs typeface="Arial" panose="020B0604020202020204" pitchFamily="34" charset="0"/>
            </a:endParaRPr>
          </a:p>
        </p:txBody>
      </p:sp>
      <p:sp>
        <p:nvSpPr>
          <p:cNvPr id="27" name="Rounded Rectangle 26"/>
          <p:cNvSpPr/>
          <p:nvPr/>
        </p:nvSpPr>
        <p:spPr>
          <a:xfrm>
            <a:off x="590488" y="6386707"/>
            <a:ext cx="3850640" cy="1608325"/>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a:solidFill>
                  <a:schemeClr val="bg1"/>
                </a:solidFill>
                <a:latin typeface="Arial" panose="020B0604020202020204" pitchFamily="34" charset="0"/>
                <a:cs typeface="Arial" panose="020B0604020202020204" pitchFamily="34" charset="0"/>
              </a:rPr>
              <a:t>3</a:t>
            </a:r>
            <a:r>
              <a:rPr lang="en-US" sz="3500">
                <a:solidFill>
                  <a:schemeClr val="bg1"/>
                </a:solidFill>
                <a:latin typeface="Arial" panose="020B0604020202020204" pitchFamily="34" charset="0"/>
                <a:cs typeface="Arial" panose="020B0604020202020204" pitchFamily="34" charset="0"/>
              </a:rPr>
              <a:t>. Giả thuyết khoa học</a:t>
            </a:r>
            <a:endParaRPr lang="en-US" sz="3500"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6499171" y="310587"/>
            <a:ext cx="1510326" cy="1833579"/>
          </a:xfrm>
          <a:prstGeom prst="rect">
            <a:avLst/>
          </a:prstGeom>
        </p:spPr>
      </p:pic>
      <p:sp>
        <p:nvSpPr>
          <p:cNvPr id="3" name="TextBox 2">
            <a:extLst>
              <a:ext uri="{FF2B5EF4-FFF2-40B4-BE49-F238E27FC236}">
                <a16:creationId xmlns:a16="http://schemas.microsoft.com/office/drawing/2014/main" id="{BBF867DC-C016-5B77-5067-BA78C2D8C896}"/>
              </a:ext>
            </a:extLst>
          </p:cNvPr>
          <p:cNvSpPr txBox="1"/>
          <p:nvPr/>
        </p:nvSpPr>
        <p:spPr>
          <a:xfrm>
            <a:off x="4516120" y="3839274"/>
            <a:ext cx="128778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Mục tiêu nghiên cứu là phần quan trọng thể hiện điều mà nhà nghiên cứu hướng đến khi thực hiện đề tài nghiên cứu khoa học của mình.</a:t>
            </a:r>
          </a:p>
        </p:txBody>
      </p:sp>
      <p:sp>
        <p:nvSpPr>
          <p:cNvPr id="4" name="TextBox 3">
            <a:extLst>
              <a:ext uri="{FF2B5EF4-FFF2-40B4-BE49-F238E27FC236}">
                <a16:creationId xmlns:a16="http://schemas.microsoft.com/office/drawing/2014/main" id="{0FA43216-7F7F-7955-8ECD-60C2F3057E30}"/>
              </a:ext>
            </a:extLst>
          </p:cNvPr>
          <p:cNvSpPr txBox="1"/>
          <p:nvPr/>
        </p:nvSpPr>
        <p:spPr>
          <a:xfrm>
            <a:off x="4516120" y="6353177"/>
            <a:ext cx="12593320"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Dựa trên hiểu biết của mình và qua phân tích kết quả quan sát nhằm đưa ra những dự đoán ban đầu cho việc nghiên cứu.</a:t>
            </a:r>
          </a:p>
        </p:txBody>
      </p:sp>
      <p:sp>
        <p:nvSpPr>
          <p:cNvPr id="9" name="TextBox 8">
            <a:extLst>
              <a:ext uri="{FF2B5EF4-FFF2-40B4-BE49-F238E27FC236}">
                <a16:creationId xmlns:a16="http://schemas.microsoft.com/office/drawing/2014/main" id="{F2681074-268B-314B-B0FD-10D9952608DD}"/>
              </a:ext>
            </a:extLst>
          </p:cNvPr>
          <p:cNvSpPr txBox="1"/>
          <p:nvPr/>
        </p:nvSpPr>
        <p:spPr>
          <a:xfrm>
            <a:off x="4516120" y="8420099"/>
            <a:ext cx="12593320"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Liệt kê các thiết bị và vật liệu (dụng cụ, hóa chất, mẫu vật,…) sử dụng trong nghiên cứu.</a:t>
            </a:r>
          </a:p>
        </p:txBody>
      </p:sp>
      <p:sp>
        <p:nvSpPr>
          <p:cNvPr id="10" name="Rounded Rectangle 24">
            <a:extLst>
              <a:ext uri="{FF2B5EF4-FFF2-40B4-BE49-F238E27FC236}">
                <a16:creationId xmlns:a16="http://schemas.microsoft.com/office/drawing/2014/main" id="{FA22D1F6-EE5D-0D8D-B7BC-6186F8E72862}"/>
              </a:ext>
            </a:extLst>
          </p:cNvPr>
          <p:cNvSpPr/>
          <p:nvPr/>
        </p:nvSpPr>
        <p:spPr>
          <a:xfrm>
            <a:off x="692150" y="8420100"/>
            <a:ext cx="3639820" cy="1608325"/>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a:solidFill>
                  <a:schemeClr val="bg1"/>
                </a:solidFill>
                <a:latin typeface="Arial" panose="020B0604020202020204" pitchFamily="34" charset="0"/>
                <a:cs typeface="Arial" panose="020B0604020202020204" pitchFamily="34" charset="0"/>
              </a:rPr>
              <a:t>4. Thiết bị và vật liệu</a:t>
            </a:r>
            <a:endParaRPr lang="en-US" sz="35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7" grpId="0" animBg="1"/>
      <p:bldP spid="3" grpId="0"/>
      <p:bldP spid="4"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609600" y="647700"/>
            <a:ext cx="19416410" cy="1160399"/>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83305" y="883636"/>
            <a:ext cx="16230600" cy="646331"/>
          </a:xfrm>
          <a:prstGeom prst="rect">
            <a:avLst/>
          </a:prstGeom>
        </p:spPr>
        <p:txBody>
          <a:bodyPr lIns="0" tIns="0" rIns="0" bIns="0" rtlCol="0" anchor="t">
            <a:spAutoFit/>
          </a:bodyPr>
          <a:lstStyle/>
          <a:p>
            <a:pPr algn="ctr">
              <a:spcBef>
                <a:spcPct val="0"/>
              </a:spcBef>
            </a:pPr>
            <a:r>
              <a:rPr lang="en-US" sz="4200" b="1" dirty="0" err="1">
                <a:solidFill>
                  <a:srgbClr val="000000"/>
                </a:solidFill>
                <a:latin typeface="Arial" panose="020B0604020202020204" pitchFamily="34" charset="0"/>
                <a:cs typeface="Arial" panose="020B0604020202020204" pitchFamily="34" charset="0"/>
              </a:rPr>
              <a:t>Cấu</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trúc</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của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bài</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báo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cáo</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một</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vấn</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đề</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khoa</a:t>
            </a:r>
            <a:r>
              <a:rPr lang="en-US" sz="4200" b="1" dirty="0">
                <a:solidFill>
                  <a:srgbClr val="000000"/>
                </a:solidFill>
                <a:latin typeface="Arial" panose="020B0604020202020204" pitchFamily="34" charset="0"/>
                <a:cs typeface="Arial" panose="020B0604020202020204" pitchFamily="34" charset="0"/>
              </a:rPr>
              <a:t> </a:t>
            </a:r>
            <a:r>
              <a:rPr lang="en-US" sz="4200" b="1" dirty="0" err="1">
                <a:solidFill>
                  <a:srgbClr val="000000"/>
                </a:solidFill>
                <a:latin typeface="Arial" panose="020B0604020202020204" pitchFamily="34" charset="0"/>
                <a:cs typeface="Arial" panose="020B0604020202020204" pitchFamily="34" charset="0"/>
              </a:rPr>
              <a:t>học</a:t>
            </a:r>
            <a:r>
              <a:rPr lang="en-US" sz="4200" b="1" dirty="0">
                <a:solidFill>
                  <a:srgbClr val="000000"/>
                </a:solidFill>
                <a:latin typeface="Arial" panose="020B0604020202020204" pitchFamily="34" charset="0"/>
                <a:cs typeface="Arial" panose="020B0604020202020204" pitchFamily="34" charset="0"/>
              </a:rPr>
              <a:t> </a:t>
            </a:r>
          </a:p>
        </p:txBody>
      </p:sp>
      <p:pic>
        <p:nvPicPr>
          <p:cNvPr id="20" name="Picture 19"/>
          <p:cNvPicPr>
            <a:picLocks noChangeAspect="1"/>
          </p:cNvPicPr>
          <p:nvPr/>
        </p:nvPicPr>
        <p:blipFill>
          <a:blip r:embed="rId2"/>
          <a:stretch>
            <a:fillRect/>
          </a:stretch>
        </p:blipFill>
        <p:spPr>
          <a:xfrm flipH="1">
            <a:off x="762000" y="544916"/>
            <a:ext cx="1972143" cy="1219200"/>
          </a:xfrm>
          <a:prstGeom prst="rect">
            <a:avLst/>
          </a:prstGeom>
        </p:spPr>
      </p:pic>
      <p:sp>
        <p:nvSpPr>
          <p:cNvPr id="25" name="Rounded Rectangle 24"/>
          <p:cNvSpPr/>
          <p:nvPr/>
        </p:nvSpPr>
        <p:spPr>
          <a:xfrm>
            <a:off x="295301" y="2450346"/>
            <a:ext cx="4376522"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 </a:t>
            </a:r>
            <a:r>
              <a:rPr lang="en-US" sz="4000">
                <a:solidFill>
                  <a:schemeClr val="bg1"/>
                </a:solidFill>
                <a:latin typeface="Arial" panose="020B0604020202020204" pitchFamily="34" charset="0"/>
                <a:cs typeface="Arial" panose="020B0604020202020204" pitchFamily="34" charset="0"/>
              </a:rPr>
              <a:t>5. Phương pháp</a:t>
            </a:r>
            <a:endParaRPr lang="en-US" sz="4000" dirty="0">
              <a:solidFill>
                <a:schemeClr val="bg1"/>
              </a:solidFill>
              <a:latin typeface="Arial" panose="020B0604020202020204" pitchFamily="34" charset="0"/>
              <a:cs typeface="Arial" panose="020B0604020202020204" pitchFamily="34" charset="0"/>
            </a:endParaRPr>
          </a:p>
        </p:txBody>
      </p:sp>
      <p:sp>
        <p:nvSpPr>
          <p:cNvPr id="27" name="Rounded Rectangle 26"/>
          <p:cNvSpPr/>
          <p:nvPr/>
        </p:nvSpPr>
        <p:spPr>
          <a:xfrm>
            <a:off x="295301" y="5838394"/>
            <a:ext cx="4376521" cy="1700308"/>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4000" dirty="0">
                <a:solidFill>
                  <a:schemeClr val="bg1"/>
                </a:solidFill>
                <a:latin typeface="Arial" panose="020B0604020202020204" pitchFamily="34" charset="0"/>
                <a:cs typeface="Arial" panose="020B0604020202020204" pitchFamily="34" charset="0"/>
              </a:rPr>
              <a:t> 6</a:t>
            </a:r>
            <a:r>
              <a:rPr lang="en-US" sz="4000">
                <a:solidFill>
                  <a:schemeClr val="bg1"/>
                </a:solidFill>
                <a:latin typeface="Arial" panose="020B0604020202020204" pitchFamily="34" charset="0"/>
                <a:cs typeface="Arial" panose="020B0604020202020204" pitchFamily="34" charset="0"/>
              </a:rPr>
              <a:t>. Kết quả và thảo luận</a:t>
            </a:r>
            <a:endParaRPr lang="en-US" sz="4000" dirty="0">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557133" y="8667066"/>
            <a:ext cx="3852855" cy="972234"/>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a:solidFill>
                  <a:schemeClr val="bg1"/>
                </a:solidFill>
                <a:latin typeface="Arial" panose="020B0604020202020204" pitchFamily="34" charset="0"/>
                <a:cs typeface="Arial" panose="020B0604020202020204" pitchFamily="34" charset="0"/>
              </a:rPr>
              <a:t> 7. </a:t>
            </a:r>
            <a:r>
              <a:rPr lang="en-US" sz="4000" dirty="0" err="1">
                <a:solidFill>
                  <a:schemeClr val="bg1"/>
                </a:solidFill>
                <a:latin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luận</a:t>
            </a:r>
            <a:endParaRPr lang="en-US" sz="4000"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stretch>
            <a:fillRect/>
          </a:stretch>
        </p:blipFill>
        <p:spPr>
          <a:xfrm>
            <a:off x="16499171" y="310587"/>
            <a:ext cx="1510326" cy="1833579"/>
          </a:xfrm>
          <a:prstGeom prst="rect">
            <a:avLst/>
          </a:prstGeom>
        </p:spPr>
      </p:pic>
      <p:sp>
        <p:nvSpPr>
          <p:cNvPr id="4" name="TextBox 3">
            <a:extLst>
              <a:ext uri="{FF2B5EF4-FFF2-40B4-BE49-F238E27FC236}">
                <a16:creationId xmlns:a16="http://schemas.microsoft.com/office/drawing/2014/main" id="{018562A3-2063-CFC4-8FCF-4FC539F195AF}"/>
              </a:ext>
            </a:extLst>
          </p:cNvPr>
          <p:cNvSpPr txBox="1"/>
          <p:nvPr/>
        </p:nvSpPr>
        <p:spPr>
          <a:xfrm>
            <a:off x="4876800" y="2337891"/>
            <a:ext cx="12573000" cy="322415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Tiến hành thí nghiệm để chứng minh giả thuyết khoa học là đúng hay sai. Trong mục này chúng ta cần: </a:t>
            </a:r>
          </a:p>
          <a:p>
            <a:pPr marL="285750" indent="-28575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Lập phương án thí nghiệm, khảo sát,…</a:t>
            </a:r>
          </a:p>
          <a:p>
            <a:pPr marL="285750" indent="-285750" algn="just">
              <a:lnSpc>
                <a:spcPct val="150000"/>
              </a:lnSpc>
              <a:buFont typeface="Arial" panose="020B0604020202020204" pitchFamily="34" charset="0"/>
              <a:buChar char="•"/>
            </a:pPr>
            <a:r>
              <a:rPr lang="en-US" sz="3500">
                <a:latin typeface="Arial" panose="020B0604020202020204" pitchFamily="34" charset="0"/>
                <a:cs typeface="Arial" panose="020B0604020202020204" pitchFamily="34" charset="0"/>
              </a:rPr>
              <a:t>Tiến hành thí nghiệm đã lập.</a:t>
            </a:r>
          </a:p>
        </p:txBody>
      </p:sp>
      <p:sp>
        <p:nvSpPr>
          <p:cNvPr id="9" name="TextBox 8">
            <a:extLst>
              <a:ext uri="{FF2B5EF4-FFF2-40B4-BE49-F238E27FC236}">
                <a16:creationId xmlns:a16="http://schemas.microsoft.com/office/drawing/2014/main" id="{D33C5926-91A8-FFAE-CD82-A5B6923F1B97}"/>
              </a:ext>
            </a:extLst>
          </p:cNvPr>
          <p:cNvSpPr txBox="1"/>
          <p:nvPr/>
        </p:nvSpPr>
        <p:spPr>
          <a:xfrm>
            <a:off x="4876800" y="5755768"/>
            <a:ext cx="12572999"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Trình bày các kết quả đạt được của nghiên cứu gồm các bảng dữ liệu thực nghiệm, biểu đồ, đồ thị,… Giải thích được ý nghĩa của kết quả và gợi ý cho các vấn đề cần tìm hiểu khác nhau.</a:t>
            </a:r>
          </a:p>
        </p:txBody>
      </p:sp>
      <p:sp>
        <p:nvSpPr>
          <p:cNvPr id="10" name="TextBox 9">
            <a:extLst>
              <a:ext uri="{FF2B5EF4-FFF2-40B4-BE49-F238E27FC236}">
                <a16:creationId xmlns:a16="http://schemas.microsoft.com/office/drawing/2014/main" id="{BD9FEB6F-3F8E-982D-379F-8AB2FCB0423A}"/>
              </a:ext>
            </a:extLst>
          </p:cNvPr>
          <p:cNvSpPr txBox="1"/>
          <p:nvPr/>
        </p:nvSpPr>
        <p:spPr>
          <a:xfrm>
            <a:off x="4876800" y="8365732"/>
            <a:ext cx="12337105" cy="1608325"/>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Trình bày ngắn gọn và quan trọng những gì đã làm được trong nghiên cứu để đạt được mục tiêu.</a:t>
            </a:r>
          </a:p>
        </p:txBody>
      </p:sp>
    </p:spTree>
    <p:extLst>
      <p:ext uri="{BB962C8B-B14F-4D97-AF65-F5344CB8AC3E}">
        <p14:creationId xmlns:p14="http://schemas.microsoft.com/office/powerpoint/2010/main" val="15870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6" grpId="0" animBg="1"/>
      <p:bldP spid="4"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TextBox 8">
            <a:extLst>
              <a:ext uri="{FF2B5EF4-FFF2-40B4-BE49-F238E27FC236}">
                <a16:creationId xmlns:a16="http://schemas.microsoft.com/office/drawing/2014/main" id="{580240B0-0C22-523E-CF64-47DA81F19ACB}"/>
              </a:ext>
            </a:extLst>
          </p:cNvPr>
          <p:cNvSpPr txBox="1"/>
          <p:nvPr/>
        </p:nvSpPr>
        <p:spPr>
          <a:xfrm>
            <a:off x="990600" y="571500"/>
            <a:ext cx="16306800" cy="3992183"/>
          </a:xfrm>
          <a:prstGeom prst="rect">
            <a:avLst/>
          </a:prstGeom>
          <a:noFill/>
        </p:spPr>
        <p:txBody>
          <a:bodyPr wrap="square">
            <a:spAutoFit/>
          </a:bodyPr>
          <a:lstStyle/>
          <a:p>
            <a:pPr marL="0" marR="0" algn="ctr">
              <a:lnSpc>
                <a:spcPct val="150000"/>
              </a:lnSpc>
              <a:spcBef>
                <a:spcPts val="0"/>
              </a:spcBef>
              <a:spcAft>
                <a:spcPts val="800"/>
              </a:spcAft>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 Mô tả các bước viết báo cáo</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 cáo khoa học là một văn bản trình bày rõ ràng, đầy đủ, chi tiết quá trình nghiên cứu một vấn đề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bài báo cáo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EB0E3CD-44C2-7D50-4C78-392ADECC21C5}"/>
              </a:ext>
            </a:extLst>
          </p:cNvPr>
          <p:cNvSpPr/>
          <p:nvPr/>
        </p:nvSpPr>
        <p:spPr>
          <a:xfrm>
            <a:off x="1039762" y="4991631"/>
            <a:ext cx="2362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Tiêu đề</a:t>
            </a:r>
          </a:p>
        </p:txBody>
      </p:sp>
      <p:sp>
        <p:nvSpPr>
          <p:cNvPr id="11" name="Rectangle: Rounded Corners 10">
            <a:extLst>
              <a:ext uri="{FF2B5EF4-FFF2-40B4-BE49-F238E27FC236}">
                <a16:creationId xmlns:a16="http://schemas.microsoft.com/office/drawing/2014/main" id="{8611FFDA-4F67-F783-5946-03D01708421E}"/>
              </a:ext>
            </a:extLst>
          </p:cNvPr>
          <p:cNvSpPr/>
          <p:nvPr/>
        </p:nvSpPr>
        <p:spPr>
          <a:xfrm>
            <a:off x="4140609" y="4985486"/>
            <a:ext cx="2841523"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Mục tiêu</a:t>
            </a:r>
          </a:p>
        </p:txBody>
      </p:sp>
      <p:sp>
        <p:nvSpPr>
          <p:cNvPr id="6" name="Rectangle: Rounded Corners 5">
            <a:extLst>
              <a:ext uri="{FF2B5EF4-FFF2-40B4-BE49-F238E27FC236}">
                <a16:creationId xmlns:a16="http://schemas.microsoft.com/office/drawing/2014/main" id="{970876A4-AB04-22F3-D090-07AD6624833B}"/>
              </a:ext>
            </a:extLst>
          </p:cNvPr>
          <p:cNvSpPr/>
          <p:nvPr/>
        </p:nvSpPr>
        <p:spPr>
          <a:xfrm>
            <a:off x="7720780" y="4991631"/>
            <a:ext cx="4267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Giả thuyết khoa học</a:t>
            </a:r>
          </a:p>
        </p:txBody>
      </p:sp>
      <p:sp>
        <p:nvSpPr>
          <p:cNvPr id="7" name="Rectangle: Rounded Corners 6">
            <a:extLst>
              <a:ext uri="{FF2B5EF4-FFF2-40B4-BE49-F238E27FC236}">
                <a16:creationId xmlns:a16="http://schemas.microsoft.com/office/drawing/2014/main" id="{0ADBFD2C-D011-4ABB-CFB8-1D2D73767ED5}"/>
              </a:ext>
            </a:extLst>
          </p:cNvPr>
          <p:cNvSpPr/>
          <p:nvPr/>
        </p:nvSpPr>
        <p:spPr>
          <a:xfrm>
            <a:off x="5363958" y="8157003"/>
            <a:ext cx="4980038"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quả và thảo luận </a:t>
            </a:r>
          </a:p>
        </p:txBody>
      </p:sp>
      <p:sp>
        <p:nvSpPr>
          <p:cNvPr id="8" name="Rectangle: Rounded Corners 7">
            <a:extLst>
              <a:ext uri="{FF2B5EF4-FFF2-40B4-BE49-F238E27FC236}">
                <a16:creationId xmlns:a16="http://schemas.microsoft.com/office/drawing/2014/main" id="{97C966C3-555B-A14C-856F-4B0FF02B9E13}"/>
              </a:ext>
            </a:extLst>
          </p:cNvPr>
          <p:cNvSpPr/>
          <p:nvPr/>
        </p:nvSpPr>
        <p:spPr>
          <a:xfrm>
            <a:off x="12726628" y="4985486"/>
            <a:ext cx="4267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Thiết bị và vật liệu</a:t>
            </a:r>
          </a:p>
        </p:txBody>
      </p:sp>
      <p:sp>
        <p:nvSpPr>
          <p:cNvPr id="17" name="Rectangle: Rounded Corners 16">
            <a:extLst>
              <a:ext uri="{FF2B5EF4-FFF2-40B4-BE49-F238E27FC236}">
                <a16:creationId xmlns:a16="http://schemas.microsoft.com/office/drawing/2014/main" id="{8DB0711C-4DE1-61D4-46EF-374398ED3C5A}"/>
              </a:ext>
            </a:extLst>
          </p:cNvPr>
          <p:cNvSpPr/>
          <p:nvPr/>
        </p:nvSpPr>
        <p:spPr>
          <a:xfrm>
            <a:off x="12152670" y="8106963"/>
            <a:ext cx="51054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Phương pháp thực tiễn</a:t>
            </a:r>
          </a:p>
        </p:txBody>
      </p:sp>
      <p:sp>
        <p:nvSpPr>
          <p:cNvPr id="19" name="Rectangle: Rounded Corners 18">
            <a:extLst>
              <a:ext uri="{FF2B5EF4-FFF2-40B4-BE49-F238E27FC236}">
                <a16:creationId xmlns:a16="http://schemas.microsoft.com/office/drawing/2014/main" id="{27AD5EBB-3A23-6001-45DE-AC1BAEFD64AB}"/>
              </a:ext>
            </a:extLst>
          </p:cNvPr>
          <p:cNvSpPr/>
          <p:nvPr/>
        </p:nvSpPr>
        <p:spPr>
          <a:xfrm>
            <a:off x="1193084" y="8106963"/>
            <a:ext cx="2362200" cy="11430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Kết luận</a:t>
            </a:r>
          </a:p>
        </p:txBody>
      </p:sp>
      <p:sp>
        <p:nvSpPr>
          <p:cNvPr id="20" name="Arrow: Right 19">
            <a:extLst>
              <a:ext uri="{FF2B5EF4-FFF2-40B4-BE49-F238E27FC236}">
                <a16:creationId xmlns:a16="http://schemas.microsoft.com/office/drawing/2014/main" id="{96DEDDF4-3D71-E6DA-A669-0367E63E8305}"/>
              </a:ext>
            </a:extLst>
          </p:cNvPr>
          <p:cNvSpPr/>
          <p:nvPr/>
        </p:nvSpPr>
        <p:spPr>
          <a:xfrm>
            <a:off x="3520642" y="542804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B27A048-87A7-9FD2-76F0-CD15C49ACA0F}"/>
              </a:ext>
            </a:extLst>
          </p:cNvPr>
          <p:cNvSpPr/>
          <p:nvPr/>
        </p:nvSpPr>
        <p:spPr>
          <a:xfrm>
            <a:off x="7085601" y="542804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795F75A5-6672-B3A5-F6E5-064D9F7F4A99}"/>
              </a:ext>
            </a:extLst>
          </p:cNvPr>
          <p:cNvSpPr/>
          <p:nvPr/>
        </p:nvSpPr>
        <p:spPr>
          <a:xfrm>
            <a:off x="12047436" y="5382729"/>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C7FD4EDE-302E-B3DE-6376-CB36AB8B9141}"/>
              </a:ext>
            </a:extLst>
          </p:cNvPr>
          <p:cNvSpPr/>
          <p:nvPr/>
        </p:nvSpPr>
        <p:spPr>
          <a:xfrm rot="5400000">
            <a:off x="14302579" y="6807557"/>
            <a:ext cx="1115297" cy="66407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724483A7-5BED-AAEC-950A-5320EAAC74CB}"/>
              </a:ext>
            </a:extLst>
          </p:cNvPr>
          <p:cNvSpPr/>
          <p:nvPr/>
        </p:nvSpPr>
        <p:spPr>
          <a:xfrm rot="10800000">
            <a:off x="10955670" y="8554246"/>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5E1190B-5FE8-853C-8049-CEADD7165C40}"/>
              </a:ext>
            </a:extLst>
          </p:cNvPr>
          <p:cNvSpPr/>
          <p:nvPr/>
        </p:nvSpPr>
        <p:spPr>
          <a:xfrm rot="10800000">
            <a:off x="4079159" y="8554247"/>
            <a:ext cx="585325" cy="34851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059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righ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6" grpId="0" animBg="1"/>
      <p:bldP spid="7" grpId="0" animBg="1"/>
      <p:bldP spid="8"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0" name="Rounded Rectangle 19"/>
          <p:cNvSpPr/>
          <p:nvPr/>
        </p:nvSpPr>
        <p:spPr>
          <a:xfrm>
            <a:off x="1295400" y="1058299"/>
            <a:ext cx="65532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500" b="1">
                <a:solidFill>
                  <a:prstClr val="white"/>
                </a:solidFill>
                <a:latin typeface="Arial" panose="020B0604020202020204" pitchFamily="34" charset="0"/>
                <a:cs typeface="Arial" panose="020B0604020202020204" pitchFamily="34" charset="0"/>
              </a:rPr>
              <a:t>Luyện tập (SGK – tr8)</a:t>
            </a:r>
            <a:endParaRPr lang="en-US" sz="45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7391400" y="3086100"/>
            <a:ext cx="9372600" cy="3080202"/>
          </a:xfrm>
          <a:prstGeom prst="rect">
            <a:avLst/>
          </a:prstGeom>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Em hãy viết một báo cáo khoa học tìm hiểu tốc độ phản ứng phụ thuộc vào diện tích tiếp xúc của các chất.</a:t>
            </a:r>
          </a:p>
        </p:txBody>
      </p:sp>
      <p:pic>
        <p:nvPicPr>
          <p:cNvPr id="15" name="Picture 15">
            <a:extLst>
              <a:ext uri="{FF2B5EF4-FFF2-40B4-BE49-F238E27FC236}">
                <a16:creationId xmlns:a16="http://schemas.microsoft.com/office/drawing/2014/main" id="{AC74099C-3857-A351-54FC-841D706CD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0" y="2669355"/>
            <a:ext cx="5504688" cy="7645400"/>
          </a:xfrm>
          <a:prstGeom prst="rect">
            <a:avLst/>
          </a:prstGeom>
        </p:spPr>
      </p:pic>
    </p:spTree>
    <p:extLst>
      <p:ext uri="{BB962C8B-B14F-4D97-AF65-F5344CB8AC3E}">
        <p14:creationId xmlns:p14="http://schemas.microsoft.com/office/powerpoint/2010/main" val="8851045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580240B0-0C22-523E-CF64-47DA81F19ACB}"/>
              </a:ext>
            </a:extLst>
          </p:cNvPr>
          <p:cNvSpPr txBox="1"/>
          <p:nvPr/>
        </p:nvSpPr>
        <p:spPr>
          <a:xfrm>
            <a:off x="1000125" y="627657"/>
            <a:ext cx="16306800" cy="1002710"/>
          </a:xfrm>
          <a:prstGeom prst="rect">
            <a:avLst/>
          </a:prstGeom>
          <a:noFill/>
        </p:spPr>
        <p:txBody>
          <a:bodyPr wrap="square">
            <a:spAutoFit/>
          </a:bodyPr>
          <a:lstStyle/>
          <a:p>
            <a:pPr algn="ctr">
              <a:lnSpc>
                <a:spcPct val="150000"/>
              </a:lnSpc>
              <a:spcAft>
                <a:spcPts val="800"/>
              </a:spcAft>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Thiết kế bài thuyết trình một vấn đề khoa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1EE68AE-1CAE-C66A-6DCD-B2AFD69B2119}"/>
              </a:ext>
            </a:extLst>
          </p:cNvPr>
          <p:cNvPicPr>
            <a:picLocks noChangeAspect="1"/>
          </p:cNvPicPr>
          <p:nvPr/>
        </p:nvPicPr>
        <p:blipFill>
          <a:blip r:embed="rId2"/>
          <a:stretch>
            <a:fillRect/>
          </a:stretch>
        </p:blipFill>
        <p:spPr>
          <a:xfrm>
            <a:off x="11430000" y="2178423"/>
            <a:ext cx="6172200" cy="8108577"/>
          </a:xfrm>
          <a:prstGeom prst="rect">
            <a:avLst/>
          </a:prstGeom>
        </p:spPr>
      </p:pic>
      <p:sp>
        <p:nvSpPr>
          <p:cNvPr id="13" name="Rectangle: Rounded Corners 12">
            <a:extLst>
              <a:ext uri="{FF2B5EF4-FFF2-40B4-BE49-F238E27FC236}">
                <a16:creationId xmlns:a16="http://schemas.microsoft.com/office/drawing/2014/main" id="{6B981E1B-A022-F953-465A-D71444C90913}"/>
              </a:ext>
            </a:extLst>
          </p:cNvPr>
          <p:cNvSpPr/>
          <p:nvPr/>
        </p:nvSpPr>
        <p:spPr>
          <a:xfrm>
            <a:off x="990600" y="2819400"/>
            <a:ext cx="10439400" cy="4648200"/>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Sau khi hoàn thiện các nội dung cần thiết cho một báo cáo, thiết kế bài thuyết trình là bước trình bày để mọi người hiểu rõ hơn về công việc đã thực hiện trong báo cáo.</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8011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6AF7B7A-1825-98A9-5FA9-FD191EB1EAE0}"/>
              </a:ext>
            </a:extLst>
          </p:cNvPr>
          <p:cNvGraphicFramePr>
            <a:graphicFrameLocks noGrp="1"/>
          </p:cNvGraphicFramePr>
          <p:nvPr>
            <p:extLst>
              <p:ext uri="{D42A27DB-BD31-4B8C-83A1-F6EECF244321}">
                <p14:modId xmlns:p14="http://schemas.microsoft.com/office/powerpoint/2010/main" val="1576744521"/>
              </p:ext>
            </p:extLst>
          </p:nvPr>
        </p:nvGraphicFramePr>
        <p:xfrm>
          <a:off x="609600" y="190500"/>
          <a:ext cx="17068800" cy="9741156"/>
        </p:xfrm>
        <a:graphic>
          <a:graphicData uri="http://schemas.openxmlformats.org/drawingml/2006/table">
            <a:tbl>
              <a:tblPr firstRow="1" bandRow="1">
                <a:tableStyleId>{F5AB1C69-6EDB-4FF4-983F-18BD219EF322}</a:tableStyleId>
              </a:tblPr>
              <a:tblGrid>
                <a:gridCol w="4419600">
                  <a:extLst>
                    <a:ext uri="{9D8B030D-6E8A-4147-A177-3AD203B41FA5}">
                      <a16:colId xmlns:a16="http://schemas.microsoft.com/office/drawing/2014/main" val="2164336844"/>
                    </a:ext>
                  </a:extLst>
                </a:gridCol>
                <a:gridCol w="12649200">
                  <a:extLst>
                    <a:ext uri="{9D8B030D-6E8A-4147-A177-3AD203B41FA5}">
                      <a16:colId xmlns:a16="http://schemas.microsoft.com/office/drawing/2014/main" val="1476775614"/>
                    </a:ext>
                  </a:extLst>
                </a:gridCol>
              </a:tblGrid>
              <a:tr h="822075">
                <a:tc>
                  <a:txBody>
                    <a:bodyPr/>
                    <a:lstStyle/>
                    <a:p>
                      <a:pPr algn="just">
                        <a:lnSpc>
                          <a:spcPct val="150000"/>
                        </a:lnSpc>
                      </a:pPr>
                      <a:r>
                        <a:rPr lang="en-US" sz="2000">
                          <a:latin typeface="Arial" panose="020B0604020202020204" pitchFamily="34" charset="0"/>
                          <a:cs typeface="Arial" panose="020B0604020202020204" pitchFamily="34" charset="0"/>
                        </a:rPr>
                        <a:t>Cấu trúc bài thuyết trình vấn đề khoa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000">
                          <a:latin typeface="Arial" panose="020B0604020202020204" pitchFamily="34" charset="0"/>
                          <a:cs typeface="Arial" panose="020B0604020202020204" pitchFamily="34" charset="0"/>
                        </a:rPr>
                        <a:t>Một số slide minh họa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929744"/>
                  </a:ext>
                </a:extLst>
              </a:tr>
              <a:tr h="3371164">
                <a:tc>
                  <a:txBody>
                    <a:bodyPr/>
                    <a:lstStyle/>
                    <a:p>
                      <a:pPr marL="342900" indent="-342900" algn="just">
                        <a:lnSpc>
                          <a:spcPct val="150000"/>
                        </a:lnSpc>
                        <a:buAutoNum type="arabicPeriod"/>
                      </a:pPr>
                      <a:r>
                        <a:rPr lang="en-US" sz="2000" b="1">
                          <a:latin typeface="Arial" panose="020B0604020202020204" pitchFamily="34" charset="0"/>
                          <a:cs typeface="Arial" panose="020B0604020202020204" pitchFamily="34" charset="0"/>
                        </a:rPr>
                        <a:t>Mở đầu </a:t>
                      </a:r>
                    </a:p>
                    <a:p>
                      <a:pPr marL="0" indent="0" algn="just">
                        <a:lnSpc>
                          <a:spcPct val="150000"/>
                        </a:lnSpc>
                        <a:buNone/>
                      </a:pPr>
                      <a:r>
                        <a:rPr lang="en-US" sz="2000">
                          <a:latin typeface="Arial" panose="020B0604020202020204" pitchFamily="34" charset="0"/>
                          <a:cs typeface="Arial" panose="020B0604020202020204" pitchFamily="34" charset="0"/>
                        </a:rPr>
                        <a:t>Thiết kế slide về chủ đề bài thuyết trình, họ tên (nhóm) thành viên thực hiện, người báo cáo, mục tiêu bài báo cáo,…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2000">
                          <a:latin typeface="Arial" panose="020B0604020202020204" pitchFamily="34" charset="0"/>
                          <a:cs typeface="Arial" panose="020B0604020202020204" pitchFamily="34" charset="0"/>
                        </a:rPr>
                        <a:t>TRƯỜNG THCS: ……</a:t>
                      </a:r>
                    </a:p>
                    <a:p>
                      <a:pPr algn="ctr">
                        <a:lnSpc>
                          <a:spcPct val="150000"/>
                        </a:lnSpc>
                      </a:pPr>
                      <a:r>
                        <a:rPr lang="en-US" sz="2000">
                          <a:latin typeface="Arial" panose="020B0604020202020204" pitchFamily="34" charset="0"/>
                          <a:cs typeface="Arial" panose="020B0604020202020204" pitchFamily="34" charset="0"/>
                        </a:rPr>
                        <a:t>LỚP: 9C</a:t>
                      </a:r>
                    </a:p>
                    <a:p>
                      <a:pPr algn="ctr">
                        <a:lnSpc>
                          <a:spcPct val="150000"/>
                        </a:lnSpc>
                      </a:pPr>
                      <a:r>
                        <a:rPr lang="en-US" sz="2000" b="1">
                          <a:solidFill>
                            <a:srgbClr val="FF0000"/>
                          </a:solidFill>
                          <a:latin typeface="Arial" panose="020B0604020202020204" pitchFamily="34" charset="0"/>
                          <a:cs typeface="Arial" panose="020B0604020202020204" pitchFamily="34" charset="0"/>
                        </a:rPr>
                        <a:t>CHẤT CHỈ THỊ TỰ NHIÊN LÀM TỪ HOA ĐẬU BIẾC</a:t>
                      </a:r>
                    </a:p>
                    <a:p>
                      <a:pPr algn="ctr">
                        <a:lnSpc>
                          <a:spcPct val="150000"/>
                        </a:lnSpc>
                      </a:pPr>
                      <a:r>
                        <a:rPr lang="en-US" sz="2000" b="1">
                          <a:latin typeface="Arial" panose="020B0604020202020204" pitchFamily="34" charset="0"/>
                          <a:cs typeface="Arial" panose="020B0604020202020204" pitchFamily="34" charset="0"/>
                        </a:rPr>
                        <a:t>Thành viên thực hiện: </a:t>
                      </a:r>
                    </a:p>
                    <a:p>
                      <a:pPr marL="342900" indent="-342900" algn="just">
                        <a:lnSpc>
                          <a:spcPct val="150000"/>
                        </a:lnSpc>
                        <a:buAutoNum type="arabicPeriod"/>
                      </a:pPr>
                      <a:r>
                        <a:rPr lang="en-US" sz="2000">
                          <a:latin typeface="Arial" panose="020B0604020202020204" pitchFamily="34" charset="0"/>
                          <a:cs typeface="Arial" panose="020B0604020202020204" pitchFamily="34" charset="0"/>
                        </a:rPr>
                        <a:t>Nguyễn Văn A (nhóm trưởng)</a:t>
                      </a:r>
                    </a:p>
                    <a:p>
                      <a:pPr marL="342900" indent="-342900" algn="just">
                        <a:lnSpc>
                          <a:spcPct val="150000"/>
                        </a:lnSpc>
                        <a:buAutoNum type="arabicPeriod"/>
                      </a:pPr>
                      <a:r>
                        <a:rPr lang="en-US" sz="2000">
                          <a:latin typeface="Arial" panose="020B0604020202020204" pitchFamily="34" charset="0"/>
                          <a:cs typeface="Arial" panose="020B0604020202020204" pitchFamily="34" charset="0"/>
                        </a:rPr>
                        <a:t>Trần Thị B (Thư kí) </a:t>
                      </a:r>
                    </a:p>
                    <a:p>
                      <a:pPr marL="342900" indent="-342900" algn="just">
                        <a:lnSpc>
                          <a:spcPct val="150000"/>
                        </a:lnSpc>
                        <a:buAutoNum type="arabicPeriod"/>
                      </a:pPr>
                      <a:r>
                        <a:rPr lang="en-US" sz="2000">
                          <a:latin typeface="Arial" panose="020B0604020202020204" pitchFamily="34" charset="0"/>
                          <a:cs typeface="Arial" panose="020B0604020202020204" pitchFamily="34" charset="0"/>
                        </a:rPr>
                        <a:t>Lê Đinh D (Thành viên) </a:t>
                      </a:r>
                    </a:p>
                    <a:p>
                      <a:pPr marL="342900" indent="-342900" algn="just">
                        <a:lnSpc>
                          <a:spcPct val="150000"/>
                        </a:lnSpc>
                        <a:buAutoNum type="arabicPeriod"/>
                      </a:pPr>
                      <a:r>
                        <a:rPr lang="en-US" sz="2000">
                          <a:latin typeface="Arial" panose="020B0604020202020204" pitchFamily="34" charset="0"/>
                          <a:cs typeface="Arial" panose="020B0604020202020204" pitchFamily="34" charset="0"/>
                        </a:rPr>
                        <a:t>Võ Thị G (Thành viên) </a:t>
                      </a:r>
                    </a:p>
                    <a:p>
                      <a:pPr marL="0" indent="0" algn="just">
                        <a:lnSpc>
                          <a:spcPct val="150000"/>
                        </a:lnSpc>
                        <a:buNone/>
                      </a:pPr>
                      <a:r>
                        <a:rPr lang="en-US" sz="2000">
                          <a:latin typeface="Arial" panose="020B0604020202020204" pitchFamily="34" charset="0"/>
                          <a:cs typeface="Arial" panose="020B0604020202020204" pitchFamily="34" charset="0"/>
                        </a:rPr>
                        <a:t>Người báo cáo: </a:t>
                      </a:r>
                    </a:p>
                    <a:p>
                      <a:pPr marL="0" indent="0" algn="just">
                        <a:lnSpc>
                          <a:spcPct val="150000"/>
                        </a:lnSpc>
                        <a:buNone/>
                      </a:pPr>
                      <a:r>
                        <a:rPr lang="en-US" sz="2000">
                          <a:latin typeface="Arial" panose="020B0604020202020204" pitchFamily="34" charset="0"/>
                          <a:cs typeface="Arial" panose="020B0604020202020204" pitchFamily="34" charset="0"/>
                        </a:rPr>
                        <a:t>Nguyễn Văn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3489374"/>
                  </a:ext>
                </a:extLst>
              </a:tr>
              <a:tr h="1894060">
                <a:tc>
                  <a:txBody>
                    <a:bodyPr/>
                    <a:lstStyle/>
                    <a:p>
                      <a:pPr algn="just">
                        <a:lnSpc>
                          <a:spcPct val="150000"/>
                        </a:lnSpc>
                      </a:pPr>
                      <a:r>
                        <a:rPr lang="en-US" sz="2000" b="1">
                          <a:latin typeface="Arial" panose="020B0604020202020204" pitchFamily="34" charset="0"/>
                          <a:cs typeface="Arial" panose="020B0604020202020204" pitchFamily="34" charset="0"/>
                        </a:rPr>
                        <a:t>2. Nội dung</a:t>
                      </a:r>
                    </a:p>
                    <a:p>
                      <a:pPr algn="just">
                        <a:lnSpc>
                          <a:spcPct val="150000"/>
                        </a:lnSpc>
                      </a:pPr>
                      <a:r>
                        <a:rPr lang="en-US" sz="2000">
                          <a:latin typeface="Arial" panose="020B0604020202020204" pitchFamily="34" charset="0"/>
                          <a:cs typeface="Arial" panose="020B0604020202020204" pitchFamily="34" charset="0"/>
                        </a:rPr>
                        <a:t>Thiết kế các slide về tổng quan vấn đề khoa học đang nghiên cứu, nội dung và phương pháp nghiên cứu kết quả và thảo luận.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000" b="1">
                          <a:solidFill>
                            <a:srgbClr val="FF0000"/>
                          </a:solidFill>
                          <a:latin typeface="Arial" panose="020B0604020202020204" pitchFamily="34" charset="0"/>
                          <a:cs typeface="Arial" panose="020B0604020202020204" pitchFamily="34" charset="0"/>
                        </a:rPr>
                        <a:t>NỘI DUNG</a:t>
                      </a:r>
                    </a:p>
                    <a:p>
                      <a:pPr marL="342900" indent="-342900" algn="just">
                        <a:lnSpc>
                          <a:spcPct val="150000"/>
                        </a:lnSpc>
                        <a:buAutoNum type="arabicPeriod"/>
                      </a:pPr>
                      <a:r>
                        <a:rPr lang="en-US" sz="2000">
                          <a:latin typeface="Arial" panose="020B0604020202020204" pitchFamily="34" charset="0"/>
                          <a:cs typeface="Arial" panose="020B0604020202020204" pitchFamily="34" charset="0"/>
                        </a:rPr>
                        <a:t>Tổng quan vấn đề nghiên cứu</a:t>
                      </a:r>
                    </a:p>
                    <a:p>
                      <a:pPr marL="285750" indent="-28575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Khái niệm chất chỉ thị</a:t>
                      </a:r>
                    </a:p>
                    <a:p>
                      <a:pPr marL="285750" indent="-28575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Mô tả cây đậu biếc</a:t>
                      </a:r>
                    </a:p>
                    <a:p>
                      <a:pPr marL="285750" indent="-28575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Các bước làm chất chỉ thị tự nhiên từ hoa đậu biếc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2005837"/>
                  </a:ext>
                </a:extLst>
              </a:tr>
              <a:tr h="1538923">
                <a:tc>
                  <a:txBody>
                    <a:bodyPr/>
                    <a:lstStyle/>
                    <a:p>
                      <a:pPr algn="just">
                        <a:lnSpc>
                          <a:spcPct val="150000"/>
                        </a:lnSpc>
                      </a:pPr>
                      <a:r>
                        <a:rPr lang="en-US" sz="2000" b="1">
                          <a:latin typeface="Arial" panose="020B0604020202020204" pitchFamily="34" charset="0"/>
                          <a:cs typeface="Arial" panose="020B0604020202020204" pitchFamily="34" charset="0"/>
                        </a:rPr>
                        <a:t>3. Kết luận</a:t>
                      </a:r>
                    </a:p>
                    <a:p>
                      <a:pPr algn="just">
                        <a:lnSpc>
                          <a:spcPct val="150000"/>
                        </a:lnSpc>
                      </a:pPr>
                      <a:r>
                        <a:rPr lang="en-US" sz="2000">
                          <a:latin typeface="Arial" panose="020B0604020202020204" pitchFamily="34" charset="0"/>
                          <a:cs typeface="Arial" panose="020B0604020202020204" pitchFamily="34" charset="0"/>
                        </a:rPr>
                        <a:t>Thiết kế các slide về kết luận nội dung báo cáo, đề xuất, kiến nghị cho vấn đề khoa học đã nghiên cứu.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000" b="1" dirty="0">
                          <a:solidFill>
                            <a:srgbClr val="FF0000"/>
                          </a:solidFill>
                          <a:latin typeface="Arial" panose="020B0604020202020204" pitchFamily="34" charset="0"/>
                          <a:cs typeface="Arial" panose="020B0604020202020204" pitchFamily="34" charset="0"/>
                        </a:rPr>
                        <a:t>KẾT LUẬN</a:t>
                      </a:r>
                    </a:p>
                    <a:p>
                      <a:pPr marL="342900" indent="-342900" algn="just">
                        <a:lnSpc>
                          <a:spcPct val="150000"/>
                        </a:lnSpc>
                        <a:buAutoNum type="arabicPeriod"/>
                      </a:pP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dung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luận</a:t>
                      </a:r>
                      <a:endParaRPr lang="en-US" sz="2000" dirty="0">
                        <a:latin typeface="Arial" panose="020B0604020202020204" pitchFamily="34" charset="0"/>
                        <a:cs typeface="Arial" panose="020B0604020202020204" pitchFamily="34" charset="0"/>
                      </a:endParaRPr>
                    </a:p>
                    <a:p>
                      <a:pPr marL="342900" indent="-342900" algn="just">
                        <a:lnSpc>
                          <a:spcPct val="150000"/>
                        </a:lnSpc>
                        <a:buAutoNum type="arabicPeriod"/>
                      </a:pP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nghị</a:t>
                      </a:r>
                      <a:endParaRPr lang="en-US" sz="2000" dirty="0">
                        <a:latin typeface="Arial" panose="020B0604020202020204" pitchFamily="34" charset="0"/>
                        <a:cs typeface="Arial" panose="020B0604020202020204" pitchFamily="34" charset="0"/>
                      </a:endParaRPr>
                    </a:p>
                    <a:p>
                      <a:pPr marL="0" indent="0" algn="just">
                        <a:lnSpc>
                          <a:spcPct val="150000"/>
                        </a:lnSpc>
                        <a:buNone/>
                      </a:pPr>
                      <a:r>
                        <a:rPr lang="en-US" sz="2000" b="1" i="1" dirty="0" err="1">
                          <a:latin typeface="Arial" panose="020B0604020202020204" pitchFamily="34" charset="0"/>
                          <a:cs typeface="Arial" panose="020B0604020202020204" pitchFamily="34" charset="0"/>
                        </a:rPr>
                        <a:t>Cảm</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ơn</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các</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bạn</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đã</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quan</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tâm</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theo</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dõi</a:t>
                      </a:r>
                      <a:endParaRPr lang="en-US" sz="20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0245731"/>
                  </a:ext>
                </a:extLst>
              </a:tr>
            </a:tbl>
          </a:graphicData>
        </a:graphic>
      </p:graphicFrame>
      <p:pic>
        <p:nvPicPr>
          <p:cNvPr id="11" name="Picture 10">
            <a:extLst>
              <a:ext uri="{FF2B5EF4-FFF2-40B4-BE49-F238E27FC236}">
                <a16:creationId xmlns:a16="http://schemas.microsoft.com/office/drawing/2014/main" id="{98A3B4EA-F746-4AAB-9102-B02A53EB8A08}"/>
              </a:ext>
            </a:extLst>
          </p:cNvPr>
          <p:cNvPicPr>
            <a:picLocks noChangeAspect="1"/>
          </p:cNvPicPr>
          <p:nvPr/>
        </p:nvPicPr>
        <p:blipFill>
          <a:blip r:embed="rId2"/>
          <a:stretch>
            <a:fillRect/>
          </a:stretch>
        </p:blipFill>
        <p:spPr>
          <a:xfrm>
            <a:off x="12725400" y="5829300"/>
            <a:ext cx="2590800" cy="2146871"/>
          </a:xfrm>
          <a:prstGeom prst="rect">
            <a:avLst/>
          </a:prstGeom>
        </p:spPr>
      </p:pic>
      <p:pic>
        <p:nvPicPr>
          <p:cNvPr id="12" name="Picture 11">
            <a:extLst>
              <a:ext uri="{FF2B5EF4-FFF2-40B4-BE49-F238E27FC236}">
                <a16:creationId xmlns:a16="http://schemas.microsoft.com/office/drawing/2014/main" id="{88F35592-F1F2-65C8-094F-0B524D365435}"/>
              </a:ext>
            </a:extLst>
          </p:cNvPr>
          <p:cNvPicPr>
            <a:picLocks noChangeAspect="1"/>
          </p:cNvPicPr>
          <p:nvPr/>
        </p:nvPicPr>
        <p:blipFill>
          <a:blip r:embed="rId3"/>
          <a:stretch>
            <a:fillRect/>
          </a:stretch>
        </p:blipFill>
        <p:spPr>
          <a:xfrm>
            <a:off x="12763839" y="8183493"/>
            <a:ext cx="2552361" cy="1567879"/>
          </a:xfrm>
          <a:prstGeom prst="rect">
            <a:avLst/>
          </a:prstGeom>
        </p:spPr>
      </p:pic>
    </p:spTree>
    <p:extLst>
      <p:ext uri="{BB962C8B-B14F-4D97-AF65-F5344CB8AC3E}">
        <p14:creationId xmlns:p14="http://schemas.microsoft.com/office/powerpoint/2010/main" val="372977572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533400" y="723899"/>
            <a:ext cx="19416410" cy="2214115"/>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txBody>
            <a:bodyPr/>
            <a:lstStyle/>
            <a:p>
              <a:endParaRPr lang="en-US"/>
            </a:p>
          </p:txBody>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0" y="901350"/>
            <a:ext cx="18288000" cy="1824923"/>
          </a:xfrm>
          <a:prstGeom prst="rect">
            <a:avLst/>
          </a:prstGeom>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Thảo luận 7 (SGK – tr8)</a:t>
            </a:r>
            <a:endParaRPr lang="en-US" sz="4000">
              <a:latin typeface="Arial" panose="020B0604020202020204" pitchFamily="34" charset="0"/>
              <a:cs typeface="Arial" panose="020B0604020202020204" pitchFamily="34" charset="0"/>
            </a:endParaRPr>
          </a:p>
          <a:p>
            <a:pPr algn="ctr">
              <a:lnSpc>
                <a:spcPct val="150000"/>
              </a:lnSpc>
            </a:pPr>
            <a:r>
              <a:rPr lang="en-US" sz="4000">
                <a:latin typeface="Arial" panose="020B0604020202020204" pitchFamily="34" charset="0"/>
                <a:cs typeface="Arial" panose="020B0604020202020204" pitchFamily="34" charset="0"/>
              </a:rPr>
              <a:t>Em cần chuẩn bị gì để thuyết trình một vấn đề khoa học?</a:t>
            </a:r>
          </a:p>
        </p:txBody>
      </p:sp>
      <p:pic>
        <p:nvPicPr>
          <p:cNvPr id="7" name="Picture 6"/>
          <p:cNvPicPr>
            <a:picLocks noChangeAspect="1"/>
          </p:cNvPicPr>
          <p:nvPr/>
        </p:nvPicPr>
        <p:blipFill>
          <a:blip r:embed="rId2"/>
          <a:stretch>
            <a:fillRect/>
          </a:stretch>
        </p:blipFill>
        <p:spPr>
          <a:xfrm>
            <a:off x="409911" y="3642320"/>
            <a:ext cx="1741083" cy="2494149"/>
          </a:xfrm>
          <a:prstGeom prst="rect">
            <a:avLst/>
          </a:prstGeom>
        </p:spPr>
      </p:pic>
      <p:sp>
        <p:nvSpPr>
          <p:cNvPr id="12" name="TextBox 11">
            <a:extLst>
              <a:ext uri="{FF2B5EF4-FFF2-40B4-BE49-F238E27FC236}">
                <a16:creationId xmlns:a16="http://schemas.microsoft.com/office/drawing/2014/main" id="{B1FFD27E-688B-0DE3-EFF4-D96F50F8A005}"/>
              </a:ext>
            </a:extLst>
          </p:cNvPr>
          <p:cNvSpPr txBox="1"/>
          <p:nvPr/>
        </p:nvSpPr>
        <p:spPr>
          <a:xfrm>
            <a:off x="2438400" y="3515269"/>
            <a:ext cx="14935200" cy="274825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thuyết trình một vấn đề khoa học, em cần chuẩn bị một bài báo cáo để có thể giúp người nghe hiểu thông tin và tiện theo dõi quá trình báo cáo.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6">
            <a:extLst>
              <a:ext uri="{FF2B5EF4-FFF2-40B4-BE49-F238E27FC236}">
                <a16:creationId xmlns:a16="http://schemas.microsoft.com/office/drawing/2014/main" id="{DDE55558-739B-C414-29BB-B6F8C3C9D575}"/>
              </a:ext>
            </a:extLst>
          </p:cNvPr>
          <p:cNvPicPr>
            <a:picLocks noChangeAspect="1"/>
          </p:cNvPicPr>
          <p:nvPr/>
        </p:nvPicPr>
        <p:blipFill>
          <a:blip r:embed="rId3"/>
          <a:srcRect/>
          <a:stretch>
            <a:fillRect/>
          </a:stretch>
        </p:blipFill>
        <p:spPr>
          <a:xfrm>
            <a:off x="4495800" y="5978962"/>
            <a:ext cx="8791911" cy="4308038"/>
          </a:xfrm>
          <a:prstGeom prst="rect">
            <a:avLst/>
          </a:prstGeom>
        </p:spPr>
      </p:pic>
    </p:spTree>
    <p:extLst>
      <p:ext uri="{BB962C8B-B14F-4D97-AF65-F5344CB8AC3E}">
        <p14:creationId xmlns:p14="http://schemas.microsoft.com/office/powerpoint/2010/main" val="9648573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flipV="1">
            <a:off x="17259300" y="1736465"/>
            <a:ext cx="0" cy="6804309"/>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 name="Group 2"/>
          <p:cNvGrpSpPr/>
          <p:nvPr/>
        </p:nvGrpSpPr>
        <p:grpSpPr>
          <a:xfrm>
            <a:off x="-264586" y="-823941"/>
            <a:ext cx="18768830" cy="2560408"/>
            <a:chOff x="0" y="0"/>
            <a:chExt cx="4943231" cy="722098"/>
          </a:xfrm>
        </p:grpSpPr>
        <p:sp>
          <p:nvSpPr>
            <p:cNvPr id="3" name="Freeform 3"/>
            <p:cNvSpPr/>
            <p:nvPr/>
          </p:nvSpPr>
          <p:spPr>
            <a:xfrm>
              <a:off x="0" y="0"/>
              <a:ext cx="4943231" cy="722098"/>
            </a:xfrm>
            <a:custGeom>
              <a:avLst/>
              <a:gdLst/>
              <a:ahLst/>
              <a:cxnLst/>
              <a:rect l="l" t="t" r="r" b="b"/>
              <a:pathLst>
                <a:path w="4943231" h="722098">
                  <a:moveTo>
                    <a:pt x="0" y="0"/>
                  </a:moveTo>
                  <a:lnTo>
                    <a:pt x="4943231" y="0"/>
                  </a:lnTo>
                  <a:lnTo>
                    <a:pt x="4943231" y="722098"/>
                  </a:lnTo>
                  <a:lnTo>
                    <a:pt x="0" y="722098"/>
                  </a:lnTo>
                  <a:close/>
                </a:path>
              </a:pathLst>
            </a:custGeom>
            <a:solidFill>
              <a:srgbClr val="74AAFF"/>
            </a:solidFill>
          </p:spPr>
          <p:txBody>
            <a:bodyPr/>
            <a:lstStyle/>
            <a:p>
              <a:endParaRPr lang="en-US"/>
            </a:p>
          </p:txBody>
        </p:sp>
        <p:sp>
          <p:nvSpPr>
            <p:cNvPr id="4" name="TextBox 4"/>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0" y="1736466"/>
            <a:ext cx="18288000" cy="1"/>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6" name="Group 6"/>
          <p:cNvGrpSpPr/>
          <p:nvPr/>
        </p:nvGrpSpPr>
        <p:grpSpPr>
          <a:xfrm>
            <a:off x="-264586" y="8359950"/>
            <a:ext cx="18768830" cy="2922543"/>
            <a:chOff x="0" y="-47625"/>
            <a:chExt cx="4943231" cy="769723"/>
          </a:xfrm>
        </p:grpSpPr>
        <p:sp>
          <p:nvSpPr>
            <p:cNvPr id="7" name="Freeform 7"/>
            <p:cNvSpPr/>
            <p:nvPr/>
          </p:nvSpPr>
          <p:spPr>
            <a:xfrm>
              <a:off x="0" y="47624"/>
              <a:ext cx="4943231" cy="674474"/>
            </a:xfrm>
            <a:custGeom>
              <a:avLst/>
              <a:gdLst/>
              <a:ahLst/>
              <a:cxnLst/>
              <a:rect l="l" t="t" r="r" b="b"/>
              <a:pathLst>
                <a:path w="4943231" h="722098">
                  <a:moveTo>
                    <a:pt x="0" y="0"/>
                  </a:moveTo>
                  <a:lnTo>
                    <a:pt x="4943231" y="0"/>
                  </a:lnTo>
                  <a:lnTo>
                    <a:pt x="4943231" y="722098"/>
                  </a:lnTo>
                  <a:lnTo>
                    <a:pt x="0" y="722098"/>
                  </a:lnTo>
                  <a:close/>
                </a:path>
              </a:pathLst>
            </a:custGeom>
            <a:solidFill>
              <a:srgbClr val="85D5BB"/>
            </a:solidFill>
          </p:spPr>
          <p:txBody>
            <a:bodyPr/>
            <a:lstStyle/>
            <a:p>
              <a:endParaRPr lang="en-US"/>
            </a:p>
          </p:txBody>
        </p:sp>
        <p:sp>
          <p:nvSpPr>
            <p:cNvPr id="8" name="TextBox 8"/>
            <p:cNvSpPr txBox="1"/>
            <p:nvPr/>
          </p:nvSpPr>
          <p:spPr>
            <a:xfrm>
              <a:off x="0" y="-47625"/>
              <a:ext cx="4943231" cy="769723"/>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24171" y="8719444"/>
            <a:ext cx="18287999" cy="1"/>
          </a:xfrm>
          <a:prstGeom prst="line">
            <a:avLst/>
          </a:prstGeom>
          <a:ln w="28575" cap="flat">
            <a:solidFill>
              <a:srgbClr val="000000"/>
            </a:solidFill>
            <a:prstDash val="solid"/>
            <a:headEnd type="none" w="sm" len="sm"/>
            <a:tailEnd type="none" w="sm" len="sm"/>
          </a:ln>
        </p:spPr>
        <p:txBody>
          <a:bodyPr/>
          <a:lstStyle/>
          <a:p>
            <a:endParaRPr lang="en-US"/>
          </a:p>
        </p:txBody>
      </p:sp>
      <p:sp>
        <p:nvSpPr>
          <p:cNvPr id="10" name="AutoShape 10"/>
          <p:cNvSpPr/>
          <p:nvPr/>
        </p:nvSpPr>
        <p:spPr>
          <a:xfrm flipH="1" flipV="1">
            <a:off x="1028700" y="1736466"/>
            <a:ext cx="0" cy="6958340"/>
          </a:xfrm>
          <a:prstGeom prst="line">
            <a:avLst/>
          </a:prstGeom>
          <a:ln w="28575" cap="flat">
            <a:solidFill>
              <a:srgbClr val="000000"/>
            </a:solidFill>
            <a:prstDash val="solid"/>
            <a:headEnd type="none" w="sm" len="sm"/>
            <a:tailEnd type="none" w="sm" len="sm"/>
          </a:ln>
        </p:spPr>
        <p:txBody>
          <a:bodyPr/>
          <a:lstStyle/>
          <a:p>
            <a:endParaRPr lang="en-US"/>
          </a:p>
        </p:txBody>
      </p:sp>
      <p:sp>
        <p:nvSpPr>
          <p:cNvPr id="12" name="Freeform 12"/>
          <p:cNvSpPr/>
          <p:nvPr/>
        </p:nvSpPr>
        <p:spPr>
          <a:xfrm>
            <a:off x="15573389" y="7338426"/>
            <a:ext cx="2750805" cy="2510735"/>
          </a:xfrm>
          <a:custGeom>
            <a:avLst/>
            <a:gdLst/>
            <a:ahLst/>
            <a:cxnLst/>
            <a:rect l="l" t="t" r="r" b="b"/>
            <a:pathLst>
              <a:path w="2750805" h="2510735">
                <a:moveTo>
                  <a:pt x="0" y="0"/>
                </a:moveTo>
                <a:lnTo>
                  <a:pt x="2750805" y="0"/>
                </a:lnTo>
                <a:lnTo>
                  <a:pt x="2750805" y="2510735"/>
                </a:lnTo>
                <a:lnTo>
                  <a:pt x="0" y="2510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67351" y="609653"/>
            <a:ext cx="2324100" cy="2251472"/>
          </a:xfrm>
          <a:custGeom>
            <a:avLst/>
            <a:gdLst/>
            <a:ahLst/>
            <a:cxnLst/>
            <a:rect l="l" t="t" r="r" b="b"/>
            <a:pathLst>
              <a:path w="2240401" h="2170389">
                <a:moveTo>
                  <a:pt x="0" y="0"/>
                </a:moveTo>
                <a:lnTo>
                  <a:pt x="2240402" y="0"/>
                </a:lnTo>
                <a:lnTo>
                  <a:pt x="2240402" y="2170389"/>
                </a:lnTo>
                <a:lnTo>
                  <a:pt x="0" y="21703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359975" y="1890646"/>
            <a:ext cx="15506701" cy="6442661"/>
          </a:xfrm>
          <a:prstGeom prst="rect">
            <a:avLst/>
          </a:prstGeom>
        </p:spPr>
        <p:txBody>
          <a:bodyPr wrap="square" lIns="0" tIns="0" rIns="0" bIns="0" rtlCol="0" anchor="t">
            <a:spAutoFit/>
          </a:bodyPr>
          <a:lstStyle/>
          <a:p>
            <a:pPr algn="ctr">
              <a:lnSpc>
                <a:spcPct val="150000"/>
              </a:lnSpc>
              <a:spcBef>
                <a:spcPct val="0"/>
              </a:spcBef>
            </a:pPr>
            <a:r>
              <a:rPr lang="en-US" sz="7200" b="1" dirty="0">
                <a:solidFill>
                  <a:schemeClr val="tx2"/>
                </a:solidFill>
                <a:latin typeface="Arial" panose="020B0604020202020204" pitchFamily="34" charset="0"/>
                <a:ea typeface="Times New Roman" panose="02020603050405020304" pitchFamily="18" charset="0"/>
                <a:cs typeface="Arial" panose="020B0604020202020204" pitchFamily="34" charset="0"/>
              </a:rPr>
              <a:t>BÀI 1 </a:t>
            </a:r>
          </a:p>
          <a:p>
            <a:pPr algn="ctr">
              <a:lnSpc>
                <a:spcPct val="150000"/>
              </a:lnSpc>
              <a:spcBef>
                <a:spcPct val="0"/>
              </a:spcBef>
            </a:pPr>
            <a:r>
              <a:rPr lang="en-US" sz="72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GIỚI THIỆU MỘT SỐ DỤNG CỤ VÀ HÓA CHẤT. THUYẾT TRÌNH MỘT </a:t>
            </a:r>
          </a:p>
          <a:p>
            <a:pPr algn="ctr">
              <a:lnSpc>
                <a:spcPct val="150000"/>
              </a:lnSpc>
              <a:spcBef>
                <a:spcPct val="0"/>
              </a:spcBef>
            </a:pPr>
            <a:r>
              <a:rPr lang="en-US" sz="72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VẤN ĐỀ KHOA HỌC</a:t>
            </a:r>
            <a:endParaRPr lang="en-US" sz="7200"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3238500"/>
            <a:ext cx="19665642" cy="6629400"/>
            <a:chOff x="0" y="0"/>
            <a:chExt cx="5179428" cy="778343"/>
          </a:xfrm>
        </p:grpSpPr>
        <p:sp>
          <p:nvSpPr>
            <p:cNvPr id="3" name="Freeform 3"/>
            <p:cNvSpPr/>
            <p:nvPr/>
          </p:nvSpPr>
          <p:spPr>
            <a:xfrm>
              <a:off x="0" y="0"/>
              <a:ext cx="5179428" cy="778343"/>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solidFill>
                <a:srgbClr val="3E342F"/>
              </a:solidFill>
              <a:prstDash val="solid"/>
              <a:round/>
            </a:ln>
          </p:spPr>
          <p:txBody>
            <a:bodyPr/>
            <a:lstStyle/>
            <a:p>
              <a:endParaRPr lang="en-US"/>
            </a:p>
          </p:txBody>
        </p:sp>
        <p:sp>
          <p:nvSpPr>
            <p:cNvPr id="4" name="TextBox 4"/>
            <p:cNvSpPr txBox="1"/>
            <p:nvPr/>
          </p:nvSpPr>
          <p:spPr>
            <a:xfrm>
              <a:off x="0" y="-38100"/>
              <a:ext cx="5179428" cy="81644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295400" y="655449"/>
            <a:ext cx="1905000" cy="2583051"/>
          </a:xfrm>
          <a:custGeom>
            <a:avLst/>
            <a:gdLst/>
            <a:ahLst/>
            <a:cxnLst/>
            <a:rect l="l" t="t" r="r" b="b"/>
            <a:pathLst>
              <a:path w="3313342" h="4492668">
                <a:moveTo>
                  <a:pt x="0" y="0"/>
                </a:moveTo>
                <a:lnTo>
                  <a:pt x="3313343" y="0"/>
                </a:lnTo>
                <a:lnTo>
                  <a:pt x="3313343" y="4492668"/>
                </a:lnTo>
                <a:lnTo>
                  <a:pt x="0" y="4492668"/>
                </a:lnTo>
                <a:lnTo>
                  <a:pt x="0" y="0"/>
                </a:lnTo>
                <a:close/>
              </a:path>
            </a:pathLst>
          </a:custGeom>
          <a:blipFill>
            <a:blip r:embed="rId2"/>
            <a:stretch>
              <a:fillRect/>
            </a:stretch>
          </a:blipFill>
        </p:spPr>
        <p:txBody>
          <a:bodyPr/>
          <a:lstStyle/>
          <a:p>
            <a:endParaRPr lang="en-US"/>
          </a:p>
        </p:txBody>
      </p:sp>
      <p:grpSp>
        <p:nvGrpSpPr>
          <p:cNvPr id="10" name="Group 9"/>
          <p:cNvGrpSpPr/>
          <p:nvPr/>
        </p:nvGrpSpPr>
        <p:grpSpPr>
          <a:xfrm>
            <a:off x="3429000" y="443915"/>
            <a:ext cx="4038600" cy="1398730"/>
            <a:chOff x="3429000" y="443915"/>
            <a:chExt cx="4038600" cy="1398730"/>
          </a:xfrm>
        </p:grpSpPr>
        <p:sp>
          <p:nvSpPr>
            <p:cNvPr id="5" name="Freeform 5"/>
            <p:cNvSpPr/>
            <p:nvPr/>
          </p:nvSpPr>
          <p:spPr>
            <a:xfrm flipV="1">
              <a:off x="3429000" y="443915"/>
              <a:ext cx="4038600" cy="1398730"/>
            </a:xfrm>
            <a:custGeom>
              <a:avLst/>
              <a:gdLst/>
              <a:ahLst/>
              <a:cxnLst/>
              <a:rect l="l" t="t" r="r" b="b"/>
              <a:pathLst>
                <a:path w="6325488" h="2368933">
                  <a:moveTo>
                    <a:pt x="0" y="2368933"/>
                  </a:moveTo>
                  <a:lnTo>
                    <a:pt x="6325489" y="2368933"/>
                  </a:lnTo>
                  <a:lnTo>
                    <a:pt x="6325489" y="0"/>
                  </a:lnTo>
                  <a:lnTo>
                    <a:pt x="0" y="0"/>
                  </a:lnTo>
                  <a:lnTo>
                    <a:pt x="0" y="2368933"/>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3733799" y="835503"/>
              <a:ext cx="3733801"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CHÚ Ý</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9" name="Rectangle 8"/>
          <p:cNvSpPr/>
          <p:nvPr/>
        </p:nvSpPr>
        <p:spPr>
          <a:xfrm>
            <a:off x="726921" y="4068002"/>
            <a:ext cx="16687800" cy="45949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cách thuyết trình bằng slide, có thể sử dụng poster in sẵn để thuyết trình (trong lớp học hoặc ngoài trời). Khi đó, có thể chuyển các slide thành poster bằng cách chọn kích thước phù hợp của slide để in trên giấy A0. Để đơn giản, có thể trình bày poster bằng cách dung bút long nhiều màu vẽ và viết trực tiếp trên giấy A0.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5"/>
          <a:stretch>
            <a:fillRect/>
          </a:stretch>
        </p:blipFill>
        <p:spPr>
          <a:xfrm flipH="1">
            <a:off x="14173200" y="655449"/>
            <a:ext cx="4255853" cy="258809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EDEF4"/>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E0ED3AAF-24FC-CC15-3212-6D4251E0BDEC}"/>
              </a:ext>
            </a:extLst>
          </p:cNvPr>
          <p:cNvSpPr txBox="1"/>
          <p:nvPr/>
        </p:nvSpPr>
        <p:spPr>
          <a:xfrm>
            <a:off x="1447800" y="2886246"/>
            <a:ext cx="15392400" cy="3774175"/>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q"/>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việc thuyết trình một vấn đề khoa học có chất lượng tốt, chúng ta cần chuẩn bị kĩ bài thuyết trình một cách ngắn gọn, phản ánh đầy đủ thông tin những điểm chính trong bài báo cáo.</a:t>
            </a:r>
            <a:endParaRPr lang="en-US" sz="4000">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q"/>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 trúc bài thuyết trình vấn đề khoa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5" name="Freeform 7">
            <a:extLst>
              <a:ext uri="{FF2B5EF4-FFF2-40B4-BE49-F238E27FC236}">
                <a16:creationId xmlns:a16="http://schemas.microsoft.com/office/drawing/2014/main" id="{C72D406B-8B92-4C2D-FE8A-5DF4F5996EB1}"/>
              </a:ext>
            </a:extLst>
          </p:cNvPr>
          <p:cNvSpPr/>
          <p:nvPr/>
        </p:nvSpPr>
        <p:spPr>
          <a:xfrm>
            <a:off x="7977673" y="729979"/>
            <a:ext cx="2351704" cy="2231981"/>
          </a:xfrm>
          <a:custGeom>
            <a:avLst/>
            <a:gdLst/>
            <a:ahLst/>
            <a:cxnLst/>
            <a:rect l="l" t="t" r="r" b="b"/>
            <a:pathLst>
              <a:path w="2351704" h="2231981">
                <a:moveTo>
                  <a:pt x="0" y="0"/>
                </a:moveTo>
                <a:lnTo>
                  <a:pt x="2351704" y="0"/>
                </a:lnTo>
                <a:lnTo>
                  <a:pt x="2351704" y="2231981"/>
                </a:lnTo>
                <a:lnTo>
                  <a:pt x="0" y="2231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6D8A6DA0-0798-0FCF-9C21-16DC12F86F93}"/>
              </a:ext>
            </a:extLst>
          </p:cNvPr>
          <p:cNvSpPr/>
          <p:nvPr/>
        </p:nvSpPr>
        <p:spPr>
          <a:xfrm>
            <a:off x="1705897" y="7497067"/>
            <a:ext cx="3886200" cy="12086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1. Mở đầu</a:t>
            </a:r>
          </a:p>
        </p:txBody>
      </p:sp>
      <p:sp>
        <p:nvSpPr>
          <p:cNvPr id="18" name="Rectangle: Rounded Corners 17">
            <a:extLst>
              <a:ext uri="{FF2B5EF4-FFF2-40B4-BE49-F238E27FC236}">
                <a16:creationId xmlns:a16="http://schemas.microsoft.com/office/drawing/2014/main" id="{EE589B81-021A-5CD0-64EF-FE6B267EF515}"/>
              </a:ext>
            </a:extLst>
          </p:cNvPr>
          <p:cNvSpPr/>
          <p:nvPr/>
        </p:nvSpPr>
        <p:spPr>
          <a:xfrm>
            <a:off x="7215648" y="7497066"/>
            <a:ext cx="3886200" cy="120868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2. Nội dung</a:t>
            </a:r>
          </a:p>
        </p:txBody>
      </p:sp>
      <p:sp>
        <p:nvSpPr>
          <p:cNvPr id="26" name="Rectangle: Rounded Corners 25">
            <a:extLst>
              <a:ext uri="{FF2B5EF4-FFF2-40B4-BE49-F238E27FC236}">
                <a16:creationId xmlns:a16="http://schemas.microsoft.com/office/drawing/2014/main" id="{BD73F98D-2112-473B-C8E0-A31704EA8015}"/>
              </a:ext>
            </a:extLst>
          </p:cNvPr>
          <p:cNvSpPr/>
          <p:nvPr/>
        </p:nvSpPr>
        <p:spPr>
          <a:xfrm>
            <a:off x="12725400" y="7497067"/>
            <a:ext cx="3886200" cy="1208687"/>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3. Kết luận</a:t>
            </a:r>
          </a:p>
        </p:txBody>
      </p:sp>
      <p:sp>
        <p:nvSpPr>
          <p:cNvPr id="27" name="Arrow: Right 26">
            <a:extLst>
              <a:ext uri="{FF2B5EF4-FFF2-40B4-BE49-F238E27FC236}">
                <a16:creationId xmlns:a16="http://schemas.microsoft.com/office/drawing/2014/main" id="{BCE31DDB-8556-FE77-1173-72F85503534F}"/>
              </a:ext>
            </a:extLst>
          </p:cNvPr>
          <p:cNvSpPr/>
          <p:nvPr/>
        </p:nvSpPr>
        <p:spPr>
          <a:xfrm>
            <a:off x="5943600" y="7872809"/>
            <a:ext cx="744794" cy="457200"/>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C8660F7-7C48-D4C7-8786-ED7249061F66}"/>
              </a:ext>
            </a:extLst>
          </p:cNvPr>
          <p:cNvSpPr/>
          <p:nvPr/>
        </p:nvSpPr>
        <p:spPr>
          <a:xfrm>
            <a:off x="11588544" y="7872809"/>
            <a:ext cx="744794" cy="457200"/>
          </a:xfrm>
          <a:prstGeom prst="rightArrow">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958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txBody>
            <a:bodyPr/>
            <a:lstStyle/>
            <a:p>
              <a:endParaRPr lang="en-US"/>
            </a:p>
          </p:txBody>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Rectangle 10"/>
          <p:cNvSpPr/>
          <p:nvPr/>
        </p:nvSpPr>
        <p:spPr>
          <a:xfrm>
            <a:off x="2964319" y="4046830"/>
            <a:ext cx="12768493" cy="1200329"/>
          </a:xfrm>
          <a:prstGeom prst="rect">
            <a:avLst/>
          </a:prstGeom>
        </p:spPr>
        <p:txBody>
          <a:bodyPr wrap="square">
            <a:spAutoFit/>
          </a:bodyPr>
          <a:lstStyle/>
          <a:p>
            <a:pPr algn="ctr"/>
            <a:r>
              <a:rPr lang="en-US" sz="7200" b="1" dirty="0">
                <a:solidFill>
                  <a:prstClr val="black"/>
                </a:solidFill>
                <a:latin typeface="Arial" panose="020B0604020202020204" pitchFamily="34" charset="0"/>
                <a:cs typeface="Arial" panose="020B0604020202020204" pitchFamily="34" charset="0"/>
              </a:rPr>
              <a:t>BÀI TẬP TRẮC NGHIỆM</a:t>
            </a:r>
          </a:p>
        </p:txBody>
      </p:sp>
      <p:pic>
        <p:nvPicPr>
          <p:cNvPr id="14" name="Picture 13"/>
          <p:cNvPicPr>
            <a:picLocks noChangeAspect="1"/>
          </p:cNvPicPr>
          <p:nvPr/>
        </p:nvPicPr>
        <p:blipFill>
          <a:blip r:embed="rId6"/>
          <a:stretch>
            <a:fillRect/>
          </a:stretch>
        </p:blipFill>
        <p:spPr>
          <a:xfrm rot="389513">
            <a:off x="14324407" y="1030703"/>
            <a:ext cx="2994117" cy="886865"/>
          </a:xfrm>
          <a:prstGeom prst="rect">
            <a:avLst/>
          </a:prstGeom>
        </p:spPr>
      </p:pic>
      <p:pic>
        <p:nvPicPr>
          <p:cNvPr id="7" name="Picture 6"/>
          <p:cNvPicPr>
            <a:picLocks noChangeAspect="1"/>
          </p:cNvPicPr>
          <p:nvPr/>
        </p:nvPicPr>
        <p:blipFill>
          <a:blip r:embed="rId7"/>
          <a:stretch>
            <a:fillRect/>
          </a:stretch>
        </p:blipFill>
        <p:spPr>
          <a:xfrm flipH="1">
            <a:off x="497787" y="4435700"/>
            <a:ext cx="2819166" cy="5000511"/>
          </a:xfrm>
          <a:prstGeom prst="rect">
            <a:avLst/>
          </a:prstGeom>
        </p:spPr>
      </p:pic>
    </p:spTree>
    <p:extLst>
      <p:ext uri="{BB962C8B-B14F-4D97-AF65-F5344CB8AC3E}">
        <p14:creationId xmlns:p14="http://schemas.microsoft.com/office/powerpoint/2010/main" val="1735451150"/>
      </p:ext>
    </p:extLst>
  </p:cSld>
  <p:clrMapOvr>
    <a:masterClrMapping/>
  </p:clrMapOvr>
  <p:transition spd="slow">
    <p:plus/>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381000" y="190500"/>
            <a:ext cx="19416410" cy="4002753"/>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39" name="Rounded Rectangle 38"/>
          <p:cNvSpPr/>
          <p:nvPr/>
        </p:nvSpPr>
        <p:spPr>
          <a:xfrm>
            <a:off x="995680" y="4657199"/>
            <a:ext cx="8148320" cy="2256899"/>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A. Lăng kính.	</a:t>
            </a:r>
            <a:endParaRPr lang="en-US" sz="4000" dirty="0">
              <a:solidFill>
                <a:schemeClr val="tx1"/>
              </a:solidFill>
              <a:latin typeface="Arial" panose="020B0604020202020204" pitchFamily="34" charset="0"/>
              <a:cs typeface="Arial" panose="020B0604020202020204" pitchFamily="34" charset="0"/>
            </a:endParaRPr>
          </a:p>
        </p:txBody>
      </p:sp>
      <p:sp>
        <p:nvSpPr>
          <p:cNvPr id="40" name="Rounded Rectangle 39"/>
          <p:cNvSpPr/>
          <p:nvPr/>
        </p:nvSpPr>
        <p:spPr>
          <a:xfrm>
            <a:off x="9296400" y="4657199"/>
            <a:ext cx="8148320" cy="2256899"/>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Gương phẳng.</a:t>
            </a:r>
          </a:p>
        </p:txBody>
      </p:sp>
      <p:sp>
        <p:nvSpPr>
          <p:cNvPr id="41" name="Rounded Rectangle 40"/>
          <p:cNvSpPr/>
          <p:nvPr/>
        </p:nvSpPr>
        <p:spPr>
          <a:xfrm>
            <a:off x="995680" y="7200900"/>
            <a:ext cx="8148320" cy="2256899"/>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tx1"/>
                </a:solidFill>
                <a:latin typeface="Arial" panose="020B0604020202020204" pitchFamily="34" charset="0"/>
                <a:cs typeface="Arial" panose="020B0604020202020204" pitchFamily="34" charset="0"/>
              </a:rPr>
              <a:t>C. Thấu kính hội tụ.</a:t>
            </a:r>
          </a:p>
        </p:txBody>
      </p:sp>
      <p:sp>
        <p:nvSpPr>
          <p:cNvPr id="42" name="Rounded Rectangle 41"/>
          <p:cNvSpPr/>
          <p:nvPr/>
        </p:nvSpPr>
        <p:spPr>
          <a:xfrm>
            <a:off x="9296400" y="7200900"/>
            <a:ext cx="8148320" cy="2256899"/>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tx1"/>
                </a:solidFill>
                <a:latin typeface="Arial" panose="020B0604020202020204" pitchFamily="34" charset="0"/>
                <a:cs typeface="Arial" panose="020B0604020202020204" pitchFamily="34" charset="0"/>
              </a:rPr>
              <a:t>D. Thấu kính phân kì.</a:t>
            </a:r>
          </a:p>
        </p:txBody>
      </p:sp>
      <p:sp>
        <p:nvSpPr>
          <p:cNvPr id="5" name="TextBox 5"/>
          <p:cNvSpPr txBox="1"/>
          <p:nvPr/>
        </p:nvSpPr>
        <p:spPr>
          <a:xfrm>
            <a:off x="1219201" y="1147935"/>
            <a:ext cx="12725400" cy="910377"/>
          </a:xfrm>
          <a:prstGeom prst="rect">
            <a:avLst/>
          </a:prstGeom>
        </p:spPr>
        <p:txBody>
          <a:bodyPr wrap="square" lIns="0" tIns="0" rIns="0" bIns="0" rtlCol="0" anchor="t">
            <a:spAutoFit/>
          </a:bodyPr>
          <a:lstStyle/>
          <a:p>
            <a:pPr algn="just">
              <a:lnSpc>
                <a:spcPct val="150000"/>
              </a:lnSpc>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 </a:t>
            </a:r>
            <a:r>
              <a:rPr lang="en-US" sz="4500">
                <a:effectLst/>
                <a:latin typeface="Arial" panose="020B0604020202020204" pitchFamily="34" charset="0"/>
                <a:ea typeface="Calibri" panose="020F0502020204030204" pitchFamily="34" charset="0"/>
                <a:cs typeface="Arial" panose="020B0604020202020204" pitchFamily="34" charset="0"/>
              </a:rPr>
              <a:t>Đây là dụng cụ gì?</a:t>
            </a:r>
          </a:p>
        </p:txBody>
      </p:sp>
      <p:sp>
        <p:nvSpPr>
          <p:cNvPr id="12" name="Rounded Rectangle 11"/>
          <p:cNvSpPr/>
          <p:nvPr/>
        </p:nvSpPr>
        <p:spPr>
          <a:xfrm>
            <a:off x="995680" y="4657199"/>
            <a:ext cx="8148320" cy="2256899"/>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A. Lăng kính.	</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0817198-AA04-F326-1C82-5C04D2A2AB8C}"/>
              </a:ext>
            </a:extLst>
          </p:cNvPr>
          <p:cNvPicPr>
            <a:picLocks noChangeAspect="1"/>
          </p:cNvPicPr>
          <p:nvPr/>
        </p:nvPicPr>
        <p:blipFill>
          <a:blip r:embed="rId2"/>
          <a:stretch>
            <a:fillRect/>
          </a:stretch>
        </p:blipFill>
        <p:spPr>
          <a:xfrm>
            <a:off x="13106400" y="720948"/>
            <a:ext cx="4648200" cy="3300497"/>
          </a:xfrm>
          <a:prstGeom prst="rect">
            <a:avLst/>
          </a:prstGeom>
        </p:spPr>
      </p:pic>
    </p:spTree>
    <p:extLst>
      <p:ext uri="{BB962C8B-B14F-4D97-AF65-F5344CB8AC3E}">
        <p14:creationId xmlns:p14="http://schemas.microsoft.com/office/powerpoint/2010/main" val="127613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381000" y="454949"/>
            <a:ext cx="19416410" cy="4002753"/>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39" name="Rounded Rectangle 38"/>
          <p:cNvSpPr/>
          <p:nvPr/>
        </p:nvSpPr>
        <p:spPr>
          <a:xfrm>
            <a:off x="1290320" y="4888392"/>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A. Tiêu đề.</a:t>
            </a:r>
            <a:endParaRPr lang="en-US" sz="4000" dirty="0">
              <a:solidFill>
                <a:schemeClr val="tx1"/>
              </a:solidFill>
              <a:latin typeface="Arial" panose="020B0604020202020204" pitchFamily="34" charset="0"/>
              <a:cs typeface="Arial" panose="020B0604020202020204" pitchFamily="34" charset="0"/>
            </a:endParaRPr>
          </a:p>
        </p:txBody>
      </p:sp>
      <p:sp>
        <p:nvSpPr>
          <p:cNvPr id="40" name="Rounded Rectangle 39"/>
          <p:cNvSpPr/>
          <p:nvPr/>
        </p:nvSpPr>
        <p:spPr>
          <a:xfrm>
            <a:off x="9591040" y="4888392"/>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 Phương pháp thực hiện.</a:t>
            </a:r>
          </a:p>
        </p:txBody>
      </p:sp>
      <p:sp>
        <p:nvSpPr>
          <p:cNvPr id="41" name="Rounded Rectangle 40"/>
          <p:cNvSpPr/>
          <p:nvPr/>
        </p:nvSpPr>
        <p:spPr>
          <a:xfrm>
            <a:off x="1295400" y="7353300"/>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 Nội dung.</a:t>
            </a:r>
          </a:p>
        </p:txBody>
      </p:sp>
      <p:sp>
        <p:nvSpPr>
          <p:cNvPr id="42" name="Rounded Rectangle 41"/>
          <p:cNvSpPr/>
          <p:nvPr/>
        </p:nvSpPr>
        <p:spPr>
          <a:xfrm>
            <a:off x="9596120" y="7353300"/>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 Kết quả và thảo luận.</a:t>
            </a:r>
          </a:p>
        </p:txBody>
      </p:sp>
      <p:grpSp>
        <p:nvGrpSpPr>
          <p:cNvPr id="6" name="Group 5"/>
          <p:cNvGrpSpPr/>
          <p:nvPr/>
        </p:nvGrpSpPr>
        <p:grpSpPr>
          <a:xfrm>
            <a:off x="873760" y="858275"/>
            <a:ext cx="17414240" cy="4232229"/>
            <a:chOff x="861470" y="929462"/>
            <a:chExt cx="17414240" cy="4232229"/>
          </a:xfrm>
        </p:grpSpPr>
        <p:sp>
          <p:nvSpPr>
            <p:cNvPr id="5" name="TextBox 5"/>
            <p:cNvSpPr txBox="1"/>
            <p:nvPr/>
          </p:nvSpPr>
          <p:spPr>
            <a:xfrm>
              <a:off x="861470" y="929462"/>
              <a:ext cx="17414240" cy="1949123"/>
            </a:xfrm>
            <a:prstGeom prst="rect">
              <a:avLst/>
            </a:prstGeom>
          </p:spPr>
          <p:txBody>
            <a:bodyPr wrap="square" lIns="0" tIns="0" rIns="0" bIns="0" rtlCol="0" anchor="t">
              <a:spAutoFit/>
            </a:bodyPr>
            <a:lstStyle/>
            <a:p>
              <a:pPr algn="ctr">
                <a:lnSpc>
                  <a:spcPct val="150000"/>
                </a:lnSpc>
              </a:pPr>
              <a:r>
                <a:rPr lang="en-US" sz="4500" b="1">
                  <a:effectLst/>
                  <a:latin typeface="Arial" panose="020B0604020202020204" pitchFamily="34" charset="0"/>
                  <a:ea typeface="Times New Roman" panose="02020603050405020304" pitchFamily="18" charset="0"/>
                  <a:cs typeface="Arial" panose="020B0604020202020204" pitchFamily="34" charset="0"/>
                </a:rPr>
                <a:t>Câu 2: </a:t>
              </a:r>
              <a:r>
                <a:rPr lang="en-US" sz="4500">
                  <a:effectLst/>
                  <a:latin typeface="Arial" panose="020B0604020202020204" pitchFamily="34" charset="0"/>
                  <a:ea typeface="Calibri" panose="020F0502020204030204" pitchFamily="34" charset="0"/>
                  <a:cs typeface="Arial" panose="020B0604020202020204" pitchFamily="34" charset="0"/>
                </a:rPr>
                <a:t>Cấu trúc bài báo cáo khoa học thường </a:t>
              </a:r>
              <a:r>
                <a:rPr lang="en-US" sz="4500" b="1">
                  <a:effectLst/>
                  <a:latin typeface="Arial" panose="020B0604020202020204" pitchFamily="34" charset="0"/>
                  <a:ea typeface="Calibri" panose="020F0502020204030204" pitchFamily="34" charset="0"/>
                  <a:cs typeface="Arial" panose="020B0604020202020204" pitchFamily="34" charset="0"/>
                </a:rPr>
                <a:t>không </a:t>
              </a:r>
              <a:r>
                <a:rPr lang="en-US" sz="4500">
                  <a:effectLst/>
                  <a:latin typeface="Arial" panose="020B0604020202020204" pitchFamily="34" charset="0"/>
                  <a:ea typeface="Calibri" panose="020F0502020204030204" pitchFamily="34" charset="0"/>
                  <a:cs typeface="Arial" panose="020B0604020202020204" pitchFamily="34" charset="0"/>
                </a:rPr>
                <a:t>gồm </a:t>
              </a:r>
            </a:p>
            <a:p>
              <a:pPr algn="ctr">
                <a:lnSpc>
                  <a:spcPct val="150000"/>
                </a:lnSpc>
              </a:pPr>
              <a:r>
                <a:rPr lang="en-US" sz="4500">
                  <a:effectLst/>
                  <a:latin typeface="Arial" panose="020B0604020202020204" pitchFamily="34" charset="0"/>
                  <a:ea typeface="Calibri" panose="020F0502020204030204" pitchFamily="34" charset="0"/>
                  <a:cs typeface="Arial" panose="020B0604020202020204" pitchFamily="34" charset="0"/>
                </a:rPr>
                <a:t>phần nào?</a:t>
              </a:r>
            </a:p>
          </p:txBody>
        </p:sp>
        <p:pic>
          <p:nvPicPr>
            <p:cNvPr id="7" name="Picture 6"/>
            <p:cNvPicPr>
              <a:picLocks noChangeAspect="1"/>
            </p:cNvPicPr>
            <p:nvPr/>
          </p:nvPicPr>
          <p:blipFill>
            <a:blip r:embed="rId2"/>
            <a:stretch>
              <a:fillRect/>
            </a:stretch>
          </p:blipFill>
          <p:spPr>
            <a:xfrm>
              <a:off x="7853681" y="3093930"/>
              <a:ext cx="2362200" cy="2067761"/>
            </a:xfrm>
            <a:prstGeom prst="rect">
              <a:avLst/>
            </a:prstGeom>
          </p:spPr>
        </p:pic>
      </p:grpSp>
      <p:sp>
        <p:nvSpPr>
          <p:cNvPr id="12" name="Rounded Rectangle 11"/>
          <p:cNvSpPr/>
          <p:nvPr/>
        </p:nvSpPr>
        <p:spPr>
          <a:xfrm>
            <a:off x="1290319" y="7352071"/>
            <a:ext cx="7188201" cy="2223762"/>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 Nội dung.</a:t>
            </a:r>
          </a:p>
        </p:txBody>
      </p:sp>
    </p:spTree>
    <p:extLst>
      <p:ext uri="{BB962C8B-B14F-4D97-AF65-F5344CB8AC3E}">
        <p14:creationId xmlns:p14="http://schemas.microsoft.com/office/powerpoint/2010/main" val="9140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381000" y="454949"/>
            <a:ext cx="19416410" cy="4002753"/>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39" name="Rounded Rectangle 38"/>
          <p:cNvSpPr/>
          <p:nvPr/>
        </p:nvSpPr>
        <p:spPr>
          <a:xfrm>
            <a:off x="1290320" y="4888392"/>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A. 3 phần.</a:t>
            </a:r>
          </a:p>
        </p:txBody>
      </p:sp>
      <p:sp>
        <p:nvSpPr>
          <p:cNvPr id="40" name="Rounded Rectangle 39"/>
          <p:cNvSpPr/>
          <p:nvPr/>
        </p:nvSpPr>
        <p:spPr>
          <a:xfrm>
            <a:off x="9591040" y="4888392"/>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B. 5 phần.</a:t>
            </a:r>
          </a:p>
        </p:txBody>
      </p:sp>
      <p:sp>
        <p:nvSpPr>
          <p:cNvPr id="41" name="Rounded Rectangle 40"/>
          <p:cNvSpPr/>
          <p:nvPr/>
        </p:nvSpPr>
        <p:spPr>
          <a:xfrm>
            <a:off x="1295400" y="7353300"/>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C. 7 phần.</a:t>
            </a:r>
          </a:p>
        </p:txBody>
      </p:sp>
      <p:sp>
        <p:nvSpPr>
          <p:cNvPr id="42" name="Rounded Rectangle 41"/>
          <p:cNvSpPr/>
          <p:nvPr/>
        </p:nvSpPr>
        <p:spPr>
          <a:xfrm>
            <a:off x="9596120" y="7353300"/>
            <a:ext cx="7188201" cy="2223762"/>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D. 8 phần.</a:t>
            </a:r>
          </a:p>
        </p:txBody>
      </p:sp>
      <p:sp>
        <p:nvSpPr>
          <p:cNvPr id="5" name="TextBox 5"/>
          <p:cNvSpPr txBox="1"/>
          <p:nvPr/>
        </p:nvSpPr>
        <p:spPr>
          <a:xfrm>
            <a:off x="857521" y="1828097"/>
            <a:ext cx="17414240" cy="910377"/>
          </a:xfrm>
          <a:prstGeom prst="rect">
            <a:avLst/>
          </a:prstGeom>
        </p:spPr>
        <p:txBody>
          <a:bodyPr wrap="square" lIns="0" tIns="0" rIns="0" bIns="0" rtlCol="0" anchor="t">
            <a:spAutoFit/>
          </a:bodyPr>
          <a:lstStyle/>
          <a:p>
            <a:pPr algn="ctr">
              <a:lnSpc>
                <a:spcPct val="150000"/>
              </a:lnSpc>
            </a:pPr>
            <a:r>
              <a:rPr lang="en-US" sz="4500" b="1">
                <a:effectLst/>
                <a:latin typeface="Arial" panose="020B0604020202020204" pitchFamily="34" charset="0"/>
                <a:ea typeface="Times New Roman" panose="02020603050405020304" pitchFamily="18" charset="0"/>
                <a:cs typeface="Arial" panose="020B0604020202020204" pitchFamily="34" charset="0"/>
              </a:rPr>
              <a:t>Câu 3: </a:t>
            </a:r>
            <a:r>
              <a:rPr lang="en-US" sz="4500">
                <a:effectLst/>
                <a:latin typeface="Arial" panose="020B0604020202020204" pitchFamily="34" charset="0"/>
                <a:ea typeface="Times New Roman" panose="02020603050405020304" pitchFamily="18" charset="0"/>
                <a:cs typeface="Arial" panose="020B0604020202020204" pitchFamily="34" charset="0"/>
              </a:rPr>
              <a:t>Cấu trúc bài thuyết trình gồm mấy phần?</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
        <p:nvSpPr>
          <p:cNvPr id="12" name="Rounded Rectangle 11"/>
          <p:cNvSpPr/>
          <p:nvPr/>
        </p:nvSpPr>
        <p:spPr>
          <a:xfrm>
            <a:off x="1322521" y="7353300"/>
            <a:ext cx="7188201" cy="2223762"/>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C. 7 phần.</a:t>
            </a:r>
          </a:p>
        </p:txBody>
      </p:sp>
      <p:pic>
        <p:nvPicPr>
          <p:cNvPr id="9" name="Picture 8">
            <a:extLst>
              <a:ext uri="{FF2B5EF4-FFF2-40B4-BE49-F238E27FC236}">
                <a16:creationId xmlns:a16="http://schemas.microsoft.com/office/drawing/2014/main" id="{5400E9D0-596E-CE74-041B-7BFC42BB1ED7}"/>
              </a:ext>
            </a:extLst>
          </p:cNvPr>
          <p:cNvPicPr>
            <a:picLocks noChangeAspect="1"/>
          </p:cNvPicPr>
          <p:nvPr/>
        </p:nvPicPr>
        <p:blipFill>
          <a:blip r:embed="rId2"/>
          <a:stretch>
            <a:fillRect/>
          </a:stretch>
        </p:blipFill>
        <p:spPr>
          <a:xfrm>
            <a:off x="16449335" y="1889931"/>
            <a:ext cx="1896020" cy="2578832"/>
          </a:xfrm>
          <a:prstGeom prst="rect">
            <a:avLst/>
          </a:prstGeom>
        </p:spPr>
      </p:pic>
    </p:spTree>
    <p:extLst>
      <p:ext uri="{BB962C8B-B14F-4D97-AF65-F5344CB8AC3E}">
        <p14:creationId xmlns:p14="http://schemas.microsoft.com/office/powerpoint/2010/main" val="2161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381000" y="454949"/>
            <a:ext cx="19416410" cy="3012151"/>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39" name="Rounded Rectangle 38"/>
          <p:cNvSpPr/>
          <p:nvPr/>
        </p:nvSpPr>
        <p:spPr>
          <a:xfrm>
            <a:off x="1148080" y="4000500"/>
            <a:ext cx="7838197" cy="2586286"/>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A. Tiêu đề.</a:t>
            </a:r>
          </a:p>
        </p:txBody>
      </p:sp>
      <p:sp>
        <p:nvSpPr>
          <p:cNvPr id="40" name="Rounded Rectangle 39"/>
          <p:cNvSpPr/>
          <p:nvPr/>
        </p:nvSpPr>
        <p:spPr>
          <a:xfrm>
            <a:off x="9448800" y="4000500"/>
            <a:ext cx="7838197" cy="2586286"/>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 Mục tiêu.	</a:t>
            </a:r>
            <a:endParaRPr lang="en-US" sz="4000" dirty="0">
              <a:solidFill>
                <a:schemeClr val="tx1"/>
              </a:solidFill>
              <a:latin typeface="Arial" panose="020B0604020202020204" pitchFamily="34" charset="0"/>
              <a:cs typeface="Arial" panose="020B0604020202020204" pitchFamily="34" charset="0"/>
            </a:endParaRPr>
          </a:p>
        </p:txBody>
      </p:sp>
      <p:sp>
        <p:nvSpPr>
          <p:cNvPr id="41" name="Rounded Rectangle 40"/>
          <p:cNvSpPr/>
          <p:nvPr/>
        </p:nvSpPr>
        <p:spPr>
          <a:xfrm>
            <a:off x="1148080" y="6978448"/>
            <a:ext cx="7838197" cy="2586286"/>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tx1"/>
                </a:solidFill>
                <a:latin typeface="Arial" panose="020B0604020202020204" pitchFamily="34" charset="0"/>
                <a:cs typeface="Arial" panose="020B0604020202020204" pitchFamily="34" charset="0"/>
              </a:rPr>
              <a:t>C. Giả thuyết khoa học.</a:t>
            </a:r>
            <a:endParaRPr lang="en-US" sz="4000" dirty="0">
              <a:solidFill>
                <a:schemeClr val="tx1"/>
              </a:solidFill>
              <a:latin typeface="Arial" panose="020B0604020202020204" pitchFamily="34" charset="0"/>
              <a:cs typeface="Arial" panose="020B0604020202020204" pitchFamily="34" charset="0"/>
            </a:endParaRPr>
          </a:p>
        </p:txBody>
      </p:sp>
      <p:sp>
        <p:nvSpPr>
          <p:cNvPr id="42" name="Rounded Rectangle 41"/>
          <p:cNvSpPr/>
          <p:nvPr/>
        </p:nvSpPr>
        <p:spPr>
          <a:xfrm>
            <a:off x="9448800" y="6978448"/>
            <a:ext cx="7838197" cy="2586286"/>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 Thiết bị và vật liệu. </a:t>
            </a:r>
            <a:endParaRPr lang="en-US" sz="4000" dirty="0">
              <a:solidFill>
                <a:schemeClr val="tx1"/>
              </a:solidFill>
              <a:latin typeface="Arial" panose="020B0604020202020204" pitchFamily="34" charset="0"/>
              <a:cs typeface="Arial" panose="020B0604020202020204" pitchFamily="34" charset="0"/>
            </a:endParaRPr>
          </a:p>
        </p:txBody>
      </p:sp>
      <p:sp>
        <p:nvSpPr>
          <p:cNvPr id="5" name="TextBox 5"/>
          <p:cNvSpPr txBox="1"/>
          <p:nvPr/>
        </p:nvSpPr>
        <p:spPr>
          <a:xfrm>
            <a:off x="1544563" y="978960"/>
            <a:ext cx="15565284" cy="1732590"/>
          </a:xfrm>
          <a:prstGeom prst="rect">
            <a:avLst/>
          </a:prstGeom>
        </p:spPr>
        <p:txBody>
          <a:bodyPr wrap="square" lIns="0" tIns="0" rIns="0" bIns="0" rtlCol="0" anchor="t">
            <a:spAutoFit/>
          </a:bodyPr>
          <a:lstStyle/>
          <a:p>
            <a:pPr algn="ctr">
              <a:lnSpc>
                <a:spcPct val="150000"/>
              </a:lnSpc>
            </a:pPr>
            <a:r>
              <a:rPr lang="en-US" sz="4000" b="1">
                <a:latin typeface="Arial" panose="020B0604020202020204" pitchFamily="34" charset="0"/>
                <a:cs typeface="Arial" panose="020B0604020202020204" pitchFamily="34" charset="0"/>
              </a:rPr>
              <a:t>Câu 4: </a:t>
            </a:r>
            <a:r>
              <a:rPr lang="en-US" sz="4000">
                <a:latin typeface="Arial" panose="020B0604020202020204" pitchFamily="34" charset="0"/>
                <a:cs typeface="Arial" panose="020B0604020202020204" pitchFamily="34" charset="0"/>
              </a:rPr>
              <a:t>Nội dung “Liệt kê các thiết bị và vật liệu sử dụng trong nghiên cứu” thuộc phần nào trong bài báo cáo khoa học?</a:t>
            </a:r>
          </a:p>
        </p:txBody>
      </p:sp>
      <p:pic>
        <p:nvPicPr>
          <p:cNvPr id="7" name="Picture 6"/>
          <p:cNvPicPr>
            <a:picLocks noChangeAspect="1"/>
          </p:cNvPicPr>
          <p:nvPr/>
        </p:nvPicPr>
        <p:blipFill>
          <a:blip r:embed="rId2"/>
          <a:stretch>
            <a:fillRect/>
          </a:stretch>
        </p:blipFill>
        <p:spPr>
          <a:xfrm>
            <a:off x="16131741" y="2097860"/>
            <a:ext cx="2310512" cy="1851280"/>
          </a:xfrm>
          <a:prstGeom prst="rect">
            <a:avLst/>
          </a:prstGeom>
        </p:spPr>
      </p:pic>
      <p:sp>
        <p:nvSpPr>
          <p:cNvPr id="11" name="Rounded Rectangle 10"/>
          <p:cNvSpPr/>
          <p:nvPr/>
        </p:nvSpPr>
        <p:spPr>
          <a:xfrm>
            <a:off x="9448799" y="6978448"/>
            <a:ext cx="7838197" cy="2586286"/>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 Thiết bị và vật liệu. </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5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5"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381000" y="454949"/>
            <a:ext cx="19416410" cy="4002753"/>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254760" y="1537038"/>
            <a:ext cx="16002000" cy="1732590"/>
          </a:xfrm>
          <a:prstGeom prst="rect">
            <a:avLst/>
          </a:prstGeom>
        </p:spPr>
        <p:txBody>
          <a:bodyPr wrap="square" lIns="0" tIns="0" rIns="0" bIns="0" rtlCol="0" anchor="t">
            <a:spAutoFit/>
          </a:bodyPr>
          <a:lstStyle/>
          <a:p>
            <a:pPr algn="ctr">
              <a:lnSpc>
                <a:spcPct val="150000"/>
              </a:lnSpc>
            </a:pPr>
            <a:r>
              <a:rPr lang="en-US" sz="4000" b="1">
                <a:latin typeface="Arial" panose="020B0604020202020204" pitchFamily="34" charset="0"/>
                <a:cs typeface="Arial" panose="020B0604020202020204" pitchFamily="34" charset="0"/>
              </a:rPr>
              <a:t>Câu 5: </a:t>
            </a:r>
            <a:r>
              <a:rPr lang="en-US" sz="4000">
                <a:latin typeface="Arial" panose="020B0604020202020204" pitchFamily="34" charset="0"/>
                <a:cs typeface="Arial" panose="020B0604020202020204" pitchFamily="34" charset="0"/>
              </a:rPr>
              <a:t>Trong quá trình thiết kế bài thuyết trình một vấn đề khoa học, chúng ta </a:t>
            </a:r>
            <a:r>
              <a:rPr lang="en-US" sz="4000" b="1">
                <a:latin typeface="Arial" panose="020B0604020202020204" pitchFamily="34" charset="0"/>
                <a:cs typeface="Arial" panose="020B0604020202020204" pitchFamily="34" charset="0"/>
              </a:rPr>
              <a:t>không nên</a:t>
            </a:r>
            <a:r>
              <a:rPr lang="en-US" sz="4000">
                <a:latin typeface="Arial" panose="020B0604020202020204" pitchFamily="34" charset="0"/>
                <a:cs typeface="Arial" panose="020B0604020202020204" pitchFamily="34" charset="0"/>
              </a:rPr>
              <a:t> ưu tiên tóm tắt thông tin dưới dạng</a:t>
            </a:r>
          </a:p>
        </p:txBody>
      </p:sp>
      <p:sp>
        <p:nvSpPr>
          <p:cNvPr id="39" name="Rounded Rectangle 38"/>
          <p:cNvSpPr/>
          <p:nvPr/>
        </p:nvSpPr>
        <p:spPr>
          <a:xfrm>
            <a:off x="1219200" y="5083515"/>
            <a:ext cx="7188201" cy="17907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A. sơ đồ.</a:t>
            </a:r>
          </a:p>
        </p:txBody>
      </p:sp>
      <p:sp>
        <p:nvSpPr>
          <p:cNvPr id="40" name="Rounded Rectangle 39"/>
          <p:cNvSpPr/>
          <p:nvPr/>
        </p:nvSpPr>
        <p:spPr>
          <a:xfrm>
            <a:off x="9519920" y="5083515"/>
            <a:ext cx="7188201" cy="17907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văn bản.</a:t>
            </a:r>
          </a:p>
        </p:txBody>
      </p:sp>
      <p:sp>
        <p:nvSpPr>
          <p:cNvPr id="41" name="Rounded Rectangle 40"/>
          <p:cNvSpPr/>
          <p:nvPr/>
        </p:nvSpPr>
        <p:spPr>
          <a:xfrm>
            <a:off x="1224280" y="7548423"/>
            <a:ext cx="7188201" cy="17907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C. đồ thị.</a:t>
            </a:r>
          </a:p>
        </p:txBody>
      </p:sp>
      <p:sp>
        <p:nvSpPr>
          <p:cNvPr id="42" name="Rounded Rectangle 41"/>
          <p:cNvSpPr/>
          <p:nvPr/>
        </p:nvSpPr>
        <p:spPr>
          <a:xfrm>
            <a:off x="9525000" y="7548423"/>
            <a:ext cx="7188201" cy="17907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D. bảng số liệu.</a:t>
            </a:r>
          </a:p>
        </p:txBody>
      </p:sp>
      <p:sp>
        <p:nvSpPr>
          <p:cNvPr id="11" name="Rounded Rectangle 10"/>
          <p:cNvSpPr/>
          <p:nvPr/>
        </p:nvSpPr>
        <p:spPr>
          <a:xfrm>
            <a:off x="9519920" y="5083515"/>
            <a:ext cx="7188201" cy="179070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B. văn bản.</a:t>
            </a:r>
          </a:p>
        </p:txBody>
      </p:sp>
      <p:pic>
        <p:nvPicPr>
          <p:cNvPr id="6" name="Picture 5"/>
          <p:cNvPicPr>
            <a:picLocks noChangeAspect="1"/>
          </p:cNvPicPr>
          <p:nvPr/>
        </p:nvPicPr>
        <p:blipFill>
          <a:blip r:embed="rId2"/>
          <a:stretch>
            <a:fillRect/>
          </a:stretch>
        </p:blipFill>
        <p:spPr>
          <a:xfrm>
            <a:off x="15452236" y="3510918"/>
            <a:ext cx="2511770" cy="2145978"/>
          </a:xfrm>
          <a:prstGeom prst="rect">
            <a:avLst/>
          </a:prstGeom>
        </p:spPr>
      </p:pic>
    </p:spTree>
    <p:extLst>
      <p:ext uri="{BB962C8B-B14F-4D97-AF65-F5344CB8AC3E}">
        <p14:creationId xmlns:p14="http://schemas.microsoft.com/office/powerpoint/2010/main" val="7098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animBg="1"/>
      <p:bldP spid="40" grpId="0" animBg="1"/>
      <p:bldP spid="41" grpId="0" animBg="1"/>
      <p:bldP spid="4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DBC6"/>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889501" y="876300"/>
            <a:ext cx="8528048" cy="974626"/>
          </a:xfrm>
          <a:prstGeom prst="rect">
            <a:avLst/>
          </a:prstGeom>
        </p:spPr>
        <p:txBody>
          <a:bodyPr lIns="0" tIns="0" rIns="0" bIns="0" rtlCol="0" anchor="t">
            <a:spAutoFit/>
          </a:bodyPr>
          <a:lstStyle/>
          <a:p>
            <a:pPr algn="ctr">
              <a:lnSpc>
                <a:spcPts val="7553"/>
              </a:lnSpc>
              <a:spcBef>
                <a:spcPct val="0"/>
              </a:spcBef>
            </a:pPr>
            <a:r>
              <a:rPr lang="en-US" sz="6600" b="1" dirty="0">
                <a:solidFill>
                  <a:schemeClr val="accent1">
                    <a:lumMod val="75000"/>
                  </a:schemeClr>
                </a:solidFill>
                <a:latin typeface="Arial" panose="020B0604020202020204" pitchFamily="34" charset="0"/>
                <a:cs typeface="Arial" panose="020B0604020202020204" pitchFamily="34" charset="0"/>
              </a:rPr>
              <a:t>VẬN DỤNG</a:t>
            </a:r>
          </a:p>
        </p:txBody>
      </p:sp>
      <p:sp>
        <p:nvSpPr>
          <p:cNvPr id="18" name="Rounded Rectangle 17"/>
          <p:cNvSpPr/>
          <p:nvPr/>
        </p:nvSpPr>
        <p:spPr>
          <a:xfrm>
            <a:off x="1600200" y="2103125"/>
            <a:ext cx="59436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Vận dụng </a:t>
            </a:r>
            <a:r>
              <a:rPr lang="en-US" sz="4000" b="1" dirty="0">
                <a:solidFill>
                  <a:schemeClr val="bg1"/>
                </a:solidFill>
                <a:latin typeface="Arial" panose="020B0604020202020204" pitchFamily="34" charset="0"/>
                <a:cs typeface="Arial" panose="020B0604020202020204" pitchFamily="34" charset="0"/>
              </a:rPr>
              <a:t>(</a:t>
            </a:r>
            <a:r>
              <a:rPr lang="en-US" sz="4000" b="1">
                <a:solidFill>
                  <a:schemeClr val="bg1"/>
                </a:solidFill>
                <a:latin typeface="Arial" panose="020B0604020202020204" pitchFamily="34" charset="0"/>
                <a:cs typeface="Arial" panose="020B0604020202020204" pitchFamily="34" charset="0"/>
              </a:rPr>
              <a:t>SGK-tr.7)</a:t>
            </a:r>
            <a:endParaRPr lang="en-US" sz="40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600200" y="3572239"/>
            <a:ext cx="9982200"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Vì sao hóa chất đựng trong chai, lọ, bao bì phải được dán nhãn với đầy đủ thông tin?</a:t>
            </a:r>
          </a:p>
        </p:txBody>
      </p:sp>
      <p:pic>
        <p:nvPicPr>
          <p:cNvPr id="1026" name="Picture 2" descr="In nhãn hóa chất - Công Ty In Bao Bì Sài Gòn. In Hộp Giấy - Thùng carton -  Tem nhãn">
            <a:extLst>
              <a:ext uri="{FF2B5EF4-FFF2-40B4-BE49-F238E27FC236}">
                <a16:creationId xmlns:a16="http://schemas.microsoft.com/office/drawing/2014/main" id="{24773426-99E2-38DA-517A-9C032EC0B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3820" y="3268745"/>
            <a:ext cx="462915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Left Bracket 5">
            <a:extLst>
              <a:ext uri="{FF2B5EF4-FFF2-40B4-BE49-F238E27FC236}">
                <a16:creationId xmlns:a16="http://schemas.microsoft.com/office/drawing/2014/main" id="{CFF94519-9626-701E-8A25-324874D2B352}"/>
              </a:ext>
            </a:extLst>
          </p:cNvPr>
          <p:cNvSpPr/>
          <p:nvPr/>
        </p:nvSpPr>
        <p:spPr>
          <a:xfrm>
            <a:off x="1004119" y="6802833"/>
            <a:ext cx="914400" cy="2000324"/>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53919186-E366-AF2F-894E-938297C3655C}"/>
              </a:ext>
            </a:extLst>
          </p:cNvPr>
          <p:cNvSpPr/>
          <p:nvPr/>
        </p:nvSpPr>
        <p:spPr>
          <a:xfrm>
            <a:off x="1918519" y="6365669"/>
            <a:ext cx="9829800" cy="1143801"/>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biết rõ hơn về loại hoá chất đang sử dụng</a:t>
            </a:r>
            <a:endParaRPr lang="en-US" sz="400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FBC5195-3E0E-03BC-CF53-55C672D8652E}"/>
              </a:ext>
            </a:extLst>
          </p:cNvPr>
          <p:cNvSpPr/>
          <p:nvPr/>
        </p:nvSpPr>
        <p:spPr>
          <a:xfrm>
            <a:off x="1943100" y="8266899"/>
            <a:ext cx="9829800" cy="1143801"/>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biết cách sử dụng và lưu ý bảo quản</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6" grpId="0" animBg="1"/>
      <p:bldP spid="7"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DBC6"/>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4889501" y="1181100"/>
            <a:ext cx="8528048" cy="974626"/>
          </a:xfrm>
          <a:prstGeom prst="rect">
            <a:avLst/>
          </a:prstGeom>
        </p:spPr>
        <p:txBody>
          <a:bodyPr lIns="0" tIns="0" rIns="0" bIns="0" rtlCol="0" anchor="t">
            <a:spAutoFit/>
          </a:bodyPr>
          <a:lstStyle/>
          <a:p>
            <a:pPr marL="0" marR="0" lvl="0" indent="0" algn="ctr" defTabSz="914400" rtl="0" eaLnBrk="1" fontAlgn="auto" latinLnBrk="0" hangingPunct="1">
              <a:lnSpc>
                <a:spcPts val="7553"/>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Arial" panose="020B0604020202020204" pitchFamily="34" charset="0"/>
              </a:rPr>
              <a:t>VẬN DỤNG</a:t>
            </a:r>
          </a:p>
        </p:txBody>
      </p:sp>
      <p:sp>
        <p:nvSpPr>
          <p:cNvPr id="18" name="Rounded Rectangle 17"/>
          <p:cNvSpPr/>
          <p:nvPr/>
        </p:nvSpPr>
        <p:spPr>
          <a:xfrm>
            <a:off x="1600200" y="2899748"/>
            <a:ext cx="5943600" cy="1066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Arial" panose="020B0604020202020204" pitchFamily="34" charset="0"/>
                <a:cs typeface="Arial" panose="020B0604020202020204" pitchFamily="34" charset="0"/>
              </a:rPr>
              <a:t>Vận dụng</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(SGK-tr.9)</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975651" y="4710570"/>
            <a:ext cx="10972800" cy="367158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Sau khi hoàn thành báo cáo (ở phần Luyện tập trên), em hãy thiết kế bài thuyết trình dưới dạng các slide trình chiếu trên máy tính và giới thiệu cho các bạn trong lớp.</a:t>
            </a:r>
          </a:p>
        </p:txBody>
      </p:sp>
      <p:pic>
        <p:nvPicPr>
          <p:cNvPr id="20" name="Picture 19"/>
          <p:cNvPicPr>
            <a:picLocks noChangeAspect="1"/>
          </p:cNvPicPr>
          <p:nvPr/>
        </p:nvPicPr>
        <p:blipFill>
          <a:blip r:embed="rId2"/>
          <a:stretch>
            <a:fillRect/>
          </a:stretch>
        </p:blipFill>
        <p:spPr>
          <a:xfrm>
            <a:off x="12115800" y="3619500"/>
            <a:ext cx="5085948" cy="5075287"/>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564205" y="1028700"/>
            <a:ext cx="19416410" cy="1524000"/>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26374" y="1282868"/>
            <a:ext cx="16635252" cy="1015663"/>
          </a:xfrm>
          <a:prstGeom prst="rect">
            <a:avLst/>
          </a:prstGeom>
        </p:spPr>
        <p:txBody>
          <a:bodyPr lIns="0" tIns="0" rIns="0" bIns="0" rtlCol="0" anchor="t">
            <a:spAutoFit/>
          </a:bodyPr>
          <a:lstStyle/>
          <a:p>
            <a:pPr algn="ctr">
              <a:spcBef>
                <a:spcPct val="0"/>
              </a:spcBef>
            </a:pPr>
            <a:r>
              <a:rPr lang="en-US" sz="6600" b="1" dirty="0">
                <a:solidFill>
                  <a:schemeClr val="tx2"/>
                </a:solidFill>
                <a:latin typeface="Arial" panose="020B0604020202020204" pitchFamily="34" charset="0"/>
                <a:cs typeface="Arial" panose="020B0604020202020204" pitchFamily="34" charset="0"/>
              </a:rPr>
              <a:t>NỘI DUNG BÀI HỌC</a:t>
            </a:r>
          </a:p>
        </p:txBody>
      </p:sp>
      <p:grpSp>
        <p:nvGrpSpPr>
          <p:cNvPr id="64" name="Group 63"/>
          <p:cNvGrpSpPr/>
          <p:nvPr/>
        </p:nvGrpSpPr>
        <p:grpSpPr>
          <a:xfrm>
            <a:off x="8001000" y="3467100"/>
            <a:ext cx="8153400" cy="2697128"/>
            <a:chOff x="1193800" y="3525520"/>
            <a:chExt cx="7162800" cy="2697128"/>
          </a:xfrm>
        </p:grpSpPr>
        <p:sp>
          <p:nvSpPr>
            <p:cNvPr id="56" name="Rounded Rectangle 55"/>
            <p:cNvSpPr/>
            <p:nvPr/>
          </p:nvSpPr>
          <p:spPr>
            <a:xfrm>
              <a:off x="1193800" y="35255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0" name="Rectangle 59"/>
            <p:cNvSpPr/>
            <p:nvPr/>
          </p:nvSpPr>
          <p:spPr>
            <a:xfrm>
              <a:off x="1520949" y="4181192"/>
              <a:ext cx="6508501" cy="2041456"/>
            </a:xfrm>
            <a:prstGeom prst="rect">
              <a:avLst/>
            </a:prstGeom>
          </p:spPr>
          <p:txBody>
            <a:bodyPr wrap="square">
              <a:spAutoFit/>
            </a:bodyPr>
            <a:lstStyle/>
            <a:p>
              <a:pPr>
                <a:lnSpc>
                  <a:spcPct val="150000"/>
                </a:lnSpc>
              </a:pPr>
              <a:r>
                <a:rPr lang="en-US" sz="4500" b="1" dirty="0">
                  <a:latin typeface="Arial" panose="020B0604020202020204" pitchFamily="34" charset="0"/>
                  <a:cs typeface="Arial" panose="020B0604020202020204" pitchFamily="34" charset="0"/>
                </a:rPr>
                <a:t>I</a:t>
              </a:r>
              <a:r>
                <a:rPr lang="en-US" sz="4500" b="1">
                  <a:latin typeface="Arial" panose="020B0604020202020204" pitchFamily="34" charset="0"/>
                  <a:cs typeface="Arial" panose="020B0604020202020204" pitchFamily="34" charset="0"/>
                </a:rPr>
                <a:t>. </a:t>
              </a:r>
              <a:r>
                <a:rPr lang="en-US" sz="4500">
                  <a:latin typeface="Arial" panose="020B0604020202020204" pitchFamily="34" charset="0"/>
                  <a:cs typeface="Arial" panose="020B0604020202020204" pitchFamily="34" charset="0"/>
                </a:rPr>
                <a:t>Một số dụng cụ, hóa chất </a:t>
              </a:r>
              <a:endParaRPr lang="en-US" sz="4500" dirty="0">
                <a:latin typeface="Arial" panose="020B0604020202020204" pitchFamily="34" charset="0"/>
                <a:cs typeface="Arial" panose="020B0604020202020204" pitchFamily="34" charset="0"/>
              </a:endParaRPr>
            </a:p>
          </p:txBody>
        </p:sp>
      </p:grpSp>
      <p:grpSp>
        <p:nvGrpSpPr>
          <p:cNvPr id="66" name="Group 65"/>
          <p:cNvGrpSpPr/>
          <p:nvPr/>
        </p:nvGrpSpPr>
        <p:grpSpPr>
          <a:xfrm>
            <a:off x="8001000" y="7048500"/>
            <a:ext cx="8153400" cy="3238500"/>
            <a:chOff x="1193800" y="7106920"/>
            <a:chExt cx="7162800" cy="3238500"/>
          </a:xfrm>
        </p:grpSpPr>
        <p:sp>
          <p:nvSpPr>
            <p:cNvPr id="58" name="Rounded Rectangle 57"/>
            <p:cNvSpPr/>
            <p:nvPr/>
          </p:nvSpPr>
          <p:spPr>
            <a:xfrm>
              <a:off x="1193800" y="7106920"/>
              <a:ext cx="7162800" cy="2514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p>
          </p:txBody>
        </p:sp>
        <p:sp>
          <p:nvSpPr>
            <p:cNvPr id="62" name="Rectangle 61"/>
            <p:cNvSpPr/>
            <p:nvPr/>
          </p:nvSpPr>
          <p:spPr>
            <a:xfrm>
              <a:off x="1520949" y="7265218"/>
              <a:ext cx="6508501" cy="3080202"/>
            </a:xfrm>
            <a:prstGeom prst="rect">
              <a:avLst/>
            </a:prstGeom>
          </p:spPr>
          <p:txBody>
            <a:bodyPr wrap="square">
              <a:spAutoFit/>
            </a:bodyPr>
            <a:lstStyle/>
            <a:p>
              <a:pPr algn="just">
                <a:lnSpc>
                  <a:spcPct val="150000"/>
                </a:lnSpc>
              </a:pPr>
              <a:r>
                <a:rPr lang="en-US" sz="4500" b="1">
                  <a:latin typeface="Arial" panose="020B0604020202020204" pitchFamily="34" charset="0"/>
                  <a:cs typeface="Arial" panose="020B0604020202020204" pitchFamily="34" charset="0"/>
                </a:rPr>
                <a:t>II</a:t>
              </a:r>
              <a:r>
                <a:rPr lang="en-US" sz="4500" b="1" dirty="0">
                  <a:latin typeface="Arial" panose="020B0604020202020204" pitchFamily="34" charset="0"/>
                  <a:cs typeface="Arial" panose="020B0604020202020204" pitchFamily="34" charset="0"/>
                </a:rPr>
                <a:t>. </a:t>
              </a:r>
              <a:r>
                <a:rPr lang="en-US" sz="4500" err="1">
                  <a:latin typeface="Arial" panose="020B0604020202020204" pitchFamily="34" charset="0"/>
                  <a:cs typeface="Arial" panose="020B0604020202020204" pitchFamily="34" charset="0"/>
                </a:rPr>
                <a:t>Viết</a:t>
              </a:r>
              <a:r>
                <a:rPr lang="en-US" sz="4500">
                  <a:latin typeface="Arial" panose="020B0604020202020204" pitchFamily="34" charset="0"/>
                  <a:cs typeface="Arial" panose="020B0604020202020204" pitchFamily="34" charset="0"/>
                </a:rPr>
                <a:t> báo cáo và thuyết trình một vấn đề khoa học</a:t>
              </a:r>
              <a:endParaRPr lang="en-US" sz="4500" dirty="0">
                <a:latin typeface="Arial" panose="020B0604020202020204" pitchFamily="34" charset="0"/>
                <a:cs typeface="Arial" panose="020B0604020202020204" pitchFamily="34" charset="0"/>
              </a:endParaRPr>
            </a:p>
          </p:txBody>
        </p:sp>
      </p:grpSp>
      <p:pic>
        <p:nvPicPr>
          <p:cNvPr id="68" name="Picture 67"/>
          <p:cNvPicPr>
            <a:picLocks noChangeAspect="1"/>
          </p:cNvPicPr>
          <p:nvPr/>
        </p:nvPicPr>
        <p:blipFill>
          <a:blip r:embed="rId2"/>
          <a:stretch>
            <a:fillRect/>
          </a:stretch>
        </p:blipFill>
        <p:spPr>
          <a:xfrm>
            <a:off x="826374" y="3342998"/>
            <a:ext cx="5105400" cy="6944002"/>
          </a:xfrm>
          <a:prstGeom prst="rect">
            <a:avLst/>
          </a:prstGeom>
        </p:spPr>
      </p:pic>
      <p:cxnSp>
        <p:nvCxnSpPr>
          <p:cNvPr id="3" name="Connector: Elbow 2">
            <a:extLst>
              <a:ext uri="{FF2B5EF4-FFF2-40B4-BE49-F238E27FC236}">
                <a16:creationId xmlns:a16="http://schemas.microsoft.com/office/drawing/2014/main" id="{CD7C79B7-3BDA-94B4-7F8C-FDC6613FF1EB}"/>
              </a:ext>
            </a:extLst>
          </p:cNvPr>
          <p:cNvCxnSpPr>
            <a:cxnSpLocks/>
          </p:cNvCxnSpPr>
          <p:nvPr/>
        </p:nvCxnSpPr>
        <p:spPr>
          <a:xfrm flipV="1">
            <a:off x="5105400" y="4610100"/>
            <a:ext cx="2895600" cy="5334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11F2E280-42FE-EF70-81D9-0913D1B57178}"/>
              </a:ext>
            </a:extLst>
          </p:cNvPr>
          <p:cNvCxnSpPr/>
          <p:nvPr/>
        </p:nvCxnSpPr>
        <p:spPr>
          <a:xfrm>
            <a:off x="5592734" y="8077200"/>
            <a:ext cx="2372415" cy="4572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5" name="Group 5"/>
          <p:cNvGrpSpPr/>
          <p:nvPr/>
        </p:nvGrpSpPr>
        <p:grpSpPr>
          <a:xfrm>
            <a:off x="-564205" y="1028700"/>
            <a:ext cx="19416410" cy="1524000"/>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txBody>
            <a:bodyPr/>
            <a:lstStyle/>
            <a:p>
              <a:endParaRPr lang="en-US"/>
            </a:p>
          </p:txBody>
        </p:sp>
        <p:sp>
          <p:nvSpPr>
            <p:cNvPr id="7"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TextBox 8"/>
          <p:cNvSpPr txBox="1"/>
          <p:nvPr/>
        </p:nvSpPr>
        <p:spPr>
          <a:xfrm>
            <a:off x="826374" y="1282868"/>
            <a:ext cx="16635252" cy="1015663"/>
          </a:xfrm>
          <a:prstGeom prst="rect">
            <a:avLst/>
          </a:prstGeom>
        </p:spPr>
        <p:txBody>
          <a:bodyPr lIns="0" tIns="0" rIns="0" bIns="0" rtlCol="0" anchor="t">
            <a:spAutoFit/>
          </a:bodyPr>
          <a:lstStyle/>
          <a:p>
            <a:pPr algn="ctr">
              <a:spcBef>
                <a:spcPct val="0"/>
              </a:spcBef>
            </a:pPr>
            <a:r>
              <a:rPr lang="en-US" sz="6600" b="1" dirty="0">
                <a:solidFill>
                  <a:schemeClr val="accent2">
                    <a:lumMod val="75000"/>
                  </a:schemeClr>
                </a:solidFill>
                <a:latin typeface="Arial" panose="020B0604020202020204" pitchFamily="34" charset="0"/>
                <a:cs typeface="Arial" panose="020B0604020202020204" pitchFamily="34" charset="0"/>
              </a:rPr>
              <a:t>HƯỚNG DẪN VỀ NHÀ</a:t>
            </a:r>
          </a:p>
        </p:txBody>
      </p:sp>
      <p:sp>
        <p:nvSpPr>
          <p:cNvPr id="2" name="Folded Corner 1"/>
          <p:cNvSpPr/>
          <p:nvPr/>
        </p:nvSpPr>
        <p:spPr>
          <a:xfrm>
            <a:off x="1219200" y="3695700"/>
            <a:ext cx="4800600" cy="51054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7300" y="4762500"/>
            <a:ext cx="4724400"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nhớ</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endParaRPr lang="en-US" sz="4000" dirty="0">
              <a:latin typeface="Arial" panose="020B0604020202020204" pitchFamily="34" charset="0"/>
              <a:cs typeface="Arial" panose="020B0604020202020204" pitchFamily="34" charset="0"/>
            </a:endParaRPr>
          </a:p>
        </p:txBody>
      </p:sp>
      <p:sp>
        <p:nvSpPr>
          <p:cNvPr id="31" name="Folded Corner 30"/>
          <p:cNvSpPr/>
          <p:nvPr/>
        </p:nvSpPr>
        <p:spPr>
          <a:xfrm>
            <a:off x="6743700" y="3695700"/>
            <a:ext cx="4800600" cy="51054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934200" y="4762500"/>
            <a:ext cx="4419600"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sp>
        <p:nvSpPr>
          <p:cNvPr id="36" name="Folded Corner 35"/>
          <p:cNvSpPr/>
          <p:nvPr/>
        </p:nvSpPr>
        <p:spPr>
          <a:xfrm>
            <a:off x="12268200" y="3703320"/>
            <a:ext cx="4800600" cy="51054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2306300" y="4762500"/>
            <a:ext cx="4724400" cy="367158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dung </a:t>
            </a:r>
            <a:r>
              <a:rPr lang="en-US" sz="4000" b="1" i="1">
                <a:latin typeface="Arial" panose="020B0604020202020204" pitchFamily="34" charset="0"/>
                <a:cs typeface="Arial" panose="020B0604020202020204" pitchFamily="34" charset="0"/>
              </a:rPr>
              <a:t>Chủ đề 1: Năng lượng cơ học. </a:t>
            </a:r>
          </a:p>
          <a:p>
            <a:pPr algn="ctr">
              <a:lnSpc>
                <a:spcPct val="150000"/>
              </a:lnSpc>
            </a:pPr>
            <a:r>
              <a:rPr lang="en-US" sz="4000" b="1" i="1">
                <a:latin typeface="Arial" panose="020B0604020202020204" pitchFamily="34" charset="0"/>
                <a:cs typeface="Arial" panose="020B0604020202020204" pitchFamily="34" charset="0"/>
              </a:rPr>
              <a:t>Bài 2: Cơ năng</a:t>
            </a:r>
            <a:endParaRPr lang="en-US" sz="4000" b="1" i="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304800" y="7768292"/>
            <a:ext cx="2817585" cy="2156316"/>
          </a:xfrm>
          <a:prstGeom prst="rect">
            <a:avLst/>
          </a:prstGeom>
        </p:spPr>
      </p:pic>
      <p:pic>
        <p:nvPicPr>
          <p:cNvPr id="12" name="Picture 11"/>
          <p:cNvPicPr>
            <a:picLocks noChangeAspect="1"/>
          </p:cNvPicPr>
          <p:nvPr/>
        </p:nvPicPr>
        <p:blipFill>
          <a:blip r:embed="rId3"/>
          <a:stretch>
            <a:fillRect/>
          </a:stretch>
        </p:blipFill>
        <p:spPr>
          <a:xfrm>
            <a:off x="15145061" y="372446"/>
            <a:ext cx="3142939" cy="3224140"/>
          </a:xfrm>
          <a:prstGeom prst="rect">
            <a:avLst/>
          </a:prstGeom>
        </p:spPr>
      </p:pic>
    </p:spTree>
    <p:extLst>
      <p:ext uri="{BB962C8B-B14F-4D97-AF65-F5344CB8AC3E}">
        <p14:creationId xmlns:p14="http://schemas.microsoft.com/office/powerpoint/2010/main" val="21755198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2E3EE"/>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1934554" y="4533900"/>
            <a:ext cx="14437941" cy="3105209"/>
          </a:xfrm>
          <a:prstGeom prst="rect">
            <a:avLst/>
          </a:prstGeom>
        </p:spPr>
        <p:txBody>
          <a:bodyPr lIns="0" tIns="0" rIns="0" bIns="0" rtlCol="0" anchor="t">
            <a:prstTxWarp prst="textArchUp">
              <a:avLst/>
            </a:prstTxWarp>
            <a:spAutoFit/>
          </a:bodyPr>
          <a:lstStyle/>
          <a:p>
            <a:pPr algn="ctr">
              <a:lnSpc>
                <a:spcPct val="150000"/>
              </a:lnSpc>
            </a:pPr>
            <a:r>
              <a:rPr lang="en-US" sz="8000" b="1" dirty="0">
                <a:solidFill>
                  <a:srgbClr val="1F497D">
                    <a:lumMod val="75000"/>
                  </a:srgbClr>
                </a:solidFill>
                <a:latin typeface="Arial" panose="020B0604020202020204" pitchFamily="34" charset="0"/>
                <a:cs typeface="Arial" panose="020B0604020202020204" pitchFamily="34" charset="0"/>
              </a:rPr>
              <a:t>HẸN GẶP LẠI CÁC EM </a:t>
            </a:r>
          </a:p>
          <a:p>
            <a:pPr algn="ctr">
              <a:lnSpc>
                <a:spcPct val="150000"/>
              </a:lnSpc>
            </a:pPr>
            <a:r>
              <a:rPr lang="en-US" sz="8000" b="1" dirty="0">
                <a:solidFill>
                  <a:srgbClr val="1F497D">
                    <a:lumMod val="75000"/>
                  </a:srgbClr>
                </a:solidFill>
                <a:latin typeface="Arial" panose="020B0604020202020204" pitchFamily="34" charset="0"/>
                <a:cs typeface="Arial" panose="020B0604020202020204" pitchFamily="34" charset="0"/>
              </a:rPr>
              <a:t>TRONG TIẾT HỌC TIẾP THEO!</a:t>
            </a:r>
          </a:p>
        </p:txBody>
      </p:sp>
      <p:pic>
        <p:nvPicPr>
          <p:cNvPr id="8" name="Picture 7"/>
          <p:cNvPicPr>
            <a:picLocks noChangeAspect="1"/>
          </p:cNvPicPr>
          <p:nvPr/>
        </p:nvPicPr>
        <p:blipFill>
          <a:blip r:embed="rId2"/>
          <a:stretch>
            <a:fillRect/>
          </a:stretch>
        </p:blipFill>
        <p:spPr>
          <a:xfrm>
            <a:off x="5181600" y="5950268"/>
            <a:ext cx="8034716" cy="3783012"/>
          </a:xfrm>
          <a:prstGeom prst="rect">
            <a:avLst/>
          </a:prstGeom>
        </p:spPr>
      </p:pic>
    </p:spTree>
    <p:extLst>
      <p:ext uri="{BB962C8B-B14F-4D97-AF65-F5344CB8AC3E}">
        <p14:creationId xmlns:p14="http://schemas.microsoft.com/office/powerpoint/2010/main" val="404303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E8D3"/>
        </a:solidFill>
        <a:effectLst/>
      </p:bgPr>
    </p:bg>
    <p:spTree>
      <p:nvGrpSpPr>
        <p:cNvPr id="1" name=""/>
        <p:cNvGrpSpPr/>
        <p:nvPr/>
      </p:nvGrpSpPr>
      <p:grpSpPr>
        <a:xfrm>
          <a:off x="0" y="0"/>
          <a:ext cx="0" cy="0"/>
          <a:chOff x="0" y="0"/>
          <a:chExt cx="0" cy="0"/>
        </a:xfrm>
      </p:grpSpPr>
      <p:grpSp>
        <p:nvGrpSpPr>
          <p:cNvPr id="2" name="Group 2"/>
          <p:cNvGrpSpPr/>
          <p:nvPr/>
        </p:nvGrpSpPr>
        <p:grpSpPr>
          <a:xfrm>
            <a:off x="0" y="6962887"/>
            <a:ext cx="18288000" cy="3324113"/>
            <a:chOff x="0" y="0"/>
            <a:chExt cx="4816593" cy="875486"/>
          </a:xfrm>
        </p:grpSpPr>
        <p:sp>
          <p:nvSpPr>
            <p:cNvPr id="3" name="Freeform 3"/>
            <p:cNvSpPr/>
            <p:nvPr/>
          </p:nvSpPr>
          <p:spPr>
            <a:xfrm>
              <a:off x="0" y="0"/>
              <a:ext cx="4816592" cy="875486"/>
            </a:xfrm>
            <a:custGeom>
              <a:avLst/>
              <a:gdLst/>
              <a:ahLst/>
              <a:cxnLst/>
              <a:rect l="l" t="t" r="r" b="b"/>
              <a:pathLst>
                <a:path w="4816592" h="875486">
                  <a:moveTo>
                    <a:pt x="0" y="0"/>
                  </a:moveTo>
                  <a:lnTo>
                    <a:pt x="4816592" y="0"/>
                  </a:lnTo>
                  <a:lnTo>
                    <a:pt x="4816592" y="875486"/>
                  </a:lnTo>
                  <a:lnTo>
                    <a:pt x="0" y="875486"/>
                  </a:lnTo>
                  <a:close/>
                </a:path>
              </a:pathLst>
            </a:custGeom>
            <a:solidFill>
              <a:srgbClr val="6BABF4"/>
            </a:solidFill>
          </p:spPr>
          <p:txBody>
            <a:bodyPr/>
            <a:lstStyle/>
            <a:p>
              <a:endParaRPr lang="en-US"/>
            </a:p>
          </p:txBody>
        </p:sp>
        <p:sp>
          <p:nvSpPr>
            <p:cNvPr id="4" name="TextBox 4"/>
            <p:cNvSpPr txBox="1"/>
            <p:nvPr/>
          </p:nvSpPr>
          <p:spPr>
            <a:xfrm>
              <a:off x="0" y="-38100"/>
              <a:ext cx="4816593" cy="913586"/>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1752600" y="1211698"/>
            <a:ext cx="14630399" cy="7862511"/>
            <a:chOff x="2735451" y="1211698"/>
            <a:chExt cx="12343345" cy="8384863"/>
          </a:xfrm>
        </p:grpSpPr>
        <p:sp>
          <p:nvSpPr>
            <p:cNvPr id="5" name="Freeform 5"/>
            <p:cNvSpPr/>
            <p:nvPr/>
          </p:nvSpPr>
          <p:spPr>
            <a:xfrm>
              <a:off x="2735451" y="1732957"/>
              <a:ext cx="11869591" cy="7863604"/>
            </a:xfrm>
            <a:custGeom>
              <a:avLst/>
              <a:gdLst/>
              <a:ahLst/>
              <a:cxnLst/>
              <a:rect l="l" t="t" r="r" b="b"/>
              <a:pathLst>
                <a:path w="11869591" h="7863604">
                  <a:moveTo>
                    <a:pt x="0" y="0"/>
                  </a:moveTo>
                  <a:lnTo>
                    <a:pt x="11869591" y="0"/>
                  </a:lnTo>
                  <a:lnTo>
                    <a:pt x="11869591" y="7863604"/>
                  </a:lnTo>
                  <a:lnTo>
                    <a:pt x="0" y="7863604"/>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09205" y="1211698"/>
              <a:ext cx="11869591" cy="7863604"/>
            </a:xfrm>
            <a:custGeom>
              <a:avLst/>
              <a:gdLst/>
              <a:ahLst/>
              <a:cxnLst/>
              <a:rect l="l" t="t" r="r" b="b"/>
              <a:pathLst>
                <a:path w="11869591" h="7863604">
                  <a:moveTo>
                    <a:pt x="0" y="0"/>
                  </a:moveTo>
                  <a:lnTo>
                    <a:pt x="11869590" y="0"/>
                  </a:lnTo>
                  <a:lnTo>
                    <a:pt x="11869590" y="7863604"/>
                  </a:lnTo>
                  <a:lnTo>
                    <a:pt x="0" y="7863604"/>
                  </a:lnTo>
                  <a:lnTo>
                    <a:pt x="0" y="0"/>
                  </a:lnTo>
                  <a:close/>
                </a:path>
              </a:pathLst>
            </a:custGeom>
            <a:blipFill>
              <a:blip r:embed="rId4">
                <a:biLevel thresh="25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rot="-7092220" flipV="1">
            <a:off x="-2338225" y="4627756"/>
            <a:ext cx="7447102" cy="541607"/>
          </a:xfrm>
          <a:custGeom>
            <a:avLst/>
            <a:gdLst/>
            <a:ahLst/>
            <a:cxnLst/>
            <a:rect l="l" t="t" r="r" b="b"/>
            <a:pathLst>
              <a:path w="13257643" h="964192">
                <a:moveTo>
                  <a:pt x="0" y="0"/>
                </a:moveTo>
                <a:lnTo>
                  <a:pt x="13257643" y="0"/>
                </a:lnTo>
                <a:lnTo>
                  <a:pt x="13257643" y="964193"/>
                </a:lnTo>
                <a:lnTo>
                  <a:pt x="0" y="964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p:cNvSpPr/>
          <p:nvPr/>
        </p:nvSpPr>
        <p:spPr>
          <a:xfrm>
            <a:off x="2964318" y="3937801"/>
            <a:ext cx="12768493" cy="1579920"/>
          </a:xfrm>
          <a:prstGeom prst="rect">
            <a:avLst/>
          </a:prstGeom>
        </p:spPr>
        <p:txBody>
          <a:bodyPr wrap="square">
            <a:spAutoFit/>
          </a:bodyPr>
          <a:lstStyle/>
          <a:p>
            <a:pPr lvl="0" algn="ctr">
              <a:lnSpc>
                <a:spcPct val="170000"/>
              </a:lnSpc>
            </a:pPr>
            <a:r>
              <a:rPr lang="en-US" sz="6600" b="1">
                <a:solidFill>
                  <a:prstClr val="black"/>
                </a:solidFill>
                <a:latin typeface="Arial" panose="020B0604020202020204" pitchFamily="34" charset="0"/>
                <a:cs typeface="Arial" panose="020B0604020202020204" pitchFamily="34" charset="0"/>
              </a:rPr>
              <a:t>MỘT </a:t>
            </a:r>
            <a:r>
              <a:rPr lang="en-US" sz="6600" b="1" dirty="0">
                <a:solidFill>
                  <a:prstClr val="black"/>
                </a:solidFill>
                <a:latin typeface="Arial" panose="020B0604020202020204" pitchFamily="34" charset="0"/>
                <a:cs typeface="Arial" panose="020B0604020202020204" pitchFamily="34" charset="0"/>
              </a:rPr>
              <a:t>SỐ </a:t>
            </a:r>
            <a:r>
              <a:rPr lang="en-US" sz="6600" b="1">
                <a:solidFill>
                  <a:prstClr val="black"/>
                </a:solidFill>
                <a:latin typeface="Arial" panose="020B0604020202020204" pitchFamily="34" charset="0"/>
                <a:cs typeface="Arial" panose="020B0604020202020204" pitchFamily="34" charset="0"/>
              </a:rPr>
              <a:t>DỤNG CỤ, HÓA CHẤT</a:t>
            </a:r>
            <a:endParaRPr lang="en-US" sz="66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8340403" y="2469701"/>
            <a:ext cx="2016324" cy="1323439"/>
          </a:xfrm>
          <a:prstGeom prst="rect">
            <a:avLst/>
          </a:prstGeom>
          <a:noFill/>
        </p:spPr>
        <p:txBody>
          <a:bodyPr wrap="square" rtlCol="0">
            <a:spAutoFit/>
          </a:bodyPr>
          <a:lstStyle/>
          <a:p>
            <a:pPr algn="ctr"/>
            <a:r>
              <a:rPr lang="en-US" sz="8000" b="1" dirty="0">
                <a:latin typeface="Arial" panose="020B0604020202020204" pitchFamily="34" charset="0"/>
                <a:cs typeface="Arial" panose="020B0604020202020204" pitchFamily="34" charset="0"/>
              </a:rPr>
              <a:t>I.</a:t>
            </a:r>
          </a:p>
        </p:txBody>
      </p:sp>
      <p:pic>
        <p:nvPicPr>
          <p:cNvPr id="14" name="Picture 13"/>
          <p:cNvPicPr>
            <a:picLocks noChangeAspect="1"/>
          </p:cNvPicPr>
          <p:nvPr/>
        </p:nvPicPr>
        <p:blipFill>
          <a:blip r:embed="rId8"/>
          <a:stretch>
            <a:fillRect/>
          </a:stretch>
        </p:blipFill>
        <p:spPr>
          <a:xfrm rot="389513">
            <a:off x="13706657" y="8046188"/>
            <a:ext cx="4198492" cy="1243604"/>
          </a:xfrm>
          <a:prstGeom prst="rect">
            <a:avLst/>
          </a:prstGeom>
        </p:spPr>
      </p:pic>
    </p:spTree>
    <p:extLst>
      <p:ext uri="{BB962C8B-B14F-4D97-AF65-F5344CB8AC3E}">
        <p14:creationId xmlns:p14="http://schemas.microsoft.com/office/powerpoint/2010/main" val="5527547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27A4359-21B5-A939-59B0-33499CF6B14B}"/>
              </a:ext>
            </a:extLst>
          </p:cNvPr>
          <p:cNvGrpSpPr/>
          <p:nvPr/>
        </p:nvGrpSpPr>
        <p:grpSpPr>
          <a:xfrm>
            <a:off x="-533400" y="723900"/>
            <a:ext cx="19416410" cy="2185628"/>
            <a:chOff x="-533400" y="723900"/>
            <a:chExt cx="19416410" cy="2185628"/>
          </a:xfrm>
        </p:grpSpPr>
        <p:grpSp>
          <p:nvGrpSpPr>
            <p:cNvPr id="2" name="Group 5"/>
            <p:cNvGrpSpPr/>
            <p:nvPr/>
          </p:nvGrpSpPr>
          <p:grpSpPr>
            <a:xfrm>
              <a:off x="-533400" y="723900"/>
              <a:ext cx="19416410" cy="2185628"/>
              <a:chOff x="0" y="0"/>
              <a:chExt cx="5040515" cy="301241"/>
            </a:xfrm>
          </p:grpSpPr>
          <p:sp>
            <p:nvSpPr>
              <p:cNvPr id="3"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D2E3EE"/>
              </a:solidFill>
              <a:ln w="38100" cap="rnd">
                <a:solidFill>
                  <a:srgbClr val="3E342F"/>
                </a:solidFill>
                <a:prstDash val="solid"/>
                <a:round/>
              </a:ln>
            </p:spPr>
            <p:txBody>
              <a:bodyPr/>
              <a:lstStyle/>
              <a:p>
                <a:endParaRPr lang="en-US"/>
              </a:p>
            </p:txBody>
          </p:sp>
          <p:sp>
            <p:nvSpPr>
              <p:cNvPr id="4" name="TextBox 7"/>
              <p:cNvSpPr txBox="1"/>
              <p:nvPr/>
            </p:nvSpPr>
            <p:spPr>
              <a:xfrm>
                <a:off x="0" y="-38100"/>
                <a:ext cx="5040515" cy="339341"/>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2009221" y="731218"/>
              <a:ext cx="14331167" cy="2144048"/>
            </a:xfrm>
            <a:prstGeom prst="rect">
              <a:avLst/>
            </a:prstGeom>
          </p:spPr>
          <p:txBody>
            <a:bodyPr wrap="none">
              <a:spAutoFit/>
            </a:bodyPr>
            <a:lstStyle/>
            <a:p>
              <a:pPr marL="742950" indent="-742950" algn="ctr">
                <a:lnSpc>
                  <a:spcPct val="150000"/>
                </a:lnSpc>
                <a:spcAft>
                  <a:spcPts val="800"/>
                </a:spcAft>
                <a:buAutoNum type="arabicPeriod"/>
              </a:pPr>
              <a:r>
                <a:rPr lang="en-US" sz="4500" b="1">
                  <a:latin typeface="Arial" panose="020B0604020202020204" pitchFamily="34" charset="0"/>
                  <a:cs typeface="Arial" panose="020B0604020202020204" pitchFamily="34" charset="0"/>
                </a:rPr>
                <a:t>Giới thiệu một số dụng cụ thực hành thí nghiệm </a:t>
              </a:r>
            </a:p>
            <a:p>
              <a:pPr algn="ctr">
                <a:lnSpc>
                  <a:spcPct val="150000"/>
                </a:lnSpc>
                <a:spcAft>
                  <a:spcPts val="800"/>
                </a:spcAft>
              </a:pPr>
              <a:r>
                <a:rPr lang="en-US" sz="4500" b="1">
                  <a:latin typeface="Arial" panose="020B0604020202020204" pitchFamily="34" charset="0"/>
                  <a:cs typeface="Arial" panose="020B0604020202020204" pitchFamily="34" charset="0"/>
                </a:rPr>
                <a:t>trong môn Khoa học tự nhiên 9</a:t>
              </a:r>
              <a:endParaRPr lang="en-US" sz="45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27BDEE50-E94E-076E-CBE4-69E3725D2D20}"/>
              </a:ext>
            </a:extLst>
          </p:cNvPr>
          <p:cNvGrpSpPr/>
          <p:nvPr/>
        </p:nvGrpSpPr>
        <p:grpSpPr>
          <a:xfrm>
            <a:off x="0" y="3045800"/>
            <a:ext cx="18287999" cy="1491911"/>
            <a:chOff x="0" y="3045800"/>
            <a:chExt cx="18287999" cy="1491911"/>
          </a:xfrm>
        </p:grpSpPr>
        <p:sp>
          <p:nvSpPr>
            <p:cNvPr id="10" name="TextBox 9">
              <a:extLst>
                <a:ext uri="{FF2B5EF4-FFF2-40B4-BE49-F238E27FC236}">
                  <a16:creationId xmlns:a16="http://schemas.microsoft.com/office/drawing/2014/main" id="{2CB1C977-2493-DE47-459B-53E19C155027}"/>
                </a:ext>
              </a:extLst>
            </p:cNvPr>
            <p:cNvSpPr txBox="1"/>
            <p:nvPr/>
          </p:nvSpPr>
          <p:spPr>
            <a:xfrm>
              <a:off x="0" y="3505372"/>
              <a:ext cx="1828799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Quan sát hình 1.1 và trả lời câu hỏi:</a:t>
              </a:r>
            </a:p>
          </p:txBody>
        </p:sp>
        <p:sp>
          <p:nvSpPr>
            <p:cNvPr id="14" name="Freeform 3">
              <a:extLst>
                <a:ext uri="{FF2B5EF4-FFF2-40B4-BE49-F238E27FC236}">
                  <a16:creationId xmlns:a16="http://schemas.microsoft.com/office/drawing/2014/main" id="{715C3082-EC5F-C5FF-8262-13F213CE0EF0}"/>
                </a:ext>
              </a:extLst>
            </p:cNvPr>
            <p:cNvSpPr/>
            <p:nvPr/>
          </p:nvSpPr>
          <p:spPr>
            <a:xfrm rot="19056531">
              <a:off x="4260644" y="3045800"/>
              <a:ext cx="982796" cy="1491911"/>
            </a:xfrm>
            <a:custGeom>
              <a:avLst/>
              <a:gdLst/>
              <a:ahLst/>
              <a:cxnLst/>
              <a:rect l="l" t="t" r="r" b="b"/>
              <a:pathLst>
                <a:path w="1886338" h="2863511">
                  <a:moveTo>
                    <a:pt x="0" y="0"/>
                  </a:moveTo>
                  <a:lnTo>
                    <a:pt x="1886338" y="0"/>
                  </a:lnTo>
                  <a:lnTo>
                    <a:pt x="1886338" y="2863511"/>
                  </a:lnTo>
                  <a:lnTo>
                    <a:pt x="0" y="2863511"/>
                  </a:lnTo>
                  <a:lnTo>
                    <a:pt x="0" y="0"/>
                  </a:lnTo>
                  <a:close/>
                </a:path>
              </a:pathLst>
            </a:custGeom>
            <a:blipFill>
              <a:blip r:embed="rId2"/>
              <a:stretch>
                <a:fillRect/>
              </a:stretch>
            </a:blipFill>
          </p:spPr>
          <p:txBody>
            <a:bodyPr/>
            <a:lstStyle/>
            <a:p>
              <a:endParaRPr lang="en-US"/>
            </a:p>
          </p:txBody>
        </p:sp>
      </p:grpSp>
      <p:grpSp>
        <p:nvGrpSpPr>
          <p:cNvPr id="35" name="Group 34">
            <a:extLst>
              <a:ext uri="{FF2B5EF4-FFF2-40B4-BE49-F238E27FC236}">
                <a16:creationId xmlns:a16="http://schemas.microsoft.com/office/drawing/2014/main" id="{F9991ED9-68B6-017A-AA57-8F3193C5367A}"/>
              </a:ext>
            </a:extLst>
          </p:cNvPr>
          <p:cNvGrpSpPr/>
          <p:nvPr/>
        </p:nvGrpSpPr>
        <p:grpSpPr>
          <a:xfrm>
            <a:off x="0" y="4777148"/>
            <a:ext cx="18287999" cy="5239435"/>
            <a:chOff x="0" y="4777148"/>
            <a:chExt cx="18287999" cy="5239435"/>
          </a:xfrm>
        </p:grpSpPr>
        <p:grpSp>
          <p:nvGrpSpPr>
            <p:cNvPr id="33" name="Group 32">
              <a:extLst>
                <a:ext uri="{FF2B5EF4-FFF2-40B4-BE49-F238E27FC236}">
                  <a16:creationId xmlns:a16="http://schemas.microsoft.com/office/drawing/2014/main" id="{45131C62-76F2-F706-FF3D-F9BB081E1DB6}"/>
                </a:ext>
              </a:extLst>
            </p:cNvPr>
            <p:cNvGrpSpPr/>
            <p:nvPr/>
          </p:nvGrpSpPr>
          <p:grpSpPr>
            <a:xfrm>
              <a:off x="1118499" y="4777148"/>
              <a:ext cx="16051002" cy="4341983"/>
              <a:chOff x="1118499" y="4777148"/>
              <a:chExt cx="16051002" cy="4341983"/>
            </a:xfrm>
          </p:grpSpPr>
          <p:pic>
            <p:nvPicPr>
              <p:cNvPr id="8" name="Picture 7">
                <a:extLst>
                  <a:ext uri="{FF2B5EF4-FFF2-40B4-BE49-F238E27FC236}">
                    <a16:creationId xmlns:a16="http://schemas.microsoft.com/office/drawing/2014/main" id="{435A1482-CAC3-A868-EE44-61339196BF58}"/>
                  </a:ext>
                </a:extLst>
              </p:cNvPr>
              <p:cNvPicPr>
                <a:picLocks noChangeAspect="1"/>
              </p:cNvPicPr>
              <p:nvPr/>
            </p:nvPicPr>
            <p:blipFill rotWithShape="1">
              <a:blip r:embed="rId3"/>
              <a:srcRect b="27021"/>
              <a:stretch/>
            </p:blipFill>
            <p:spPr>
              <a:xfrm>
                <a:off x="1118499" y="4777148"/>
                <a:ext cx="16051002" cy="3795352"/>
              </a:xfrm>
              <a:prstGeom prst="rect">
                <a:avLst/>
              </a:prstGeom>
            </p:spPr>
          </p:pic>
          <p:sp>
            <p:nvSpPr>
              <p:cNvPr id="19" name="TextBox 18">
                <a:extLst>
                  <a:ext uri="{FF2B5EF4-FFF2-40B4-BE49-F238E27FC236}">
                    <a16:creationId xmlns:a16="http://schemas.microsoft.com/office/drawing/2014/main" id="{6FA18D7F-B244-CA6B-1180-2FC731BE107B}"/>
                  </a:ext>
                </a:extLst>
              </p:cNvPr>
              <p:cNvSpPr txBox="1"/>
              <p:nvPr/>
            </p:nvSpPr>
            <p:spPr>
              <a:xfrm>
                <a:off x="1371600" y="8642077"/>
                <a:ext cx="444474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Tiêu bản nhiễm sắc thể người</a:t>
                </a:r>
              </a:p>
            </p:txBody>
          </p:sp>
          <p:sp>
            <p:nvSpPr>
              <p:cNvPr id="20" name="TextBox 19">
                <a:extLst>
                  <a:ext uri="{FF2B5EF4-FFF2-40B4-BE49-F238E27FC236}">
                    <a16:creationId xmlns:a16="http://schemas.microsoft.com/office/drawing/2014/main" id="{2035D2A9-B27E-746E-F461-A5660E4F2A97}"/>
                  </a:ext>
                </a:extLst>
              </p:cNvPr>
              <p:cNvSpPr txBox="1"/>
              <p:nvPr/>
            </p:nvSpPr>
            <p:spPr>
              <a:xfrm>
                <a:off x="7924800" y="8642077"/>
                <a:ext cx="159210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Lăng kính</a:t>
                </a:r>
              </a:p>
            </p:txBody>
          </p:sp>
          <p:sp>
            <p:nvSpPr>
              <p:cNvPr id="21" name="TextBox 20">
                <a:extLst>
                  <a:ext uri="{FF2B5EF4-FFF2-40B4-BE49-F238E27FC236}">
                    <a16:creationId xmlns:a16="http://schemas.microsoft.com/office/drawing/2014/main" id="{329132BC-E2AC-A0E7-C5A9-ABFC55465FC9}"/>
                  </a:ext>
                </a:extLst>
              </p:cNvPr>
              <p:cNvSpPr txBox="1"/>
              <p:nvPr/>
            </p:nvSpPr>
            <p:spPr>
              <a:xfrm>
                <a:off x="11651593" y="8572500"/>
                <a:ext cx="257314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hội tụ </a:t>
                </a:r>
              </a:p>
            </p:txBody>
          </p:sp>
          <p:sp>
            <p:nvSpPr>
              <p:cNvPr id="24" name="TextBox 23">
                <a:extLst>
                  <a:ext uri="{FF2B5EF4-FFF2-40B4-BE49-F238E27FC236}">
                    <a16:creationId xmlns:a16="http://schemas.microsoft.com/office/drawing/2014/main" id="{CF67EEBA-73B3-BB61-4EAF-26C48B4735C5}"/>
                  </a:ext>
                </a:extLst>
              </p:cNvPr>
              <p:cNvSpPr txBox="1"/>
              <p:nvPr/>
            </p:nvSpPr>
            <p:spPr>
              <a:xfrm>
                <a:off x="14321580" y="8549810"/>
                <a:ext cx="275107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phân kì</a:t>
                </a:r>
              </a:p>
            </p:txBody>
          </p:sp>
        </p:grpSp>
        <p:sp>
          <p:nvSpPr>
            <p:cNvPr id="34" name="TextBox 33">
              <a:extLst>
                <a:ext uri="{FF2B5EF4-FFF2-40B4-BE49-F238E27FC236}">
                  <a16:creationId xmlns:a16="http://schemas.microsoft.com/office/drawing/2014/main" id="{1083FE31-E752-1097-157F-37698BE857D7}"/>
                </a:ext>
              </a:extLst>
            </p:cNvPr>
            <p:cNvSpPr txBox="1"/>
            <p:nvPr/>
          </p:nvSpPr>
          <p:spPr>
            <a:xfrm>
              <a:off x="0" y="9462585"/>
              <a:ext cx="18287999"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1.1 Một số dụng cụ sử dụng trong môn Khoa học tự nhiên 9 </a:t>
              </a:r>
            </a:p>
          </p:txBody>
        </p:sp>
      </p:grpSp>
    </p:spTree>
    <p:extLst>
      <p:ext uri="{BB962C8B-B14F-4D97-AF65-F5344CB8AC3E}">
        <p14:creationId xmlns:p14="http://schemas.microsoft.com/office/powerpoint/2010/main" val="10005340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010400" y="6057900"/>
            <a:ext cx="10537372" cy="3690873"/>
            <a:chOff x="-775899" y="5128159"/>
            <a:chExt cx="8175172" cy="4006090"/>
          </a:xfrm>
        </p:grpSpPr>
        <p:sp>
          <p:nvSpPr>
            <p:cNvPr id="5" name="Rounded Rectangular Callout 4"/>
            <p:cNvSpPr/>
            <p:nvPr/>
          </p:nvSpPr>
          <p:spPr>
            <a:xfrm>
              <a:off x="-775899" y="5128159"/>
              <a:ext cx="8175172" cy="3581400"/>
            </a:xfrm>
            <a:prstGeom prst="wedgeRoundRectCallout">
              <a:avLst>
                <a:gd name="adj1" fmla="val -70013"/>
                <a:gd name="adj2" fmla="val 38068"/>
                <a:gd name="adj3" fmla="val 16667"/>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55172" y="5462666"/>
              <a:ext cx="7336972" cy="3671583"/>
            </a:xfrm>
            <a:prstGeom prst="rect">
              <a:avLst/>
            </a:prstGeom>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cho biết những dụng cụ ở Hình 1.1 được sử dụng để hỗ trợ học tập lĩnh vực nào trong môn Khoa học tự nhiên 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1AF5E390-BCEF-EC41-ED9E-4DFC7CDF19F1}"/>
              </a:ext>
            </a:extLst>
          </p:cNvPr>
          <p:cNvGrpSpPr/>
          <p:nvPr/>
        </p:nvGrpSpPr>
        <p:grpSpPr>
          <a:xfrm>
            <a:off x="-76200" y="190500"/>
            <a:ext cx="18287999" cy="5239435"/>
            <a:chOff x="0" y="4777148"/>
            <a:chExt cx="18287999" cy="5239435"/>
          </a:xfrm>
        </p:grpSpPr>
        <p:grpSp>
          <p:nvGrpSpPr>
            <p:cNvPr id="11" name="Group 10">
              <a:extLst>
                <a:ext uri="{FF2B5EF4-FFF2-40B4-BE49-F238E27FC236}">
                  <a16:creationId xmlns:a16="http://schemas.microsoft.com/office/drawing/2014/main" id="{095ADAE0-8F77-BF5B-B80F-DD8D9238EA8F}"/>
                </a:ext>
              </a:extLst>
            </p:cNvPr>
            <p:cNvGrpSpPr/>
            <p:nvPr/>
          </p:nvGrpSpPr>
          <p:grpSpPr>
            <a:xfrm>
              <a:off x="1118499" y="4777148"/>
              <a:ext cx="16051002" cy="4341983"/>
              <a:chOff x="1118499" y="4777148"/>
              <a:chExt cx="16051002" cy="4341983"/>
            </a:xfrm>
          </p:grpSpPr>
          <p:pic>
            <p:nvPicPr>
              <p:cNvPr id="13" name="Picture 12">
                <a:extLst>
                  <a:ext uri="{FF2B5EF4-FFF2-40B4-BE49-F238E27FC236}">
                    <a16:creationId xmlns:a16="http://schemas.microsoft.com/office/drawing/2014/main" id="{3883716E-48EE-0B2C-17DF-5D70C568F2E5}"/>
                  </a:ext>
                </a:extLst>
              </p:cNvPr>
              <p:cNvPicPr>
                <a:picLocks noChangeAspect="1"/>
              </p:cNvPicPr>
              <p:nvPr/>
            </p:nvPicPr>
            <p:blipFill rotWithShape="1">
              <a:blip r:embed="rId2"/>
              <a:srcRect b="27021"/>
              <a:stretch/>
            </p:blipFill>
            <p:spPr>
              <a:xfrm>
                <a:off x="1118499" y="4777148"/>
                <a:ext cx="16051002" cy="3795352"/>
              </a:xfrm>
              <a:prstGeom prst="rect">
                <a:avLst/>
              </a:prstGeom>
            </p:spPr>
          </p:pic>
          <p:sp>
            <p:nvSpPr>
              <p:cNvPr id="14" name="TextBox 13">
                <a:extLst>
                  <a:ext uri="{FF2B5EF4-FFF2-40B4-BE49-F238E27FC236}">
                    <a16:creationId xmlns:a16="http://schemas.microsoft.com/office/drawing/2014/main" id="{2E8D7298-631B-49FC-075A-CB698B87EE8F}"/>
                  </a:ext>
                </a:extLst>
              </p:cNvPr>
              <p:cNvSpPr txBox="1"/>
              <p:nvPr/>
            </p:nvSpPr>
            <p:spPr>
              <a:xfrm>
                <a:off x="1371600" y="8642077"/>
                <a:ext cx="444474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Tiêu bản nhiễm sắc thể người</a:t>
                </a:r>
              </a:p>
            </p:txBody>
          </p:sp>
          <p:sp>
            <p:nvSpPr>
              <p:cNvPr id="15" name="TextBox 14">
                <a:extLst>
                  <a:ext uri="{FF2B5EF4-FFF2-40B4-BE49-F238E27FC236}">
                    <a16:creationId xmlns:a16="http://schemas.microsoft.com/office/drawing/2014/main" id="{920AEC43-C2B5-EECC-F72E-6247589F66AF}"/>
                  </a:ext>
                </a:extLst>
              </p:cNvPr>
              <p:cNvSpPr txBox="1"/>
              <p:nvPr/>
            </p:nvSpPr>
            <p:spPr>
              <a:xfrm>
                <a:off x="7924800" y="8642077"/>
                <a:ext cx="1592103"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Lăng kính</a:t>
                </a:r>
              </a:p>
            </p:txBody>
          </p:sp>
          <p:sp>
            <p:nvSpPr>
              <p:cNvPr id="16" name="TextBox 15">
                <a:extLst>
                  <a:ext uri="{FF2B5EF4-FFF2-40B4-BE49-F238E27FC236}">
                    <a16:creationId xmlns:a16="http://schemas.microsoft.com/office/drawing/2014/main" id="{A135CC45-6CA4-982B-03B0-1242953E7621}"/>
                  </a:ext>
                </a:extLst>
              </p:cNvPr>
              <p:cNvSpPr txBox="1"/>
              <p:nvPr/>
            </p:nvSpPr>
            <p:spPr>
              <a:xfrm>
                <a:off x="11651593" y="8572500"/>
                <a:ext cx="2573140"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hội tụ </a:t>
                </a:r>
              </a:p>
            </p:txBody>
          </p:sp>
          <p:sp>
            <p:nvSpPr>
              <p:cNvPr id="17" name="TextBox 16">
                <a:extLst>
                  <a:ext uri="{FF2B5EF4-FFF2-40B4-BE49-F238E27FC236}">
                    <a16:creationId xmlns:a16="http://schemas.microsoft.com/office/drawing/2014/main" id="{1A3971EA-F82C-4212-3608-A6ABC3EF0FAB}"/>
                  </a:ext>
                </a:extLst>
              </p:cNvPr>
              <p:cNvSpPr txBox="1"/>
              <p:nvPr/>
            </p:nvSpPr>
            <p:spPr>
              <a:xfrm>
                <a:off x="14321580" y="8549810"/>
                <a:ext cx="2751074" cy="477054"/>
              </a:xfrm>
              <a:prstGeom prst="rect">
                <a:avLst/>
              </a:prstGeom>
              <a:noFill/>
            </p:spPr>
            <p:txBody>
              <a:bodyPr wrap="none" rtlCol="0">
                <a:spAutoFit/>
              </a:bodyPr>
              <a:lstStyle/>
              <a:p>
                <a:r>
                  <a:rPr lang="en-US" sz="2500">
                    <a:latin typeface="Arial" panose="020B0604020202020204" pitchFamily="34" charset="0"/>
                    <a:cs typeface="Arial" panose="020B0604020202020204" pitchFamily="34" charset="0"/>
                  </a:rPr>
                  <a:t>Thấu kính phân kì</a:t>
                </a:r>
              </a:p>
            </p:txBody>
          </p:sp>
        </p:grpSp>
        <p:sp>
          <p:nvSpPr>
            <p:cNvPr id="12" name="TextBox 11">
              <a:extLst>
                <a:ext uri="{FF2B5EF4-FFF2-40B4-BE49-F238E27FC236}">
                  <a16:creationId xmlns:a16="http://schemas.microsoft.com/office/drawing/2014/main" id="{1AED97C8-989C-70FF-F925-01E19A3CD222}"/>
                </a:ext>
              </a:extLst>
            </p:cNvPr>
            <p:cNvSpPr txBox="1"/>
            <p:nvPr/>
          </p:nvSpPr>
          <p:spPr>
            <a:xfrm>
              <a:off x="0" y="9462585"/>
              <a:ext cx="18287999"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Hình 1.1 Một số dụng cụ sử dụng trong môn Khoa học tự nhiên 9 </a:t>
              </a:r>
            </a:p>
          </p:txBody>
        </p:sp>
      </p:grpSp>
      <p:grpSp>
        <p:nvGrpSpPr>
          <p:cNvPr id="20" name="Group 19">
            <a:extLst>
              <a:ext uri="{FF2B5EF4-FFF2-40B4-BE49-F238E27FC236}">
                <a16:creationId xmlns:a16="http://schemas.microsoft.com/office/drawing/2014/main" id="{F914C21C-6271-2D1E-6293-8DB429D8593C}"/>
              </a:ext>
            </a:extLst>
          </p:cNvPr>
          <p:cNvGrpSpPr/>
          <p:nvPr/>
        </p:nvGrpSpPr>
        <p:grpSpPr>
          <a:xfrm>
            <a:off x="533400" y="6241436"/>
            <a:ext cx="4528845" cy="4038694"/>
            <a:chOff x="533400" y="6241436"/>
            <a:chExt cx="4528845" cy="4038694"/>
          </a:xfrm>
        </p:grpSpPr>
        <p:pic>
          <p:nvPicPr>
            <p:cNvPr id="3" name="Picture 2"/>
            <p:cNvPicPr>
              <a:picLocks noChangeAspect="1"/>
            </p:cNvPicPr>
            <p:nvPr/>
          </p:nvPicPr>
          <p:blipFill>
            <a:blip r:embed="rId3"/>
            <a:stretch>
              <a:fillRect/>
            </a:stretch>
          </p:blipFill>
          <p:spPr>
            <a:xfrm>
              <a:off x="533400" y="7123273"/>
              <a:ext cx="4419600" cy="3156857"/>
            </a:xfrm>
            <a:prstGeom prst="rect">
              <a:avLst/>
            </a:prstGeom>
          </p:spPr>
        </p:pic>
        <p:sp>
          <p:nvSpPr>
            <p:cNvPr id="19" name="TextBox 18">
              <a:extLst>
                <a:ext uri="{FF2B5EF4-FFF2-40B4-BE49-F238E27FC236}">
                  <a16:creationId xmlns:a16="http://schemas.microsoft.com/office/drawing/2014/main" id="{44A216EB-CCA0-6402-EE9E-351D12E55E3E}"/>
                </a:ext>
              </a:extLst>
            </p:cNvPr>
            <p:cNvSpPr txBox="1"/>
            <p:nvPr/>
          </p:nvSpPr>
          <p:spPr>
            <a:xfrm>
              <a:off x="740228" y="6241436"/>
              <a:ext cx="4322017" cy="630942"/>
            </a:xfrm>
            <a:prstGeom prst="rect">
              <a:avLst/>
            </a:prstGeom>
            <a:noFill/>
          </p:spPr>
          <p:txBody>
            <a:bodyPr wrap="none" rtlCol="0">
              <a:spAutoFit/>
            </a:bodyPr>
            <a:lstStyle/>
            <a:p>
              <a:r>
                <a:rPr lang="en-US" sz="3500" b="1">
                  <a:solidFill>
                    <a:srgbClr val="FF0000"/>
                  </a:solidFill>
                  <a:latin typeface="Arial" panose="020B0604020202020204" pitchFamily="34" charset="0"/>
                  <a:cs typeface="Arial" panose="020B0604020202020204" pitchFamily="34" charset="0"/>
                </a:rPr>
                <a:t>THẢO LUẬN NHÓM</a:t>
              </a:r>
            </a:p>
          </p:txBody>
        </p:sp>
      </p:grpSp>
    </p:spTree>
    <p:extLst>
      <p:ext uri="{BB962C8B-B14F-4D97-AF65-F5344CB8AC3E}">
        <p14:creationId xmlns:p14="http://schemas.microsoft.com/office/powerpoint/2010/main" val="139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BC3"/>
        </a:solidFill>
        <a:effectLst/>
      </p:bgPr>
    </p:bg>
    <p:spTree>
      <p:nvGrpSpPr>
        <p:cNvPr id="1" name=""/>
        <p:cNvGrpSpPr/>
        <p:nvPr/>
      </p:nvGrpSpPr>
      <p:grpSpPr>
        <a:xfrm>
          <a:off x="0" y="0"/>
          <a:ext cx="0" cy="0"/>
          <a:chOff x="0" y="0"/>
          <a:chExt cx="0" cy="0"/>
        </a:xfrm>
      </p:grpSpPr>
      <p:grpSp>
        <p:nvGrpSpPr>
          <p:cNvPr id="2" name="Group 2"/>
          <p:cNvGrpSpPr/>
          <p:nvPr/>
        </p:nvGrpSpPr>
        <p:grpSpPr>
          <a:xfrm>
            <a:off x="609600" y="552450"/>
            <a:ext cx="17087850" cy="9163050"/>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txBody>
            <a:bodyPr/>
            <a:lstStyle/>
            <a:p>
              <a:endParaRPr lang="en-US"/>
            </a:p>
          </p:txBody>
        </p:sp>
        <p:sp>
          <p:nvSpPr>
            <p:cNvPr id="4" name="TextBox 4"/>
            <p:cNvSpPr txBox="1"/>
            <p:nvPr/>
          </p:nvSpPr>
          <p:spPr>
            <a:xfrm>
              <a:off x="0" y="-38100"/>
              <a:ext cx="4500504" cy="2451414"/>
            </a:xfrm>
            <a:prstGeom prst="rect">
              <a:avLst/>
            </a:prstGeom>
          </p:spPr>
          <p:txBody>
            <a:bodyPr lIns="50800" tIns="50800" rIns="50800" bIns="50800" rtlCol="0" anchor="ctr"/>
            <a:lstStyle/>
            <a:p>
              <a:pPr algn="ctr">
                <a:lnSpc>
                  <a:spcPts val="2659"/>
                </a:lnSpc>
              </a:pPr>
              <a:endParaRPr/>
            </a:p>
          </p:txBody>
        </p:sp>
      </p:grpSp>
      <p:grpSp>
        <p:nvGrpSpPr>
          <p:cNvPr id="20" name="Group 19"/>
          <p:cNvGrpSpPr/>
          <p:nvPr/>
        </p:nvGrpSpPr>
        <p:grpSpPr>
          <a:xfrm>
            <a:off x="1295400" y="552450"/>
            <a:ext cx="5867400" cy="1143000"/>
            <a:chOff x="1295400" y="552450"/>
            <a:chExt cx="5867400" cy="1143000"/>
          </a:xfrm>
        </p:grpSpPr>
        <p:sp>
          <p:nvSpPr>
            <p:cNvPr id="18" name="Round Same Side Corner Rectangle 17"/>
            <p:cNvSpPr/>
            <p:nvPr/>
          </p:nvSpPr>
          <p:spPr>
            <a:xfrm flipV="1">
              <a:off x="1295400" y="552450"/>
              <a:ext cx="5867400" cy="1143000"/>
            </a:xfrm>
            <a:prstGeom prst="round2SameRect">
              <a:avLst>
                <a:gd name="adj1" fmla="val 38001"/>
                <a:gd name="adj2" fmla="val 0"/>
              </a:avLst>
            </a:prstGeom>
            <a:solidFill>
              <a:srgbClr val="D2E3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09700" y="770007"/>
              <a:ext cx="5638800"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TRẢ LỜI</a:t>
              </a:r>
              <a:endParaRPr lang="en-US" sz="5000" b="1" dirty="0">
                <a:solidFill>
                  <a:srgbClr val="FF0000"/>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6E80E25F-1C4A-8863-1156-9B5CDDCFA6AA}"/>
              </a:ext>
            </a:extLst>
          </p:cNvPr>
          <p:cNvGraphicFramePr>
            <a:graphicFrameLocks noGrp="1"/>
          </p:cNvGraphicFramePr>
          <p:nvPr>
            <p:extLst>
              <p:ext uri="{D42A27DB-BD31-4B8C-83A1-F6EECF244321}">
                <p14:modId xmlns:p14="http://schemas.microsoft.com/office/powerpoint/2010/main" val="1188191993"/>
              </p:ext>
            </p:extLst>
          </p:nvPr>
        </p:nvGraphicFramePr>
        <p:xfrm>
          <a:off x="1431823" y="2781300"/>
          <a:ext cx="15392400" cy="6044019"/>
        </p:xfrm>
        <a:graphic>
          <a:graphicData uri="http://schemas.openxmlformats.org/drawingml/2006/table">
            <a:tbl>
              <a:tblPr firstRow="1" firstCol="1" bandRow="1">
                <a:tableStyleId>{5C22544A-7EE6-4342-B048-85BDC9FD1C3A}</a:tableStyleId>
              </a:tblPr>
              <a:tblGrid>
                <a:gridCol w="6735715">
                  <a:extLst>
                    <a:ext uri="{9D8B030D-6E8A-4147-A177-3AD203B41FA5}">
                      <a16:colId xmlns:a16="http://schemas.microsoft.com/office/drawing/2014/main" val="2284620157"/>
                    </a:ext>
                  </a:extLst>
                </a:gridCol>
                <a:gridCol w="8656685">
                  <a:extLst>
                    <a:ext uri="{9D8B030D-6E8A-4147-A177-3AD203B41FA5}">
                      <a16:colId xmlns:a16="http://schemas.microsoft.com/office/drawing/2014/main" val="227855133"/>
                    </a:ext>
                  </a:extLst>
                </a:gridCol>
              </a:tblGrid>
              <a:tr h="1042523">
                <a:tc>
                  <a:txBody>
                    <a:bodyPr/>
                    <a:lstStyle/>
                    <a:p>
                      <a:pPr marL="0" marR="0" algn="ctr">
                        <a:lnSpc>
                          <a:spcPct val="100000"/>
                        </a:lnSpc>
                        <a:spcBef>
                          <a:spcPts val="0"/>
                        </a:spcBef>
                        <a:spcAft>
                          <a:spcPts val="0"/>
                        </a:spcAft>
                      </a:pPr>
                      <a:r>
                        <a:rPr lang="en-US" sz="4500">
                          <a:effectLst/>
                          <a:latin typeface="Arial" panose="020B0604020202020204" pitchFamily="34" charset="0"/>
                          <a:cs typeface="Arial" panose="020B0604020202020204" pitchFamily="34" charset="0"/>
                        </a:rPr>
                        <a:t>Tên hình</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4500">
                          <a:effectLst/>
                          <a:latin typeface="Arial" panose="020B0604020202020204" pitchFamily="34" charset="0"/>
                          <a:cs typeface="Arial" panose="020B0604020202020204" pitchFamily="34" charset="0"/>
                        </a:rPr>
                        <a:t>Lĩnh vực</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5304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Tiêu bản NST người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Vật sống</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011853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Lăng kính</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Năng lượng và sự biến đổi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0249300"/>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Thấu kính hội tụ</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Năng lượng và sự biến đổi</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9905873"/>
                  </a:ext>
                </a:extLst>
              </a:tr>
              <a:tr h="1250374">
                <a:tc>
                  <a:txBody>
                    <a:bodyPr/>
                    <a:lstStyle/>
                    <a:p>
                      <a:pPr marL="0" marR="0" algn="just">
                        <a:lnSpc>
                          <a:spcPct val="150000"/>
                        </a:lnSpc>
                        <a:spcBef>
                          <a:spcPts val="0"/>
                        </a:spcBef>
                        <a:spcAft>
                          <a:spcPts val="0"/>
                        </a:spcAft>
                      </a:pPr>
                      <a:r>
                        <a:rPr lang="en-US" sz="4500">
                          <a:effectLst/>
                          <a:latin typeface="Arial" panose="020B0604020202020204" pitchFamily="34" charset="0"/>
                          <a:cs typeface="Arial" panose="020B0604020202020204" pitchFamily="34" charset="0"/>
                        </a:rPr>
                        <a:t>Thấu kính phân kì</a:t>
                      </a:r>
                      <a:endParaRPr lang="en-US" sz="45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pPr>
                      <a:r>
                        <a:rPr lang="en-US" sz="4500" dirty="0" err="1">
                          <a:effectLst/>
                          <a:latin typeface="Arial" panose="020B0604020202020204" pitchFamily="34" charset="0"/>
                          <a:cs typeface="Arial" panose="020B0604020202020204" pitchFamily="34" charset="0"/>
                        </a:rPr>
                        <a:t>Năng</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lượng</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và</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sự</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biến</a:t>
                      </a:r>
                      <a:r>
                        <a:rPr lang="en-US" sz="4500" dirty="0">
                          <a:effectLst/>
                          <a:latin typeface="Arial" panose="020B0604020202020204" pitchFamily="34" charset="0"/>
                          <a:cs typeface="Arial" panose="020B0604020202020204" pitchFamily="34" charset="0"/>
                        </a:rPr>
                        <a:t> </a:t>
                      </a:r>
                      <a:r>
                        <a:rPr lang="en-US" sz="4500" dirty="0" err="1">
                          <a:effectLst/>
                          <a:latin typeface="Arial" panose="020B0604020202020204" pitchFamily="34" charset="0"/>
                          <a:cs typeface="Arial" panose="020B0604020202020204" pitchFamily="34" charset="0"/>
                        </a:rPr>
                        <a:t>đổi</a:t>
                      </a:r>
                      <a:endParaRPr lang="en-US" sz="4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6885056"/>
                  </a:ext>
                </a:extLst>
              </a:tr>
            </a:tbl>
          </a:graphicData>
        </a:graphic>
      </p:graphicFrame>
    </p:spTree>
    <p:extLst>
      <p:ext uri="{BB962C8B-B14F-4D97-AF65-F5344CB8AC3E}">
        <p14:creationId xmlns:p14="http://schemas.microsoft.com/office/powerpoint/2010/main" val="357407067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6F8"/>
        </a:solidFill>
        <a:effectLst/>
      </p:bgPr>
    </p:bg>
    <p:spTree>
      <p:nvGrpSpPr>
        <p:cNvPr id="1" name=""/>
        <p:cNvGrpSpPr/>
        <p:nvPr/>
      </p:nvGrpSpPr>
      <p:grpSpPr>
        <a:xfrm>
          <a:off x="0" y="0"/>
          <a:ext cx="0" cy="0"/>
          <a:chOff x="0" y="0"/>
          <a:chExt cx="0" cy="0"/>
        </a:xfrm>
      </p:grpSpPr>
      <p:grpSp>
        <p:nvGrpSpPr>
          <p:cNvPr id="2" name="Group 2"/>
          <p:cNvGrpSpPr/>
          <p:nvPr/>
        </p:nvGrpSpPr>
        <p:grpSpPr>
          <a:xfrm>
            <a:off x="9380021" y="2095500"/>
            <a:ext cx="7967662" cy="6693068"/>
            <a:chOff x="-48571" y="0"/>
            <a:chExt cx="1551941" cy="1303676"/>
          </a:xfrm>
        </p:grpSpPr>
        <p:sp>
          <p:nvSpPr>
            <p:cNvPr id="3" name="Freeform 3"/>
            <p:cNvSpPr/>
            <p:nvPr/>
          </p:nvSpPr>
          <p:spPr>
            <a:xfrm>
              <a:off x="-48571" y="0"/>
              <a:ext cx="1551941" cy="1303676"/>
            </a:xfrm>
            <a:custGeom>
              <a:avLst/>
              <a:gdLst/>
              <a:ahLst/>
              <a:cxnLst/>
              <a:rect l="l" t="t" r="r" b="b"/>
              <a:pathLst>
                <a:path w="1503370" h="1303676">
                  <a:moveTo>
                    <a:pt x="0" y="0"/>
                  </a:moveTo>
                  <a:lnTo>
                    <a:pt x="1503370" y="0"/>
                  </a:lnTo>
                  <a:lnTo>
                    <a:pt x="1503370" y="1303676"/>
                  </a:lnTo>
                  <a:lnTo>
                    <a:pt x="0" y="1303676"/>
                  </a:lnTo>
                  <a:close/>
                </a:path>
              </a:pathLst>
            </a:custGeom>
            <a:solidFill>
              <a:srgbClr val="FFFFFF"/>
            </a:solidFill>
            <a:ln w="9525" cap="sq">
              <a:solidFill>
                <a:srgbClr val="000000"/>
              </a:solidFill>
              <a:prstDash val="solid"/>
              <a:miter/>
            </a:ln>
          </p:spPr>
          <p:txBody>
            <a:bodyPr/>
            <a:lstStyle/>
            <a:p>
              <a:endParaRPr lang="en-US"/>
            </a:p>
          </p:txBody>
        </p:sp>
        <p:sp>
          <p:nvSpPr>
            <p:cNvPr id="4" name="TextBox 4"/>
            <p:cNvSpPr txBox="1"/>
            <p:nvPr/>
          </p:nvSpPr>
          <p:spPr>
            <a:xfrm>
              <a:off x="0" y="28575"/>
              <a:ext cx="1503370" cy="127510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55161" y="2095500"/>
            <a:ext cx="7718299" cy="6693068"/>
            <a:chOff x="0" y="0"/>
            <a:chExt cx="1503370" cy="1303676"/>
          </a:xfrm>
        </p:grpSpPr>
        <p:sp>
          <p:nvSpPr>
            <p:cNvPr id="6" name="Freeform 6"/>
            <p:cNvSpPr/>
            <p:nvPr/>
          </p:nvSpPr>
          <p:spPr>
            <a:xfrm>
              <a:off x="0" y="0"/>
              <a:ext cx="1503370" cy="1303676"/>
            </a:xfrm>
            <a:custGeom>
              <a:avLst/>
              <a:gdLst/>
              <a:ahLst/>
              <a:cxnLst/>
              <a:rect l="l" t="t" r="r" b="b"/>
              <a:pathLst>
                <a:path w="1503370" h="1303676">
                  <a:moveTo>
                    <a:pt x="0" y="0"/>
                  </a:moveTo>
                  <a:lnTo>
                    <a:pt x="1503370" y="0"/>
                  </a:lnTo>
                  <a:lnTo>
                    <a:pt x="1503370" y="1303676"/>
                  </a:lnTo>
                  <a:lnTo>
                    <a:pt x="0" y="1303676"/>
                  </a:lnTo>
                  <a:close/>
                </a:path>
              </a:pathLst>
            </a:custGeom>
            <a:solidFill>
              <a:schemeClr val="bg1"/>
            </a:solidFill>
            <a:ln w="9525" cap="sq">
              <a:solidFill>
                <a:srgbClr val="000000"/>
              </a:solidFill>
              <a:prstDash val="solid"/>
              <a:miter/>
            </a:ln>
          </p:spPr>
          <p:txBody>
            <a:bodyPr/>
            <a:lstStyle/>
            <a:p>
              <a:endParaRPr lang="en-US"/>
            </a:p>
          </p:txBody>
        </p:sp>
        <p:sp>
          <p:nvSpPr>
            <p:cNvPr id="7" name="TextBox 7"/>
            <p:cNvSpPr txBox="1"/>
            <p:nvPr/>
          </p:nvSpPr>
          <p:spPr>
            <a:xfrm>
              <a:off x="0" y="28575"/>
              <a:ext cx="1503370" cy="127510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B2B0B6C6-A3CD-570A-8EEA-37DD42AB1F6F}"/>
              </a:ext>
            </a:extLst>
          </p:cNvPr>
          <p:cNvGrpSpPr/>
          <p:nvPr/>
        </p:nvGrpSpPr>
        <p:grpSpPr>
          <a:xfrm>
            <a:off x="955161" y="1388527"/>
            <a:ext cx="16392522" cy="1560651"/>
            <a:chOff x="947739" y="2310874"/>
            <a:chExt cx="16392522" cy="1560651"/>
          </a:xfrm>
        </p:grpSpPr>
        <p:grpSp>
          <p:nvGrpSpPr>
            <p:cNvPr id="15" name="Group 15"/>
            <p:cNvGrpSpPr/>
            <p:nvPr/>
          </p:nvGrpSpPr>
          <p:grpSpPr>
            <a:xfrm>
              <a:off x="947739" y="2310874"/>
              <a:ext cx="16392522" cy="1560651"/>
              <a:chOff x="0" y="0"/>
              <a:chExt cx="14429599" cy="2411711"/>
            </a:xfrm>
          </p:grpSpPr>
          <p:grpSp>
            <p:nvGrpSpPr>
              <p:cNvPr id="16" name="Group 16"/>
              <p:cNvGrpSpPr/>
              <p:nvPr/>
            </p:nvGrpSpPr>
            <p:grpSpPr>
              <a:xfrm>
                <a:off x="0" y="203200"/>
                <a:ext cx="14226399" cy="2208511"/>
                <a:chOff x="0" y="0"/>
                <a:chExt cx="2078263" cy="322630"/>
              </a:xfrm>
            </p:grpSpPr>
            <p:sp>
              <p:nvSpPr>
                <p:cNvPr id="20" name="Freeform 17"/>
                <p:cNvSpPr/>
                <p:nvPr/>
              </p:nvSpPr>
              <p:spPr>
                <a:xfrm>
                  <a:off x="0" y="0"/>
                  <a:ext cx="2078263" cy="322630"/>
                </a:xfrm>
                <a:custGeom>
                  <a:avLst/>
                  <a:gdLst/>
                  <a:ahLst/>
                  <a:cxnLst/>
                  <a:rect l="l" t="t" r="r" b="b"/>
                  <a:pathLst>
                    <a:path w="2078263" h="322630">
                      <a:moveTo>
                        <a:pt x="0" y="0"/>
                      </a:moveTo>
                      <a:lnTo>
                        <a:pt x="2078263" y="0"/>
                      </a:lnTo>
                      <a:lnTo>
                        <a:pt x="2078263" y="322630"/>
                      </a:lnTo>
                      <a:lnTo>
                        <a:pt x="0" y="322630"/>
                      </a:lnTo>
                      <a:close/>
                    </a:path>
                  </a:pathLst>
                </a:custGeom>
                <a:solidFill>
                  <a:srgbClr val="C6DBF6"/>
                </a:solidFill>
                <a:ln w="9525" cap="sq">
                  <a:solidFill>
                    <a:srgbClr val="000000"/>
                  </a:solidFill>
                  <a:prstDash val="solid"/>
                  <a:miter/>
                </a:ln>
              </p:spPr>
              <p:txBody>
                <a:bodyPr/>
                <a:lstStyle/>
                <a:p>
                  <a:endParaRPr lang="en-US"/>
                </a:p>
              </p:txBody>
            </p:sp>
            <p:sp>
              <p:nvSpPr>
                <p:cNvPr id="21" name="TextBox 18"/>
                <p:cNvSpPr txBox="1"/>
                <p:nvPr/>
              </p:nvSpPr>
              <p:spPr>
                <a:xfrm>
                  <a:off x="0" y="28575"/>
                  <a:ext cx="2078263" cy="294055"/>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9"/>
              <p:cNvGrpSpPr/>
              <p:nvPr/>
            </p:nvGrpSpPr>
            <p:grpSpPr>
              <a:xfrm>
                <a:off x="203200" y="0"/>
                <a:ext cx="14226399" cy="2226214"/>
                <a:chOff x="0" y="0"/>
                <a:chExt cx="2078263" cy="325216"/>
              </a:xfrm>
            </p:grpSpPr>
            <p:sp>
              <p:nvSpPr>
                <p:cNvPr id="18" name="Freeform 20"/>
                <p:cNvSpPr/>
                <p:nvPr/>
              </p:nvSpPr>
              <p:spPr>
                <a:xfrm>
                  <a:off x="0" y="0"/>
                  <a:ext cx="2078263" cy="325216"/>
                </a:xfrm>
                <a:custGeom>
                  <a:avLst/>
                  <a:gdLst/>
                  <a:ahLst/>
                  <a:cxnLst/>
                  <a:rect l="l" t="t" r="r" b="b"/>
                  <a:pathLst>
                    <a:path w="2078263" h="325216">
                      <a:moveTo>
                        <a:pt x="0" y="0"/>
                      </a:moveTo>
                      <a:lnTo>
                        <a:pt x="2078263" y="0"/>
                      </a:lnTo>
                      <a:lnTo>
                        <a:pt x="2078263" y="325216"/>
                      </a:lnTo>
                      <a:lnTo>
                        <a:pt x="0" y="325216"/>
                      </a:lnTo>
                      <a:close/>
                    </a:path>
                  </a:pathLst>
                </a:custGeom>
                <a:solidFill>
                  <a:srgbClr val="68AC94"/>
                </a:solidFill>
                <a:ln w="9525" cap="sq">
                  <a:solidFill>
                    <a:srgbClr val="000000"/>
                  </a:solidFill>
                  <a:prstDash val="solid"/>
                  <a:miter/>
                </a:ln>
              </p:spPr>
              <p:txBody>
                <a:bodyPr/>
                <a:lstStyle/>
                <a:p>
                  <a:endParaRPr lang="en-US"/>
                </a:p>
              </p:txBody>
            </p:sp>
            <p:sp>
              <p:nvSpPr>
                <p:cNvPr id="19" name="TextBox 21"/>
                <p:cNvSpPr txBox="1"/>
                <p:nvPr/>
              </p:nvSpPr>
              <p:spPr>
                <a:xfrm>
                  <a:off x="0" y="28575"/>
                  <a:ext cx="2078263" cy="296641"/>
                </a:xfrm>
                <a:prstGeom prst="rect">
                  <a:avLst/>
                </a:prstGeom>
              </p:spPr>
              <p:txBody>
                <a:bodyPr lIns="50800" tIns="50800" rIns="50800" bIns="50800" rtlCol="0" anchor="ctr"/>
                <a:lstStyle/>
                <a:p>
                  <a:pPr marL="0" marR="0" lvl="0" indent="0" algn="ctr" defTabSz="914400" rtl="0" eaLnBrk="1" fontAlgn="auto" latinLnBrk="0" hangingPunct="1">
                    <a:lnSpc>
                      <a:spcPts val="308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4" name="TextBox 24"/>
            <p:cNvSpPr txBox="1"/>
            <p:nvPr/>
          </p:nvSpPr>
          <p:spPr>
            <a:xfrm>
              <a:off x="4068718" y="2568946"/>
              <a:ext cx="10121162"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GHI NHỚ</a:t>
              </a:r>
              <a:endPar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7" name="Rectangle 26"/>
          <p:cNvSpPr/>
          <p:nvPr/>
        </p:nvSpPr>
        <p:spPr>
          <a:xfrm>
            <a:off x="1498778" y="3820460"/>
            <a:ext cx="6585012" cy="4118948"/>
          </a:xfrm>
          <a:prstGeom prst="rect">
            <a:avLst/>
          </a:prstGeom>
        </p:spPr>
        <p:txBody>
          <a:bodyPr wrap="square">
            <a:spAutoFit/>
          </a:bodyPr>
          <a:lstStyle/>
          <a:p>
            <a:pPr lvl="0" algn="just">
              <a:lnSpc>
                <a:spcPct val="150000"/>
              </a:lnSpc>
            </a:pPr>
            <a:r>
              <a:rPr lang="en-US" sz="4500">
                <a:latin typeface="Arial" panose="020B0604020202020204" pitchFamily="34" charset="0"/>
                <a:cs typeface="Arial" panose="020B0604020202020204" pitchFamily="34" charset="0"/>
              </a:rPr>
              <a:t>Tiêu bản nhiễm sắc thể người được sử dụng thực hành cho chủ để vật sống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Rectangle 27"/>
          <p:cNvSpPr/>
          <p:nvPr/>
        </p:nvSpPr>
        <p:spPr>
          <a:xfrm>
            <a:off x="9978203" y="3891715"/>
            <a:ext cx="6961327" cy="3080202"/>
          </a:xfrm>
          <a:prstGeom prst="rect">
            <a:avLst/>
          </a:prstGeom>
        </p:spPr>
        <p:txBody>
          <a:bodyPr wrap="square">
            <a:spAutoFit/>
          </a:bodyPr>
          <a:lstStyle/>
          <a:p>
            <a:pPr lvl="0" algn="just">
              <a:lnSpc>
                <a:spcPct val="150000"/>
              </a:lnSpc>
            </a:pPr>
            <a:r>
              <a:rPr lang="en-US" sz="4500">
                <a:latin typeface="Arial" panose="020B0604020202020204" pitchFamily="34" charset="0"/>
                <a:cs typeface="Arial" panose="020B0604020202020204" pitchFamily="34" charset="0"/>
              </a:rPr>
              <a:t>Các dụng cụ quang học sử dụng thực hành cho chủ đề năng lượng.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stretch>
            <a:fillRect/>
          </a:stretch>
        </p:blipFill>
        <p:spPr>
          <a:xfrm>
            <a:off x="16131530" y="478605"/>
            <a:ext cx="1917945" cy="2066684"/>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9" y="525297"/>
            <a:ext cx="1554370" cy="1777085"/>
          </a:xfrm>
          <a:prstGeom prst="rect">
            <a:avLst/>
          </a:prstGeom>
        </p:spPr>
      </p:pic>
    </p:spTree>
    <p:extLst>
      <p:ext uri="{BB962C8B-B14F-4D97-AF65-F5344CB8AC3E}">
        <p14:creationId xmlns:p14="http://schemas.microsoft.com/office/powerpoint/2010/main" val="26219561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2107</Words>
  <Application>Microsoft Office PowerPoint</Application>
  <PresentationFormat>Custom</PresentationFormat>
  <Paragraphs>231</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2024-08-17T10:11:25Z</dcterms:created>
  <dcterms:modified xsi:type="dcterms:W3CDTF">2024-08-17T10:12:26Z</dcterms:modified>
  <dc:identifier/>
</cp:coreProperties>
</file>