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61" r:id="rId2"/>
    <p:sldMasterId id="2147483768" r:id="rId3"/>
    <p:sldMasterId id="2147483797" r:id="rId4"/>
  </p:sldMasterIdLst>
  <p:notesMasterIdLst>
    <p:notesMasterId r:id="rId28"/>
  </p:notesMasterIdLst>
  <p:sldIdLst>
    <p:sldId id="3277" r:id="rId5"/>
    <p:sldId id="3290" r:id="rId6"/>
    <p:sldId id="3289" r:id="rId7"/>
    <p:sldId id="3292" r:id="rId8"/>
    <p:sldId id="3300" r:id="rId9"/>
    <p:sldId id="3171" r:id="rId10"/>
    <p:sldId id="3291" r:id="rId11"/>
    <p:sldId id="3283" r:id="rId12"/>
    <p:sldId id="3275" r:id="rId13"/>
    <p:sldId id="3301" r:id="rId14"/>
    <p:sldId id="3173" r:id="rId15"/>
    <p:sldId id="3174" r:id="rId16"/>
    <p:sldId id="3293" r:id="rId17"/>
    <p:sldId id="3284" r:id="rId18"/>
    <p:sldId id="3285" r:id="rId19"/>
    <p:sldId id="3192" r:id="rId20"/>
    <p:sldId id="3296" r:id="rId21"/>
    <p:sldId id="3295" r:id="rId22"/>
    <p:sldId id="3302" r:id="rId23"/>
    <p:sldId id="3286" r:id="rId24"/>
    <p:sldId id="280" r:id="rId25"/>
    <p:sldId id="3297" r:id="rId26"/>
    <p:sldId id="3298" r:id="rId27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8EE5EE"/>
    <a:srgbClr val="F0677C"/>
    <a:srgbClr val="FF3399"/>
    <a:srgbClr val="0998D7"/>
    <a:srgbClr val="F18105"/>
    <a:srgbClr val="FCBB75"/>
    <a:srgbClr val="0C6D39"/>
    <a:srgbClr val="ED3376"/>
    <a:srgbClr val="0091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60"/>
  </p:normalViewPr>
  <p:slideViewPr>
    <p:cSldViewPr snapToGrid="0">
      <p:cViewPr>
        <p:scale>
          <a:sx n="50" d="100"/>
          <a:sy n="50" d="100"/>
        </p:scale>
        <p:origin x="-1374" y="-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21363-4EE3-49AE-BA04-164DB83892F6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0E19-C2A7-4FE4-8BEE-17463F03FF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97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emf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emf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emf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39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=""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97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7" y="299106"/>
            <a:ext cx="589731" cy="5206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8C32674-8B0B-4A16-BA70-6C2CD890B22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89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3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=""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97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7" y="299106"/>
            <a:ext cx="589731" cy="520623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8A9C3291-6F02-4968-972D-98E51A26216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225" y="5289005"/>
            <a:ext cx="1256433" cy="1256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C754DA5-A8B1-47C6-91BC-8EE486452E5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89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5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=""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97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7" y="299106"/>
            <a:ext cx="589731" cy="520623"/>
          </a:xfrm>
          <a:prstGeom prst="rect">
            <a:avLst/>
          </a:prstGeom>
        </p:spPr>
      </p:pic>
      <p:pic>
        <p:nvPicPr>
          <p:cNvPr id="9" name="Picture 8" descr="A picture containing toy, vector graphics, doll&#10;&#10;Description automatically generated">
            <a:extLst>
              <a:ext uri="{FF2B5EF4-FFF2-40B4-BE49-F238E27FC236}">
                <a16:creationId xmlns="" xmlns:a16="http://schemas.microsoft.com/office/drawing/2014/main" id="{9177DC3B-5747-449F-8020-0C394E86E2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718" y="4174917"/>
            <a:ext cx="2524991" cy="2524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D3D1195-218E-4222-A5DA-70726D4831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89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9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" y="1"/>
            <a:ext cx="12193709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C18A811-DE77-4C32-9E2D-64F132EA7AF0}"/>
              </a:ext>
            </a:extLst>
          </p:cNvPr>
          <p:cNvGrpSpPr/>
          <p:nvPr userDrawn="1"/>
        </p:nvGrpSpPr>
        <p:grpSpPr>
          <a:xfrm>
            <a:off x="135257" y="15230"/>
            <a:ext cx="11894187" cy="6825343"/>
            <a:chOff x="217756" y="65357"/>
            <a:chExt cx="11993313" cy="6473286"/>
          </a:xfrm>
          <a:noFill/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9CB2999E-0BA1-4C89-A59F-8A54F4BE306E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8B57871C-7653-40D9-881B-8AD5E6D85701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D411FB22-5166-4936-BC07-4E607039B275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7E4A763F-F403-4B7C-80F8-8C9FFF0BCBD8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A230B091-3795-4736-B507-FB3D584C99B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155B6E81-4FFA-414A-A5D4-38B9D77F9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E2CA32BB-4998-4F83-9EBB-E2B72CA98F3D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B2F78BA3-2706-4830-800A-6821A19AC792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638BB94-6CDF-4792-B0E7-56C600D94BD2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E173351-2319-4C54-A582-6CAD67FEC1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44480" y="657319"/>
            <a:ext cx="932605" cy="8233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A8D1C36-56A8-43C3-B713-18F36105BA3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806844">
            <a:off x="693831" y="5450609"/>
            <a:ext cx="1111380" cy="109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6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145875-AE41-401D-A39B-C1D8B15E1A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F30451-4FD5-41FA-8ECB-4CCC00644F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26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F1DB96-2883-4E1F-91E2-18C685EACF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D010BE-4F38-4BD1-A269-2DAF0952A1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371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E5DE44-FEEA-4BB7-90AF-76983EDA4C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55D22A-1C6D-4E1A-81B5-508BF94A90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40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A84F92-B512-4F4F-A8CB-90A0B91EBD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69582D-11A3-4286-ACF8-AD148A7C08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525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4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333BFA-09BD-4D94-9D3B-95A628A4B7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99FB00-BCC1-4C52-A814-38107A200D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064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BE7B27-A5E9-48B1-9FB8-4A27D9752C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352172-32E4-4103-9EDC-934F6097A8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35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7C8D2E1-81FD-4254-B75A-A7FE8D916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="" xmlns:a16="http://schemas.microsoft.com/office/drawing/2014/main" id="{F271E19D-841E-469E-958F-AD5A7E90F8BB}"/>
              </a:ext>
            </a:extLst>
          </p:cNvPr>
          <p:cNvSpPr/>
          <p:nvPr userDrawn="1"/>
        </p:nvSpPr>
        <p:spPr>
          <a:xfrm>
            <a:off x="236397" y="228600"/>
            <a:ext cx="11719249" cy="6400800"/>
          </a:xfrm>
          <a:prstGeom prst="round2DiagRect">
            <a:avLst>
              <a:gd name="adj1" fmla="val 5476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7FCD921-8FD6-4674-B47D-E6291CBA78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237" y="283866"/>
            <a:ext cx="589731" cy="520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9BA255E-1E6C-4596-8CAD-67CE4A1C59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3985" y="20434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9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843166-3CEB-4CCB-8F71-E86A8650C3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1E6150-2D2D-485D-87E9-2A2D7DBDF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218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8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C77DC2-5C47-465C-8605-20F24B3867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2527D7-3824-49B7-9A20-4C0759EA95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3844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3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0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8ED338-7001-4073-8168-A40B5B867B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9DADDC-D1F1-4A6A-8482-F00924EA6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0084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E2F18D-3286-4655-A350-00E8E6327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2CFAD-3093-45D5-AC7B-8F3171D9A0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6378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76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76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7658DA-4386-4085-8D44-27474602BD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3D4F0A-83A5-4A7E-8CD5-8F7F6EC66F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3770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204692A-3184-463A-9DE3-83F02EF33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BBEBE6-4123-4CA7-AEBC-C61978638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362F05-1B5D-4E86-911D-8005D7C41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BAB4D-351B-4B4B-942E-5B1001C319E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422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204692A-3184-463A-9DE3-83F02EF33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BBEBE6-4123-4CA7-AEBC-C61978638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362F05-1B5D-4E86-911D-8005D7C41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BAB4D-351B-4B4B-942E-5B1001C319E5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421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C8D2E1-81FD-4254-B75A-A7FE8D916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F271E19D-841E-469E-958F-AD5A7E90F8BB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5476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7FCD921-8FD6-4674-B47D-E6291CBA78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235" y="283866"/>
            <a:ext cx="589731" cy="520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9BA255E-1E6C-4596-8CAD-67CE4A1C59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3983" y="2040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6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27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C8D2E1-81FD-4254-B75A-A7FE8D916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F271E19D-841E-469E-958F-AD5A7E90F8BB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5476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7FCD921-8FD6-4674-B47D-E6291CBA78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235" y="283866"/>
            <a:ext cx="589731" cy="520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9BA255E-1E6C-4596-8CAD-67CE4A1C59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3983" y="2040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7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=""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97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7" y="299106"/>
            <a:ext cx="589731" cy="5206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8C32674-8B0B-4A16-BA70-6C2CD890B22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89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7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C32674-8B0B-4A16-BA70-6C2CD890B22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5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8A9C3291-6F02-4968-972D-98E51A26216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203" y="5288973"/>
            <a:ext cx="1256433" cy="1256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C754DA5-A8B1-47C6-91BC-8EE486452E5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1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9" name="Picture 8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xmlns="" id="{9177DC3B-5747-449F-8020-0C394E86E2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697" y="4174916"/>
            <a:ext cx="2524990" cy="2524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D3D1195-218E-4222-A5DA-70726D4831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9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C18A811-DE77-4C32-9E2D-64F132EA7AF0}"/>
              </a:ext>
            </a:extLst>
          </p:cNvPr>
          <p:cNvGrpSpPr/>
          <p:nvPr userDrawn="1"/>
        </p:nvGrpSpPr>
        <p:grpSpPr>
          <a:xfrm>
            <a:off x="135255" y="15198"/>
            <a:ext cx="11894186" cy="6825343"/>
            <a:chOff x="217756" y="65357"/>
            <a:chExt cx="11993313" cy="6473286"/>
          </a:xfrm>
          <a:noFill/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9CB2999E-0BA1-4C89-A59F-8A54F4BE306E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 sz="18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8B57871C-7653-40D9-881B-8AD5E6D85701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 sz="18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D411FB22-5166-4936-BC07-4E607039B275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 sz="18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7E4A763F-F403-4B7C-80F8-8C9FFF0BCBD8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 sz="18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A230B091-3795-4736-B507-FB3D584C99B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 sz="18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155B6E81-4FFA-414A-A5D4-38B9D77F9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 sz="18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E2CA32BB-4998-4F83-9EBB-E2B72CA98F3D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 sz="18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B2F78BA3-2706-4830-800A-6821A19AC792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 sz="18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638BB94-6CDF-4792-B0E7-56C600D94BD2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 sz="1800">
                <a:solidFill>
                  <a:prstClr val="white"/>
                </a:solidFill>
                <a:latin typeface="等线" panose="020F0502020204030204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E173351-2319-4C54-A582-6CAD67FEC1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44478" y="657318"/>
            <a:ext cx="932605" cy="8233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A8D1C36-56A8-43C3-B713-18F36105BA3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806844">
            <a:off x="693828" y="5450610"/>
            <a:ext cx="1111380" cy="109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0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4131C36B-821E-4547-910E-D86ADA2A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24/04/2025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573EC404-B338-4AB4-933B-6AA1ABBC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B45B7F9C-2C72-4B2F-94A8-7640308F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995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=""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97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7" y="299106"/>
            <a:ext cx="589731" cy="520623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8A9C3291-6F02-4968-972D-98E51A26216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225" y="5289005"/>
            <a:ext cx="1256433" cy="1256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C754DA5-A8B1-47C6-91BC-8EE486452E5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89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=""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97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7" y="299106"/>
            <a:ext cx="589731" cy="520623"/>
          </a:xfrm>
          <a:prstGeom prst="rect">
            <a:avLst/>
          </a:prstGeom>
        </p:spPr>
      </p:pic>
      <p:pic>
        <p:nvPicPr>
          <p:cNvPr id="9" name="Picture 8" descr="A picture containing toy, vector graphics, doll&#10;&#10;Description automatically generated">
            <a:extLst>
              <a:ext uri="{FF2B5EF4-FFF2-40B4-BE49-F238E27FC236}">
                <a16:creationId xmlns="" xmlns:a16="http://schemas.microsoft.com/office/drawing/2014/main" id="{9177DC3B-5747-449F-8020-0C394E86E2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718" y="4174917"/>
            <a:ext cx="2524991" cy="2524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D3D1195-218E-4222-A5DA-70726D4831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89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8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" y="1"/>
            <a:ext cx="12193709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C18A811-DE77-4C32-9E2D-64F132EA7AF0}"/>
              </a:ext>
            </a:extLst>
          </p:cNvPr>
          <p:cNvGrpSpPr/>
          <p:nvPr userDrawn="1"/>
        </p:nvGrpSpPr>
        <p:grpSpPr>
          <a:xfrm>
            <a:off x="135257" y="15230"/>
            <a:ext cx="11894187" cy="6825343"/>
            <a:chOff x="217756" y="65357"/>
            <a:chExt cx="11993313" cy="6473286"/>
          </a:xfrm>
          <a:noFill/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9CB2999E-0BA1-4C89-A59F-8A54F4BE306E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8B57871C-7653-40D9-881B-8AD5E6D85701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D411FB22-5166-4936-BC07-4E607039B275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7E4A763F-F403-4B7C-80F8-8C9FFF0BCBD8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A230B091-3795-4736-B507-FB3D584C99B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155B6E81-4FFA-414A-A5D4-38B9D77F9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E2CA32BB-4998-4F83-9EBB-E2B72CA98F3D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B2F78BA3-2706-4830-800A-6821A19AC792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638BB94-6CDF-4792-B0E7-56C600D94BD2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E173351-2319-4C54-A582-6CAD67FEC1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44480" y="657319"/>
            <a:ext cx="932605" cy="8233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A8D1C36-56A8-43C3-B713-18F36105BA3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806844">
            <a:off x="693831" y="5450609"/>
            <a:ext cx="1111380" cy="109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4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4131C36B-821E-4547-910E-D86ADA2A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83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4"/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 defTabSz="914354"/>
              <a:t>24/04/2025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573EC404-B338-4AB4-933B-6AA1ABBC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83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4"/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B45B7F9C-2C72-4B2F-94A8-7640308F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83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4"/>
            <a:fld id="{8D3F6ACA-6BA7-459F-AD44-D4E124DDBDE3}" type="slidenum">
              <a:rPr lang="vi-VN" smtClean="0">
                <a:solidFill>
                  <a:prstClr val="black"/>
                </a:solidFill>
              </a:rPr>
              <a:pPr defTabSz="914354"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581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07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7C8D2E1-81FD-4254-B75A-A7FE8D916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="" xmlns:a16="http://schemas.microsoft.com/office/drawing/2014/main" id="{F271E19D-841E-469E-958F-AD5A7E90F8BB}"/>
              </a:ext>
            </a:extLst>
          </p:cNvPr>
          <p:cNvSpPr/>
          <p:nvPr userDrawn="1"/>
        </p:nvSpPr>
        <p:spPr>
          <a:xfrm>
            <a:off x="236397" y="228600"/>
            <a:ext cx="11719249" cy="6400800"/>
          </a:xfrm>
          <a:prstGeom prst="round2DiagRect">
            <a:avLst>
              <a:gd name="adj1" fmla="val 5476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7FCD921-8FD6-4674-B47D-E6291CBA78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237" y="283866"/>
            <a:ext cx="589731" cy="520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9BA255E-1E6C-4596-8CAD-67CE4A1C59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3985" y="20434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2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39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758" r:id="rId2"/>
    <p:sldLayoutId id="2147483759" r:id="rId3"/>
    <p:sldLayoutId id="2147483754" r:id="rId4"/>
    <p:sldLayoutId id="2147483757" r:id="rId5"/>
    <p:sldLayoutId id="2147483756" r:id="rId6"/>
    <p:sldLayoutId id="2147483760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573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88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D19184C0-1ABB-43CD-A147-D223CCF78412}" type="datetimeFigureOut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4/24/2025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88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88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62FD6BDA-961B-456A-8EB0-583C7D204BC5}" type="slidenum">
              <a:rPr lang="vi-VN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16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96" r:id="rId14"/>
  </p:sldLayoutIdLst>
  <p:txStyles>
    <p:titleStyle>
      <a:lvl1pPr algn="ctr" defTabSz="91435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91435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0148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microsoft.com/office/2007/relationships/hdphoto" Target="../media/hdphoto4.wdp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2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1.gif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audio" Target="../media/audio4.bin"/><Relationship Id="rId5" Type="http://schemas.openxmlformats.org/officeDocument/2006/relationships/audio" Target="../media/audio3.bin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55755" y="2575605"/>
            <a:ext cx="10871200" cy="3251200"/>
          </a:xfrm>
          <a:prstGeom prst="rect">
            <a:avLst/>
          </a:prstGeom>
          <a:noFill/>
        </p:spPr>
        <p:txBody>
          <a:bodyPr spcFirstLastPara="1" wrap="none" lIns="121912" tIns="60956" rIns="121912" bIns="60956">
            <a:prstTxWarp prst="textArchUp">
              <a:avLst>
                <a:gd name="adj" fmla="val 10595916"/>
              </a:avLst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332">
              <a:lnSpc>
                <a:spcPct val="120000"/>
              </a:lnSpc>
              <a:defRPr/>
            </a:pPr>
            <a:endParaRPr lang="en-US" sz="6700" b="1" cap="all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85361" y="3585655"/>
            <a:ext cx="7369955" cy="1231100"/>
          </a:xfrm>
          <a:prstGeom prst="rect">
            <a:avLst/>
          </a:prstGeom>
          <a:noFill/>
        </p:spPr>
        <p:txBody>
          <a:bodyPr wrap="none" lIns="121912" tIns="60956" rIns="121912" bIns="60956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914332"/>
            <a:r>
              <a:rPr lang="en-US" sz="7200" b="1" cap="all">
                <a:ln/>
                <a:solidFill>
                  <a:srgbClr val="4472C4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MÔN: TIN HỌC</a:t>
            </a:r>
          </a:p>
        </p:txBody>
      </p:sp>
      <p:pic>
        <p:nvPicPr>
          <p:cNvPr id="12" name="图片 9">
            <a:extLst>
              <a:ext uri="{FF2B5EF4-FFF2-40B4-BE49-F238E27FC236}">
                <a16:creationId xmlns:a16="http://schemas.microsoft.com/office/drawing/2014/main" xmlns="" id="{BEBCD21F-6CBB-4108-9208-DE24762C9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90759" y="3731605"/>
            <a:ext cx="2604555" cy="3236177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xmlns="" id="{58EADE47-76EC-4FF1-8D4C-D2A3F91AB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225659" y="4510808"/>
            <a:ext cx="3169484" cy="243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351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599BE2-683E-49A5-9220-4EF5E07B5F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62"/>
          <a:stretch/>
        </p:blipFill>
        <p:spPr>
          <a:xfrm>
            <a:off x="483781" y="763793"/>
            <a:ext cx="11224437" cy="405969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05E99EC-CD0D-4BF6-B6E0-DBF3611C7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105" y="360693"/>
            <a:ext cx="3210368" cy="24329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58537" y="3971109"/>
            <a:ext cx="7759337" cy="5225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57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52" y="228600"/>
            <a:ext cx="11688598" cy="6357927"/>
          </a:xfrm>
          <a:prstGeom prst="rect">
            <a:avLst/>
          </a:prstGeom>
        </p:spPr>
      </p:pic>
      <p:pic>
        <p:nvPicPr>
          <p:cNvPr id="7" name="Picture 12" descr="Digit 6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0" y="270885"/>
            <a:ext cx="1609725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xplosion 2 2"/>
          <p:cNvSpPr/>
          <p:nvPr/>
        </p:nvSpPr>
        <p:spPr>
          <a:xfrm>
            <a:off x="3733800" y="1550187"/>
            <a:ext cx="9734550" cy="4891077"/>
          </a:xfrm>
          <a:prstGeom prst="irregularSeal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00FF"/>
                </a:solidFill>
              </a:rPr>
              <a:t>Chúc mừng các em nếu tất cả các câu trả lời đều là </a:t>
            </a:r>
            <a:r>
              <a:rPr lang="en-US" sz="3200" b="1" smtClean="0">
                <a:solidFill>
                  <a:srgbClr val="FF0000"/>
                </a:solidFill>
              </a:rPr>
              <a:t>KHÔNG</a:t>
            </a:r>
            <a:endParaRPr lang="en-US" sz="3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28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6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2859973-4654-4405-899A-0C6501DF9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41" y="783565"/>
            <a:ext cx="11449723" cy="3800739"/>
          </a:xfrm>
          <a:prstGeom prst="rect">
            <a:avLst/>
          </a:prstGeom>
        </p:spPr>
      </p:pic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="" xmlns:a16="http://schemas.microsoft.com/office/drawing/2014/main" id="{62E2B5A7-0E31-43D3-B913-255FB56417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6837" y1="34538" x2="28115" y2="58635"/>
                        <a14:foregroundMark x1="21725" y1="77108" x2="21725" y2="77108"/>
                        <a14:foregroundMark x1="29712" y1="71285" x2="29712" y2="71285"/>
                        <a14:foregroundMark x1="35463" y1="83534" x2="35463" y2="83534"/>
                        <a14:foregroundMark x1="75719" y1="21888" x2="75719" y2="21888"/>
                        <a14:foregroundMark x1="89936" y1="19679" x2="89936" y2="19679"/>
                        <a14:foregroundMark x1="87220" y1="27711" x2="87220" y2="27711"/>
                        <a14:foregroundMark x1="80351" y1="58835" x2="80351" y2="58835"/>
                        <a14:foregroundMark x1="65655" y1="87751" x2="65655" y2="87751"/>
                        <a14:foregroundMark x1="67093" y1="76305" x2="67093" y2="76305"/>
                        <a14:foregroundMark x1="67732" y1="75100" x2="67732" y2="75100"/>
                        <a14:foregroundMark x1="53834" y1="85944" x2="53834" y2="85944"/>
                        <a14:foregroundMark x1="53834" y1="84137" x2="53834" y2="84137"/>
                        <a14:foregroundMark x1="61981" y1="83333" x2="61981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697" y="3127023"/>
            <a:ext cx="4928415" cy="39206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1FA5B9A-C622-4103-870F-FB52B2A83D92}"/>
              </a:ext>
            </a:extLst>
          </p:cNvPr>
          <p:cNvSpPr/>
          <p:nvPr/>
        </p:nvSpPr>
        <p:spPr>
          <a:xfrm>
            <a:off x="1748048" y="142996"/>
            <a:ext cx="9551325" cy="64633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just" defTabSz="342891">
              <a:lnSpc>
                <a:spcPct val="150000"/>
              </a:lnSpc>
            </a:pPr>
            <a:r>
              <a:rPr lang="vi-VN" sz="2400" b="1">
                <a:latin typeface="UTM Avo" panose="02040603050506020204" pitchFamily="18" charset="0"/>
                <a:cs typeface="Times New Roman" panose="02020603050405020304" pitchFamily="18" charset="0"/>
              </a:rPr>
              <a:t>MỘT SỐ </a:t>
            </a:r>
            <a:r>
              <a:rPr lang="en-US" sz="2400" b="1">
                <a:latin typeface="UTM Avo" panose="02040603050506020204" pitchFamily="18" charset="0"/>
                <a:cs typeface="Times New Roman" panose="02020603050405020304" pitchFamily="18" charset="0"/>
              </a:rPr>
              <a:t>LỜI KHUYÊN ĐỂ KHÔNG BỊ </a:t>
            </a:r>
            <a:r>
              <a:rPr lang="vi-VN" sz="2400" b="1">
                <a:latin typeface="UTM Avo" panose="02040603050506020204" pitchFamily="18" charset="0"/>
                <a:cs typeface="Times New Roman" panose="02020603050405020304" pitchFamily="18" charset="0"/>
              </a:rPr>
              <a:t>NGHIỆN INTERNET</a:t>
            </a:r>
            <a:r>
              <a:rPr lang="en-US" sz="2400" b="1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endParaRPr lang="vi-VN" sz="2400" b="1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42DC54E8-C95E-447A-8925-F15D281CD6B7}"/>
              </a:ext>
            </a:extLst>
          </p:cNvPr>
          <p:cNvCxnSpPr/>
          <p:nvPr/>
        </p:nvCxnSpPr>
        <p:spPr>
          <a:xfrm>
            <a:off x="1748049" y="734983"/>
            <a:ext cx="874142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45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99415"/>
            <a:ext cx="11753851" cy="6762967"/>
          </a:xfrm>
          <a:prstGeom prst="rect">
            <a:avLst/>
          </a:prstGeom>
        </p:spPr>
      </p:pic>
      <p:pic>
        <p:nvPicPr>
          <p:cNvPr id="4" name="5PHU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39662" y="4914900"/>
            <a:ext cx="2847023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3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951" y="1970942"/>
            <a:ext cx="3004456" cy="40366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963609" y="32"/>
            <a:ext cx="3094217" cy="3094217"/>
            <a:chOff x="2965269" y="423831"/>
            <a:chExt cx="3094217" cy="3094217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5269" y="423831"/>
              <a:ext cx="3094217" cy="3094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018490" y="1555442"/>
              <a:ext cx="1219715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/>
                <a:t>Chia sẻ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 rot="4622649">
            <a:off x="6366985" y="160765"/>
            <a:ext cx="3094217" cy="3094217"/>
            <a:chOff x="3000038" y="272701"/>
            <a:chExt cx="3094217" cy="3094217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0038" y="272701"/>
              <a:ext cx="3094217" cy="3094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 rot="16724750">
              <a:off x="4018497" y="1740111"/>
              <a:ext cx="12197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/>
                <a:t>Rời xa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rot="19051872">
            <a:off x="2360681" y="2443638"/>
            <a:ext cx="3094217" cy="3094217"/>
            <a:chOff x="2965269" y="423831"/>
            <a:chExt cx="3094217" cy="3094217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5269" y="423831"/>
              <a:ext cx="3094217" cy="3094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 rot="2368856">
              <a:off x="4018489" y="1540053"/>
              <a:ext cx="1219715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00FF"/>
                  </a:solidFill>
                </a:rPr>
                <a:t>Giới hạn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 rot="5914427">
            <a:off x="6863066" y="2309202"/>
            <a:ext cx="3094217" cy="3094217"/>
            <a:chOff x="3000038" y="272701"/>
            <a:chExt cx="3094217" cy="3094217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0038" y="272701"/>
              <a:ext cx="3094217" cy="3094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 rot="15948378">
              <a:off x="4202663" y="1526549"/>
              <a:ext cx="1219715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00FF"/>
                  </a:solidFill>
                </a:rPr>
                <a:t>Theo đuổi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981" y="5472588"/>
            <a:ext cx="2354057" cy="1070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09" y="3990739"/>
            <a:ext cx="1830123" cy="95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93" y="439813"/>
            <a:ext cx="1800995" cy="1500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441" y="745779"/>
            <a:ext cx="253419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114" y="3936023"/>
            <a:ext cx="2298887" cy="137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ác bạn nhỏ đang chơi môn thể thao gì? Em có thích môn thể thao này không?  Vì sao | Tech12h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834" y="5378198"/>
            <a:ext cx="2207447" cy="116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71FA5B9A-C622-4103-870F-FB52B2A83D92}"/>
              </a:ext>
            </a:extLst>
          </p:cNvPr>
          <p:cNvSpPr/>
          <p:nvPr/>
        </p:nvSpPr>
        <p:spPr>
          <a:xfrm>
            <a:off x="1703516" y="5960421"/>
            <a:ext cx="9551325" cy="64633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just" defTabSz="342891">
              <a:lnSpc>
                <a:spcPct val="150000"/>
              </a:lnSpc>
            </a:pPr>
            <a:r>
              <a:rPr lang="vi-VN" sz="2400" b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 SỐ </a:t>
            </a:r>
            <a:r>
              <a:rPr lang="en-US" sz="2400" b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 KHUYÊN ĐỂ KHÔNG BỊ </a:t>
            </a:r>
            <a:r>
              <a:rPr lang="vi-VN" sz="2400" b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NGHIỆN INTERNET</a:t>
            </a:r>
          </a:p>
        </p:txBody>
      </p:sp>
    </p:spTree>
    <p:extLst>
      <p:ext uri="{BB962C8B-B14F-4D97-AF65-F5344CB8AC3E}">
        <p14:creationId xmlns:p14="http://schemas.microsoft.com/office/powerpoint/2010/main" val="95931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8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735" y="3551269"/>
            <a:ext cx="10112916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753" y="3484571"/>
            <a:ext cx="9810311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732" y="2098707"/>
            <a:ext cx="10504397" cy="20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751" y="465139"/>
            <a:ext cx="7645527" cy="369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601913"/>
            <a:ext cx="4037548" cy="254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20" y="347602"/>
            <a:ext cx="965733" cy="92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0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69085" y="2175956"/>
            <a:ext cx="10802520" cy="1149027"/>
          </a:xfrm>
          <a:prstGeom prst="rect">
            <a:avLst/>
          </a:prstGeom>
          <a:noFill/>
        </p:spPr>
        <p:txBody>
          <a:bodyPr wrap="none" lIns="121912" tIns="60956" rIns="121912" bIns="60956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914332"/>
            <a:r>
              <a:rPr lang="en-US" sz="6700" b="1" cap="all">
                <a:ln/>
                <a:solidFill>
                  <a:srgbClr val="4472C4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LUYỆN TẬP+VẬN DỤNG</a:t>
            </a:r>
          </a:p>
        </p:txBody>
      </p:sp>
    </p:spTree>
    <p:extLst>
      <p:ext uri="{BB962C8B-B14F-4D97-AF65-F5344CB8AC3E}">
        <p14:creationId xmlns:p14="http://schemas.microsoft.com/office/powerpoint/2010/main" val="284474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92861" y="1549900"/>
            <a:ext cx="9888272" cy="1354211"/>
          </a:xfrm>
          <a:prstGeom prst="rect">
            <a:avLst/>
          </a:prstGeom>
          <a:noFill/>
        </p:spPr>
        <p:txBody>
          <a:bodyPr wrap="none" lIns="121912" tIns="60956" rIns="121912" bIns="60956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914332"/>
            <a:r>
              <a:rPr lang="en-US" sz="8000" b="1" cap="all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AI NHANH NHẤT?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9627" y="331034"/>
            <a:ext cx="2211247" cy="70788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Trò chơi: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0236" y="3226634"/>
            <a:ext cx="10595515" cy="267765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457189" indent="-457189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 đội chơi thảo luận trong 2 phút. Sau đó các thành viên của mỗi đội lên viết đáp án (Mỗi thành viên chỉ viết </a:t>
            </a:r>
            <a:r>
              <a:rPr lang="en-US" sz="28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1câu trả </a:t>
            </a:r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trong thời gian 3 phút.</a:t>
            </a:r>
            <a:endParaRPr lang="en-US" sz="28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189" indent="-457189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 nào trả lời đúng nhiều nhất và nhanh nhất sẽ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CHIẾN THẮNG</a:t>
            </a:r>
          </a:p>
        </p:txBody>
      </p:sp>
    </p:spTree>
    <p:extLst>
      <p:ext uri="{BB962C8B-B14F-4D97-AF65-F5344CB8AC3E}">
        <p14:creationId xmlns:p14="http://schemas.microsoft.com/office/powerpoint/2010/main" val="86171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3850" y="519650"/>
            <a:ext cx="11868151" cy="490903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spcAft>
                <a:spcPts val="300"/>
              </a:spcAft>
            </a:pPr>
            <a:r>
              <a:rPr lang="en-US" sz="2400" b="1">
                <a:latin typeface="UTM Avo"/>
              </a:rPr>
              <a:t>Câu 1:</a:t>
            </a:r>
            <a:r>
              <a:rPr lang="en-US" sz="2400">
                <a:latin typeface="UTM Avo"/>
              </a:rPr>
              <a:t> Khi giao tiếp qua mạng, những điều nào sau đây </a:t>
            </a:r>
            <a:r>
              <a:rPr lang="en-US" sz="2400" b="1" i="1">
                <a:latin typeface="UTM Avo"/>
              </a:rPr>
              <a:t>nên tránh</a:t>
            </a:r>
            <a:r>
              <a:rPr lang="en-US" sz="2400">
                <a:latin typeface="UTM Avo"/>
              </a:rPr>
              <a:t>?</a:t>
            </a:r>
          </a:p>
          <a:p>
            <a:pPr>
              <a:spcAft>
                <a:spcPts val="300"/>
              </a:spcAft>
            </a:pPr>
            <a:r>
              <a:rPr lang="en-US" sz="2400" b="1">
                <a:latin typeface="UTM Avo"/>
              </a:rPr>
              <a:t>A.</a:t>
            </a:r>
            <a:r>
              <a:rPr lang="en-US" sz="2400">
                <a:latin typeface="UTM Avo"/>
              </a:rPr>
              <a:t> Tôn trọng người đang giao tiếp với mình		</a:t>
            </a:r>
          </a:p>
          <a:p>
            <a:pPr>
              <a:spcAft>
                <a:spcPts val="300"/>
              </a:spcAft>
            </a:pPr>
            <a:r>
              <a:rPr lang="en-US" sz="2400" b="1">
                <a:latin typeface="UTM Avo"/>
              </a:rPr>
              <a:t>B.</a:t>
            </a:r>
            <a:r>
              <a:rPr lang="en-US" sz="2400">
                <a:latin typeface="UTM Avo"/>
              </a:rPr>
              <a:t> Nói bất cứ điều gì xuất hiện trong đầu</a:t>
            </a:r>
          </a:p>
          <a:p>
            <a:pPr>
              <a:spcAft>
                <a:spcPts val="300"/>
              </a:spcAft>
            </a:pPr>
            <a:r>
              <a:rPr lang="en-US" sz="2400" b="1">
                <a:latin typeface="UTM Avo"/>
              </a:rPr>
              <a:t>C.</a:t>
            </a:r>
            <a:r>
              <a:rPr lang="en-US" sz="2400">
                <a:latin typeface="UTM Avo"/>
              </a:rPr>
              <a:t> Kết bạn với những người mình không quen biết</a:t>
            </a:r>
          </a:p>
          <a:p>
            <a:pPr>
              <a:spcAft>
                <a:spcPts val="300"/>
              </a:spcAft>
            </a:pPr>
            <a:r>
              <a:rPr lang="en-US" sz="2400" b="1">
                <a:latin typeface="UTM Avo"/>
              </a:rPr>
              <a:t>D.</a:t>
            </a:r>
            <a:r>
              <a:rPr lang="en-US" sz="2400">
                <a:latin typeface="UTM Avo"/>
              </a:rPr>
              <a:t> Bảo vệ thông tin cá nhân</a:t>
            </a:r>
          </a:p>
          <a:p>
            <a:pPr>
              <a:spcAft>
                <a:spcPts val="300"/>
              </a:spcAft>
            </a:pPr>
            <a:r>
              <a:rPr lang="en-US" sz="2400" b="1">
                <a:latin typeface="UTM Avo"/>
              </a:rPr>
              <a:t>E.</a:t>
            </a:r>
            <a:r>
              <a:rPr lang="en-US" sz="2400">
                <a:latin typeface="UTM Avo"/>
              </a:rPr>
              <a:t> Truy cập bất cứ liên kết nào nhận được</a:t>
            </a:r>
          </a:p>
          <a:p>
            <a:pPr>
              <a:spcAft>
                <a:spcPts val="300"/>
              </a:spcAft>
            </a:pPr>
            <a:r>
              <a:rPr lang="en-US" sz="2400" b="1">
                <a:latin typeface="UTM Avo"/>
              </a:rPr>
              <a:t>Câu 2:</a:t>
            </a:r>
            <a:r>
              <a:rPr lang="en-US" sz="2400">
                <a:latin typeface="UTM Avo"/>
              </a:rPr>
              <a:t> Theo em 2 hoạt động trên mạng nào sau đây </a:t>
            </a:r>
            <a:r>
              <a:rPr lang="en-US" sz="2400" b="1" i="1">
                <a:latin typeface="UTM Avo"/>
              </a:rPr>
              <a:t>dễ gây nghiện Internet</a:t>
            </a:r>
            <a:r>
              <a:rPr lang="en-US" sz="2400">
                <a:latin typeface="UTM Avo"/>
              </a:rPr>
              <a:t> nhất?</a:t>
            </a:r>
          </a:p>
          <a:p>
            <a:pPr>
              <a:spcAft>
                <a:spcPts val="300"/>
              </a:spcAft>
            </a:pPr>
            <a:r>
              <a:rPr lang="en-US" sz="2400" b="1">
                <a:latin typeface="UTM Avo"/>
              </a:rPr>
              <a:t>A.</a:t>
            </a:r>
            <a:r>
              <a:rPr lang="en-US" sz="2400">
                <a:latin typeface="UTM Avo"/>
              </a:rPr>
              <a:t> Chơi trò chơi trực tuyến			</a:t>
            </a:r>
            <a:r>
              <a:rPr lang="en-US" sz="2400" b="1">
                <a:latin typeface="UTM Avo"/>
              </a:rPr>
              <a:t>D.</a:t>
            </a:r>
            <a:r>
              <a:rPr lang="en-US" sz="2400">
                <a:latin typeface="UTM Avo"/>
              </a:rPr>
              <a:t> Học tập trực tuyến</a:t>
            </a:r>
          </a:p>
          <a:p>
            <a:pPr>
              <a:spcAft>
                <a:spcPts val="300"/>
              </a:spcAft>
            </a:pPr>
            <a:r>
              <a:rPr lang="en-US" sz="2400" b="1">
                <a:latin typeface="UTM Avo"/>
              </a:rPr>
              <a:t>B.</a:t>
            </a:r>
            <a:r>
              <a:rPr lang="en-US" sz="2400">
                <a:latin typeface="UTM Avo"/>
              </a:rPr>
              <a:t> Đọc tin tức				</a:t>
            </a:r>
            <a:r>
              <a:rPr lang="en-US" sz="2400" b="1">
                <a:latin typeface="UTM Avo"/>
              </a:rPr>
              <a:t>E.</a:t>
            </a:r>
            <a:r>
              <a:rPr lang="en-US" sz="2400">
                <a:latin typeface="UTM Avo"/>
              </a:rPr>
              <a:t> Trao đổi thông tin qua thư điện tử</a:t>
            </a:r>
          </a:p>
          <a:p>
            <a:pPr>
              <a:spcAft>
                <a:spcPts val="300"/>
              </a:spcAft>
            </a:pPr>
            <a:r>
              <a:rPr lang="en-US" sz="2400" b="1">
                <a:latin typeface="UTM Avo"/>
              </a:rPr>
              <a:t>C.</a:t>
            </a:r>
            <a:r>
              <a:rPr lang="en-US" sz="2400">
                <a:latin typeface="UTM Avo"/>
              </a:rPr>
              <a:t> Sử dụng mạng xã hội</a:t>
            </a:r>
          </a:p>
          <a:p>
            <a:pPr>
              <a:spcAft>
                <a:spcPts val="300"/>
              </a:spcAft>
            </a:pPr>
            <a:r>
              <a:rPr lang="en-US" sz="2400" b="1">
                <a:latin typeface="UTM Avo"/>
              </a:rPr>
              <a:t>Câu 3:</a:t>
            </a:r>
            <a:r>
              <a:rPr lang="en-US" sz="2400">
                <a:latin typeface="UTM Avo"/>
              </a:rPr>
              <a:t> Nếu một trong những người bạn của em có biểu hiện nghiện trò chơi trực tuyến, em sẽ làm gì để giúp bạn?</a:t>
            </a:r>
          </a:p>
        </p:txBody>
      </p:sp>
      <p:sp>
        <p:nvSpPr>
          <p:cNvPr id="6" name="Rectangle 5"/>
          <p:cNvSpPr/>
          <p:nvPr/>
        </p:nvSpPr>
        <p:spPr>
          <a:xfrm>
            <a:off x="3238998" y="-49196"/>
            <a:ext cx="6037855" cy="861766"/>
          </a:xfrm>
          <a:prstGeom prst="rect">
            <a:avLst/>
          </a:prstGeom>
          <a:noFill/>
        </p:spPr>
        <p:txBody>
          <a:bodyPr wrap="none" lIns="121912" tIns="60956" rIns="121912" bIns="60956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914332"/>
            <a:r>
              <a:rPr lang="en-US" sz="4800" b="1" cap="all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AI NHANH NHẤT?</a:t>
            </a:r>
          </a:p>
        </p:txBody>
      </p:sp>
      <p:sp>
        <p:nvSpPr>
          <p:cNvPr id="7" name="Oval 6"/>
          <p:cNvSpPr/>
          <p:nvPr/>
        </p:nvSpPr>
        <p:spPr>
          <a:xfrm>
            <a:off x="220273" y="1227321"/>
            <a:ext cx="544217" cy="5044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77422" y="1703572"/>
            <a:ext cx="544217" cy="5044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77422" y="2541772"/>
            <a:ext cx="544217" cy="5044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90594" y="3386425"/>
            <a:ext cx="544217" cy="504497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33445" y="4186525"/>
            <a:ext cx="544217" cy="504497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92381" y="5325741"/>
            <a:ext cx="11413871" cy="1200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</a:t>
            </a:r>
            <a:r>
              <a:rPr lang="vi-VN" sz="240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 sẽ khuyên bạn nên hạn chế thời gian lên </a:t>
            </a:r>
            <a:r>
              <a:rPr lang="vi-VN" sz="240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mạng</a:t>
            </a:r>
            <a:r>
              <a:rPr lang="en-US" sz="240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r>
              <a:rPr lang="vi-VN" sz="240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rủ bạn tham gia</a:t>
            </a:r>
            <a:r>
              <a:rPr lang="vi-VN" sz="240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sz="240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 hoạt động ngoại </a:t>
            </a:r>
            <a:r>
              <a:rPr lang="vi-VN" sz="240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khóa</a:t>
            </a:r>
            <a:r>
              <a:rPr lang="en-US" sz="240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lập nhóm học tập,…</a:t>
            </a:r>
            <a:r>
              <a:rPr lang="vi-VN" sz="240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vi-VN" sz="240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Nếu không được, em có thể nhờ đến thầy cô</a:t>
            </a:r>
            <a:r>
              <a:rPr lang="en-US" sz="240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người lớn</a:t>
            </a:r>
            <a:r>
              <a:rPr lang="vi-VN" sz="240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đưa ra lời khuyên cho bạn.</a:t>
            </a:r>
            <a:endParaRPr lang="en-US" sz="240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5" name="Picture 8" descr="Digit 12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247420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3PHUT MO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44025" y="5020585"/>
            <a:ext cx="2847975" cy="160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5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51532" y="1285123"/>
            <a:ext cx="11649968" cy="2589162"/>
          </a:xfrm>
          <a:prstGeom prst="rect">
            <a:avLst/>
          </a:prstGeom>
          <a:noFill/>
        </p:spPr>
        <p:txBody>
          <a:bodyPr wrap="none" lIns="121912" tIns="60956" rIns="121912" bIns="60956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914332">
              <a:lnSpc>
                <a:spcPct val="150000"/>
              </a:lnSpc>
              <a:spcAft>
                <a:spcPts val="600"/>
              </a:spcAft>
            </a:pPr>
            <a:r>
              <a:rPr lang="en-US" sz="5400" b="1" cap="all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HÃY RỜI XA THẾ GIỚI ẢO,</a:t>
            </a:r>
          </a:p>
          <a:p>
            <a:pPr algn="ctr" defTabSz="914332">
              <a:lnSpc>
                <a:spcPct val="150000"/>
              </a:lnSpc>
              <a:spcAft>
                <a:spcPts val="600"/>
              </a:spcAft>
            </a:pPr>
            <a:r>
              <a:rPr lang="en-US" sz="5400" b="1" cap="all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TẠO GIÁ TRỊ TRONG ĐỜI THỰC</a:t>
            </a:r>
            <a:endParaRPr lang="en-US" sz="5400" b="1" cap="all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99" y="4546880"/>
            <a:ext cx="3852863" cy="2311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5930"/>
            <a:ext cx="4152899" cy="231112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3" y="4546880"/>
            <a:ext cx="4209709" cy="231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925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nh nghien intern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7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7" y="0"/>
            <a:ext cx="12046595" cy="6858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2362347" y="1447800"/>
            <a:ext cx="7543509" cy="41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2" tIns="60926" rIns="121852" bIns="609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133" eaLnBrk="1" fontAlgn="base" hangingPunct="1">
              <a:spcBef>
                <a:spcPct val="50000"/>
              </a:spcBef>
              <a:spcAft>
                <a:spcPct val="0"/>
              </a:spcAft>
            </a:pPr>
            <a:endParaRPr lang="vi-VN" b="1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64" name="Picture 9" descr="original_pencil_w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527" y="1133510"/>
            <a:ext cx="1066759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10" descr="original_pencil_w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417" y="1085851"/>
            <a:ext cx="1015961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6" name="Rectangle 1"/>
          <p:cNvSpPr>
            <a:spLocks noChangeArrowheads="1"/>
          </p:cNvSpPr>
          <p:nvPr/>
        </p:nvSpPr>
        <p:spPr bwMode="auto">
          <a:xfrm>
            <a:off x="2371469" y="1085852"/>
            <a:ext cx="7391115" cy="88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52" tIns="60926" rIns="121852" bIns="60926">
            <a:spAutoFit/>
          </a:bodyPr>
          <a:lstStyle/>
          <a:p>
            <a:pPr algn="ctr" defTabSz="914133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43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Hướng dẫn về nhà</a:t>
            </a:r>
            <a:endParaRPr lang="en-US" sz="43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52065" y="2265225"/>
            <a:ext cx="8829915" cy="2036391"/>
          </a:xfrm>
          <a:prstGeom prst="rect">
            <a:avLst/>
          </a:prstGeom>
        </p:spPr>
        <p:txBody>
          <a:bodyPr wrap="square" lIns="121852" tIns="60926" rIns="121852" bIns="60926">
            <a:spAutoFit/>
          </a:bodyPr>
          <a:lstStyle/>
          <a:p>
            <a:pPr marL="571486" indent="-571486" algn="just" defTabSz="1218520">
              <a:spcBef>
                <a:spcPts val="800"/>
              </a:spcBef>
              <a:spcAft>
                <a:spcPts val="800"/>
              </a:spcAft>
              <a:buFontTx/>
              <a:buChar char="-"/>
            </a:pPr>
            <a:r>
              <a:rPr lang="nb-NO" sz="37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Hoàn thành các bài tập SGK.</a:t>
            </a:r>
          </a:p>
          <a:p>
            <a:pPr marL="571486" indent="-571486" algn="just" defTabSz="1218520">
              <a:spcBef>
                <a:spcPts val="800"/>
              </a:spcBef>
              <a:spcAft>
                <a:spcPts val="800"/>
              </a:spcAft>
              <a:buFontTx/>
              <a:buChar char="-"/>
            </a:pPr>
            <a:r>
              <a:rPr lang="en-US" sz="37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 tập lại toàn bộ kiến thức đã học, tiết sau làm bài kiểm tra giữa học kì I.</a:t>
            </a:r>
          </a:p>
        </p:txBody>
      </p:sp>
    </p:spTree>
    <p:extLst>
      <p:ext uri="{BB962C8B-B14F-4D97-AF65-F5344CB8AC3E}">
        <p14:creationId xmlns:p14="http://schemas.microsoft.com/office/powerpoint/2010/main" val="398901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=""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29" y="1150454"/>
            <a:ext cx="5976143" cy="4679927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=""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=""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=""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=""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=""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=""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=""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=""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=""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=""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=""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=""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=""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=""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=""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=""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=""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=""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=""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=""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=""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=""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=""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=""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=""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=""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=""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=""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=""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=""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=""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=""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=""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=""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=""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=""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=""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=""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=""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=""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=""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=""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=""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=""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=""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=""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768941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zh-CN" sz="20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LOVE</a:t>
              </a:r>
              <a:endParaRPr lang="zh-CN" altLang="zh-CN" sz="1600" dirty="0"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=""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83681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lang="zh-CN" altLang="zh-CN" dirty="0"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=""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92686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zh-CN" sz="24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lang="zh-CN" altLang="zh-CN" dirty="0"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=""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zh-CN" sz="2300" dirty="0">
                  <a:solidFill>
                    <a:schemeClr val="bg1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lang="zh-CN" altLang="zh-CN" dirty="0">
                <a:solidFill>
                  <a:schemeClr val="bg1"/>
                </a:solidFill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=""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2" y="5449888"/>
              <a:ext cx="192686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zh-CN" sz="24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lang="zh-CN" altLang="zh-CN" dirty="0"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=""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835569" cy="35110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lang="zh-CN" altLang="zh-CN" sz="1500" dirty="0">
                <a:solidFill>
                  <a:schemeClr val="bg1"/>
                </a:solidFill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=""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68319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zh-CN" sz="24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G</a:t>
              </a:r>
              <a:endParaRPr lang="zh-CN" altLang="zh-CN" dirty="0"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=""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230502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zh-CN" sz="24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S</a:t>
              </a:r>
              <a:endParaRPr lang="zh-CN" altLang="zh-CN" dirty="0"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=""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210694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zh-CN" sz="24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T</a:t>
              </a:r>
              <a:endParaRPr lang="zh-CN" altLang="zh-CN" dirty="0"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=""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50311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zh-CN" sz="24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H</a:t>
              </a:r>
              <a:endParaRPr lang="zh-CN" altLang="zh-CN" dirty="0"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529297" y="2563242"/>
            <a:ext cx="9500653" cy="830995"/>
          </a:xfrm>
          <a:prstGeom prst="rect">
            <a:avLst/>
          </a:prstGeom>
          <a:solidFill>
            <a:schemeClr val="bg1"/>
          </a:solidFill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4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CHÚC SỨC KHỎE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3" name="图片 14">
            <a:extLst>
              <a:ext uri="{FF2B5EF4-FFF2-40B4-BE49-F238E27FC236}">
                <a16:creationId xmlns=""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73" y="4748311"/>
            <a:ext cx="4084635" cy="204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22" y="302839"/>
            <a:ext cx="9225679" cy="615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676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baivan.net/sites/default/files/styles/giua_bai/public/d/m/Y/11_-_b5_0.png?itok=seNWm2p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" y="502083"/>
            <a:ext cx="7788275" cy="557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94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B70600B9-3D3C-4F35-B55B-D4EE87ED381F}"/>
              </a:ext>
            </a:extLst>
          </p:cNvPr>
          <p:cNvGrpSpPr/>
          <p:nvPr/>
        </p:nvGrpSpPr>
        <p:grpSpPr>
          <a:xfrm>
            <a:off x="1772920" y="2098532"/>
            <a:ext cx="10190480" cy="1990675"/>
            <a:chOff x="1778000" y="1519412"/>
            <a:chExt cx="10190480" cy="1990674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0E84F1B7-72F7-4D57-B2AF-C01B5AEE5DBC}"/>
                </a:ext>
              </a:extLst>
            </p:cNvPr>
            <p:cNvGrpSpPr/>
            <p:nvPr/>
          </p:nvGrpSpPr>
          <p:grpSpPr>
            <a:xfrm>
              <a:off x="1778000" y="1519412"/>
              <a:ext cx="10190480" cy="1990674"/>
              <a:chOff x="1442720" y="3140126"/>
              <a:chExt cx="10190480" cy="1990674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="" xmlns:a16="http://schemas.microsoft.com/office/drawing/2014/main" id="{43C6DB78-B927-4A90-AB8E-23FF44CE8959}"/>
                  </a:ext>
                </a:extLst>
              </p:cNvPr>
              <p:cNvSpPr/>
              <p:nvPr/>
            </p:nvSpPr>
            <p:spPr>
              <a:xfrm>
                <a:off x="1686560" y="3309963"/>
                <a:ext cx="9946640" cy="1651000"/>
              </a:xfrm>
              <a:custGeom>
                <a:avLst/>
                <a:gdLst>
                  <a:gd name="connsiteX0" fmla="*/ 237496 w 9347200"/>
                  <a:gd name="connsiteY0" fmla="*/ 0 h 1651000"/>
                  <a:gd name="connsiteX1" fmla="*/ 1330960 w 9347200"/>
                  <a:gd name="connsiteY1" fmla="*/ 0 h 1651000"/>
                  <a:gd name="connsiteX2" fmla="*/ 7778744 w 9347200"/>
                  <a:gd name="connsiteY2" fmla="*/ 0 h 1651000"/>
                  <a:gd name="connsiteX3" fmla="*/ 9347200 w 9347200"/>
                  <a:gd name="connsiteY3" fmla="*/ 0 h 1651000"/>
                  <a:gd name="connsiteX4" fmla="*/ 9347200 w 9347200"/>
                  <a:gd name="connsiteY4" fmla="*/ 1651000 h 1651000"/>
                  <a:gd name="connsiteX5" fmla="*/ 7778744 w 9347200"/>
                  <a:gd name="connsiteY5" fmla="*/ 1651000 h 1651000"/>
                  <a:gd name="connsiteX6" fmla="*/ 1330960 w 9347200"/>
                  <a:gd name="connsiteY6" fmla="*/ 1651000 h 1651000"/>
                  <a:gd name="connsiteX7" fmla="*/ 237496 w 9347200"/>
                  <a:gd name="connsiteY7" fmla="*/ 1651000 h 1651000"/>
                  <a:gd name="connsiteX8" fmla="*/ 0 w 9347200"/>
                  <a:gd name="connsiteY8" fmla="*/ 1413504 h 1651000"/>
                  <a:gd name="connsiteX9" fmla="*/ 0 w 9347200"/>
                  <a:gd name="connsiteY9" fmla="*/ 237496 h 1651000"/>
                  <a:gd name="connsiteX10" fmla="*/ 237496 w 9347200"/>
                  <a:gd name="connsiteY10" fmla="*/ 0 h 165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47200" h="1651000">
                    <a:moveTo>
                      <a:pt x="237496" y="0"/>
                    </a:moveTo>
                    <a:lnTo>
                      <a:pt x="1330960" y="0"/>
                    </a:lnTo>
                    <a:lnTo>
                      <a:pt x="7778744" y="0"/>
                    </a:lnTo>
                    <a:lnTo>
                      <a:pt x="9347200" y="0"/>
                    </a:lnTo>
                    <a:lnTo>
                      <a:pt x="9347200" y="1651000"/>
                    </a:lnTo>
                    <a:lnTo>
                      <a:pt x="7778744" y="1651000"/>
                    </a:lnTo>
                    <a:lnTo>
                      <a:pt x="1330960" y="1651000"/>
                    </a:lnTo>
                    <a:lnTo>
                      <a:pt x="237496" y="1651000"/>
                    </a:lnTo>
                    <a:cubicBezTo>
                      <a:pt x="106331" y="1651000"/>
                      <a:pt x="0" y="1544669"/>
                      <a:pt x="0" y="1413504"/>
                    </a:cubicBezTo>
                    <a:lnTo>
                      <a:pt x="0" y="237496"/>
                    </a:lnTo>
                    <a:cubicBezTo>
                      <a:pt x="0" y="106331"/>
                      <a:pt x="106331" y="0"/>
                      <a:pt x="237496" y="0"/>
                    </a:cubicBezTo>
                    <a:close/>
                  </a:path>
                </a:pathLst>
              </a:custGeom>
              <a:solidFill>
                <a:srgbClr val="1BB0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Speech Bubble: Rectangle with Corners Rounded 6">
                <a:extLst>
                  <a:ext uri="{FF2B5EF4-FFF2-40B4-BE49-F238E27FC236}">
                    <a16:creationId xmlns="" xmlns:a16="http://schemas.microsoft.com/office/drawing/2014/main" id="{902E86B7-7CA2-4FC5-8F44-27C987D77088}"/>
                  </a:ext>
                </a:extLst>
              </p:cNvPr>
              <p:cNvSpPr/>
              <p:nvPr/>
            </p:nvSpPr>
            <p:spPr>
              <a:xfrm>
                <a:off x="1442720" y="3140126"/>
                <a:ext cx="2042160" cy="1990674"/>
              </a:xfrm>
              <a:prstGeom prst="wedgeRoundRectCallout">
                <a:avLst>
                  <a:gd name="adj1" fmla="val 20461"/>
                  <a:gd name="adj2" fmla="val 65052"/>
                  <a:gd name="adj3" fmla="val 16667"/>
                </a:avLst>
              </a:prstGeom>
              <a:noFill/>
              <a:ln w="57150">
                <a:solidFill>
                  <a:srgbClr val="ED337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C5E2E939-6AA2-4CD2-A5D0-D37A46E6ECB1}"/>
                </a:ext>
              </a:extLst>
            </p:cNvPr>
            <p:cNvGrpSpPr/>
            <p:nvPr/>
          </p:nvGrpSpPr>
          <p:grpSpPr>
            <a:xfrm>
              <a:off x="2011111" y="1883807"/>
              <a:ext cx="1789299" cy="1518364"/>
              <a:chOff x="493076" y="3319036"/>
              <a:chExt cx="1349658" cy="1518364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id="{367EC42D-815B-4892-AB46-0F1E09B1F77C}"/>
                  </a:ext>
                </a:extLst>
              </p:cNvPr>
              <p:cNvSpPr/>
              <p:nvPr/>
            </p:nvSpPr>
            <p:spPr>
              <a:xfrm>
                <a:off x="493076" y="3319036"/>
                <a:ext cx="1349658" cy="15183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891"/>
                <a:r>
                  <a:rPr lang="en-US" sz="3600" b="1">
                    <a:ln w="19050">
                      <a:solidFill>
                        <a:schemeClr val="bg1"/>
                      </a:solidFill>
                    </a:ln>
                    <a:latin typeface="UTM Kabel KT" panose="02040603050506020204" pitchFamily="18" charset="0"/>
                    <a:cs typeface="Times New Roman" panose="02020603050405020304" pitchFamily="18" charset="0"/>
                  </a:rPr>
                  <a:t>BÀI </a:t>
                </a:r>
              </a:p>
              <a:p>
                <a:pPr algn="ctr" defTabSz="342891"/>
                <a:r>
                  <a:rPr lang="en-US" sz="5500" b="1">
                    <a:ln w="19050">
                      <a:solidFill>
                        <a:schemeClr val="bg1"/>
                      </a:solidFill>
                    </a:ln>
                    <a:latin typeface="UTM Kabel KT" panose="020406030505060202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sz="4000" b="1">
                    <a:ln w="19050">
                      <a:solidFill>
                        <a:schemeClr val="bg1"/>
                      </a:solidFill>
                    </a:ln>
                    <a:latin typeface="UTM Kabel KT" panose="0204060305050602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="" xmlns:a16="http://schemas.microsoft.com/office/drawing/2014/main" id="{BB97732D-B6B9-4505-AF9F-CD4014C203E5}"/>
                  </a:ext>
                </a:extLst>
              </p:cNvPr>
              <p:cNvSpPr/>
              <p:nvPr/>
            </p:nvSpPr>
            <p:spPr>
              <a:xfrm>
                <a:off x="700050" y="3583207"/>
                <a:ext cx="93571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891"/>
                <a:endParaRPr lang="vi-VN" sz="4000" b="1">
                  <a:ln w="19050">
                    <a:solidFill>
                      <a:schemeClr val="bg1"/>
                    </a:solidFill>
                  </a:ln>
                  <a:latin typeface="SVN-SAF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="" xmlns:a16="http://schemas.microsoft.com/office/drawing/2014/main" id="{1652DDDD-4BE5-4248-9D09-2AB7DD2A0F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713" y="4526278"/>
            <a:ext cx="2059471" cy="20532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E299A3E-1BDA-41BF-BFF4-0A10C0CA4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182" y="2456551"/>
            <a:ext cx="7721759" cy="146281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B97732D-B6B9-4505-AF9F-CD4014C203E5}"/>
              </a:ext>
            </a:extLst>
          </p:cNvPr>
          <p:cNvSpPr/>
          <p:nvPr/>
        </p:nvSpPr>
        <p:spPr>
          <a:xfrm>
            <a:off x="5595991" y="1452204"/>
            <a:ext cx="1843705" cy="64633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 defTabSz="342891"/>
            <a:r>
              <a:rPr lang="en-US" sz="3600" b="1">
                <a:ln w="19050">
                  <a:solidFill>
                    <a:schemeClr val="bg1"/>
                  </a:solidFill>
                </a:ln>
                <a:solidFill>
                  <a:srgbClr val="0000FF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Tiết 9</a:t>
            </a:r>
            <a:endParaRPr lang="vi-VN" sz="3600" b="1">
              <a:ln w="19050">
                <a:solidFill>
                  <a:schemeClr val="bg1"/>
                </a:solidFill>
              </a:ln>
              <a:solidFill>
                <a:srgbClr val="0000FF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B97732D-B6B9-4505-AF9F-CD4014C203E5}"/>
              </a:ext>
            </a:extLst>
          </p:cNvPr>
          <p:cNvSpPr/>
          <p:nvPr/>
        </p:nvSpPr>
        <p:spPr>
          <a:xfrm>
            <a:off x="8739800" y="2864825"/>
            <a:ext cx="1843705" cy="64633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 defTabSz="342891"/>
            <a:r>
              <a:rPr lang="en-US" sz="3600" b="1">
                <a:ln w="19050">
                  <a:solidFill>
                    <a:schemeClr val="bg1"/>
                  </a:solidFill>
                </a:ln>
                <a:latin typeface="SVN-SAF" panose="02040603050506020204" pitchFamily="18" charset="0"/>
                <a:cs typeface="Times New Roman" panose="02020603050405020304" pitchFamily="18" charset="0"/>
              </a:rPr>
              <a:t>(Tiếp)</a:t>
            </a:r>
            <a:endParaRPr lang="vi-VN" sz="3600" b="1">
              <a:ln w="19050">
                <a:solidFill>
                  <a:schemeClr val="bg1"/>
                </a:solidFill>
              </a:ln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65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0800" y="304834"/>
            <a:ext cx="8382000" cy="1015663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 defTabSz="457167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79161" y="1785537"/>
            <a:ext cx="8828315" cy="735747"/>
            <a:chOff x="1252538" y="2003059"/>
            <a:chExt cx="8828314" cy="735748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gray">
            <a:xfrm>
              <a:off x="1800225" y="2003059"/>
              <a:ext cx="8280627" cy="735748"/>
            </a:xfrm>
            <a:prstGeom prst="roundRect">
              <a:avLst>
                <a:gd name="adj" fmla="val 50000"/>
              </a:avLst>
            </a:prstGeom>
            <a:noFill/>
            <a:ln w="57150" algn="ctr">
              <a:solidFill>
                <a:srgbClr val="0563C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033B74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defTabSz="914332">
                <a:defRPr/>
              </a:pPr>
              <a:r>
                <a:rPr lang="en-US" sz="2800" b="1" kern="0">
                  <a:solidFill>
                    <a:srgbClr val="0000FF"/>
                  </a:solidFill>
                </a:rPr>
                <a:t>1. Giao tiếp, ứng xử có văn hóa qua mạng</a:t>
              </a:r>
              <a:endParaRPr lang="en-US" altLang="en-US" sz="28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1252538" y="2089151"/>
              <a:ext cx="609600" cy="604839"/>
              <a:chOff x="2078" y="1680"/>
              <a:chExt cx="1615" cy="1615"/>
            </a:xfrm>
          </p:grpSpPr>
          <p:sp>
            <p:nvSpPr>
              <p:cNvPr id="7" name="Oval 6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5715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32">
                  <a:defRPr/>
                </a:pPr>
                <a:endParaRPr lang="en-US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" name="Oval 7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32">
                  <a:defRPr/>
                </a:pPr>
                <a:endParaRPr lang="en-US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" name="Oval 8"/>
              <p:cNvSpPr>
                <a:spLocks noChangeArrowheads="1"/>
              </p:cNvSpPr>
              <p:nvPr/>
            </p:nvSpPr>
            <p:spPr bwMode="gray">
              <a:xfrm>
                <a:off x="2255" y="1767"/>
                <a:ext cx="688" cy="1445"/>
              </a:xfrm>
              <a:prstGeom prst="ellipse">
                <a:avLst/>
              </a:prstGeom>
              <a:gradFill rotWithShape="1">
                <a:gsLst>
                  <a:gs pos="0">
                    <a:srgbClr val="0563C1">
                      <a:gamma/>
                      <a:tint val="0"/>
                      <a:invGamma/>
                    </a:srgbClr>
                  </a:gs>
                  <a:gs pos="50000">
                    <a:srgbClr val="0563C1"/>
                  </a:gs>
                  <a:gs pos="100000">
                    <a:srgbClr val="0563C1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4332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Oval 9"/>
              <p:cNvSpPr>
                <a:spLocks noChangeArrowheads="1"/>
              </p:cNvSpPr>
              <p:nvPr/>
            </p:nvSpPr>
            <p:spPr bwMode="gray">
              <a:xfrm>
                <a:off x="2254" y="1766"/>
                <a:ext cx="688" cy="1445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4332">
                  <a:defRPr/>
                </a:pPr>
                <a:endParaRPr lang="en-US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" name="Oval 10"/>
              <p:cNvSpPr>
                <a:spLocks noChangeArrowheads="1"/>
              </p:cNvSpPr>
              <p:nvPr/>
            </p:nvSpPr>
            <p:spPr bwMode="gray">
              <a:xfrm>
                <a:off x="2339" y="1766"/>
                <a:ext cx="1093" cy="1445"/>
              </a:xfrm>
              <a:prstGeom prst="ellipse">
                <a:avLst/>
              </a:prstGeom>
              <a:gradFill rotWithShape="1">
                <a:gsLst>
                  <a:gs pos="0">
                    <a:srgbClr val="0563C1">
                      <a:gamma/>
                      <a:shade val="54118"/>
                      <a:invGamma/>
                    </a:srgbClr>
                  </a:gs>
                  <a:gs pos="50000">
                    <a:srgbClr val="0563C1"/>
                  </a:gs>
                  <a:gs pos="100000">
                    <a:srgbClr val="0563C1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914332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Oval 11"/>
              <p:cNvSpPr>
                <a:spLocks noChangeArrowheads="1"/>
              </p:cNvSpPr>
              <p:nvPr/>
            </p:nvSpPr>
            <p:spPr bwMode="gray">
              <a:xfrm>
                <a:off x="2376" y="1766"/>
                <a:ext cx="1056" cy="1445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defTabSz="914332">
                  <a:defRPr/>
                </a:pPr>
                <a:endParaRPr lang="en-US" altLang="en-US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1545763" y="3335773"/>
            <a:ext cx="9712787" cy="735747"/>
            <a:chOff x="1331913" y="4805789"/>
            <a:chExt cx="9166356" cy="735747"/>
          </a:xfrm>
        </p:grpSpPr>
        <p:sp>
          <p:nvSpPr>
            <p:cNvPr id="14" name="AutoShape 21"/>
            <p:cNvSpPr>
              <a:spLocks noChangeArrowheads="1"/>
            </p:cNvSpPr>
            <p:nvPr/>
          </p:nvSpPr>
          <p:spPr bwMode="gray">
            <a:xfrm>
              <a:off x="1866898" y="4805789"/>
              <a:ext cx="8631371" cy="735747"/>
            </a:xfrm>
            <a:prstGeom prst="roundRect">
              <a:avLst>
                <a:gd name="adj" fmla="val 50000"/>
              </a:avLst>
            </a:prstGeom>
            <a:noFill/>
            <a:ln w="57150" algn="ctr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defTabSz="914332">
                <a:spcBef>
                  <a:spcPct val="50000"/>
                </a:spcBef>
                <a:defRPr/>
              </a:pPr>
              <a:r>
                <a:rPr lang="en-US" sz="2800" b="1" kern="0">
                  <a:solidFill>
                    <a:srgbClr val="0000FF"/>
                  </a:solidFill>
                </a:rPr>
                <a:t>2. Làm gì khi gặp thông tin có nội dung xấu trên mạng?</a:t>
              </a:r>
              <a:endParaRPr lang="en-US" sz="2800" b="1" kern="0">
                <a:solidFill>
                  <a:srgbClr val="990000"/>
                </a:solidFill>
                <a:cs typeface="Arial" charset="0"/>
              </a:endParaRPr>
            </a:p>
          </p:txBody>
        </p:sp>
        <p:grpSp>
          <p:nvGrpSpPr>
            <p:cNvPr id="15" name="Group 22"/>
            <p:cNvGrpSpPr>
              <a:grpSpLocks/>
            </p:cNvGrpSpPr>
            <p:nvPr/>
          </p:nvGrpSpPr>
          <p:grpSpPr bwMode="auto">
            <a:xfrm>
              <a:off x="1331913" y="4873331"/>
              <a:ext cx="609600" cy="542294"/>
              <a:chOff x="2078" y="1764"/>
              <a:chExt cx="1615" cy="1448"/>
            </a:xfrm>
          </p:grpSpPr>
          <p:sp>
            <p:nvSpPr>
              <p:cNvPr id="16" name="Oval 23"/>
              <p:cNvSpPr>
                <a:spLocks noChangeArrowheads="1"/>
              </p:cNvSpPr>
              <p:nvPr/>
            </p:nvSpPr>
            <p:spPr bwMode="gray">
              <a:xfrm>
                <a:off x="2078" y="1765"/>
                <a:ext cx="1615" cy="144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5715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914332">
                  <a:defRPr/>
                </a:pPr>
                <a:endParaRPr lang="en-US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" name="Oval 24"/>
              <p:cNvSpPr>
                <a:spLocks noChangeArrowheads="1"/>
              </p:cNvSpPr>
              <p:nvPr/>
            </p:nvSpPr>
            <p:spPr bwMode="gray">
              <a:xfrm>
                <a:off x="2170" y="1764"/>
                <a:ext cx="1430" cy="1445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914332">
                  <a:defRPr/>
                </a:pPr>
                <a:endParaRPr lang="en-US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" name="Oval 17"/>
              <p:cNvSpPr>
                <a:spLocks noChangeArrowheads="1"/>
              </p:cNvSpPr>
              <p:nvPr/>
            </p:nvSpPr>
            <p:spPr bwMode="gray">
              <a:xfrm>
                <a:off x="2255" y="1767"/>
                <a:ext cx="1262" cy="1445"/>
              </a:xfrm>
              <a:prstGeom prst="ellipse">
                <a:avLst/>
              </a:prstGeom>
              <a:gradFill rotWithShape="1">
                <a:gsLst>
                  <a:gs pos="0">
                    <a:srgbClr val="0563C1">
                      <a:gamma/>
                      <a:tint val="0"/>
                      <a:invGamma/>
                    </a:srgbClr>
                  </a:gs>
                  <a:gs pos="50000">
                    <a:srgbClr val="0563C1"/>
                  </a:gs>
                  <a:gs pos="100000">
                    <a:srgbClr val="0563C1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914332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Oval 26"/>
              <p:cNvSpPr>
                <a:spLocks noChangeArrowheads="1"/>
              </p:cNvSpPr>
              <p:nvPr/>
            </p:nvSpPr>
            <p:spPr bwMode="gray">
              <a:xfrm>
                <a:off x="2254" y="1766"/>
                <a:ext cx="1262" cy="1445"/>
              </a:xfrm>
              <a:prstGeom prst="ellipse">
                <a:avLst/>
              </a:prstGeom>
              <a:gradFill rotWithShape="1">
                <a:gsLst>
                  <a:gs pos="0">
                    <a:srgbClr val="21B3E1"/>
                  </a:gs>
                  <a:gs pos="100000">
                    <a:srgbClr val="0F536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914332">
                  <a:defRPr/>
                </a:pPr>
                <a:endParaRPr lang="en-US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" name="Oval 19"/>
              <p:cNvSpPr>
                <a:spLocks noChangeArrowheads="1"/>
              </p:cNvSpPr>
              <p:nvPr/>
            </p:nvSpPr>
            <p:spPr bwMode="gray">
              <a:xfrm>
                <a:off x="2339" y="1766"/>
                <a:ext cx="1093" cy="1445"/>
              </a:xfrm>
              <a:prstGeom prst="ellipse">
                <a:avLst/>
              </a:prstGeom>
              <a:gradFill rotWithShape="1">
                <a:gsLst>
                  <a:gs pos="0">
                    <a:srgbClr val="0563C1">
                      <a:gamma/>
                      <a:shade val="54118"/>
                      <a:invGamma/>
                    </a:srgbClr>
                  </a:gs>
                  <a:gs pos="50000">
                    <a:srgbClr val="0563C1"/>
                  </a:gs>
                  <a:gs pos="100000">
                    <a:srgbClr val="0563C1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914332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Oval 28"/>
              <p:cNvSpPr>
                <a:spLocks noChangeArrowheads="1"/>
              </p:cNvSpPr>
              <p:nvPr/>
            </p:nvSpPr>
            <p:spPr bwMode="gray">
              <a:xfrm>
                <a:off x="2337" y="1766"/>
                <a:ext cx="1096" cy="1445"/>
              </a:xfrm>
              <a:prstGeom prst="ellipse">
                <a:avLst/>
              </a:prstGeom>
              <a:gradFill rotWithShape="1">
                <a:gsLst>
                  <a:gs pos="0">
                    <a:srgbClr val="FFCC99"/>
                  </a:gs>
                  <a:gs pos="100000">
                    <a:srgbClr val="82684E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914332">
                  <a:defRPr/>
                </a:pPr>
                <a:endParaRPr lang="en-US" altLang="en-US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1112377" y="4888408"/>
            <a:ext cx="9390183" cy="735747"/>
            <a:chOff x="1331913" y="4805787"/>
            <a:chExt cx="8861902" cy="735748"/>
          </a:xfrm>
        </p:grpSpPr>
        <p:sp>
          <p:nvSpPr>
            <p:cNvPr id="23" name="AutoShape 21"/>
            <p:cNvSpPr>
              <a:spLocks noChangeArrowheads="1"/>
            </p:cNvSpPr>
            <p:nvPr/>
          </p:nvSpPr>
          <p:spPr bwMode="gray">
            <a:xfrm>
              <a:off x="1866898" y="4805787"/>
              <a:ext cx="8326917" cy="735748"/>
            </a:xfrm>
            <a:prstGeom prst="roundRect">
              <a:avLst>
                <a:gd name="adj" fmla="val 50000"/>
              </a:avLst>
            </a:prstGeom>
            <a:noFill/>
            <a:ln w="57150" algn="ctr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defTabSz="914332">
                <a:spcBef>
                  <a:spcPct val="50000"/>
                </a:spcBef>
                <a:defRPr/>
              </a:pPr>
              <a:r>
                <a:rPr lang="en-US" sz="2800" b="1" kern="0">
                  <a:solidFill>
                    <a:srgbClr val="0000FF"/>
                  </a:solidFill>
                </a:rPr>
                <a:t>3. Tác hại và cách phòng tránh bệnh nghiện Internet</a:t>
              </a:r>
              <a:endParaRPr lang="en-US" sz="2800" b="1" kern="0">
                <a:solidFill>
                  <a:srgbClr val="990000"/>
                </a:solidFill>
                <a:cs typeface="Arial" charset="0"/>
              </a:endParaRPr>
            </a:p>
          </p:txBody>
        </p:sp>
        <p:grpSp>
          <p:nvGrpSpPr>
            <p:cNvPr id="24" name="Group 22"/>
            <p:cNvGrpSpPr>
              <a:grpSpLocks/>
            </p:cNvGrpSpPr>
            <p:nvPr/>
          </p:nvGrpSpPr>
          <p:grpSpPr bwMode="auto">
            <a:xfrm>
              <a:off x="1331913" y="4873331"/>
              <a:ext cx="609600" cy="542294"/>
              <a:chOff x="2078" y="1764"/>
              <a:chExt cx="1615" cy="1448"/>
            </a:xfrm>
          </p:grpSpPr>
          <p:sp>
            <p:nvSpPr>
              <p:cNvPr id="25" name="Oval 23"/>
              <p:cNvSpPr>
                <a:spLocks noChangeArrowheads="1"/>
              </p:cNvSpPr>
              <p:nvPr/>
            </p:nvSpPr>
            <p:spPr bwMode="gray">
              <a:xfrm>
                <a:off x="2078" y="1765"/>
                <a:ext cx="1615" cy="144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5715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914332">
                  <a:defRPr/>
                </a:pPr>
                <a:endParaRPr lang="en-US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" name="Oval 24"/>
              <p:cNvSpPr>
                <a:spLocks noChangeArrowheads="1"/>
              </p:cNvSpPr>
              <p:nvPr/>
            </p:nvSpPr>
            <p:spPr bwMode="gray">
              <a:xfrm>
                <a:off x="2170" y="1764"/>
                <a:ext cx="1430" cy="1445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914332">
                  <a:defRPr/>
                </a:pPr>
                <a:endParaRPr lang="en-US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" name="Oval 26"/>
              <p:cNvSpPr>
                <a:spLocks noChangeArrowheads="1"/>
              </p:cNvSpPr>
              <p:nvPr/>
            </p:nvSpPr>
            <p:spPr bwMode="gray">
              <a:xfrm>
                <a:off x="2255" y="1767"/>
                <a:ext cx="1262" cy="1445"/>
              </a:xfrm>
              <a:prstGeom prst="ellipse">
                <a:avLst/>
              </a:prstGeom>
              <a:gradFill rotWithShape="1">
                <a:gsLst>
                  <a:gs pos="0">
                    <a:srgbClr val="0563C1">
                      <a:gamma/>
                      <a:tint val="0"/>
                      <a:invGamma/>
                    </a:srgbClr>
                  </a:gs>
                  <a:gs pos="50000">
                    <a:srgbClr val="0563C1"/>
                  </a:gs>
                  <a:gs pos="100000">
                    <a:srgbClr val="0563C1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914332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26"/>
              <p:cNvSpPr>
                <a:spLocks noChangeArrowheads="1"/>
              </p:cNvSpPr>
              <p:nvPr/>
            </p:nvSpPr>
            <p:spPr bwMode="gray">
              <a:xfrm>
                <a:off x="2254" y="1766"/>
                <a:ext cx="1262" cy="1445"/>
              </a:xfrm>
              <a:prstGeom prst="ellipse">
                <a:avLst/>
              </a:prstGeom>
              <a:gradFill rotWithShape="1">
                <a:gsLst>
                  <a:gs pos="0">
                    <a:srgbClr val="21B3E1"/>
                  </a:gs>
                  <a:gs pos="100000">
                    <a:srgbClr val="0F536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914332">
                  <a:defRPr/>
                </a:pPr>
                <a:endParaRPr lang="en-US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" name="Oval 28"/>
              <p:cNvSpPr>
                <a:spLocks noChangeArrowheads="1"/>
              </p:cNvSpPr>
              <p:nvPr/>
            </p:nvSpPr>
            <p:spPr bwMode="gray">
              <a:xfrm>
                <a:off x="2339" y="1766"/>
                <a:ext cx="1093" cy="1445"/>
              </a:xfrm>
              <a:prstGeom prst="ellipse">
                <a:avLst/>
              </a:prstGeom>
              <a:gradFill rotWithShape="1">
                <a:gsLst>
                  <a:gs pos="0">
                    <a:srgbClr val="0563C1">
                      <a:gamma/>
                      <a:shade val="54118"/>
                      <a:invGamma/>
                    </a:srgbClr>
                  </a:gs>
                  <a:gs pos="50000">
                    <a:srgbClr val="0563C1"/>
                  </a:gs>
                  <a:gs pos="100000">
                    <a:srgbClr val="0563C1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914332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Oval 28"/>
              <p:cNvSpPr>
                <a:spLocks noChangeArrowheads="1"/>
              </p:cNvSpPr>
              <p:nvPr/>
            </p:nvSpPr>
            <p:spPr bwMode="gray">
              <a:xfrm>
                <a:off x="2337" y="1766"/>
                <a:ext cx="1096" cy="1445"/>
              </a:xfrm>
              <a:prstGeom prst="ellipse">
                <a:avLst/>
              </a:prstGeom>
              <a:solidFill>
                <a:srgbClr val="F7298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914332">
                  <a:defRPr/>
                </a:pPr>
                <a:endParaRPr lang="en-US" altLang="en-US" kern="0">
                  <a:solidFill>
                    <a:sysClr val="windowText" lastClr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85868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86BD0E-6321-4F55-8C58-97CD2138E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49" y="1179577"/>
            <a:ext cx="11181907" cy="24866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245AB6D-7C24-4D42-B218-47BA83947FC6}"/>
              </a:ext>
            </a:extLst>
          </p:cNvPr>
          <p:cNvSpPr/>
          <p:nvPr/>
        </p:nvSpPr>
        <p:spPr>
          <a:xfrm>
            <a:off x="473148" y="281463"/>
            <a:ext cx="117188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8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3. TÁC HẠI VÀ CÁCH PHÒNG TRÁNH BỆNH NGHIỆN INTERNET</a:t>
            </a:r>
          </a:p>
        </p:txBody>
      </p:sp>
    </p:spTree>
    <p:extLst>
      <p:ext uri="{BB962C8B-B14F-4D97-AF65-F5344CB8AC3E}">
        <p14:creationId xmlns:p14="http://schemas.microsoft.com/office/powerpoint/2010/main" val="254988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05" y="171451"/>
            <a:ext cx="11534503" cy="6632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4phu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3082" y="4886325"/>
            <a:ext cx="2948702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7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eu hien nghien intern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838" y="0"/>
            <a:ext cx="12210169" cy="685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1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8362B0C-6EF0-473F-9B72-74760DD3E4EC}"/>
              </a:ext>
            </a:extLst>
          </p:cNvPr>
          <p:cNvSpPr/>
          <p:nvPr/>
        </p:nvSpPr>
        <p:spPr>
          <a:xfrm>
            <a:off x="940986" y="1415105"/>
            <a:ext cx="5917014" cy="378565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342891" indent="-342891" defTabSz="342891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320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Bệnh nghiện Internet là: </a:t>
            </a:r>
            <a:r>
              <a:rPr lang="en-US" sz="3200" smtClean="0">
                <a:latin typeface="UTM Avo" panose="02040603050506020204" pitchFamily="18" charset="0"/>
                <a:cs typeface="Times New Roman" panose="02020603050405020304" pitchFamily="18" charset="0"/>
              </a:rPr>
              <a:t>sử </a:t>
            </a:r>
            <a:r>
              <a:rPr lang="en-US" sz="3200">
                <a:latin typeface="UTM Avo" panose="02040603050506020204" pitchFamily="18" charset="0"/>
                <a:cs typeface="Times New Roman" panose="02020603050405020304" pitchFamily="18" charset="0"/>
              </a:rPr>
              <a:t>dụng Internet </a:t>
            </a:r>
            <a:r>
              <a:rPr lang="vi-VN" sz="3200">
                <a:latin typeface="UTM Avo" panose="02040603050506020204" pitchFamily="18" charset="0"/>
                <a:cs typeface="Times New Roman" panose="02020603050405020304" pitchFamily="18" charset="0"/>
              </a:rPr>
              <a:t>liên tục</a:t>
            </a:r>
            <a:r>
              <a:rPr lang="en-US" sz="32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latin typeface="UTM Avo" panose="02040603050506020204" pitchFamily="18" charset="0"/>
                <a:cs typeface="Times New Roman" panose="02020603050405020304" pitchFamily="18" charset="0"/>
              </a:rPr>
              <a:t>từ </a:t>
            </a:r>
            <a:r>
              <a:rPr lang="en-US" sz="3200" b="1">
                <a:latin typeface="UTM Avo" panose="02040603050506020204" pitchFamily="18" charset="0"/>
                <a:cs typeface="Times New Roman" panose="02020603050405020304" pitchFamily="18" charset="0"/>
              </a:rPr>
              <a:t>5-6 giờ/ngày </a:t>
            </a:r>
            <a:r>
              <a:rPr lang="en-US" sz="3200" b="1" smtClean="0">
                <a:latin typeface="UTM Avo" panose="02040603050506020204" pitchFamily="18" charset="0"/>
                <a:cs typeface="Times New Roman" panose="02020603050405020304" pitchFamily="18" charset="0"/>
              </a:rPr>
              <a:t>(</a:t>
            </a:r>
            <a:r>
              <a:rPr lang="en-US" sz="3200" smtClean="0">
                <a:latin typeface="UTM Avo" panose="02040603050506020204" pitchFamily="18" charset="0"/>
                <a:cs typeface="Times New Roman" panose="02020603050405020304" pitchFamily="18" charset="0"/>
              </a:rPr>
              <a:t>hoặc </a:t>
            </a:r>
            <a:r>
              <a:rPr lang="en-US" sz="3200">
                <a:latin typeface="UTM Avo" panose="02040603050506020204" pitchFamily="18" charset="0"/>
                <a:cs typeface="Times New Roman" panose="02020603050405020304" pitchFamily="18" charset="0"/>
              </a:rPr>
              <a:t>từ </a:t>
            </a:r>
            <a:r>
              <a:rPr lang="en-US" sz="3200" b="1">
                <a:latin typeface="UTM Avo" panose="02040603050506020204" pitchFamily="18" charset="0"/>
                <a:cs typeface="Times New Roman" panose="02020603050405020304" pitchFamily="18" charset="0"/>
              </a:rPr>
              <a:t>38 giờ/tuần</a:t>
            </a:r>
            <a:r>
              <a:rPr lang="en-US" sz="3200">
                <a:latin typeface="UTM Avo" panose="02040603050506020204" pitchFamily="18" charset="0"/>
                <a:cs typeface="Times New Roman" panose="02020603050405020304" pitchFamily="18" charset="0"/>
              </a:rPr>
              <a:t>) không vì mục đích học tập hay công </a:t>
            </a:r>
            <a:r>
              <a:rPr lang="en-US" sz="3200" smtClean="0">
                <a:latin typeface="UTM Avo" panose="02040603050506020204" pitchFamily="18" charset="0"/>
                <a:cs typeface="Times New Roman" panose="02020603050405020304" pitchFamily="18" charset="0"/>
              </a:rPr>
              <a:t>việc.</a:t>
            </a:r>
            <a:endParaRPr lang="en-US" sz="320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529" y="1262636"/>
            <a:ext cx="4806538" cy="2527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528" y="4102372"/>
            <a:ext cx="4806538" cy="2403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42DC54E8-C95E-447A-8925-F15D281CD6B7}"/>
              </a:ext>
            </a:extLst>
          </p:cNvPr>
          <p:cNvCxnSpPr/>
          <p:nvPr/>
        </p:nvCxnSpPr>
        <p:spPr>
          <a:xfrm>
            <a:off x="1748049" y="734983"/>
            <a:ext cx="874142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1FA5B9A-C622-4103-870F-FB52B2A83D92}"/>
              </a:ext>
            </a:extLst>
          </p:cNvPr>
          <p:cNvSpPr/>
          <p:nvPr/>
        </p:nvSpPr>
        <p:spPr>
          <a:xfrm>
            <a:off x="1748048" y="142996"/>
            <a:ext cx="9551325" cy="57996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 defTabSz="342891">
              <a:lnSpc>
                <a:spcPct val="150000"/>
              </a:lnSpc>
            </a:pPr>
            <a:r>
              <a:rPr lang="en-US" sz="2400" b="1" smtClean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BỆNH </a:t>
            </a:r>
            <a:r>
              <a:rPr lang="vi-VN" sz="2400" b="1" smtClean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NGHIỆN INTERNET</a:t>
            </a:r>
            <a:endParaRPr lang="vi-VN" sz="2400" b="1">
              <a:solidFill>
                <a:srgbClr val="C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20" y="347602"/>
            <a:ext cx="965733" cy="92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0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71FA5B9A-C622-4103-870F-FB52B2A83D92}"/>
              </a:ext>
            </a:extLst>
          </p:cNvPr>
          <p:cNvSpPr/>
          <p:nvPr/>
        </p:nvSpPr>
        <p:spPr>
          <a:xfrm>
            <a:off x="1656608" y="142996"/>
            <a:ext cx="9551325" cy="64632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just" defTabSz="342891">
              <a:lnSpc>
                <a:spcPct val="150000"/>
              </a:lnSpc>
            </a:pPr>
            <a:r>
              <a:rPr lang="vi-VN" sz="2400" b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 SỐ TÁC HẠI ẢNH HƯỞNG TỚI NGƯỜI NGHIỆN INTERNET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42DC54E8-C95E-447A-8925-F15D281CD6B7}"/>
              </a:ext>
            </a:extLst>
          </p:cNvPr>
          <p:cNvCxnSpPr/>
          <p:nvPr/>
        </p:nvCxnSpPr>
        <p:spPr>
          <a:xfrm>
            <a:off x="1748049" y="734983"/>
            <a:ext cx="874142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8362B0C-6EF0-473F-9B72-74760DD3E4EC}"/>
              </a:ext>
            </a:extLst>
          </p:cNvPr>
          <p:cNvSpPr/>
          <p:nvPr/>
        </p:nvSpPr>
        <p:spPr>
          <a:xfrm>
            <a:off x="485300" y="1243655"/>
            <a:ext cx="5423912" cy="66120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342891" indent="-342891" algn="just" defTabSz="342891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 hưởng xấu đến sức khỏe</a:t>
            </a:r>
            <a:endParaRPr lang="en-US" sz="280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100" y="1113701"/>
            <a:ext cx="4434630" cy="248339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8362B0C-6EF0-473F-9B72-74760DD3E4EC}"/>
              </a:ext>
            </a:extLst>
          </p:cNvPr>
          <p:cNvSpPr/>
          <p:nvPr/>
        </p:nvSpPr>
        <p:spPr>
          <a:xfrm>
            <a:off x="485300" y="2037882"/>
            <a:ext cx="6582250" cy="66120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342891" indent="-342891" algn="just" defTabSz="342891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Thiếu giao </a:t>
            </a:r>
            <a:r>
              <a:rPr lang="en-US" sz="280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tiếp với thế giới xung </a:t>
            </a:r>
            <a:r>
              <a:rPr lang="en-US" sz="280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quanh</a:t>
            </a:r>
            <a:endParaRPr lang="en-US" sz="280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150" y="1686329"/>
            <a:ext cx="4415580" cy="29377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5300" y="2832109"/>
            <a:ext cx="586250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just" defTabSz="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Khó </a:t>
            </a:r>
            <a:r>
              <a:rPr lang="en-US" sz="280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 trung vào công việc, học tập</a:t>
            </a:r>
            <a:endParaRPr lang="vi-VN" sz="28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370" y="2668998"/>
            <a:ext cx="5139480" cy="28881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5300" y="3703795"/>
            <a:ext cx="817403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just" defTabSz="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Tăng </a:t>
            </a:r>
            <a:r>
              <a:rPr lang="en-US" sz="280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nguy cơ tham gia vào các vụ bắt nạt trên mạng</a:t>
            </a:r>
            <a:endParaRPr lang="vi-VN" sz="28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420" y="1113701"/>
            <a:ext cx="4360593" cy="24113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5300" y="4575481"/>
            <a:ext cx="618310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just" defTabSz="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Dễ </a:t>
            </a:r>
            <a:r>
              <a:rPr lang="en-US" sz="280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 dắt đến các trang thông tin xấu</a:t>
            </a:r>
            <a:endParaRPr lang="vi-VN" sz="28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0" y="4643918"/>
            <a:ext cx="3724263" cy="221408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85300" y="5447169"/>
            <a:ext cx="537358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just" defTabSz="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Dễ </a:t>
            </a:r>
            <a:r>
              <a:rPr lang="en-US" sz="280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bị nghiện trò chơi trực tuyến</a:t>
            </a:r>
            <a:endParaRPr lang="vi-VN" sz="28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455" y="4727498"/>
            <a:ext cx="2143125" cy="21431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70" y="252352"/>
            <a:ext cx="965733" cy="92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67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13317</TotalTime>
  <Words>399</Words>
  <Application>Microsoft Office PowerPoint</Application>
  <PresentationFormat>Custom</PresentationFormat>
  <Paragraphs>61</Paragraphs>
  <Slides>23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1_Office 主题</vt:lpstr>
      <vt:lpstr>2_Office 主题</vt:lpstr>
      <vt:lpstr>1_Office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dell</cp:lastModifiedBy>
  <cp:revision>578</cp:revision>
  <dcterms:created xsi:type="dcterms:W3CDTF">2021-11-14T08:33:55Z</dcterms:created>
  <dcterms:modified xsi:type="dcterms:W3CDTF">2025-04-24T07:46:46Z</dcterms:modified>
</cp:coreProperties>
</file>