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Noto Serif Bold" panose="02020800060500020200" pitchFamily="18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Noto Serif" panose="02020600060500020200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9" d="100"/>
          <a:sy n="49" d="100"/>
        </p:scale>
        <p:origin x="-576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F4301-E2BE-4D47-8D7D-EE81ADF92D06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F7F77-42EF-49FD-BC5D-25ECB29B0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4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7F77-42EF-49FD-BC5D-25ECB29B0D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89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7F77-42EF-49FD-BC5D-25ECB29B0D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80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7F77-42EF-49FD-BC5D-25ECB29B0D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46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7F77-42EF-49FD-BC5D-25ECB29B0D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91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7F77-42EF-49FD-BC5D-25ECB29B0D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08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7F77-42EF-49FD-BC5D-25ECB29B0D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49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7F77-42EF-49FD-BC5D-25ECB29B0D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37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1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1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1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21" Type="http://schemas.openxmlformats.org/officeDocument/2006/relationships/image" Target="../media/image21.pn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10" Type="http://schemas.openxmlformats.org/officeDocument/2006/relationships/image" Target="../media/image4.png"/><Relationship Id="rId19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6.png"/><Relationship Id="rId2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46951" y="760459"/>
            <a:ext cx="1590160" cy="1383441"/>
          </a:xfrm>
          <a:custGeom>
            <a:avLst/>
            <a:gdLst/>
            <a:ahLst/>
            <a:cxnLst/>
            <a:rect l="l" t="t" r="r" b="b"/>
            <a:pathLst>
              <a:path w="1590160" h="1383441">
                <a:moveTo>
                  <a:pt x="0" y="0"/>
                </a:moveTo>
                <a:lnTo>
                  <a:pt x="1590160" y="0"/>
                </a:lnTo>
                <a:lnTo>
                  <a:pt x="1590160" y="1383441"/>
                </a:lnTo>
                <a:lnTo>
                  <a:pt x="0" y="138344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8923" t="-17450" r="-9432" b="-18590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363960" y="5766598"/>
            <a:ext cx="9040804" cy="4520402"/>
          </a:xfrm>
          <a:custGeom>
            <a:avLst/>
            <a:gdLst/>
            <a:ahLst/>
            <a:cxnLst/>
            <a:rect l="l" t="t" r="r" b="b"/>
            <a:pathLst>
              <a:path w="9040804" h="4520402">
                <a:moveTo>
                  <a:pt x="0" y="0"/>
                </a:moveTo>
                <a:lnTo>
                  <a:pt x="9040804" y="0"/>
                </a:lnTo>
                <a:lnTo>
                  <a:pt x="9040804" y="4520402"/>
                </a:lnTo>
                <a:lnTo>
                  <a:pt x="0" y="452040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649988" y="2247900"/>
            <a:ext cx="10988025" cy="75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CHỦ ĐỀ 1: MÁY TÍNH VÀ CỘNG ĐỒNG</a:t>
            </a:r>
            <a:r>
              <a:rPr lang="en-US" sz="4499">
                <a:solidFill>
                  <a:srgbClr val="000000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52771" y="3768737"/>
            <a:ext cx="14382459" cy="152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 b="1">
                <a:solidFill>
                  <a:srgbClr val="6471C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BÀI 1. THIẾT BỊ VÀO - RA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65113" y="772764"/>
            <a:ext cx="2638497" cy="679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7E7C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TIN HỌC 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B44BB7F-8EAB-FD14-7364-026362D6AD73}"/>
              </a:ext>
            </a:extLst>
          </p:cNvPr>
          <p:cNvSpPr/>
          <p:nvPr/>
        </p:nvSpPr>
        <p:spPr>
          <a:xfrm>
            <a:off x="11397536" y="8848502"/>
            <a:ext cx="405244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  <a:endParaRPr lang="vi-VN" sz="30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78D3D3A-573C-4AF7-E085-BD4D8768FD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3798" y="565731"/>
            <a:ext cx="6218483" cy="166761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FCFE05B-CE6C-F0CC-98EB-941D79075974}"/>
              </a:ext>
            </a:extLst>
          </p:cNvPr>
          <p:cNvSpPr/>
          <p:nvPr/>
        </p:nvSpPr>
        <p:spPr>
          <a:xfrm>
            <a:off x="593797" y="2415117"/>
            <a:ext cx="17060654" cy="638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vào có chức năng gì?</a:t>
            </a:r>
            <a:endParaRPr lang="vi-VN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 thông tin ra ngoài</a:t>
            </a:r>
            <a:endParaRPr lang="vi-VN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 thông tin vào máy tính</a:t>
            </a:r>
            <a:endParaRPr lang="vi-VN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thông tin thành dữ liệu</a:t>
            </a:r>
            <a:endParaRPr lang="vi-VN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 thị nội dung lên màn hình</a:t>
            </a:r>
            <a:endParaRPr lang="vi-VN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 thị đáp án</a:t>
            </a:r>
            <a:endParaRPr lang="vi-VN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án đúng là: B</a:t>
            </a:r>
            <a:endParaRPr lang="vi-VN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 để đưa thông tin vào máy tính như bàn phím, chuột, micro, …</a:t>
            </a:r>
            <a:endParaRPr lang="vi-VN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97E8B39-93A0-A82E-3E16-3427B30F5A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133278" y="8117939"/>
            <a:ext cx="1448002" cy="1467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0333A39-F3E1-5D25-1CB0-094646D6D9B3}"/>
              </a:ext>
            </a:extLst>
          </p:cNvPr>
          <p:cNvSpPr/>
          <p:nvPr/>
        </p:nvSpPr>
        <p:spPr>
          <a:xfrm>
            <a:off x="11397536" y="8848502"/>
            <a:ext cx="405244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  <a:endParaRPr lang="vi-VN" sz="30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769193-9D1E-E5E2-9DA9-1116CD6E68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3798" y="565731"/>
            <a:ext cx="6218483" cy="166761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F24E576-DB6B-A14D-6EDA-3AB3B9D69120}"/>
              </a:ext>
            </a:extLst>
          </p:cNvPr>
          <p:cNvSpPr/>
          <p:nvPr/>
        </p:nvSpPr>
        <p:spPr>
          <a:xfrm>
            <a:off x="593798" y="2493494"/>
            <a:ext cx="16246402" cy="638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ra có chức năng gì?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nhận thông tin.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 thông tin vào máy tính.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thông tin thành dữ liệu.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 dữ liệu từ máy tính ra ngoài.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 thị đáp án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án đúng là: D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 để đưa dữ liệu từ máy tính ra ngoài như màn hình, máy in, loa, ...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71903B4-6FFE-951D-D042-E67D7A5633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133278" y="8117939"/>
            <a:ext cx="1448002" cy="1467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4899CD4-6915-C1EF-2220-4E7ADFD50B39}"/>
              </a:ext>
            </a:extLst>
          </p:cNvPr>
          <p:cNvSpPr/>
          <p:nvPr/>
        </p:nvSpPr>
        <p:spPr>
          <a:xfrm>
            <a:off x="11397536" y="8848502"/>
            <a:ext cx="405244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  <a:endParaRPr lang="vi-VN" sz="30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AA27F55-6E4B-8AB9-FC34-B2B169C45A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3798" y="565731"/>
            <a:ext cx="6218483" cy="166761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76D40E5-3B34-FB11-065D-E95053939767}"/>
              </a:ext>
            </a:extLst>
          </p:cNvPr>
          <p:cNvSpPr/>
          <p:nvPr/>
        </p:nvSpPr>
        <p:spPr>
          <a:xfrm>
            <a:off x="593797" y="2233344"/>
            <a:ext cx="15591083" cy="7078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thiết bị như màn hình, loa được gọi là?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vào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ra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xử lý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lưu trữ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 thị đáp án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án đúng là: B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 hình, loa được gọi là thiết bị ra dùng để đưa thông tin trong máy tính ra ngoài.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F60A51B-681A-531E-B802-F68D4A928C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133278" y="8117939"/>
            <a:ext cx="1448002" cy="1467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B8EBBC9-4CDD-AAFD-C097-3185BC2B2371}"/>
              </a:ext>
            </a:extLst>
          </p:cNvPr>
          <p:cNvSpPr/>
          <p:nvPr/>
        </p:nvSpPr>
        <p:spPr>
          <a:xfrm>
            <a:off x="11397536" y="8848502"/>
            <a:ext cx="405244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  <a:endParaRPr lang="vi-VN" sz="30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D80855-15C7-6CE0-81BD-28F29643B58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3798" y="565731"/>
            <a:ext cx="6218483" cy="166761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27DCC29-C25D-01D8-9D7E-73554F036A9D}"/>
              </a:ext>
            </a:extLst>
          </p:cNvPr>
          <p:cNvSpPr/>
          <p:nvPr/>
        </p:nvSpPr>
        <p:spPr>
          <a:xfrm>
            <a:off x="593797" y="2233344"/>
            <a:ext cx="16590392" cy="7193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thiết bị như bàn phím, chuột được gọi là?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vào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ra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xử lý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lưu trữ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 thị đáp án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án đúng là: A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 phím, chuột được gọi là thiết bị vào dùng để đưa thông tin </a:t>
            </a:r>
            <a:r>
              <a:rPr lang="vi-VN" sz="4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endParaRPr lang="en-US" sz="42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 tính.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D565FE2-6F6C-DC64-EF52-86262C29D60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133278" y="8117939"/>
            <a:ext cx="1448002" cy="1467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2167256-6117-4F42-5F4C-540D67727D21}"/>
              </a:ext>
            </a:extLst>
          </p:cNvPr>
          <p:cNvSpPr/>
          <p:nvPr/>
        </p:nvSpPr>
        <p:spPr>
          <a:xfrm>
            <a:off x="11397536" y="8848502"/>
            <a:ext cx="405244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  <a:endParaRPr lang="vi-VN" sz="30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E1B5EBF-D3D2-C244-6BB2-0A9DBFB4BC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3798" y="565731"/>
            <a:ext cx="6218483" cy="166761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52D2017-DF1C-0956-10D8-4CFF244EFE24}"/>
              </a:ext>
            </a:extLst>
          </p:cNvPr>
          <p:cNvSpPr/>
          <p:nvPr/>
        </p:nvSpPr>
        <p:spPr>
          <a:xfrm>
            <a:off x="593798" y="2233344"/>
            <a:ext cx="16903899" cy="7193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các nhóm thiết bị sau, nhóm thiết bị vào là: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Chuột, loa, máy in.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 phím, chuột, màn hình.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 phím, chuột, micro.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Chuột, màn hình, loa.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 thị đáp án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án đúng là: C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vào dùng để đưa thông tin vào máy tính như bàn phím, </a:t>
            </a:r>
            <a:r>
              <a:rPr lang="vi-VN" sz="4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chuột,</a:t>
            </a:r>
            <a:endParaRPr lang="en-US" sz="42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micro, …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BDA2109-AFC6-D403-B4F2-B5D8BCE9793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133278" y="8117939"/>
            <a:ext cx="1448002" cy="1467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08488" y="915082"/>
            <a:ext cx="16871024" cy="5778326"/>
          </a:xfrm>
          <a:custGeom>
            <a:avLst/>
            <a:gdLst/>
            <a:ahLst/>
            <a:cxnLst/>
            <a:rect l="l" t="t" r="r" b="b"/>
            <a:pathLst>
              <a:path w="16871024" h="5778326">
                <a:moveTo>
                  <a:pt x="0" y="0"/>
                </a:moveTo>
                <a:lnTo>
                  <a:pt x="16871024" y="0"/>
                </a:lnTo>
                <a:lnTo>
                  <a:pt x="16871024" y="5778326"/>
                </a:lnTo>
                <a:lnTo>
                  <a:pt x="0" y="57783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862433" y="6113181"/>
            <a:ext cx="2665861" cy="2855006"/>
          </a:xfrm>
          <a:custGeom>
            <a:avLst/>
            <a:gdLst/>
            <a:ahLst/>
            <a:cxnLst/>
            <a:rect l="l" t="t" r="r" b="b"/>
            <a:pathLst>
              <a:path w="2665861" h="2855006">
                <a:moveTo>
                  <a:pt x="0" y="0"/>
                </a:moveTo>
                <a:lnTo>
                  <a:pt x="2665862" y="0"/>
                </a:lnTo>
                <a:lnTo>
                  <a:pt x="2665862" y="2855005"/>
                </a:lnTo>
                <a:lnTo>
                  <a:pt x="0" y="285500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312633" y="585714"/>
            <a:ext cx="15518393" cy="9115572"/>
          </a:xfrm>
          <a:custGeom>
            <a:avLst/>
            <a:gdLst/>
            <a:ahLst/>
            <a:cxnLst/>
            <a:rect l="l" t="t" r="r" b="b"/>
            <a:pathLst>
              <a:path w="15518393" h="9115572">
                <a:moveTo>
                  <a:pt x="0" y="0"/>
                </a:moveTo>
                <a:lnTo>
                  <a:pt x="15518392" y="0"/>
                </a:lnTo>
                <a:lnTo>
                  <a:pt x="15518392" y="9115572"/>
                </a:lnTo>
                <a:lnTo>
                  <a:pt x="0" y="911557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072" b="-1072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5E9C25E-6941-D9AA-DC38-BF5B1BACB62C}"/>
              </a:ext>
            </a:extLst>
          </p:cNvPr>
          <p:cNvSpPr/>
          <p:nvPr/>
        </p:nvSpPr>
        <p:spPr>
          <a:xfrm>
            <a:off x="921789" y="439433"/>
            <a:ext cx="5326611" cy="998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lnSpc>
                <a:spcPct val="150000"/>
              </a:lnSpc>
            </a:pPr>
            <a:r>
              <a:rPr lang="en-US" sz="44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THIẾT BỊ VÀO - RA</a:t>
            </a:r>
            <a:endParaRPr lang="vi-VN" sz="44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EB081D1-A045-E70D-B1AD-CD1F09395494}"/>
              </a:ext>
            </a:extLst>
          </p:cNvPr>
          <p:cNvGrpSpPr/>
          <p:nvPr/>
        </p:nvGrpSpPr>
        <p:grpSpPr>
          <a:xfrm>
            <a:off x="921788" y="1758725"/>
            <a:ext cx="16236413" cy="3718560"/>
            <a:chOff x="1117599" y="3528268"/>
            <a:chExt cx="10824275" cy="24790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3D0E0961-D046-1AE6-7CE0-9ADC6AAFCFD4}"/>
                </a:ext>
              </a:extLst>
            </p:cNvPr>
            <p:cNvGrpSpPr/>
            <p:nvPr/>
          </p:nvGrpSpPr>
          <p:grpSpPr>
            <a:xfrm>
              <a:off x="1117599" y="3528268"/>
              <a:ext cx="10824275" cy="2479040"/>
              <a:chOff x="1493519" y="3891280"/>
              <a:chExt cx="10824275" cy="2479040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xmlns="" id="{DF345AAD-C3DE-B4B3-E5DC-B010C89D48D1}"/>
                  </a:ext>
                </a:extLst>
              </p:cNvPr>
              <p:cNvSpPr/>
              <p:nvPr/>
            </p:nvSpPr>
            <p:spPr>
              <a:xfrm>
                <a:off x="1493520" y="3891280"/>
                <a:ext cx="4572000" cy="958098"/>
              </a:xfrm>
              <a:prstGeom prst="roundRect">
                <a:avLst>
                  <a:gd name="adj" fmla="val 24968"/>
                </a:avLst>
              </a:prstGeom>
              <a:solidFill>
                <a:srgbClr val="79C8BB"/>
              </a:solidFill>
              <a:ln w="28575">
                <a:solidFill>
                  <a:srgbClr val="79C8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xmlns="" id="{AE53B76A-DCEA-C7D1-8C33-5072FDE1C329}"/>
                  </a:ext>
                </a:extLst>
              </p:cNvPr>
              <p:cNvSpPr/>
              <p:nvPr/>
            </p:nvSpPr>
            <p:spPr>
              <a:xfrm>
                <a:off x="1493519" y="4460240"/>
                <a:ext cx="10824275" cy="1910080"/>
              </a:xfrm>
              <a:prstGeom prst="roundRect">
                <a:avLst>
                  <a:gd name="adj" fmla="val 12944"/>
                </a:avLst>
              </a:prstGeom>
              <a:solidFill>
                <a:schemeClr val="bg1"/>
              </a:solidFill>
              <a:ln w="19050">
                <a:solidFill>
                  <a:srgbClr val="79C8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2DEC43A6-E7CE-60D0-FF54-73F5BF651F63}"/>
                  </a:ext>
                </a:extLst>
              </p:cNvPr>
              <p:cNvSpPr/>
              <p:nvPr/>
            </p:nvSpPr>
            <p:spPr>
              <a:xfrm>
                <a:off x="1632193" y="3941639"/>
                <a:ext cx="1913647" cy="440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514350">
                  <a:lnSpc>
                    <a:spcPct val="135000"/>
                  </a:lnSpc>
                </a:pPr>
                <a:r>
                  <a:rPr lang="en-US" sz="3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Hoạt động 1</a:t>
                </a:r>
                <a:endParaRPr lang="vi-VN" sz="3000" b="1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098B6B14-6BC0-002F-3878-4FD58A64448F}"/>
                  </a:ext>
                </a:extLst>
              </p:cNvPr>
              <p:cNvSpPr/>
              <p:nvPr/>
            </p:nvSpPr>
            <p:spPr>
              <a:xfrm>
                <a:off x="3469640" y="3936428"/>
                <a:ext cx="2545080" cy="912950"/>
              </a:xfrm>
              <a:prstGeom prst="roundRect">
                <a:avLst>
                  <a:gd name="adj" fmla="val 25052"/>
                </a:avLst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486E266F-8CF9-F2D2-0346-5C5E244C8C26}"/>
                </a:ext>
              </a:extLst>
            </p:cNvPr>
            <p:cNvSpPr/>
            <p:nvPr/>
          </p:nvSpPr>
          <p:spPr>
            <a:xfrm>
              <a:off x="3093720" y="3578627"/>
              <a:ext cx="2545079" cy="440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lnSpc>
                  <a:spcPct val="135000"/>
                </a:lnSpc>
              </a:pPr>
              <a:r>
                <a:rPr lang="en-US" sz="3000" b="1">
                  <a:latin typeface="UTM Avo" panose="02040603050506020204" pitchFamily="18" charset="0"/>
                  <a:cs typeface="Times New Roman" panose="02020603050405020304" pitchFamily="18" charset="0"/>
                </a:rPr>
                <a:t>Thiết bị vào – ra </a:t>
              </a:r>
              <a:endParaRPr lang="vi-VN" sz="3000" b="1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BF8F697-4B57-95C8-6E0F-15FDB51C9796}"/>
              </a:ext>
            </a:extLst>
          </p:cNvPr>
          <p:cNvSpPr/>
          <p:nvPr/>
        </p:nvSpPr>
        <p:spPr>
          <a:xfrm>
            <a:off x="1129799" y="2769327"/>
            <a:ext cx="15181871" cy="2531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Em hãy quan sát Hình 1.1 và trả lời các câu hỏi sau: </a:t>
            </a:r>
            <a:endParaRPr lang="en-US" sz="30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514350">
              <a:lnSpc>
                <a:spcPct val="135000"/>
              </a:lnSpc>
            </a:pPr>
            <a:r>
              <a:rPr lang="vi-VN" sz="3000" b="1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Các thiết bị trong hình làm việc với dạng thông tin nào? </a:t>
            </a:r>
            <a:endParaRPr lang="en-US" sz="30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514350">
              <a:lnSpc>
                <a:spcPct val="135000"/>
              </a:lnSpc>
            </a:pPr>
            <a:r>
              <a:rPr lang="vi-VN" sz="3000" b="1">
                <a:latin typeface="UTM Avo" panose="02040603050506020204" pitchFamily="18" charset="0"/>
                <a:cs typeface="Times New Roman" panose="02020603050405020304" pitchFamily="18" charset="0"/>
              </a:rPr>
              <a:t>2.</a:t>
            </a: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 Thiết bị nào tiếp nhận thông tin và chuyển vào máy tính? </a:t>
            </a:r>
            <a:endParaRPr lang="en-US" sz="30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514350">
              <a:lnSpc>
                <a:spcPct val="135000"/>
              </a:lnSpc>
            </a:pPr>
            <a:r>
              <a:rPr lang="vi-VN" sz="3000" b="1">
                <a:latin typeface="UTM Avo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Thiết bị nào nhận thông tin từ máy tính đưa ra bên ngoài?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D663187-BA54-0298-E8C8-9957C6FFDF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562609" y="1727898"/>
            <a:ext cx="4131011" cy="368863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6DC3C92-6D5A-3F26-1E6D-7EB79F3BFC25}"/>
              </a:ext>
            </a:extLst>
          </p:cNvPr>
          <p:cNvSpPr/>
          <p:nvPr/>
        </p:nvSpPr>
        <p:spPr>
          <a:xfrm>
            <a:off x="2565034" y="5754133"/>
            <a:ext cx="14798507" cy="661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Micro và loa trong </a:t>
            </a:r>
            <a:r>
              <a:rPr lang="en-US" sz="3000">
                <a:latin typeface="UTM Avo" panose="02040603050506020204" pitchFamily="18" charset="0"/>
                <a:cs typeface="Times New Roman" panose="02020603050405020304" pitchFamily="18" charset="0"/>
              </a:rPr>
              <a:t>hình </a:t>
            </a: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làm việc với thông tin dạng âm thanh. </a:t>
            </a:r>
            <a:endParaRPr lang="en-US" sz="30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D135D43-FB8D-9E2F-E360-A6D1C2253C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4461" y="5713543"/>
            <a:ext cx="1332972" cy="132858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1F6006C-6399-E27E-117E-A7BBA92D5A1D}"/>
              </a:ext>
            </a:extLst>
          </p:cNvPr>
          <p:cNvSpPr/>
          <p:nvPr/>
        </p:nvSpPr>
        <p:spPr>
          <a:xfrm>
            <a:off x="2565033" y="6501819"/>
            <a:ext cx="7462887" cy="1284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• Micro thu nhận âm thanh và chuyển vào máy tính để mã hoá</a:t>
            </a:r>
            <a:r>
              <a:rPr lang="en-US" sz="30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thành dữ liệu số.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4D810A7-98EF-8F76-E111-6FA4F65671D6}"/>
              </a:ext>
            </a:extLst>
          </p:cNvPr>
          <p:cNvSpPr/>
          <p:nvPr/>
        </p:nvSpPr>
        <p:spPr>
          <a:xfrm>
            <a:off x="2565034" y="7810430"/>
            <a:ext cx="6848447" cy="1907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• Loa nhận dữ liệu từ máy tính, thể hiện ra bên ngoài dưới dạng âm thanh mà chúng ta có thể nghe thấy.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9B655B4-640D-9091-AD8C-203DFBDEBC2F}"/>
              </a:ext>
            </a:extLst>
          </p:cNvPr>
          <p:cNvSpPr/>
          <p:nvPr/>
        </p:nvSpPr>
        <p:spPr>
          <a:xfrm>
            <a:off x="11173299" y="6725480"/>
            <a:ext cx="3868581" cy="661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Micro </a:t>
            </a:r>
            <a:r>
              <a:rPr lang="en-US" sz="3000">
                <a:latin typeface="UTM Avo" panose="02040603050506020204" pitchFamily="18" charset="0"/>
                <a:cs typeface="Times New Roman" panose="02020603050405020304" pitchFamily="18" charset="0"/>
              </a:rPr>
              <a:t>là </a:t>
            </a:r>
            <a:r>
              <a:rPr lang="en-US" sz="30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thiết bị vào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xmlns="" id="{B32CDF9F-6070-E1A6-CC7B-6916A7DE5048}"/>
              </a:ext>
            </a:extLst>
          </p:cNvPr>
          <p:cNvSpPr/>
          <p:nvPr/>
        </p:nvSpPr>
        <p:spPr>
          <a:xfrm rot="16200000">
            <a:off x="10258844" y="6830596"/>
            <a:ext cx="683532" cy="53017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6EC5490-066E-06D2-8F93-BA437F153DFB}"/>
              </a:ext>
            </a:extLst>
          </p:cNvPr>
          <p:cNvSpPr/>
          <p:nvPr/>
        </p:nvSpPr>
        <p:spPr>
          <a:xfrm>
            <a:off x="11173299" y="8351999"/>
            <a:ext cx="3868581" cy="661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en-US" sz="3000">
                <a:latin typeface="UTM Avo" panose="02040603050506020204" pitchFamily="18" charset="0"/>
                <a:cs typeface="Times New Roman" panose="02020603050405020304" pitchFamily="18" charset="0"/>
              </a:rPr>
              <a:t>Loa là </a:t>
            </a:r>
            <a:r>
              <a:rPr lang="en-US" sz="30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thiết bị ra</a:t>
            </a: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xmlns="" id="{873FADD0-B9EF-8B9D-CD2D-F7E71C85AB40}"/>
              </a:ext>
            </a:extLst>
          </p:cNvPr>
          <p:cNvSpPr/>
          <p:nvPr/>
        </p:nvSpPr>
        <p:spPr>
          <a:xfrm rot="16200000">
            <a:off x="10258844" y="8400316"/>
            <a:ext cx="683532" cy="53017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5" grpId="0"/>
      <p:bldP spid="25" grpId="1" uiExpand="1" build="allAtOnce"/>
      <p:bldP spid="27" grpId="0"/>
      <p:bldP spid="29" grpId="0"/>
      <p:bldP spid="30" grpId="0"/>
      <p:bldP spid="31" grpId="0"/>
      <p:bldP spid="32" grpId="0" animBg="1"/>
      <p:bldP spid="33" grpId="0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391139" y="872315"/>
            <a:ext cx="13505723" cy="8542370"/>
          </a:xfrm>
          <a:custGeom>
            <a:avLst/>
            <a:gdLst/>
            <a:ahLst/>
            <a:cxnLst/>
            <a:rect l="l" t="t" r="r" b="b"/>
            <a:pathLst>
              <a:path w="13505723" h="8542370">
                <a:moveTo>
                  <a:pt x="0" y="0"/>
                </a:moveTo>
                <a:lnTo>
                  <a:pt x="13505722" y="0"/>
                </a:lnTo>
                <a:lnTo>
                  <a:pt x="13505722" y="8542370"/>
                </a:lnTo>
                <a:lnTo>
                  <a:pt x="0" y="85423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972938" y="753973"/>
            <a:ext cx="16342124" cy="8947313"/>
          </a:xfrm>
          <a:custGeom>
            <a:avLst/>
            <a:gdLst/>
            <a:ahLst/>
            <a:cxnLst/>
            <a:rect l="l" t="t" r="r" b="b"/>
            <a:pathLst>
              <a:path w="16342124" h="8947313">
                <a:moveTo>
                  <a:pt x="0" y="0"/>
                </a:moveTo>
                <a:lnTo>
                  <a:pt x="16342124" y="0"/>
                </a:lnTo>
                <a:lnTo>
                  <a:pt x="16342124" y="8947313"/>
                </a:lnTo>
                <a:lnTo>
                  <a:pt x="0" y="894731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39880" y="521245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9E36C4C4-0575-1076-38E7-1137D36043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780" y="809210"/>
            <a:ext cx="1366986" cy="136249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9918BDFB-F41B-88CA-ADC9-1314663C6A7A}"/>
              </a:ext>
            </a:extLst>
          </p:cNvPr>
          <p:cNvSpPr/>
          <p:nvPr/>
        </p:nvSpPr>
        <p:spPr>
          <a:xfrm>
            <a:off x="2327722" y="583213"/>
            <a:ext cx="150663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en-US" sz="4000">
                <a:solidFill>
                  <a:srgbClr val="ED337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vi-VN" sz="4000">
                <a:solidFill>
                  <a:srgbClr val="ED337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hiết bị vào – ra được thiết kế rất đa dạng đáp ứng được những nhu cầu khác nhau của người sử dụng.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657C439C-605B-4E61-2475-5D33B12D91A2}"/>
              </a:ext>
            </a:extLst>
          </p:cNvPr>
          <p:cNvGrpSpPr/>
          <p:nvPr/>
        </p:nvGrpSpPr>
        <p:grpSpPr>
          <a:xfrm>
            <a:off x="1480999" y="4571790"/>
            <a:ext cx="15709722" cy="4718984"/>
            <a:chOff x="-1128424" y="4644163"/>
            <a:chExt cx="15709722" cy="499407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xmlns="" id="{74F56965-68F4-A3A5-A43B-FADBD5FF794E}"/>
                </a:ext>
              </a:extLst>
            </p:cNvPr>
            <p:cNvSpPr/>
            <p:nvPr/>
          </p:nvSpPr>
          <p:spPr>
            <a:xfrm>
              <a:off x="-1128424" y="7276794"/>
              <a:ext cx="15319377" cy="2361439"/>
            </a:xfrm>
            <a:prstGeom prst="roundRect">
              <a:avLst/>
            </a:prstGeom>
            <a:solidFill>
              <a:srgbClr val="FC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43D9D2A1-6F08-A151-8BBE-65613B70B8E2}"/>
                </a:ext>
              </a:extLst>
            </p:cNvPr>
            <p:cNvSpPr/>
            <p:nvPr/>
          </p:nvSpPr>
          <p:spPr>
            <a:xfrm>
              <a:off x="1514259" y="4644163"/>
              <a:ext cx="9598058" cy="454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35000"/>
                </a:lnSpc>
              </a:pPr>
              <a:endParaRPr lang="vi-VN" sz="200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CFA0E032-AC1F-328F-9281-A86654DEEBDC}"/>
                </a:ext>
              </a:extLst>
            </p:cNvPr>
            <p:cNvSpPr/>
            <p:nvPr/>
          </p:nvSpPr>
          <p:spPr>
            <a:xfrm>
              <a:off x="-738080" y="7342235"/>
              <a:ext cx="15319378" cy="2013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35000"/>
                </a:lnSpc>
              </a:pPr>
              <a:r>
                <a:rPr lang="vi-VN" sz="3200" dirty="0">
                  <a:cs typeface="Times New Roman" panose="02020603050405020304" pitchFamily="18" charset="0"/>
                </a:rPr>
                <a:t>• </a:t>
              </a:r>
              <a:r>
                <a:rPr lang="vi-VN" sz="3200" b="1" dirty="0">
                  <a:cs typeface="Times New Roman" panose="02020603050405020304" pitchFamily="18" charset="0"/>
                </a:rPr>
                <a:t>Thiết bị vào </a:t>
              </a:r>
              <a:r>
                <a:rPr lang="vi-VN" sz="3200" dirty="0">
                  <a:cs typeface="Times New Roman" panose="02020603050405020304" pitchFamily="18" charset="0"/>
                </a:rPr>
                <a:t>được dùng để nhập thông tin vào máy tính. </a:t>
              </a:r>
              <a:endParaRPr lang="en-US" sz="3200" dirty="0">
                <a:cs typeface="Times New Roman" panose="02020603050405020304" pitchFamily="18" charset="0"/>
              </a:endParaRPr>
            </a:p>
            <a:p>
              <a:pPr algn="just" defTabSz="342900">
                <a:lnSpc>
                  <a:spcPct val="135000"/>
                </a:lnSpc>
              </a:pPr>
              <a:r>
                <a:rPr lang="vi-VN" sz="3200" dirty="0">
                  <a:cs typeface="Times New Roman" panose="02020603050405020304" pitchFamily="18" charset="0"/>
                </a:rPr>
                <a:t>• </a:t>
              </a:r>
              <a:r>
                <a:rPr lang="vi-VN" sz="3200" b="1" dirty="0">
                  <a:cs typeface="Times New Roman" panose="02020603050405020304" pitchFamily="18" charset="0"/>
                </a:rPr>
                <a:t>Thiết bị ra </a:t>
              </a:r>
              <a:r>
                <a:rPr lang="vi-VN" sz="3200" dirty="0">
                  <a:cs typeface="Times New Roman" panose="02020603050405020304" pitchFamily="18" charset="0"/>
                </a:rPr>
                <a:t>gửi thông tin từ máy tính ra để con người nhận biết được. </a:t>
              </a:r>
              <a:endParaRPr lang="en-US" sz="3200" dirty="0">
                <a:cs typeface="Times New Roman" panose="02020603050405020304" pitchFamily="18" charset="0"/>
              </a:endParaRPr>
            </a:p>
            <a:p>
              <a:pPr algn="just" defTabSz="342900">
                <a:lnSpc>
                  <a:spcPct val="135000"/>
                </a:lnSpc>
              </a:pPr>
              <a:r>
                <a:rPr lang="vi-VN" sz="3200">
                  <a:cs typeface="Times New Roman" panose="02020603050405020304" pitchFamily="18" charset="0"/>
                </a:rPr>
                <a:t>• </a:t>
              </a:r>
              <a:r>
                <a:rPr lang="vi-VN" sz="3200" dirty="0">
                  <a:cs typeface="Times New Roman" panose="02020603050405020304" pitchFamily="18" charset="0"/>
                </a:rPr>
                <a:t>Các thiết bị vào – ra có nhiều loại, có những công dụng và hình dạng khác nhau.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773F9D43-BAEF-D20B-9541-F8084314E2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80561" y="2075882"/>
            <a:ext cx="12500942" cy="4609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E82E53-6DDA-42AC-D996-E66011CC22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3116" y="6713499"/>
            <a:ext cx="1439581" cy="1306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7D9288E-6921-38FD-32F5-1D862795447E}"/>
              </a:ext>
            </a:extLst>
          </p:cNvPr>
          <p:cNvSpPr/>
          <p:nvPr/>
        </p:nvSpPr>
        <p:spPr>
          <a:xfrm>
            <a:off x="921789" y="439433"/>
            <a:ext cx="12316719" cy="998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lnSpc>
                <a:spcPct val="150000"/>
              </a:lnSpc>
            </a:pPr>
            <a:r>
              <a:rPr lang="en-US" sz="44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AN TOÀN THIẾT BỊ</a:t>
            </a:r>
            <a:endParaRPr lang="vi-VN" sz="4400" b="1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E8C5983-B7E9-8129-71BF-AFDFAE6B2450}"/>
              </a:ext>
            </a:extLst>
          </p:cNvPr>
          <p:cNvGrpSpPr/>
          <p:nvPr/>
        </p:nvGrpSpPr>
        <p:grpSpPr>
          <a:xfrm>
            <a:off x="921785" y="1581302"/>
            <a:ext cx="16444430" cy="7981725"/>
            <a:chOff x="1117599" y="3528268"/>
            <a:chExt cx="10962953" cy="532115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21A667FC-6793-DA4E-B143-FAC511B6E0AE}"/>
                </a:ext>
              </a:extLst>
            </p:cNvPr>
            <p:cNvGrpSpPr/>
            <p:nvPr/>
          </p:nvGrpSpPr>
          <p:grpSpPr>
            <a:xfrm>
              <a:off x="1117599" y="3528268"/>
              <a:ext cx="10962953" cy="5321150"/>
              <a:chOff x="1493519" y="3891280"/>
              <a:chExt cx="10962953" cy="5321150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xmlns="" id="{8DF47AC0-70BA-9238-FBAA-A67DD3ABF58F}"/>
                  </a:ext>
                </a:extLst>
              </p:cNvPr>
              <p:cNvSpPr/>
              <p:nvPr/>
            </p:nvSpPr>
            <p:spPr>
              <a:xfrm>
                <a:off x="1493520" y="3891280"/>
                <a:ext cx="5557674" cy="958098"/>
              </a:xfrm>
              <a:prstGeom prst="roundRect">
                <a:avLst>
                  <a:gd name="adj" fmla="val 24968"/>
                </a:avLst>
              </a:prstGeom>
              <a:solidFill>
                <a:srgbClr val="79C8BB"/>
              </a:solidFill>
              <a:ln w="28575">
                <a:solidFill>
                  <a:srgbClr val="79C8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1AACCE26-2521-CFF2-C08B-E0D494DA9A44}"/>
                  </a:ext>
                </a:extLst>
              </p:cNvPr>
              <p:cNvSpPr/>
              <p:nvPr/>
            </p:nvSpPr>
            <p:spPr>
              <a:xfrm>
                <a:off x="1493519" y="4460240"/>
                <a:ext cx="10962953" cy="4752190"/>
              </a:xfrm>
              <a:prstGeom prst="roundRect">
                <a:avLst>
                  <a:gd name="adj" fmla="val 4103"/>
                </a:avLst>
              </a:prstGeom>
              <a:solidFill>
                <a:schemeClr val="bg1"/>
              </a:solidFill>
              <a:ln w="19050">
                <a:solidFill>
                  <a:srgbClr val="79C8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7DA29B13-A948-A744-DF90-841968E32140}"/>
                  </a:ext>
                </a:extLst>
              </p:cNvPr>
              <p:cNvSpPr/>
              <p:nvPr/>
            </p:nvSpPr>
            <p:spPr>
              <a:xfrm>
                <a:off x="1632193" y="3941639"/>
                <a:ext cx="1913647" cy="440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514350">
                  <a:lnSpc>
                    <a:spcPct val="135000"/>
                  </a:lnSpc>
                </a:pPr>
                <a:r>
                  <a:rPr lang="en-US" sz="3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Hoạt động 3</a:t>
                </a:r>
                <a:endParaRPr lang="vi-VN" sz="3000" b="1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29F5943D-13B2-D449-C628-F675053DB46D}"/>
                  </a:ext>
                </a:extLst>
              </p:cNvPr>
              <p:cNvSpPr/>
              <p:nvPr/>
            </p:nvSpPr>
            <p:spPr>
              <a:xfrm>
                <a:off x="3469640" y="3936428"/>
                <a:ext cx="3505354" cy="912950"/>
              </a:xfrm>
              <a:prstGeom prst="roundRect">
                <a:avLst>
                  <a:gd name="adj" fmla="val 25052"/>
                </a:avLst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9957F801-211E-0AE1-FE8F-9D400DA62474}"/>
                </a:ext>
              </a:extLst>
            </p:cNvPr>
            <p:cNvSpPr/>
            <p:nvPr/>
          </p:nvSpPr>
          <p:spPr>
            <a:xfrm>
              <a:off x="3093720" y="3578627"/>
              <a:ext cx="3505353" cy="440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lnSpc>
                  <a:spcPct val="135000"/>
                </a:lnSpc>
              </a:pPr>
              <a:r>
                <a:rPr lang="en-US" sz="3000" b="1">
                  <a:latin typeface="UTM Avo" panose="02040603050506020204" pitchFamily="18" charset="0"/>
                  <a:cs typeface="Times New Roman" panose="02020603050405020304" pitchFamily="18" charset="0"/>
                </a:rPr>
                <a:t>Kết nối thiết bị vào – ra </a:t>
              </a:r>
              <a:endParaRPr lang="vi-VN" sz="3000" b="1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8DE83DD-A34D-8EAF-9C75-2CA21296033F}"/>
              </a:ext>
            </a:extLst>
          </p:cNvPr>
          <p:cNvSpPr/>
          <p:nvPr/>
        </p:nvSpPr>
        <p:spPr>
          <a:xfrm>
            <a:off x="1170399" y="2384490"/>
            <a:ext cx="6537332" cy="7120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vi-VN" sz="3100">
                <a:latin typeface="UTM Avo" panose="02040603050506020204" pitchFamily="18" charset="0"/>
                <a:cs typeface="Times New Roman" panose="02020603050405020304" pitchFamily="18" charset="0"/>
              </a:rPr>
              <a:t>Một máy tính để bàn có các cổng kết nối như Hình 1.5. </a:t>
            </a:r>
            <a:endParaRPr lang="en-US" sz="31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514350">
              <a:lnSpc>
                <a:spcPct val="135000"/>
              </a:lnSpc>
            </a:pPr>
            <a:r>
              <a:rPr lang="vi-VN" sz="3100" b="1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vi-VN" sz="3100">
                <a:latin typeface="UTM Avo" panose="02040603050506020204" pitchFamily="18" charset="0"/>
                <a:cs typeface="Times New Roman" panose="02020603050405020304" pitchFamily="18" charset="0"/>
              </a:rPr>
              <a:t>Em hãy lắp các thiết bị sau vào đúng cổng của nó bằng cách ghép mỗi chữ cái với số tương ứng:</a:t>
            </a:r>
            <a:endParaRPr lang="en-US" sz="31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514350">
              <a:lnSpc>
                <a:spcPct val="135000"/>
              </a:lnSpc>
            </a:pPr>
            <a:r>
              <a:rPr lang="en-US" sz="3100"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vi-VN" sz="3100"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  <a:r>
              <a:rPr lang="en-US" sz="31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100">
                <a:latin typeface="UTM Avo" panose="02040603050506020204" pitchFamily="18" charset="0"/>
                <a:cs typeface="Times New Roman" panose="02020603050405020304" pitchFamily="18" charset="0"/>
              </a:rPr>
              <a:t>Bàn phím;</a:t>
            </a:r>
            <a:r>
              <a:rPr lang="en-US" sz="3100">
                <a:latin typeface="UTM Avo" panose="02040603050506020204" pitchFamily="18" charset="0"/>
                <a:cs typeface="Times New Roman" panose="02020603050405020304" pitchFamily="18" charset="0"/>
              </a:rPr>
              <a:t>  	</a:t>
            </a:r>
            <a:r>
              <a:rPr lang="vi-VN" sz="3100">
                <a:latin typeface="UTM Avo" panose="02040603050506020204" pitchFamily="18" charset="0"/>
                <a:cs typeface="Times New Roman" panose="02020603050405020304" pitchFamily="18" charset="0"/>
              </a:rPr>
              <a:t>b) Dây mạng</a:t>
            </a:r>
            <a:r>
              <a:rPr lang="en-US" sz="3100">
                <a:latin typeface="UTM Avo" panose="02040603050506020204" pitchFamily="18" charset="0"/>
                <a:cs typeface="Times New Roman" panose="02020603050405020304" pitchFamily="18" charset="0"/>
              </a:rPr>
              <a:t>;</a:t>
            </a:r>
          </a:p>
          <a:p>
            <a:pPr algn="just" defTabSz="514350">
              <a:lnSpc>
                <a:spcPct val="135000"/>
              </a:lnSpc>
            </a:pPr>
            <a:r>
              <a:rPr lang="en-US" sz="3100"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vi-VN" sz="3100">
                <a:latin typeface="UTM Avo" panose="02040603050506020204" pitchFamily="18" charset="0"/>
                <a:cs typeface="Times New Roman" panose="02020603050405020304" pitchFamily="18" charset="0"/>
              </a:rPr>
              <a:t>c) Chuột; </a:t>
            </a:r>
            <a:r>
              <a:rPr lang="en-US" sz="3100">
                <a:latin typeface="UTM Avo" panose="02040603050506020204" pitchFamily="18" charset="0"/>
                <a:cs typeface="Times New Roman" panose="02020603050405020304" pitchFamily="18" charset="0"/>
              </a:rPr>
              <a:t>		      </a:t>
            </a:r>
            <a:r>
              <a:rPr lang="vi-VN" sz="3100">
                <a:latin typeface="UTM Avo" panose="02040603050506020204" pitchFamily="18" charset="0"/>
                <a:cs typeface="Times New Roman" panose="02020603050405020304" pitchFamily="18" charset="0"/>
              </a:rPr>
              <a:t>d) Màn hình; </a:t>
            </a:r>
            <a:endParaRPr lang="en-US" sz="31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514350">
              <a:lnSpc>
                <a:spcPct val="135000"/>
              </a:lnSpc>
            </a:pPr>
            <a:r>
              <a:rPr lang="en-US" sz="3100"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vi-VN" sz="3100">
                <a:latin typeface="UTM Avo" panose="02040603050506020204" pitchFamily="18" charset="0"/>
                <a:cs typeface="Times New Roman" panose="02020603050405020304" pitchFamily="18" charset="0"/>
              </a:rPr>
              <a:t>e) Tai nghe. </a:t>
            </a:r>
            <a:endParaRPr lang="en-US" sz="31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514350">
              <a:lnSpc>
                <a:spcPct val="135000"/>
              </a:lnSpc>
            </a:pPr>
            <a:r>
              <a:rPr lang="vi-VN" sz="3100" b="1"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vi-VN" sz="3100">
                <a:latin typeface="UTM Avo" panose="02040603050506020204" pitchFamily="18" charset="0"/>
                <a:cs typeface="Times New Roman" panose="02020603050405020304" pitchFamily="18" charset="0"/>
              </a:rPr>
              <a:t>Việc cấp nguồn điện cho máy tính cần được thực hiện trước hay sau các kết nối trên? Tại sao?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50AF11E1-C46D-A427-B1AE-5E1DE9DF25C7}"/>
              </a:ext>
            </a:extLst>
          </p:cNvPr>
          <p:cNvSpPr/>
          <p:nvPr/>
        </p:nvSpPr>
        <p:spPr>
          <a:xfrm>
            <a:off x="5090042" y="8632901"/>
            <a:ext cx="12302913" cy="88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>
              <a:lnSpc>
                <a:spcPct val="135000"/>
              </a:lnSpc>
            </a:pP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		b)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		c)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		d)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		e)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	</a:t>
            </a:r>
            <a:r>
              <a:rPr lang="en-US" sz="165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	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f</a:t>
            </a:r>
            <a:r>
              <a:rPr lang="en-US" sz="165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lang="vi-VN" sz="4200" b="1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B5B09D9C-EA9D-6068-0A4E-7F254C8BBC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22031" y="2775886"/>
            <a:ext cx="9287291" cy="531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36" grpId="0"/>
      <p:bldP spid="36" grpId="1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55781" y="675739"/>
            <a:ext cx="16751853" cy="8962241"/>
          </a:xfrm>
          <a:custGeom>
            <a:avLst/>
            <a:gdLst/>
            <a:ahLst/>
            <a:cxnLst/>
            <a:rect l="l" t="t" r="r" b="b"/>
            <a:pathLst>
              <a:path w="16751853" h="8962241">
                <a:moveTo>
                  <a:pt x="0" y="0"/>
                </a:moveTo>
                <a:lnTo>
                  <a:pt x="16751853" y="0"/>
                </a:lnTo>
                <a:lnTo>
                  <a:pt x="16751853" y="8962242"/>
                </a:lnTo>
                <a:lnTo>
                  <a:pt x="0" y="89622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C601D3B-30EA-9908-6C1C-DCA2F0A7DD64}"/>
              </a:ext>
            </a:extLst>
          </p:cNvPr>
          <p:cNvGrpSpPr/>
          <p:nvPr/>
        </p:nvGrpSpPr>
        <p:grpSpPr>
          <a:xfrm>
            <a:off x="785267" y="733207"/>
            <a:ext cx="15836450" cy="3020449"/>
            <a:chOff x="554684" y="4299309"/>
            <a:chExt cx="10557633" cy="201363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DE4FD66-F541-84FD-47F0-332C11F90C0F}"/>
                </a:ext>
              </a:extLst>
            </p:cNvPr>
            <p:cNvGrpSpPr/>
            <p:nvPr/>
          </p:nvGrpSpPr>
          <p:grpSpPr>
            <a:xfrm>
              <a:off x="554684" y="4299309"/>
              <a:ext cx="10553907" cy="2013632"/>
              <a:chOff x="554644" y="4351263"/>
              <a:chExt cx="10404092" cy="2013632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xmlns="" id="{668B7A81-21D8-AC40-4260-5FC355A3917A}"/>
                  </a:ext>
                </a:extLst>
              </p:cNvPr>
              <p:cNvSpPr/>
              <p:nvPr/>
            </p:nvSpPr>
            <p:spPr>
              <a:xfrm>
                <a:off x="1198349" y="4594429"/>
                <a:ext cx="9760387" cy="1770466"/>
              </a:xfrm>
              <a:prstGeom prst="roundRect">
                <a:avLst/>
              </a:prstGeom>
              <a:solidFill>
                <a:srgbClr val="FCBB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0742FC32-5134-B616-0D81-3E9F56545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4644" y="4351263"/>
                <a:ext cx="962441" cy="885725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469BF01-3317-6DEE-65AC-275A814A500B}"/>
                </a:ext>
              </a:extLst>
            </p:cNvPr>
            <p:cNvSpPr/>
            <p:nvPr/>
          </p:nvSpPr>
          <p:spPr>
            <a:xfrm>
              <a:off x="1514259" y="4644163"/>
              <a:ext cx="9598058" cy="440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514350">
                <a:lnSpc>
                  <a:spcPct val="135000"/>
                </a:lnSpc>
              </a:pPr>
              <a:endParaRPr lang="vi-VN" sz="300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E54C084E-EF94-813C-A176-7F60806C69B1}"/>
                </a:ext>
              </a:extLst>
            </p:cNvPr>
            <p:cNvSpPr/>
            <p:nvPr/>
          </p:nvSpPr>
          <p:spPr>
            <a:xfrm>
              <a:off x="1371290" y="4497059"/>
              <a:ext cx="9598058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514350"/>
              <a:r>
                <a:rPr lang="vi-VN" sz="4200">
                  <a:latin typeface="UTM Avo" panose="02040603050506020204" pitchFamily="18" charset="0"/>
                  <a:cs typeface="Times New Roman" panose="02020603050405020304" pitchFamily="18" charset="0"/>
                </a:rPr>
                <a:t>• Đọc kĩ hướng dẫn của nhà sản xuất trước khi sử dụng thiết bị. </a:t>
              </a:r>
              <a:endParaRPr lang="en-US" sz="420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just" defTabSz="514350"/>
              <a:r>
                <a:rPr lang="vi-VN" sz="4200">
                  <a:latin typeface="UTM Avo" panose="02040603050506020204" pitchFamily="18" charset="0"/>
                  <a:cs typeface="Times New Roman" panose="02020603050405020304" pitchFamily="18" charset="0"/>
                </a:rPr>
                <a:t>• Kết nối các thiết bị đúng cách. </a:t>
              </a:r>
              <a:endParaRPr lang="en-US" sz="420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just" defTabSz="514350"/>
              <a:r>
                <a:rPr lang="vi-VN" sz="4200">
                  <a:latin typeface="UTM Avo" panose="02040603050506020204" pitchFamily="18" charset="0"/>
                  <a:cs typeface="Times New Roman" panose="02020603050405020304" pitchFamily="18" charset="0"/>
                </a:rPr>
                <a:t>• Giữ gìn nơi làm việc với máy tính gọn gàng, ngăn nắp, vệ sinh, khô ráo.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0C4E31C-0180-D243-5D99-11CF4FF92283}"/>
              </a:ext>
            </a:extLst>
          </p:cNvPr>
          <p:cNvGrpSpPr/>
          <p:nvPr/>
        </p:nvGrpSpPr>
        <p:grpSpPr>
          <a:xfrm>
            <a:off x="770702" y="3922844"/>
            <a:ext cx="15752571" cy="5077026"/>
            <a:chOff x="601971" y="425316"/>
            <a:chExt cx="10501714" cy="338468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B586241D-A1FB-CB8E-914E-DE6B2A86A3A5}"/>
                </a:ext>
              </a:extLst>
            </p:cNvPr>
            <p:cNvGrpSpPr/>
            <p:nvPr/>
          </p:nvGrpSpPr>
          <p:grpSpPr>
            <a:xfrm>
              <a:off x="1181969" y="716236"/>
              <a:ext cx="9921716" cy="3093764"/>
              <a:chOff x="1190601" y="4542475"/>
              <a:chExt cx="9921716" cy="3093764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C61E9DBE-261B-AE64-BFEE-E11FBE8DB5CC}"/>
                  </a:ext>
                </a:extLst>
              </p:cNvPr>
              <p:cNvSpPr/>
              <p:nvPr/>
            </p:nvSpPr>
            <p:spPr>
              <a:xfrm>
                <a:off x="1190601" y="4542475"/>
                <a:ext cx="9900933" cy="3093764"/>
              </a:xfrm>
              <a:prstGeom prst="roundRect">
                <a:avLst>
                  <a:gd name="adj" fmla="val 11737"/>
                </a:avLst>
              </a:prstGeom>
              <a:solidFill>
                <a:srgbClr val="C2E2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35F77548-84E6-7556-F11E-54B951C584B1}"/>
                  </a:ext>
                </a:extLst>
              </p:cNvPr>
              <p:cNvSpPr/>
              <p:nvPr/>
            </p:nvSpPr>
            <p:spPr>
              <a:xfrm>
                <a:off x="1514259" y="4644163"/>
                <a:ext cx="9598058" cy="440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514350">
                  <a:lnSpc>
                    <a:spcPct val="135000"/>
                  </a:lnSpc>
                </a:pPr>
                <a:endParaRPr lang="vi-VN" sz="300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B3ED8934-F7FB-C5F7-2F77-93B6CEE20997}"/>
                  </a:ext>
                </a:extLst>
              </p:cNvPr>
              <p:cNvSpPr/>
              <p:nvPr/>
            </p:nvSpPr>
            <p:spPr>
              <a:xfrm>
                <a:off x="1752504" y="4684258"/>
                <a:ext cx="9286020" cy="26468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514350"/>
                <a:r>
                  <a:rPr lang="vi-VN" sz="42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vi-VN" sz="4200">
                    <a:latin typeface="UTM Avo" panose="02040603050506020204" pitchFamily="18" charset="0"/>
                    <a:cs typeface="Times New Roman" panose="02020603050405020304" pitchFamily="18" charset="0"/>
                  </a:rPr>
                  <a:t>Thao tác nào sau đây tắt máy tính một cách an toàn? </a:t>
                </a:r>
                <a:endParaRPr lang="en-US" sz="420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just" defTabSz="514350"/>
                <a:r>
                  <a:rPr lang="vi-VN" sz="4200">
                    <a:latin typeface="UTM Avo" panose="02040603050506020204" pitchFamily="18" charset="0"/>
                    <a:cs typeface="Times New Roman" panose="02020603050405020304" pitchFamily="18" charset="0"/>
                  </a:rPr>
                  <a:t>A. Sử dụng nút lệnh Restart của Windows. </a:t>
                </a:r>
                <a:endParaRPr lang="en-US" sz="420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just" defTabSz="514350"/>
                <a:r>
                  <a:rPr lang="vi-VN" sz="4200">
                    <a:latin typeface="UTM Avo" panose="02040603050506020204" pitchFamily="18" charset="0"/>
                    <a:cs typeface="Times New Roman" panose="02020603050405020304" pitchFamily="18" charset="0"/>
                  </a:rPr>
                  <a:t>B. Sử dụng nút lệnh Shut down của Windows.</a:t>
                </a:r>
                <a:endParaRPr lang="en-US" sz="420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just" defTabSz="514350"/>
                <a:r>
                  <a:rPr lang="vi-VN" sz="4200">
                    <a:latin typeface="UTM Avo" panose="02040603050506020204" pitchFamily="18" charset="0"/>
                    <a:cs typeface="Times New Roman" panose="02020603050405020304" pitchFamily="18" charset="0"/>
                  </a:rPr>
                  <a:t>C. Nhấn giữ công tắc nguồn vài giây.</a:t>
                </a:r>
                <a:endParaRPr lang="en-US" sz="420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just" defTabSz="514350"/>
                <a:r>
                  <a:rPr lang="vi-VN" sz="4200">
                    <a:latin typeface="UTM Avo" panose="02040603050506020204" pitchFamily="18" charset="0"/>
                    <a:cs typeface="Times New Roman" panose="02020603050405020304" pitchFamily="18" charset="0"/>
                  </a:rPr>
                  <a:t>D. Rút dây nguồn khỏi ổ cắm. </a:t>
                </a:r>
                <a:endParaRPr lang="en-US" sz="420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just" defTabSz="514350"/>
                <a:r>
                  <a:rPr lang="vi-VN" sz="42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vi-VN" sz="4200">
                    <a:latin typeface="UTM Avo" panose="02040603050506020204" pitchFamily="18" charset="0"/>
                    <a:cs typeface="Times New Roman" panose="02020603050405020304" pitchFamily="18" charset="0"/>
                  </a:rPr>
                  <a:t>Tại sao không nên vừa ăn vừa sử dụng máy tính?.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A8CA5E84-41C0-657F-F692-F21A1866F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01971" y="425316"/>
              <a:ext cx="903656" cy="8857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2CDC3E7A-AFBD-0637-9499-074D7A18F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433338" y="704537"/>
              <a:ext cx="661756" cy="554444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1708125-E96B-80EF-8713-0A92B231737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80287" y="7696123"/>
            <a:ext cx="2492496" cy="1993106"/>
          </a:xfrm>
          <a:prstGeom prst="rect">
            <a:avLst/>
          </a:prstGeom>
        </p:spPr>
      </p:pic>
      <p:pic>
        <p:nvPicPr>
          <p:cNvPr id="31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80B9ADBB-9C06-B022-DC92-5CB9DC159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36" y="5928905"/>
            <a:ext cx="695217" cy="69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536</Words>
  <Application>Microsoft Office PowerPoint</Application>
  <PresentationFormat>Custom</PresentationFormat>
  <Paragraphs>92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Noto Serif Bold</vt:lpstr>
      <vt:lpstr>SVN-SAF</vt:lpstr>
      <vt:lpstr>Wingdings</vt:lpstr>
      <vt:lpstr>UTM Avo</vt:lpstr>
      <vt:lpstr>Times New Roman</vt:lpstr>
      <vt:lpstr>Calibri</vt:lpstr>
      <vt:lpstr>Noto 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Bãi biển Ô trống Bài học Lịch Hàng tuần</dc:title>
  <dc:creator>Admin</dc:creator>
  <cp:lastModifiedBy>dell</cp:lastModifiedBy>
  <cp:revision>7</cp:revision>
  <dcterms:created xsi:type="dcterms:W3CDTF">2006-08-16T00:00:00Z</dcterms:created>
  <dcterms:modified xsi:type="dcterms:W3CDTF">2025-04-24T07:31:27Z</dcterms:modified>
  <dc:identifier>DAGVqQkqIc0</dc:identifier>
</cp:coreProperties>
</file>