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352D4B-4C9D-4C1D-A1FF-905E7DB2D9D0}"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2D4B-4C9D-4C1D-A1FF-905E7DB2D9D0}"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2D4B-4C9D-4C1D-A1FF-905E7DB2D9D0}"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2D4B-4C9D-4C1D-A1FF-905E7DB2D9D0}"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52D4B-4C9D-4C1D-A1FF-905E7DB2D9D0}"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352D4B-4C9D-4C1D-A1FF-905E7DB2D9D0}"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352D4B-4C9D-4C1D-A1FF-905E7DB2D9D0}" type="datetimeFigureOut">
              <a:rPr lang="en-US" smtClean="0"/>
              <a:t>11/26/2021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352D4B-4C9D-4C1D-A1FF-905E7DB2D9D0}" type="datetimeFigureOut">
              <a:rPr lang="en-US" smtClean="0"/>
              <a:t>11/26/2021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52D4B-4C9D-4C1D-A1FF-905E7DB2D9D0}" type="datetimeFigureOut">
              <a:rPr lang="en-US" smtClean="0"/>
              <a:t>11/26/2021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52D4B-4C9D-4C1D-A1FF-905E7DB2D9D0}"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52D4B-4C9D-4C1D-A1FF-905E7DB2D9D0}"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D7008-BE45-4360-BCAC-1692C7D6AC5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52D4B-4C9D-4C1D-A1FF-905E7DB2D9D0}" type="datetimeFigureOut">
              <a:rPr lang="en-US" smtClean="0"/>
              <a:t>11/26/2021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D7008-BE45-4360-BCAC-1692C7D6AC5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470025"/>
          </a:xfrm>
        </p:spPr>
        <p:txBody>
          <a:bodyPr>
            <a:normAutofit fontScale="90000"/>
          </a:bodyPr>
          <a:lstStyle/>
          <a:p>
            <a:pPr algn="l"/>
            <a:r>
              <a:rPr lang="en-US" b="1" dirty="0"/>
              <a:t> </a:t>
            </a:r>
            <a:r>
              <a:rPr lang="en-US" dirty="0"/>
              <a:t/>
            </a:r>
            <a:br>
              <a:rPr lang="en-US" dirty="0"/>
            </a:br>
            <a:r>
              <a:rPr lang="vi-VN" sz="2200" dirty="0" smtClean="0"/>
              <a:t>26.11.2021</a:t>
            </a:r>
            <a:br>
              <a:rPr lang="vi-VN" sz="2200" dirty="0" smtClean="0"/>
            </a:br>
            <a:r>
              <a:rPr lang="vi-VN" sz="2200" dirty="0" smtClean="0"/>
              <a:t>Tiết 41,42</a:t>
            </a:r>
            <a:r>
              <a:rPr lang="vi-VN" sz="2200" b="1" dirty="0" smtClean="0">
                <a:solidFill>
                  <a:srgbClr val="C00000"/>
                </a:solidFill>
              </a:rPr>
              <a:t>                   </a:t>
            </a:r>
            <a:r>
              <a:rPr lang="vi-VN" sz="2200" dirty="0" smtClean="0">
                <a:solidFill>
                  <a:srgbClr val="C00000"/>
                </a:solidFill>
              </a:rPr>
              <a:t> </a:t>
            </a:r>
            <a:r>
              <a:rPr lang="en-US" sz="2200" b="1" dirty="0" smtClean="0">
                <a:solidFill>
                  <a:srgbClr val="C00000"/>
                </a:solidFill>
              </a:rPr>
              <a:t>VIẾT</a:t>
            </a:r>
            <a:r>
              <a:rPr lang="vi-VN" sz="2200" b="1" dirty="0" smtClean="0">
                <a:solidFill>
                  <a:srgbClr val="C00000"/>
                </a:solidFill>
              </a:rPr>
              <a:t> </a:t>
            </a:r>
            <a:r>
              <a:rPr lang="vi-VN" sz="2200" b="1" dirty="0">
                <a:solidFill>
                  <a:srgbClr val="C00000"/>
                </a:solidFill>
              </a:rPr>
              <a:t>ĐOẠN VĂN GHI LẠI CẢM XÚC VỀ </a:t>
            </a:r>
            <a:r>
              <a:rPr lang="vi-VN" sz="2200" b="1" dirty="0" smtClean="0">
                <a:solidFill>
                  <a:srgbClr val="C00000"/>
                </a:solidFill>
              </a:rPr>
              <a:t/>
            </a:r>
            <a:br>
              <a:rPr lang="vi-VN" sz="2200" b="1" dirty="0" smtClean="0">
                <a:solidFill>
                  <a:srgbClr val="C00000"/>
                </a:solidFill>
              </a:rPr>
            </a:br>
            <a:r>
              <a:rPr lang="vi-VN" sz="2200" b="1" dirty="0">
                <a:solidFill>
                  <a:srgbClr val="C00000"/>
                </a:solidFill>
              </a:rPr>
              <a:t> </a:t>
            </a:r>
            <a:r>
              <a:rPr lang="vi-VN" sz="2200" b="1" dirty="0" smtClean="0">
                <a:solidFill>
                  <a:srgbClr val="C00000"/>
                </a:solidFill>
              </a:rPr>
              <a:t>                                         MỘT </a:t>
            </a:r>
            <a:r>
              <a:rPr lang="vi-VN" sz="2200" b="1" dirty="0">
                <a:solidFill>
                  <a:srgbClr val="C00000"/>
                </a:solidFill>
              </a:rPr>
              <a:t>BÀI THƠ LỤC BÁT</a:t>
            </a:r>
            <a:r>
              <a:rPr lang="en-US" dirty="0"/>
              <a:t/>
            </a:r>
            <a:br>
              <a:rPr lang="en-US" dirty="0"/>
            </a:br>
            <a:endParaRPr lang="en-US" dirty="0"/>
          </a:p>
        </p:txBody>
      </p:sp>
      <p:sp>
        <p:nvSpPr>
          <p:cNvPr id="3" name="Subtitle 2"/>
          <p:cNvSpPr>
            <a:spLocks noGrp="1"/>
          </p:cNvSpPr>
          <p:nvPr>
            <p:ph type="subTitle" idx="1"/>
          </p:nvPr>
        </p:nvSpPr>
        <p:spPr>
          <a:xfrm>
            <a:off x="533400" y="1905000"/>
            <a:ext cx="8153400" cy="4419600"/>
          </a:xfrm>
        </p:spPr>
        <p:txBody>
          <a:bodyPr>
            <a:normAutofit/>
          </a:bodyPr>
          <a:lstStyle/>
          <a:p>
            <a:pPr algn="l"/>
            <a:r>
              <a:rPr lang="en-US" sz="2200" b="1" dirty="0">
                <a:solidFill>
                  <a:schemeClr val="tx1"/>
                </a:solidFill>
              </a:rPr>
              <a:t>I. </a:t>
            </a:r>
            <a:r>
              <a:rPr lang="en-US" sz="2200" b="1" dirty="0" err="1">
                <a:solidFill>
                  <a:schemeClr val="tx1"/>
                </a:solidFill>
              </a:rPr>
              <a:t>Tìm</a:t>
            </a:r>
            <a:r>
              <a:rPr lang="vi-VN" sz="2200" b="1" dirty="0">
                <a:solidFill>
                  <a:schemeClr val="tx1"/>
                </a:solidFill>
              </a:rPr>
              <a:t> hiểu yêu cầu đối với đoạn văn ghi lại cảm xúc về một bài thơ lục bát</a:t>
            </a:r>
            <a:endParaRPr lang="en-US" sz="2200" dirty="0">
              <a:solidFill>
                <a:schemeClr val="tx1"/>
              </a:solidFill>
            </a:endParaRPr>
          </a:p>
          <a:p>
            <a:pPr algn="l"/>
            <a:r>
              <a:rPr lang="en-US" sz="2200" b="1" i="1" dirty="0">
                <a:solidFill>
                  <a:schemeClr val="tx1"/>
                </a:solidFill>
              </a:rPr>
              <a:t>1</a:t>
            </a:r>
            <a:r>
              <a:rPr lang="vi-VN" sz="2200" b="1" i="1" dirty="0">
                <a:solidFill>
                  <a:schemeClr val="tx1"/>
                </a:solidFill>
              </a:rPr>
              <a:t>. </a:t>
            </a:r>
            <a:r>
              <a:rPr lang="en-US" sz="2200" b="1" i="1" dirty="0" err="1">
                <a:solidFill>
                  <a:schemeClr val="tx1"/>
                </a:solidFill>
              </a:rPr>
              <a:t>Đoạn</a:t>
            </a:r>
            <a:r>
              <a:rPr lang="vi-VN" sz="2200" b="1" i="1" dirty="0">
                <a:solidFill>
                  <a:schemeClr val="tx1"/>
                </a:solidFill>
              </a:rPr>
              <a:t> văn</a:t>
            </a:r>
            <a:endParaRPr lang="en-US" sz="2200" dirty="0">
              <a:solidFill>
                <a:schemeClr val="tx1"/>
              </a:solidFill>
            </a:endParaRPr>
          </a:p>
          <a:p>
            <a:pPr algn="l"/>
            <a:r>
              <a:rPr lang="vi-VN" sz="2200" dirty="0">
                <a:solidFill>
                  <a:schemeClr val="tx1"/>
                </a:solidFill>
              </a:rPr>
              <a:t>- Đoạn văn là đơn vị trực tiếp tạo nên văn bàn, biểu đạt một nội dung tương </a:t>
            </a:r>
            <a:r>
              <a:rPr lang="vi-VN" sz="2200" dirty="0" smtClean="0">
                <a:solidFill>
                  <a:schemeClr val="tx1"/>
                </a:solidFill>
              </a:rPr>
              <a:t>đối </a:t>
            </a:r>
            <a:r>
              <a:rPr lang="vi-VN" sz="2200" dirty="0">
                <a:solidFill>
                  <a:schemeClr val="tx1"/>
                </a:solidFill>
              </a:rPr>
              <a:t>trọn vẹn. </a:t>
            </a:r>
            <a:endParaRPr lang="en-US" sz="2200" dirty="0">
              <a:solidFill>
                <a:schemeClr val="tx1"/>
              </a:solidFill>
            </a:endParaRPr>
          </a:p>
          <a:p>
            <a:pPr algn="l"/>
            <a:r>
              <a:rPr lang="vi-VN" sz="2200" dirty="0">
                <a:solidFill>
                  <a:schemeClr val="tx1"/>
                </a:solidFill>
              </a:rPr>
              <a:t>- Về hình thức: đoạn văn thường do nhiều câu tạo thành, được bắt đầu bằng chữ viết hoa lùi vào đầu dòng và kết thúc bằng dấu câu dùng để ngắt đoạn.</a:t>
            </a:r>
            <a:endParaRPr lang="en-US" sz="2200" dirty="0">
              <a:solidFill>
                <a:schemeClr val="tx1"/>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vi-VN" b="1" i="1" dirty="0"/>
              <a:t>2. Yêu cầu với đoạn văn</a:t>
            </a:r>
            <a:endParaRPr lang="en-US" dirty="0"/>
          </a:p>
          <a:p>
            <a:pPr>
              <a:buNone/>
            </a:pPr>
            <a:r>
              <a:rPr lang="vi-VN" dirty="0"/>
              <a:t>- Đảm bảo yêu cầu về hình thức của đoạn văn.</a:t>
            </a:r>
            <a:endParaRPr lang="en-US" dirty="0"/>
          </a:p>
          <a:p>
            <a:pPr>
              <a:buNone/>
            </a:pPr>
            <a:r>
              <a:rPr lang="vi-VN" dirty="0"/>
              <a:t>- Trình bày cảm xúc về một bài thơ lục bát.</a:t>
            </a:r>
            <a:endParaRPr lang="en-US" dirty="0"/>
          </a:p>
          <a:p>
            <a:pPr>
              <a:buNone/>
            </a:pPr>
            <a:r>
              <a:rPr lang="vi-VN" dirty="0"/>
              <a:t>- Sử dụng ngôi thứ nhất để chia sẻ </a:t>
            </a:r>
            <a:r>
              <a:rPr lang="vi-VN" dirty="0" smtClean="0"/>
              <a:t>cảm </a:t>
            </a:r>
            <a:r>
              <a:rPr lang="vi-VN" dirty="0"/>
              <a:t>xúc.</a:t>
            </a:r>
            <a:endParaRPr lang="en-US" dirty="0"/>
          </a:p>
          <a:p>
            <a:pPr>
              <a:buNone/>
            </a:pPr>
            <a:r>
              <a:rPr lang="vi-VN" dirty="0"/>
              <a:t>- Cấu trúc gồm có ba phần:</a:t>
            </a:r>
            <a:endParaRPr lang="en-US" dirty="0"/>
          </a:p>
          <a:p>
            <a:pPr>
              <a:buNone/>
            </a:pPr>
            <a:r>
              <a:rPr lang="vi-VN" dirty="0"/>
              <a:t>+ Mở đoạn: giới thiệu nhan đề, tác </a:t>
            </a:r>
            <a:r>
              <a:rPr lang="vi-VN" dirty="0" smtClean="0"/>
              <a:t>giả </a:t>
            </a:r>
            <a:r>
              <a:rPr lang="vi-VN" dirty="0"/>
              <a:t>và </a:t>
            </a:r>
            <a:r>
              <a:rPr lang="vi-VN" dirty="0" smtClean="0"/>
              <a:t>cảm </a:t>
            </a:r>
            <a:r>
              <a:rPr lang="vi-VN" dirty="0"/>
              <a:t>xúc chung về bài thơ (câu chủ để).</a:t>
            </a:r>
            <a:endParaRPr lang="en-US" dirty="0"/>
          </a:p>
          <a:p>
            <a:pPr>
              <a:buNone/>
            </a:pPr>
            <a:r>
              <a:rPr lang="vi-VN" dirty="0"/>
              <a:t>+ Thân đoạn: trình bày </a:t>
            </a:r>
            <a:r>
              <a:rPr lang="vi-VN" dirty="0" smtClean="0"/>
              <a:t>cảm </a:t>
            </a:r>
            <a:r>
              <a:rPr lang="vi-VN" dirty="0"/>
              <a:t>xúc của người đọc về nội dung và nghệ thuật </a:t>
            </a:r>
            <a:r>
              <a:rPr lang="vi-VN" dirty="0" smtClean="0"/>
              <a:t>của </a:t>
            </a:r>
            <a:r>
              <a:rPr lang="vi-VN" dirty="0"/>
              <a:t>bài thơ. Làm rõ </a:t>
            </a:r>
            <a:r>
              <a:rPr lang="vi-VN" dirty="0" smtClean="0"/>
              <a:t>cảm </a:t>
            </a:r>
            <a:r>
              <a:rPr lang="vi-VN" dirty="0"/>
              <a:t>xúc bằng những hình ả</a:t>
            </a:r>
            <a:r>
              <a:rPr lang="vi-VN" dirty="0" smtClean="0"/>
              <a:t>nh</a:t>
            </a:r>
            <a:r>
              <a:rPr lang="vi-VN" dirty="0"/>
              <a:t>, từ ngữ được trích từ bài thơ.</a:t>
            </a:r>
            <a:endParaRPr lang="en-US" dirty="0"/>
          </a:p>
          <a:p>
            <a:pPr>
              <a:buNone/>
            </a:pPr>
            <a:r>
              <a:rPr lang="vi-VN" dirty="0"/>
              <a:t>+ Kết đoạn: khẳng định lại </a:t>
            </a:r>
            <a:r>
              <a:rPr lang="vi-VN" dirty="0" smtClean="0"/>
              <a:t>cảm </a:t>
            </a:r>
            <a:r>
              <a:rPr lang="vi-VN" dirty="0"/>
              <a:t>xúc về bài thơ và ý nghĩa của nó đối với bàn thân.</a:t>
            </a:r>
            <a:endParaRPr lang="en-US" dirty="0"/>
          </a:p>
        </p:txBody>
      </p:sp>
      <p:sp>
        <p:nvSpPr>
          <p:cNvPr id="5" name="Title 1"/>
          <p:cNvSpPr txBox="1">
            <a:spLocks/>
          </p:cNvSpPr>
          <p:nvPr/>
        </p:nvSpPr>
        <p:spPr>
          <a:xfrm>
            <a:off x="762000" y="304800"/>
            <a:ext cx="7772400" cy="1470025"/>
          </a:xfrm>
          <a:prstGeom prst="rect">
            <a:avLst/>
          </a:prstGeom>
        </p:spPr>
        <p:txBody>
          <a:bodyPr vert="horz" lIns="91440" tIns="45720" rIns="91440" bIns="45720" rtlCol="0" anchor="ctr">
            <a:normAutofit fontScale="6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vi-VN" sz="3000" b="0" i="0" u="none" strike="noStrike" kern="1200" cap="none" spc="0" normalizeH="0" baseline="0" noProof="0" dirty="0" smtClean="0">
                <a:ln>
                  <a:noFill/>
                </a:ln>
                <a:solidFill>
                  <a:schemeClr val="tx1"/>
                </a:solidFill>
                <a:effectLst/>
                <a:uLnTx/>
                <a:uFillTx/>
                <a:latin typeface="+mj-lt"/>
                <a:ea typeface="+mj-ea"/>
                <a:cs typeface="+mj-cs"/>
              </a:rPr>
              <a:t>26.11.2021</a:t>
            </a:r>
            <a:br>
              <a:rPr kumimoji="0" lang="vi-VN" sz="3000" b="0" i="0" u="none" strike="noStrike" kern="1200" cap="none" spc="0" normalizeH="0" baseline="0" noProof="0" dirty="0" smtClean="0">
                <a:ln>
                  <a:noFill/>
                </a:ln>
                <a:solidFill>
                  <a:schemeClr val="tx1"/>
                </a:solidFill>
                <a:effectLst/>
                <a:uLnTx/>
                <a:uFillTx/>
                <a:latin typeface="+mj-lt"/>
                <a:ea typeface="+mj-ea"/>
                <a:cs typeface="+mj-cs"/>
              </a:rPr>
            </a:br>
            <a:r>
              <a:rPr kumimoji="0" lang="vi-VN" sz="3000" b="0" i="0" u="none" strike="noStrike" kern="1200" cap="none" spc="0" normalizeH="0" baseline="0" noProof="0" dirty="0" smtClean="0">
                <a:ln>
                  <a:noFill/>
                </a:ln>
                <a:solidFill>
                  <a:schemeClr val="tx1"/>
                </a:solidFill>
                <a:effectLst/>
                <a:uLnTx/>
                <a:uFillTx/>
                <a:latin typeface="+mj-lt"/>
                <a:ea typeface="+mj-ea"/>
                <a:cs typeface="+mj-cs"/>
              </a:rPr>
              <a:t>Tiết 41,42</a:t>
            </a:r>
            <a:r>
              <a:rPr kumimoji="0" lang="vi-VN" sz="3000" b="1" i="0" u="none" strike="noStrike" kern="1200" cap="none" spc="0" normalizeH="0" baseline="0" noProof="0" dirty="0" smtClean="0">
                <a:ln>
                  <a:noFill/>
                </a:ln>
                <a:solidFill>
                  <a:srgbClr val="C00000"/>
                </a:solidFill>
                <a:effectLst/>
                <a:uLnTx/>
                <a:uFillTx/>
                <a:latin typeface="+mj-lt"/>
                <a:ea typeface="+mj-ea"/>
                <a:cs typeface="+mj-cs"/>
              </a:rPr>
              <a:t>                   </a:t>
            </a:r>
            <a:r>
              <a:rPr kumimoji="0" lang="vi-VN" sz="3000" b="0" i="0" u="none" strike="noStrike" kern="1200" cap="none" spc="0" normalizeH="0" baseline="0" noProof="0" dirty="0" smtClean="0">
                <a:ln>
                  <a:noFill/>
                </a:ln>
                <a:solidFill>
                  <a:srgbClr val="C00000"/>
                </a:solidFill>
                <a:effectLst/>
                <a:uLnTx/>
                <a:uFillTx/>
                <a:latin typeface="+mj-lt"/>
                <a:ea typeface="+mj-ea"/>
                <a:cs typeface="+mj-cs"/>
              </a:rPr>
              <a:t> </a:t>
            </a:r>
            <a:r>
              <a:rPr kumimoji="0" lang="en-US" sz="3000" b="1" i="0" u="none" strike="noStrike" kern="1200" cap="none" spc="0" normalizeH="0" baseline="0" noProof="0" dirty="0" smtClean="0">
                <a:ln>
                  <a:noFill/>
                </a:ln>
                <a:solidFill>
                  <a:srgbClr val="C00000"/>
                </a:solidFill>
                <a:effectLst/>
                <a:uLnTx/>
                <a:uFillTx/>
                <a:latin typeface="+mj-lt"/>
                <a:ea typeface="+mj-ea"/>
                <a:cs typeface="+mj-cs"/>
              </a:rPr>
              <a:t>VIẾT</a:t>
            </a:r>
            <a:r>
              <a:rPr kumimoji="0" lang="vi-VN" sz="3000" b="1" i="0" u="none" strike="noStrike" kern="1200" cap="none" spc="0" normalizeH="0" baseline="0" noProof="0" dirty="0" smtClean="0">
                <a:ln>
                  <a:noFill/>
                </a:ln>
                <a:solidFill>
                  <a:srgbClr val="C00000"/>
                </a:solidFill>
                <a:effectLst/>
                <a:uLnTx/>
                <a:uFillTx/>
                <a:latin typeface="+mj-lt"/>
                <a:ea typeface="+mj-ea"/>
                <a:cs typeface="+mj-cs"/>
              </a:rPr>
              <a:t> ĐOẠN VĂN GHI LẠI CẢM XÚC VỀ </a:t>
            </a:r>
            <a:br>
              <a:rPr kumimoji="0" lang="vi-VN" sz="3000" b="1" i="0" u="none" strike="noStrike" kern="1200" cap="none" spc="0" normalizeH="0" baseline="0" noProof="0" dirty="0" smtClean="0">
                <a:ln>
                  <a:noFill/>
                </a:ln>
                <a:solidFill>
                  <a:srgbClr val="C00000"/>
                </a:solidFill>
                <a:effectLst/>
                <a:uLnTx/>
                <a:uFillTx/>
                <a:latin typeface="+mj-lt"/>
                <a:ea typeface="+mj-ea"/>
                <a:cs typeface="+mj-cs"/>
              </a:rPr>
            </a:br>
            <a:r>
              <a:rPr kumimoji="0" lang="vi-VN" sz="3000" b="1" i="0" u="none" strike="noStrike" kern="1200" cap="none" spc="0" normalizeH="0" baseline="0" noProof="0" dirty="0" smtClean="0">
                <a:ln>
                  <a:noFill/>
                </a:ln>
                <a:solidFill>
                  <a:srgbClr val="C00000"/>
                </a:solidFill>
                <a:effectLst/>
                <a:uLnTx/>
                <a:uFillTx/>
                <a:latin typeface="+mj-lt"/>
                <a:ea typeface="+mj-ea"/>
                <a:cs typeface="+mj-cs"/>
              </a:rPr>
              <a:t>                                          MỘT BÀI THƠ LỤC BÁT</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a:t>II</a:t>
            </a:r>
            <a:r>
              <a:rPr lang="vi-VN" b="1" dirty="0"/>
              <a:t>. Phân tích kiểu văn bản</a:t>
            </a:r>
            <a:endParaRPr lang="en-US" dirty="0"/>
          </a:p>
          <a:p>
            <a:pPr>
              <a:buNone/>
            </a:pPr>
            <a:r>
              <a:rPr lang="vi-VN" dirty="0"/>
              <a:t>- Sử dụng ngôi kể thứ nhất: xưng “tôi”.</a:t>
            </a:r>
            <a:endParaRPr lang="en-US" dirty="0"/>
          </a:p>
          <a:p>
            <a:pPr>
              <a:buNone/>
            </a:pPr>
            <a:r>
              <a:rPr lang="vi-VN" dirty="0"/>
              <a:t>- Bố cục gồm 3 phần: mở đoạn, </a:t>
            </a:r>
            <a:r>
              <a:rPr lang="vi-VN" dirty="0" smtClean="0"/>
              <a:t>thân </a:t>
            </a:r>
            <a:r>
              <a:rPr lang="vi-VN" dirty="0"/>
              <a:t>đoạn, kết đoạn:</a:t>
            </a:r>
            <a:endParaRPr lang="en-US" dirty="0"/>
          </a:p>
          <a:p>
            <a:pPr>
              <a:buNone/>
            </a:pPr>
            <a:r>
              <a:rPr lang="vi-VN" dirty="0"/>
              <a:t>+ Câu chủ đề nằm đầu đoạn văn. Nội dung: Bài ca dao gợi những cảm xúc về công cha, nghĩa mẹ </a:t>
            </a:r>
            <a:endParaRPr lang="en-US" dirty="0"/>
          </a:p>
          <a:p>
            <a:pPr>
              <a:buNone/>
            </a:pPr>
            <a:r>
              <a:rPr lang="vi-VN" dirty="0"/>
              <a:t>+ Thân đoạn: phân tích về nghệ thuật, nội dung của bài ca dao để làm rõ cho câu chủ đề. Đồng thời, sử dụng trích dẫn trong dấu ngoặc kép là những bằng chứng từ bài ca dao để làm rõ cảm xúc của người viết.</a:t>
            </a:r>
            <a:endParaRPr lang="en-US" dirty="0"/>
          </a:p>
          <a:p>
            <a:pPr>
              <a:buNone/>
            </a:pPr>
            <a:r>
              <a:rPr lang="vi-VN" dirty="0"/>
              <a:t>+ Kết đoạn: nêu cảm nhận của người viết về bài ca dao.</a:t>
            </a:r>
            <a:endParaRPr lang="en-US" dirty="0"/>
          </a:p>
        </p:txBody>
      </p:sp>
      <p:sp>
        <p:nvSpPr>
          <p:cNvPr id="4" name="Title 1"/>
          <p:cNvSpPr txBox="1">
            <a:spLocks/>
          </p:cNvSpPr>
          <p:nvPr/>
        </p:nvSpPr>
        <p:spPr>
          <a:xfrm>
            <a:off x="762000" y="0"/>
            <a:ext cx="7772400" cy="1470025"/>
          </a:xfrm>
          <a:prstGeom prst="rect">
            <a:avLst/>
          </a:prstGeom>
        </p:spPr>
        <p:txBody>
          <a:bodyPr vert="horz" lIns="91440" tIns="45720" rIns="91440" bIns="45720" rtlCol="0" anchor="ctr">
            <a:normAutofit fontScale="5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vi-VN" sz="3600" b="0" i="0" u="none" strike="noStrike" kern="1200" cap="none" spc="0" normalizeH="0" baseline="0" noProof="0" dirty="0" smtClean="0">
                <a:ln>
                  <a:noFill/>
                </a:ln>
                <a:solidFill>
                  <a:schemeClr val="tx1"/>
                </a:solidFill>
                <a:effectLst/>
                <a:uLnTx/>
                <a:uFillTx/>
                <a:latin typeface="+mj-lt"/>
                <a:ea typeface="+mj-ea"/>
                <a:cs typeface="+mj-cs"/>
              </a:rPr>
              <a:t>26.11.2021</a:t>
            </a:r>
            <a:br>
              <a:rPr kumimoji="0" lang="vi-VN" sz="3600" b="0" i="0" u="none" strike="noStrike" kern="1200" cap="none" spc="0" normalizeH="0" baseline="0" noProof="0" dirty="0" smtClean="0">
                <a:ln>
                  <a:noFill/>
                </a:ln>
                <a:solidFill>
                  <a:schemeClr val="tx1"/>
                </a:solidFill>
                <a:effectLst/>
                <a:uLnTx/>
                <a:uFillTx/>
                <a:latin typeface="+mj-lt"/>
                <a:ea typeface="+mj-ea"/>
                <a:cs typeface="+mj-cs"/>
              </a:rPr>
            </a:br>
            <a:r>
              <a:rPr kumimoji="0" lang="vi-VN" sz="3600" b="0" i="0" u="none" strike="noStrike" kern="1200" cap="none" spc="0" normalizeH="0" baseline="0" noProof="0" dirty="0" smtClean="0">
                <a:ln>
                  <a:noFill/>
                </a:ln>
                <a:solidFill>
                  <a:schemeClr val="tx1"/>
                </a:solidFill>
                <a:effectLst/>
                <a:uLnTx/>
                <a:uFillTx/>
                <a:latin typeface="+mj-lt"/>
                <a:ea typeface="+mj-ea"/>
                <a:cs typeface="+mj-cs"/>
              </a:rPr>
              <a:t>Tiết 41,42</a:t>
            </a:r>
            <a:r>
              <a:rPr kumimoji="0" lang="vi-VN" sz="3600" b="1" i="0" u="none" strike="noStrike" kern="1200" cap="none" spc="0" normalizeH="0" baseline="0" noProof="0" dirty="0" smtClean="0">
                <a:ln>
                  <a:noFill/>
                </a:ln>
                <a:solidFill>
                  <a:srgbClr val="C00000"/>
                </a:solidFill>
                <a:effectLst/>
                <a:uLnTx/>
                <a:uFillTx/>
                <a:latin typeface="+mj-lt"/>
                <a:ea typeface="+mj-ea"/>
                <a:cs typeface="+mj-cs"/>
              </a:rPr>
              <a:t>                   </a:t>
            </a:r>
            <a:r>
              <a:rPr kumimoji="0" lang="vi-VN" sz="3600" b="0" i="0" u="none" strike="noStrike" kern="1200" cap="none" spc="0" normalizeH="0" baseline="0" noProof="0" dirty="0" smtClean="0">
                <a:ln>
                  <a:noFill/>
                </a:ln>
                <a:solidFill>
                  <a:srgbClr val="C00000"/>
                </a:solidFill>
                <a:effectLst/>
                <a:uLnTx/>
                <a:uFillTx/>
                <a:latin typeface="+mj-lt"/>
                <a:ea typeface="+mj-ea"/>
                <a:cs typeface="+mj-cs"/>
              </a:rPr>
              <a:t> </a:t>
            </a:r>
            <a:r>
              <a:rPr kumimoji="0" lang="en-US" sz="3600" b="1" i="0" u="none" strike="noStrike" kern="1200" cap="none" spc="0" normalizeH="0" baseline="0" noProof="0" dirty="0" smtClean="0">
                <a:ln>
                  <a:noFill/>
                </a:ln>
                <a:solidFill>
                  <a:srgbClr val="C00000"/>
                </a:solidFill>
                <a:effectLst/>
                <a:uLnTx/>
                <a:uFillTx/>
                <a:latin typeface="+mj-lt"/>
                <a:ea typeface="+mj-ea"/>
                <a:cs typeface="+mj-cs"/>
              </a:rPr>
              <a:t>VIẾT</a:t>
            </a:r>
            <a:r>
              <a:rPr kumimoji="0" lang="vi-VN" sz="3600" b="1" i="0" u="none" strike="noStrike" kern="1200" cap="none" spc="0" normalizeH="0" baseline="0" noProof="0" dirty="0" smtClean="0">
                <a:ln>
                  <a:noFill/>
                </a:ln>
                <a:solidFill>
                  <a:srgbClr val="C00000"/>
                </a:solidFill>
                <a:effectLst/>
                <a:uLnTx/>
                <a:uFillTx/>
                <a:latin typeface="+mj-lt"/>
                <a:ea typeface="+mj-ea"/>
                <a:cs typeface="+mj-cs"/>
              </a:rPr>
              <a:t> ĐOẠN VĂN GHI LẠI CẢM XÚC VỀ </a:t>
            </a:r>
            <a:br>
              <a:rPr kumimoji="0" lang="vi-VN" sz="3600" b="1" i="0" u="none" strike="noStrike" kern="1200" cap="none" spc="0" normalizeH="0" baseline="0" noProof="0" dirty="0" smtClean="0">
                <a:ln>
                  <a:noFill/>
                </a:ln>
                <a:solidFill>
                  <a:srgbClr val="C00000"/>
                </a:solidFill>
                <a:effectLst/>
                <a:uLnTx/>
                <a:uFillTx/>
                <a:latin typeface="+mj-lt"/>
                <a:ea typeface="+mj-ea"/>
                <a:cs typeface="+mj-cs"/>
              </a:rPr>
            </a:br>
            <a:r>
              <a:rPr kumimoji="0" lang="vi-VN" sz="3600" b="1" i="0" u="none" strike="noStrike" kern="1200" cap="none" spc="0" normalizeH="0" baseline="0" noProof="0" dirty="0" smtClean="0">
                <a:ln>
                  <a:noFill/>
                </a:ln>
                <a:solidFill>
                  <a:srgbClr val="C00000"/>
                </a:solidFill>
                <a:effectLst/>
                <a:uLnTx/>
                <a:uFillTx/>
                <a:latin typeface="+mj-lt"/>
                <a:ea typeface="+mj-ea"/>
                <a:cs typeface="+mj-cs"/>
              </a:rPr>
              <a:t>                                          MỘT BÀI THƠ LỤC BÁT</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a:t>III. </a:t>
            </a:r>
            <a:r>
              <a:rPr lang="en-US" b="1" dirty="0" err="1"/>
              <a:t>Viết</a:t>
            </a:r>
            <a:r>
              <a:rPr lang="vi-VN" b="1" dirty="0"/>
              <a:t> bài</a:t>
            </a:r>
            <a:endParaRPr lang="en-US" dirty="0"/>
          </a:p>
          <a:p>
            <a:pPr>
              <a:buNone/>
            </a:pPr>
            <a:r>
              <a:rPr lang="vi-VN" dirty="0"/>
              <a:t>+ Bước 1: Chuẩn bị trước khi viết (Xác định đề tài, mục đích, thu thập tư liệu). </a:t>
            </a:r>
            <a:endParaRPr lang="en-US" dirty="0"/>
          </a:p>
          <a:p>
            <a:pPr>
              <a:buNone/>
            </a:pPr>
            <a:r>
              <a:rPr lang="vi-VN" dirty="0"/>
              <a:t>+ Bước 2: Tìm ý, lập dàn ý theo phiếu học tập</a:t>
            </a:r>
            <a:endParaRPr lang="en-US" dirty="0"/>
          </a:p>
          <a:p>
            <a:pPr>
              <a:buNone/>
            </a:pPr>
            <a:r>
              <a:rPr lang="vi-VN" dirty="0"/>
              <a:t>+ Bước 3: Viết đoạn. </a:t>
            </a:r>
            <a:endParaRPr lang="en-US" dirty="0"/>
          </a:p>
          <a:p>
            <a:pPr>
              <a:buNone/>
            </a:pPr>
            <a:r>
              <a:rPr lang="vi-VN" dirty="0"/>
              <a:t>+ Bước 4: Xem lại và chỉnh sửa, rút kinh nghiệm.</a:t>
            </a:r>
            <a:endParaRPr lang="en-US" dirty="0"/>
          </a:p>
          <a:p>
            <a:endParaRPr lang="en-US" dirty="0"/>
          </a:p>
        </p:txBody>
      </p:sp>
      <p:sp>
        <p:nvSpPr>
          <p:cNvPr id="4" name="Title 1"/>
          <p:cNvSpPr txBox="1">
            <a:spLocks/>
          </p:cNvSpPr>
          <p:nvPr/>
        </p:nvSpPr>
        <p:spPr>
          <a:xfrm>
            <a:off x="685800" y="152400"/>
            <a:ext cx="7772400" cy="1470025"/>
          </a:xfrm>
          <a:prstGeom prst="rect">
            <a:avLst/>
          </a:prstGeom>
        </p:spPr>
        <p:txBody>
          <a:bodyPr vert="horz" lIns="91440" tIns="45720" rIns="91440" bIns="45720" rtlCol="0" anchor="ctr">
            <a:normAutofit fontScale="5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vi-VN" sz="3600" b="0" i="0" u="none" strike="noStrike" kern="1200" cap="none" spc="0" normalizeH="0" baseline="0" noProof="0" dirty="0" smtClean="0">
                <a:ln>
                  <a:noFill/>
                </a:ln>
                <a:solidFill>
                  <a:schemeClr val="tx1"/>
                </a:solidFill>
                <a:effectLst/>
                <a:uLnTx/>
                <a:uFillTx/>
                <a:latin typeface="+mj-lt"/>
                <a:ea typeface="+mj-ea"/>
                <a:cs typeface="+mj-cs"/>
              </a:rPr>
              <a:t>26.11.2021</a:t>
            </a:r>
            <a:br>
              <a:rPr kumimoji="0" lang="vi-VN" sz="3600" b="0" i="0" u="none" strike="noStrike" kern="1200" cap="none" spc="0" normalizeH="0" baseline="0" noProof="0" dirty="0" smtClean="0">
                <a:ln>
                  <a:noFill/>
                </a:ln>
                <a:solidFill>
                  <a:schemeClr val="tx1"/>
                </a:solidFill>
                <a:effectLst/>
                <a:uLnTx/>
                <a:uFillTx/>
                <a:latin typeface="+mj-lt"/>
                <a:ea typeface="+mj-ea"/>
                <a:cs typeface="+mj-cs"/>
              </a:rPr>
            </a:br>
            <a:r>
              <a:rPr kumimoji="0" lang="vi-VN" sz="3600" b="0" i="0" u="none" strike="noStrike" kern="1200" cap="none" spc="0" normalizeH="0" baseline="0" noProof="0" dirty="0" smtClean="0">
                <a:ln>
                  <a:noFill/>
                </a:ln>
                <a:solidFill>
                  <a:schemeClr val="tx1"/>
                </a:solidFill>
                <a:effectLst/>
                <a:uLnTx/>
                <a:uFillTx/>
                <a:latin typeface="+mj-lt"/>
                <a:ea typeface="+mj-ea"/>
                <a:cs typeface="+mj-cs"/>
              </a:rPr>
              <a:t>Tiết 41,42</a:t>
            </a:r>
            <a:r>
              <a:rPr kumimoji="0" lang="vi-VN" sz="3600" b="1" i="0" u="none" strike="noStrike" kern="1200" cap="none" spc="0" normalizeH="0" baseline="0" noProof="0" dirty="0" smtClean="0">
                <a:ln>
                  <a:noFill/>
                </a:ln>
                <a:solidFill>
                  <a:srgbClr val="C00000"/>
                </a:solidFill>
                <a:effectLst/>
                <a:uLnTx/>
                <a:uFillTx/>
                <a:latin typeface="+mj-lt"/>
                <a:ea typeface="+mj-ea"/>
                <a:cs typeface="+mj-cs"/>
              </a:rPr>
              <a:t>                   </a:t>
            </a:r>
            <a:r>
              <a:rPr kumimoji="0" lang="vi-VN" sz="3600" b="0" i="0" u="none" strike="noStrike" kern="1200" cap="none" spc="0" normalizeH="0" baseline="0" noProof="0" dirty="0" smtClean="0">
                <a:ln>
                  <a:noFill/>
                </a:ln>
                <a:solidFill>
                  <a:srgbClr val="C00000"/>
                </a:solidFill>
                <a:effectLst/>
                <a:uLnTx/>
                <a:uFillTx/>
                <a:latin typeface="+mj-lt"/>
                <a:ea typeface="+mj-ea"/>
                <a:cs typeface="+mj-cs"/>
              </a:rPr>
              <a:t> </a:t>
            </a:r>
            <a:r>
              <a:rPr kumimoji="0" lang="en-US" sz="3600" b="1" i="0" u="none" strike="noStrike" kern="1200" cap="none" spc="0" normalizeH="0" baseline="0" noProof="0" dirty="0" smtClean="0">
                <a:ln>
                  <a:noFill/>
                </a:ln>
                <a:solidFill>
                  <a:srgbClr val="C00000"/>
                </a:solidFill>
                <a:effectLst/>
                <a:uLnTx/>
                <a:uFillTx/>
                <a:latin typeface="+mj-lt"/>
                <a:ea typeface="+mj-ea"/>
                <a:cs typeface="+mj-cs"/>
              </a:rPr>
              <a:t>VIẾT</a:t>
            </a:r>
            <a:r>
              <a:rPr kumimoji="0" lang="vi-VN" sz="3600" b="1" i="0" u="none" strike="noStrike" kern="1200" cap="none" spc="0" normalizeH="0" baseline="0" noProof="0" dirty="0" smtClean="0">
                <a:ln>
                  <a:noFill/>
                </a:ln>
                <a:solidFill>
                  <a:srgbClr val="C00000"/>
                </a:solidFill>
                <a:effectLst/>
                <a:uLnTx/>
                <a:uFillTx/>
                <a:latin typeface="+mj-lt"/>
                <a:ea typeface="+mj-ea"/>
                <a:cs typeface="+mj-cs"/>
              </a:rPr>
              <a:t> ĐOẠN VĂN GHI LẠI CẢM XÚC VỀ </a:t>
            </a:r>
            <a:br>
              <a:rPr kumimoji="0" lang="vi-VN" sz="3600" b="1" i="0" u="none" strike="noStrike" kern="1200" cap="none" spc="0" normalizeH="0" baseline="0" noProof="0" dirty="0" smtClean="0">
                <a:ln>
                  <a:noFill/>
                </a:ln>
                <a:solidFill>
                  <a:srgbClr val="C00000"/>
                </a:solidFill>
                <a:effectLst/>
                <a:uLnTx/>
                <a:uFillTx/>
                <a:latin typeface="+mj-lt"/>
                <a:ea typeface="+mj-ea"/>
                <a:cs typeface="+mj-cs"/>
              </a:rPr>
            </a:br>
            <a:r>
              <a:rPr kumimoji="0" lang="vi-VN" sz="3600" b="1" i="0" u="none" strike="noStrike" kern="1200" cap="none" spc="0" normalizeH="0" baseline="0" noProof="0" dirty="0" smtClean="0">
                <a:ln>
                  <a:noFill/>
                </a:ln>
                <a:solidFill>
                  <a:srgbClr val="C00000"/>
                </a:solidFill>
                <a:effectLst/>
                <a:uLnTx/>
                <a:uFillTx/>
                <a:latin typeface="+mj-lt"/>
                <a:ea typeface="+mj-ea"/>
                <a:cs typeface="+mj-cs"/>
              </a:rPr>
              <a:t>                                          MỘT BÀI THƠ LỤC BÁT</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vi-VN" smtClean="0"/>
              <a:t>* Đề bài: Viết đoạn văn trình bày cảm xúc về một bài thơ lục bát mà em thích (khoảng 150 từ)</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431</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26.11.2021 Tiết 41,42                    VIẾT ĐOẠN VĂN GHI LẠI CẢM XÚC VỀ                                            MỘT BÀI THƠ LỤC BÁT </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26.11.2021 VIẾT                      VIẾT ĐOẠN VĂN GHI LẠI CẢM XÚC VỀ                                            MỘT BÀI THƠ LỤC BÁT </dc:title>
  <dc:creator>Windows User</dc:creator>
  <cp:lastModifiedBy>Windows User</cp:lastModifiedBy>
  <cp:revision>6</cp:revision>
  <dcterms:created xsi:type="dcterms:W3CDTF">2021-11-26T05:55:24Z</dcterms:created>
  <dcterms:modified xsi:type="dcterms:W3CDTF">2021-11-26T07:45:28Z</dcterms:modified>
</cp:coreProperties>
</file>