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6F26F-64A1-4230-A1A6-E5A14970BFEE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85EC7-DA28-455A-B4B5-B613BBFC9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vi-VN" sz="2800" b="1" dirty="0" smtClean="0">
                <a:solidFill>
                  <a:srgbClr val="FF0000"/>
                </a:solidFill>
              </a:rPr>
              <a:t>29.11.2021</a:t>
            </a:r>
            <a:r>
              <a:rPr lang="vi-VN" sz="2800" b="1" dirty="0" smtClean="0">
                <a:solidFill>
                  <a:srgbClr val="FF0000"/>
                </a:solidFill>
              </a:rPr>
              <a:t/>
            </a:r>
            <a:br>
              <a:rPr lang="vi-VN" sz="2800" b="1" dirty="0" smtClean="0">
                <a:solidFill>
                  <a:srgbClr val="FF0000"/>
                </a:solidFill>
              </a:rPr>
            </a:br>
            <a:r>
              <a:rPr lang="vi-VN" sz="2800" b="1" dirty="0" smtClean="0">
                <a:solidFill>
                  <a:srgbClr val="FF0000"/>
                </a:solidFill>
              </a:rPr>
              <a:t>Tiết 40</a:t>
            </a:r>
            <a:br>
              <a:rPr lang="vi-VN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VIẾT</a:t>
            </a:r>
            <a:r>
              <a:rPr lang="vi-VN" sz="2800" b="1" dirty="0" smtClean="0">
                <a:solidFill>
                  <a:srgbClr val="FF0000"/>
                </a:solidFill>
              </a:rPr>
              <a:t>             </a:t>
            </a:r>
            <a:r>
              <a:rPr lang="en-US" sz="2800" b="1" dirty="0" smtClean="0">
                <a:solidFill>
                  <a:srgbClr val="FF0000"/>
                </a:solidFill>
              </a:rPr>
              <a:t>LÀM</a:t>
            </a:r>
            <a:r>
              <a:rPr lang="vi-VN" sz="2800" b="1" dirty="0" smtClean="0">
                <a:solidFill>
                  <a:srgbClr val="FF0000"/>
                </a:solidFill>
              </a:rPr>
              <a:t> </a:t>
            </a:r>
            <a:r>
              <a:rPr lang="vi-VN" sz="2800" b="1" dirty="0">
                <a:solidFill>
                  <a:srgbClr val="FF0000"/>
                </a:solidFill>
              </a:rPr>
              <a:t>MỘT BÀI THƠ LỤC BÁT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382000" cy="35814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pt-BR" sz="5000" b="1" dirty="0">
                <a:solidFill>
                  <a:schemeClr val="tx1"/>
                </a:solidFill>
              </a:rPr>
              <a:t>I. Tìm hiểu </a:t>
            </a:r>
            <a:r>
              <a:rPr lang="pt-BR" sz="5000" b="1" dirty="0" smtClean="0">
                <a:solidFill>
                  <a:schemeClr val="tx1"/>
                </a:solidFill>
              </a:rPr>
              <a:t>chung</a:t>
            </a:r>
            <a:r>
              <a:rPr lang="vi-VN" sz="5000" b="1" dirty="0" smtClean="0">
                <a:solidFill>
                  <a:schemeClr val="tx1"/>
                </a:solidFill>
              </a:rPr>
              <a:t> </a:t>
            </a:r>
            <a:r>
              <a:rPr lang="vi-VN" sz="3600" dirty="0" smtClean="0">
                <a:solidFill>
                  <a:schemeClr val="tx1"/>
                </a:solidFill>
              </a:rPr>
              <a:t>( SGK/70)</a:t>
            </a:r>
            <a:endParaRPr lang="en-US" sz="3600" dirty="0">
              <a:solidFill>
                <a:schemeClr val="tx1"/>
              </a:solidFill>
            </a:endParaRPr>
          </a:p>
          <a:p>
            <a:pPr algn="l"/>
            <a:r>
              <a:rPr lang="en-US" sz="5000" dirty="0">
                <a:solidFill>
                  <a:schemeClr val="tx1"/>
                </a:solidFill>
              </a:rPr>
              <a:t> </a:t>
            </a:r>
            <a:r>
              <a:rPr lang="en-US" sz="5000" b="1" i="1" dirty="0" smtClean="0">
                <a:solidFill>
                  <a:schemeClr val="tx1"/>
                </a:solidFill>
              </a:rPr>
              <a:t>1</a:t>
            </a:r>
            <a:r>
              <a:rPr lang="en-US" sz="5000" b="1" i="1" dirty="0">
                <a:solidFill>
                  <a:schemeClr val="tx1"/>
                </a:solidFill>
              </a:rPr>
              <a:t>. </a:t>
            </a:r>
            <a:r>
              <a:rPr lang="en-US" sz="5000" b="1" i="1" dirty="0" err="1">
                <a:solidFill>
                  <a:schemeClr val="tx1"/>
                </a:solidFill>
              </a:rPr>
              <a:t>Sáng</a:t>
            </a:r>
            <a:r>
              <a:rPr lang="vi-VN" sz="5000" b="1" i="1" dirty="0">
                <a:solidFill>
                  <a:schemeClr val="tx1"/>
                </a:solidFill>
              </a:rPr>
              <a:t> </a:t>
            </a:r>
            <a:r>
              <a:rPr lang="vi-VN" sz="5000" i="1" dirty="0" smtClean="0">
                <a:solidFill>
                  <a:schemeClr val="tx1"/>
                </a:solidFill>
              </a:rPr>
              <a:t>tác</a:t>
            </a:r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vi-VN" sz="5000" dirty="0">
                <a:solidFill>
                  <a:schemeClr val="tx1"/>
                </a:solidFill>
              </a:rPr>
              <a:t>- Thơ phải được viết ra bằng suy </a:t>
            </a:r>
            <a:r>
              <a:rPr lang="vi-VN" sz="5000" dirty="0" smtClean="0">
                <a:solidFill>
                  <a:schemeClr val="tx1"/>
                </a:solidFill>
              </a:rPr>
              <a:t>nghĩ </a:t>
            </a:r>
            <a:r>
              <a:rPr lang="vi-VN" sz="5000" dirty="0">
                <a:solidFill>
                  <a:schemeClr val="tx1"/>
                </a:solidFill>
              </a:rPr>
              <a:t>và cảm xúc chân thành.</a:t>
            </a:r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en-US" sz="5000" b="1" i="1" dirty="0">
                <a:solidFill>
                  <a:schemeClr val="tx1"/>
                </a:solidFill>
              </a:rPr>
              <a:t>2.Yêu </a:t>
            </a:r>
            <a:r>
              <a:rPr lang="en-US" sz="5000" b="1" i="1" dirty="0" err="1">
                <a:solidFill>
                  <a:schemeClr val="tx1"/>
                </a:solidFill>
              </a:rPr>
              <a:t>cầu</a:t>
            </a:r>
            <a:r>
              <a:rPr lang="en-US" sz="5000" b="1" i="1" dirty="0">
                <a:solidFill>
                  <a:schemeClr val="tx1"/>
                </a:solidFill>
              </a:rPr>
              <a:t> </a:t>
            </a:r>
            <a:r>
              <a:rPr lang="en-US" sz="5000" b="1" i="1" dirty="0" err="1">
                <a:solidFill>
                  <a:schemeClr val="tx1"/>
                </a:solidFill>
              </a:rPr>
              <a:t>đối</a:t>
            </a:r>
            <a:r>
              <a:rPr lang="en-US" sz="5000" b="1" i="1" dirty="0">
                <a:solidFill>
                  <a:schemeClr val="tx1"/>
                </a:solidFill>
              </a:rPr>
              <a:t> </a:t>
            </a:r>
            <a:r>
              <a:rPr lang="en-US" sz="5000" b="1" i="1" dirty="0" err="1">
                <a:solidFill>
                  <a:schemeClr val="tx1"/>
                </a:solidFill>
              </a:rPr>
              <a:t>với</a:t>
            </a:r>
            <a:r>
              <a:rPr lang="en-US" sz="5000" b="1" i="1" dirty="0">
                <a:solidFill>
                  <a:schemeClr val="tx1"/>
                </a:solidFill>
              </a:rPr>
              <a:t> </a:t>
            </a:r>
            <a:r>
              <a:rPr lang="nl-NL" sz="5000" b="1" i="1" dirty="0">
                <a:solidFill>
                  <a:schemeClr val="tx1"/>
                </a:solidFill>
              </a:rPr>
              <a:t>bài</a:t>
            </a:r>
            <a:r>
              <a:rPr lang="vi-VN" sz="5000" b="1" i="1" dirty="0">
                <a:solidFill>
                  <a:schemeClr val="tx1"/>
                </a:solidFill>
              </a:rPr>
              <a:t> thơ lục bát</a:t>
            </a:r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en-US" sz="5000" i="1" dirty="0">
                <a:solidFill>
                  <a:schemeClr val="tx1"/>
                </a:solidFill>
              </a:rPr>
              <a:t>a. </a:t>
            </a:r>
            <a:r>
              <a:rPr lang="en-US" sz="5000" i="1" dirty="0" err="1">
                <a:solidFill>
                  <a:schemeClr val="tx1"/>
                </a:solidFill>
              </a:rPr>
              <a:t>Yêu</a:t>
            </a:r>
            <a:r>
              <a:rPr lang="en-US" sz="5000" i="1" dirty="0">
                <a:solidFill>
                  <a:schemeClr val="tx1"/>
                </a:solidFill>
              </a:rPr>
              <a:t> </a:t>
            </a:r>
            <a:r>
              <a:rPr lang="en-US" sz="5000" i="1" dirty="0" err="1">
                <a:solidFill>
                  <a:schemeClr val="tx1"/>
                </a:solidFill>
              </a:rPr>
              <a:t>cầu</a:t>
            </a:r>
            <a:r>
              <a:rPr lang="en-US" sz="5000" i="1" dirty="0">
                <a:solidFill>
                  <a:schemeClr val="tx1"/>
                </a:solidFill>
              </a:rPr>
              <a:t> </a:t>
            </a:r>
            <a:r>
              <a:rPr lang="en-US" sz="5000" i="1" dirty="0" err="1">
                <a:solidFill>
                  <a:schemeClr val="tx1"/>
                </a:solidFill>
              </a:rPr>
              <a:t>về</a:t>
            </a:r>
            <a:r>
              <a:rPr lang="en-US" sz="5000" i="1" dirty="0">
                <a:solidFill>
                  <a:schemeClr val="tx1"/>
                </a:solidFill>
              </a:rPr>
              <a:t> </a:t>
            </a:r>
            <a:r>
              <a:rPr lang="en-US" sz="5000" i="1" dirty="0" err="1">
                <a:solidFill>
                  <a:schemeClr val="tx1"/>
                </a:solidFill>
              </a:rPr>
              <a:t>nội</a:t>
            </a:r>
            <a:r>
              <a:rPr lang="en-US" sz="5000" i="1" dirty="0">
                <a:solidFill>
                  <a:schemeClr val="tx1"/>
                </a:solidFill>
              </a:rPr>
              <a:t> dung</a:t>
            </a:r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en-US" sz="5000" dirty="0">
                <a:solidFill>
                  <a:schemeClr val="tx1"/>
                </a:solidFill>
              </a:rPr>
              <a:t>+ </a:t>
            </a:r>
            <a:r>
              <a:rPr lang="en-US" sz="5000" dirty="0" err="1">
                <a:solidFill>
                  <a:schemeClr val="tx1"/>
                </a:solidFill>
              </a:rPr>
              <a:t>Thể</a:t>
            </a:r>
            <a:r>
              <a:rPr lang="vi-VN" sz="5000" dirty="0">
                <a:solidFill>
                  <a:schemeClr val="tx1"/>
                </a:solidFill>
              </a:rPr>
              <a:t> hiện được cách nhìn, cách cảm nhận mới lạ, sâu sắc, thú vị về cuộc sống.</a:t>
            </a:r>
            <a:endParaRPr lang="en-US" sz="5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/>
              <a:t>b. </a:t>
            </a:r>
            <a:r>
              <a:rPr lang="en-US" i="1" dirty="0" err="1"/>
              <a:t>Yêu</a:t>
            </a:r>
            <a:r>
              <a:rPr lang="en-US" i="1" dirty="0"/>
              <a:t> </a:t>
            </a:r>
            <a:r>
              <a:rPr lang="en-US" i="1" dirty="0" err="1"/>
              <a:t>cầu</a:t>
            </a:r>
            <a:r>
              <a:rPr lang="en-US" i="1" dirty="0"/>
              <a:t> </a:t>
            </a:r>
            <a:r>
              <a:rPr lang="en-US" i="1" dirty="0" err="1"/>
              <a:t>về</a:t>
            </a:r>
            <a:r>
              <a:rPr lang="en-US" i="1" dirty="0"/>
              <a:t> </a:t>
            </a:r>
            <a:r>
              <a:rPr lang="en-US" i="1" dirty="0" err="1"/>
              <a:t>nghệ</a:t>
            </a:r>
            <a:r>
              <a:rPr lang="vi-VN" i="1" dirty="0"/>
              <a:t> thuật</a:t>
            </a:r>
            <a:endParaRPr lang="en-US" dirty="0"/>
          </a:p>
          <a:p>
            <a:pPr>
              <a:buNone/>
            </a:pPr>
            <a:r>
              <a:rPr lang="vi-VN" dirty="0"/>
              <a:t>-	Ngôn ngữ: hàm súc, gợi hình, gợi </a:t>
            </a:r>
            <a:r>
              <a:rPr lang="vi-VN" dirty="0" smtClean="0"/>
              <a:t>cảm</a:t>
            </a:r>
            <a:r>
              <a:rPr lang="vi-VN" dirty="0"/>
              <a:t>.</a:t>
            </a:r>
            <a:endParaRPr lang="en-US" dirty="0"/>
          </a:p>
          <a:p>
            <a:pPr>
              <a:buNone/>
            </a:pPr>
            <a:r>
              <a:rPr lang="vi-VN" dirty="0" smtClean="0"/>
              <a:t>- </a:t>
            </a:r>
            <a:r>
              <a:rPr lang="vi-VN" dirty="0"/>
              <a:t>Sử dụng các biện pháp tu từ như nhân hoá, so sánh, điệp từ, điệp ngữ,... để tạo những liên tưởng độc đáo, thú vị.</a:t>
            </a:r>
            <a:endParaRPr lang="en-US" dirty="0"/>
          </a:p>
          <a:p>
            <a:pPr>
              <a:buNone/>
            </a:pPr>
            <a:r>
              <a:rPr lang="vi-VN" dirty="0"/>
              <a:t>-	Sử dụng vần, nhịp một cách hợp lí để làm </a:t>
            </a:r>
            <a:r>
              <a:rPr lang="vi-VN" dirty="0" smtClean="0"/>
              <a:t>tăng </a:t>
            </a:r>
            <a:r>
              <a:rPr lang="vi-VN" dirty="0"/>
              <a:t>giá trị biểu đạt của ngôn từ.</a:t>
            </a:r>
            <a:endParaRPr lang="en-US" dirty="0"/>
          </a:p>
          <a:p>
            <a:pPr>
              <a:buNone/>
            </a:pPr>
            <a:r>
              <a:rPr lang="vi-VN" dirty="0"/>
              <a:t>- Lục bát là thể thơ yêu cầu người viết tuân thủ quy định về số chữ, vần, nhịp, thanh điệu,... khá chặt chẽ.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81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29.11.2021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40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LÀM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MỘT BÀI THƠ LỤC BÁT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t-BR" b="1" dirty="0"/>
              <a:t>II. Phân tích ví </a:t>
            </a:r>
            <a:r>
              <a:rPr lang="pt-BR" b="1" dirty="0" smtClean="0"/>
              <a:t>dụ</a:t>
            </a:r>
            <a:r>
              <a:rPr lang="vi-VN" sz="2400" dirty="0" smtClean="0"/>
              <a:t>(SGK/71,72)</a:t>
            </a:r>
            <a:endParaRPr lang="en-US" sz="2400" dirty="0"/>
          </a:p>
          <a:p>
            <a:pPr>
              <a:buNone/>
            </a:pPr>
            <a:r>
              <a:rPr lang="en-US" dirty="0"/>
              <a:t>1</a:t>
            </a:r>
            <a:r>
              <a:rPr lang="vi-VN" dirty="0"/>
              <a:t>.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ngắt</a:t>
            </a:r>
            <a:r>
              <a:rPr lang="en-US" dirty="0"/>
              <a:t> </a:t>
            </a:r>
            <a:r>
              <a:rPr lang="en-US" dirty="0" err="1"/>
              <a:t>nhịp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4 </a:t>
            </a:r>
            <a:r>
              <a:rPr lang="en-US" dirty="0" err="1"/>
              <a:t>là</a:t>
            </a:r>
            <a:r>
              <a:rPr lang="en-US" dirty="0"/>
              <a:t>: "</a:t>
            </a:r>
            <a:r>
              <a:rPr lang="en-US" i="1" dirty="0" err="1"/>
              <a:t>Củ</a:t>
            </a:r>
            <a:r>
              <a:rPr lang="en-US" i="1" dirty="0"/>
              <a:t> </a:t>
            </a:r>
            <a:r>
              <a:rPr lang="en-US" i="1" dirty="0" err="1"/>
              <a:t>khoai</a:t>
            </a:r>
            <a:r>
              <a:rPr lang="en-US" i="1" dirty="0"/>
              <a:t> </a:t>
            </a:r>
            <a:r>
              <a:rPr lang="en-US" i="1" dirty="0" err="1"/>
              <a:t>nướng</a:t>
            </a:r>
            <a:r>
              <a:rPr lang="en-US" i="1" dirty="0"/>
              <a:t>/ </a:t>
            </a:r>
            <a:r>
              <a:rPr lang="en-US" i="1" dirty="0" err="1"/>
              <a:t>để</a:t>
            </a:r>
            <a:r>
              <a:rPr lang="en-US" i="1" dirty="0"/>
              <a:t> </a:t>
            </a:r>
            <a:r>
              <a:rPr lang="en-US" i="1" dirty="0" err="1"/>
              <a:t>cả</a:t>
            </a:r>
            <a:r>
              <a:rPr lang="en-US" i="1" dirty="0"/>
              <a:t> </a:t>
            </a:r>
            <a:r>
              <a:rPr lang="en-US" i="1" dirty="0" err="1"/>
              <a:t>chiều</a:t>
            </a:r>
            <a:r>
              <a:rPr lang="en-US" i="1" dirty="0"/>
              <a:t>/ </a:t>
            </a:r>
            <a:r>
              <a:rPr lang="en-US" i="1" dirty="0" err="1"/>
              <a:t>thành</a:t>
            </a:r>
            <a:r>
              <a:rPr lang="en-US" i="1" dirty="0"/>
              <a:t> </a:t>
            </a:r>
            <a:r>
              <a:rPr lang="en-US" i="1" dirty="0" err="1"/>
              <a:t>tro</a:t>
            </a:r>
            <a:r>
              <a:rPr lang="en-US" i="1" dirty="0"/>
              <a:t>"</a:t>
            </a:r>
            <a:r>
              <a:rPr lang="en-US" dirty="0"/>
              <a:t> 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ngắt</a:t>
            </a:r>
            <a:r>
              <a:rPr lang="en-US" dirty="0"/>
              <a:t> </a:t>
            </a:r>
            <a:r>
              <a:rPr lang="en-US" dirty="0" err="1"/>
              <a:t>nhịp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lục</a:t>
            </a:r>
            <a:r>
              <a:rPr lang="en-US" dirty="0"/>
              <a:t> </a:t>
            </a:r>
            <a:r>
              <a:rPr lang="en-US" dirty="0" err="1"/>
              <a:t>bát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góp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bâng</a:t>
            </a:r>
            <a:r>
              <a:rPr lang="en-US" dirty="0"/>
              <a:t> </a:t>
            </a:r>
            <a:r>
              <a:rPr lang="en-US" dirty="0" err="1"/>
              <a:t>khuâng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,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khoảnh</a:t>
            </a:r>
            <a:r>
              <a:rPr lang="en-US" dirty="0"/>
              <a:t> </a:t>
            </a:r>
            <a:r>
              <a:rPr lang="en-US" dirty="0" err="1"/>
              <a:t>khắc</a:t>
            </a:r>
            <a:r>
              <a:rPr lang="en-US" dirty="0"/>
              <a:t> </a:t>
            </a:r>
            <a:r>
              <a:rPr lang="en-US" dirty="0" err="1"/>
              <a:t>hoàng</a:t>
            </a:r>
            <a:r>
              <a:rPr lang="en-US" dirty="0"/>
              <a:t> </a:t>
            </a:r>
            <a:r>
              <a:rPr lang="en-US" dirty="0" err="1"/>
              <a:t>hôn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vi-VN" dirty="0"/>
              <a:t>2. Đảm bảo sự hiệp vần và phối hợp thanh điệu của bài thơ.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228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29.11.2021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40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LÀM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MỘT BÀI THƠ LỤC BÁT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vi-VN" dirty="0"/>
              <a:t>3.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r>
              <a:rPr lang="en-US" dirty="0" err="1"/>
              <a:t>thiên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vài</a:t>
            </a:r>
            <a:r>
              <a:rPr lang="en-US" dirty="0"/>
              <a:t> chi </a:t>
            </a:r>
            <a:r>
              <a:rPr lang="en-US" dirty="0" err="1"/>
              <a:t>tiết</a:t>
            </a:r>
            <a:r>
              <a:rPr lang="en-US" dirty="0"/>
              <a:t>,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vài</a:t>
            </a:r>
            <a:r>
              <a:rPr lang="en-US" dirty="0"/>
              <a:t>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: </a:t>
            </a:r>
            <a:r>
              <a:rPr lang="en-US" dirty="0" err="1"/>
              <a:t>chăn</a:t>
            </a:r>
            <a:r>
              <a:rPr lang="en-US" dirty="0"/>
              <a:t> </a:t>
            </a:r>
            <a:r>
              <a:rPr lang="en-US" dirty="0" err="1"/>
              <a:t>trâu</a:t>
            </a:r>
            <a:r>
              <a:rPr lang="en-US" dirty="0"/>
              <a:t>, </a:t>
            </a:r>
            <a:r>
              <a:rPr lang="en-US" dirty="0" err="1"/>
              <a:t>thả</a:t>
            </a:r>
            <a:r>
              <a:rPr lang="en-US" dirty="0"/>
              <a:t> </a:t>
            </a:r>
            <a:r>
              <a:rPr lang="en-US" dirty="0" err="1"/>
              <a:t>diều</a:t>
            </a:r>
            <a:r>
              <a:rPr lang="en-US" dirty="0"/>
              <a:t>, </a:t>
            </a:r>
            <a:r>
              <a:rPr lang="en-US" dirty="0" err="1"/>
              <a:t>nướng</a:t>
            </a:r>
            <a:r>
              <a:rPr lang="en-US" dirty="0"/>
              <a:t> </a:t>
            </a:r>
            <a:r>
              <a:rPr lang="en-US" dirty="0" err="1"/>
              <a:t>khoai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gió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 hay </a:t>
            </a:r>
            <a:r>
              <a:rPr lang="en-US" dirty="0" err="1"/>
              <a:t>khoảnh</a:t>
            </a:r>
            <a:r>
              <a:rPr lang="en-US" dirty="0"/>
              <a:t> </a:t>
            </a:r>
            <a:r>
              <a:rPr lang="en-US" dirty="0" err="1"/>
              <a:t>khắc</a:t>
            </a:r>
            <a:r>
              <a:rPr lang="en-US" dirty="0"/>
              <a:t> </a:t>
            </a:r>
            <a:r>
              <a:rPr lang="en-US" dirty="0" err="1"/>
              <a:t>hoàng</a:t>
            </a:r>
            <a:r>
              <a:rPr lang="en-US" dirty="0"/>
              <a:t> </a:t>
            </a:r>
            <a:r>
              <a:rPr lang="en-US" dirty="0" err="1"/>
              <a:t>hôn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.  </a:t>
            </a:r>
          </a:p>
          <a:p>
            <a:pPr>
              <a:buNone/>
            </a:pPr>
            <a:r>
              <a:rPr lang="vi-VN" dirty="0">
                <a:sym typeface="Wingdings"/>
              </a:rPr>
              <a:t>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chi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,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,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giản</a:t>
            </a:r>
            <a:r>
              <a:rPr lang="en-US" dirty="0"/>
              <a:t> </a:t>
            </a:r>
            <a:r>
              <a:rPr lang="en-US" dirty="0" err="1"/>
              <a:t>dị</a:t>
            </a:r>
            <a:r>
              <a:rPr lang="en-US" dirty="0"/>
              <a:t>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/>
              <a:t>giàu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gợi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bức</a:t>
            </a:r>
            <a:r>
              <a:rPr lang="en-US" dirty="0"/>
              <a:t>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quê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, </a:t>
            </a:r>
            <a:r>
              <a:rPr lang="en-US" dirty="0" err="1"/>
              <a:t>yên</a:t>
            </a:r>
            <a:r>
              <a:rPr lang="en-US" dirty="0"/>
              <a:t> ả.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28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29.11.2021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40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LÀM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MỘT BÀI THƠ LỤC BÁT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dirty="0" smtClean="0"/>
              <a:t>4. </a:t>
            </a: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/>
              <a:t>xúc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gián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qua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buổi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chăn</a:t>
            </a:r>
            <a:r>
              <a:rPr lang="en-US" dirty="0"/>
              <a:t> </a:t>
            </a:r>
            <a:r>
              <a:rPr lang="en-US" dirty="0" err="1"/>
              <a:t>trâu</a:t>
            </a:r>
            <a:r>
              <a:rPr lang="en-US" dirty="0"/>
              <a:t>, </a:t>
            </a:r>
            <a:r>
              <a:rPr lang="en-US" dirty="0" err="1"/>
              <a:t>thả</a:t>
            </a:r>
            <a:r>
              <a:rPr lang="en-US" dirty="0"/>
              <a:t> </a:t>
            </a:r>
            <a:r>
              <a:rPr lang="en-US" dirty="0" err="1"/>
              <a:t>diều</a:t>
            </a:r>
            <a:r>
              <a:rPr lang="en-US" dirty="0"/>
              <a:t>, </a:t>
            </a:r>
            <a:r>
              <a:rPr lang="en-US" dirty="0" err="1" smtClean="0"/>
              <a:t>nướ</a:t>
            </a:r>
            <a:r>
              <a:rPr lang="vi-VN" dirty="0" smtClean="0"/>
              <a:t>ng</a:t>
            </a:r>
            <a:r>
              <a:rPr lang="en-US" dirty="0" smtClean="0"/>
              <a:t> </a:t>
            </a:r>
            <a:r>
              <a:rPr lang="en-US" dirty="0" err="1"/>
              <a:t>khoai</a:t>
            </a:r>
            <a:r>
              <a:rPr lang="en-US" dirty="0"/>
              <a:t>,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ấy</a:t>
            </a:r>
            <a:r>
              <a:rPr lang="en-US" dirty="0"/>
              <a:t>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qua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“</a:t>
            </a:r>
            <a:r>
              <a:rPr lang="en-US" dirty="0" err="1"/>
              <a:t>gió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”,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khoảnh</a:t>
            </a:r>
            <a:r>
              <a:rPr lang="en-US" dirty="0"/>
              <a:t> </a:t>
            </a:r>
            <a:r>
              <a:rPr lang="en-US" dirty="0" err="1"/>
              <a:t>khắc</a:t>
            </a:r>
            <a:r>
              <a:rPr lang="en-US" dirty="0"/>
              <a:t> </a:t>
            </a:r>
            <a:r>
              <a:rPr lang="en-US" dirty="0" err="1"/>
              <a:t>hoàng</a:t>
            </a:r>
            <a:r>
              <a:rPr lang="en-US" dirty="0"/>
              <a:t> </a:t>
            </a:r>
            <a:r>
              <a:rPr lang="en-US" dirty="0" err="1"/>
              <a:t>hôn</a:t>
            </a:r>
            <a:r>
              <a:rPr lang="en-US" dirty="0"/>
              <a:t> </a:t>
            </a:r>
            <a:r>
              <a:rPr lang="en-US" dirty="0" err="1"/>
              <a:t>đang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 </a:t>
            </a:r>
            <a:r>
              <a:rPr lang="en-US" dirty="0" err="1"/>
              <a:t>buông</a:t>
            </a:r>
            <a:r>
              <a:rPr lang="en-US" dirty="0"/>
              <a:t>. </a:t>
            </a:r>
          </a:p>
          <a:p>
            <a:pPr lvl="0">
              <a:buNone/>
            </a:pPr>
            <a:r>
              <a:rPr lang="en-US" dirty="0"/>
              <a:t>5. </a:t>
            </a:r>
            <a:r>
              <a:rPr lang="en-US" dirty="0" err="1"/>
              <a:t>Nét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đáo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vi-VN" dirty="0"/>
              <a:t>: </a:t>
            </a:r>
            <a:endParaRPr lang="en-US" dirty="0"/>
          </a:p>
          <a:p>
            <a:pPr lvl="0">
              <a:buNone/>
            </a:pPr>
            <a:r>
              <a:rPr lang="vi-VN" dirty="0"/>
              <a:t>+ P</a:t>
            </a:r>
            <a:r>
              <a:rPr lang="en-US" dirty="0" err="1"/>
              <a:t>hép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ít-nhiều</a:t>
            </a:r>
            <a:r>
              <a:rPr lang="en-US" dirty="0"/>
              <a:t>, </a:t>
            </a:r>
            <a:r>
              <a:rPr lang="en-US" dirty="0" err="1"/>
              <a:t>rạ</a:t>
            </a:r>
            <a:r>
              <a:rPr lang="en-US" dirty="0"/>
              <a:t> </a:t>
            </a:r>
            <a:r>
              <a:rPr lang="en-US" dirty="0" err="1"/>
              <a:t>rơm</a:t>
            </a:r>
            <a:r>
              <a:rPr lang="en-US" dirty="0"/>
              <a:t> (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)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gió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 (</a:t>
            </a:r>
            <a:r>
              <a:rPr lang="en-US" dirty="0" err="1"/>
              <a:t>vô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). </a:t>
            </a:r>
          </a:p>
          <a:p>
            <a:pPr lvl="0">
              <a:buNone/>
            </a:pPr>
            <a:r>
              <a:rPr lang="vi-VN" dirty="0"/>
              <a:t>+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độc</a:t>
            </a:r>
            <a:r>
              <a:rPr lang="en-US" dirty="0"/>
              <a:t> </a:t>
            </a:r>
            <a:r>
              <a:rPr lang="en-US" dirty="0" err="1"/>
              <a:t>đáo</a:t>
            </a:r>
            <a:r>
              <a:rPr lang="en-US" dirty="0"/>
              <a:t>: </a:t>
            </a:r>
            <a:r>
              <a:rPr lang="en-US" dirty="0" err="1"/>
              <a:t>củ</a:t>
            </a:r>
            <a:r>
              <a:rPr lang="en-US" dirty="0"/>
              <a:t> </a:t>
            </a:r>
            <a:r>
              <a:rPr lang="en-US" dirty="0" err="1"/>
              <a:t>khoai</a:t>
            </a:r>
            <a:r>
              <a:rPr lang="en-US" dirty="0"/>
              <a:t> </a:t>
            </a:r>
            <a:r>
              <a:rPr lang="en-US" dirty="0" err="1"/>
              <a:t>nướng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cháy</a:t>
            </a:r>
            <a:r>
              <a:rPr lang="en-US" dirty="0"/>
              <a:t> </a:t>
            </a:r>
            <a:r>
              <a:rPr lang="en-US" dirty="0" err="1"/>
              <a:t>hồng</a:t>
            </a:r>
            <a:r>
              <a:rPr lang="en-US" dirty="0"/>
              <a:t> </a:t>
            </a:r>
            <a:r>
              <a:rPr lang="en-US" dirty="0" err="1"/>
              <a:t>rực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hoàng</a:t>
            </a:r>
            <a:r>
              <a:rPr lang="en-US" dirty="0"/>
              <a:t> </a:t>
            </a:r>
            <a:r>
              <a:rPr lang="en-US" dirty="0" err="1"/>
              <a:t>hôn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trùm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rộng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.</a:t>
            </a:r>
          </a:p>
          <a:p>
            <a:pPr lvl="0">
              <a:buNone/>
            </a:pPr>
            <a:r>
              <a:rPr lang="en-US" dirty="0"/>
              <a:t>6.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lục</a:t>
            </a:r>
            <a:r>
              <a:rPr lang="en-US" dirty="0"/>
              <a:t> </a:t>
            </a:r>
            <a:r>
              <a:rPr lang="en-US" dirty="0" err="1"/>
              <a:t>bát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vi-VN" dirty="0"/>
              <a:t> chú ý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vần</a:t>
            </a:r>
            <a:r>
              <a:rPr lang="en-US" dirty="0"/>
              <a:t>, </a:t>
            </a:r>
            <a:r>
              <a:rPr lang="en-US" dirty="0" err="1"/>
              <a:t>nhịp</a:t>
            </a:r>
            <a:r>
              <a:rPr lang="en-US" dirty="0"/>
              <a:t>,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điệu</a:t>
            </a:r>
            <a:r>
              <a:rPr lang="vi-VN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/>
              <a:t>III. Thực hành</a:t>
            </a:r>
            <a:endParaRPr lang="en-US" dirty="0"/>
          </a:p>
          <a:p>
            <a:pPr>
              <a:buNone/>
            </a:pPr>
            <a:r>
              <a:rPr lang="nl-NL" b="1" u="sng" dirty="0"/>
              <a:t>Đề</a:t>
            </a:r>
            <a:r>
              <a:rPr lang="vi-VN" b="1" u="sng" dirty="0"/>
              <a:t> bài:</a:t>
            </a:r>
            <a:r>
              <a:rPr lang="vi-VN" dirty="0"/>
              <a:t>Hãy làm một bài thơ lục bát thể hiện cảm xúc, suy ngẫm </a:t>
            </a:r>
            <a:r>
              <a:rPr lang="vi-VN" dirty="0" smtClean="0"/>
              <a:t>của </a:t>
            </a:r>
            <a:r>
              <a:rPr lang="vi-VN" dirty="0"/>
              <a:t>em về một cảnh đẹp hoặc một sự việc mà </a:t>
            </a:r>
            <a:r>
              <a:rPr lang="vi-VN" dirty="0" smtClean="0"/>
              <a:t>em </a:t>
            </a:r>
            <a:r>
              <a:rPr lang="vi-VN" dirty="0"/>
              <a:t>chứng kiến.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04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29.11.2021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Tiết 40</a:t>
            </a:r>
            <a:b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VIẾT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LÀM</a:t>
            </a:r>
            <a:r>
              <a:rPr kumimoji="0" lang="vi-VN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MỘT BÀI THƠ LỤC BÁT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29.11.2021 Tiết 40 VIẾT             LÀM MỘT BÀI THƠ LỤC BÁT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25.11.2021 Tiết 40 VIẾT             LÀM MỘT BÀI THƠ LỤC BÁT </dc:title>
  <dc:creator>Windows User</dc:creator>
  <cp:lastModifiedBy>Windows User</cp:lastModifiedBy>
  <cp:revision>5</cp:revision>
  <dcterms:created xsi:type="dcterms:W3CDTF">2021-11-25T06:22:29Z</dcterms:created>
  <dcterms:modified xsi:type="dcterms:W3CDTF">2021-11-29T05:53:18Z</dcterms:modified>
</cp:coreProperties>
</file>