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59" r:id="rId4"/>
    <p:sldId id="257"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13" autoAdjust="0"/>
    <p:restoredTop sz="94622" autoAdjust="0"/>
  </p:normalViewPr>
  <p:slideViewPr>
    <p:cSldViewPr>
      <p:cViewPr varScale="1">
        <p:scale>
          <a:sx n="104" d="100"/>
          <a:sy n="104" d="100"/>
        </p:scale>
        <p:origin x="-15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53E8A9-D43F-4874-A04C-282FE1EE8857}"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405BD-0D97-4542-ADAF-D065122013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53E8A9-D43F-4874-A04C-282FE1EE8857}"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405BD-0D97-4542-ADAF-D065122013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53E8A9-D43F-4874-A04C-282FE1EE8857}"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405BD-0D97-4542-ADAF-D065122013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53E8A9-D43F-4874-A04C-282FE1EE8857}"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405BD-0D97-4542-ADAF-D065122013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53E8A9-D43F-4874-A04C-282FE1EE8857}"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405BD-0D97-4542-ADAF-D065122013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53E8A9-D43F-4874-A04C-282FE1EE8857}" type="datetimeFigureOut">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405BD-0D97-4542-ADAF-D065122013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53E8A9-D43F-4874-A04C-282FE1EE8857}" type="datetimeFigureOut">
              <a:rPr lang="en-US" smtClean="0"/>
              <a:pPr/>
              <a:t>11/25/2021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8405BD-0D97-4542-ADAF-D065122013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53E8A9-D43F-4874-A04C-282FE1EE8857}" type="datetimeFigureOut">
              <a:rPr lang="en-US" smtClean="0"/>
              <a:pPr/>
              <a:t>11/25/2021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8405BD-0D97-4542-ADAF-D065122013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3E8A9-D43F-4874-A04C-282FE1EE8857}" type="datetimeFigureOut">
              <a:rPr lang="en-US" smtClean="0"/>
              <a:pPr/>
              <a:t>11/25/2021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8405BD-0D97-4542-ADAF-D065122013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3E8A9-D43F-4874-A04C-282FE1EE8857}" type="datetimeFigureOut">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405BD-0D97-4542-ADAF-D065122013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3E8A9-D43F-4874-A04C-282FE1EE8857}" type="datetimeFigureOut">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405BD-0D97-4542-ADAF-D065122013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3E8A9-D43F-4874-A04C-282FE1EE8857}" type="datetimeFigureOut">
              <a:rPr lang="en-US" smtClean="0"/>
              <a:pPr/>
              <a:t>11/25/2021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405BD-0D97-4542-ADAF-D065122013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file:///C:\Users\Administrator\Downloads\v&#7867;%20&#273;&#7865;p%20qu&#234;%20h&#432;&#417;ng.ppt" TargetMode="Externa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52400" y="1336675"/>
            <a:ext cx="2522678"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r>
              <a:rPr lang="x-none" altLang="x-none" sz="2400" b="1" dirty="0">
                <a:ln>
                  <a:solidFill>
                    <a:srgbClr val="FFFF00"/>
                  </a:solidFill>
                </a:ln>
                <a:latin typeface="Times New Roman" panose="02020603050405020304" pitchFamily="18" charset="0"/>
                <a:cs typeface="Times New Roman" panose="02020603050405020304" pitchFamily="18" charset="0"/>
              </a:rPr>
              <a:t>I</a:t>
            </a:r>
            <a:r>
              <a:rPr lang="x-none" altLang="x-none" sz="2400" b="1">
                <a:ln>
                  <a:solidFill>
                    <a:srgbClr val="FFFF00"/>
                  </a:solidFill>
                </a:ln>
                <a:latin typeface="Times New Roman" panose="02020603050405020304" pitchFamily="18" charset="0"/>
                <a:cs typeface="Times New Roman" panose="02020603050405020304" pitchFamily="18" charset="0"/>
              </a:rPr>
              <a:t>. </a:t>
            </a:r>
            <a:r>
              <a:rPr lang="vi-VN" altLang="x-none" sz="2400" b="1" dirty="0" smtClean="0">
                <a:ln>
                  <a:solidFill>
                    <a:srgbClr val="FFFF00"/>
                  </a:solidFill>
                </a:ln>
                <a:latin typeface="Times New Roman" panose="02020603050405020304" pitchFamily="18" charset="0"/>
                <a:cs typeface="Times New Roman" panose="02020603050405020304" pitchFamily="18" charset="0"/>
              </a:rPr>
              <a:t>Tìm hiểu chung</a:t>
            </a:r>
            <a:endParaRPr lang="x-none" altLang="x-none" sz="2400" b="1" dirty="0">
              <a:ln>
                <a:solidFill>
                  <a:srgbClr val="FFFF00"/>
                </a:solidFill>
              </a:ln>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152400" y="1676400"/>
            <a:ext cx="1554163" cy="461963"/>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r>
              <a:rPr lang="x-none" altLang="x-none" sz="2400" b="1" dirty="0">
                <a:ln>
                  <a:solidFill>
                    <a:srgbClr val="FFFF00"/>
                  </a:solidFill>
                </a:ln>
                <a:latin typeface="Times New Roman" panose="02020603050405020304" pitchFamily="18" charset="0"/>
                <a:cs typeface="Times New Roman" panose="02020603050405020304" pitchFamily="18" charset="0"/>
              </a:rPr>
              <a:t>1. Tác giả:</a:t>
            </a:r>
          </a:p>
        </p:txBody>
      </p:sp>
      <p:sp>
        <p:nvSpPr>
          <p:cNvPr id="21510" name="TextBox 9"/>
          <p:cNvSpPr txBox="1">
            <a:spLocks noChangeArrowheads="1"/>
          </p:cNvSpPr>
          <p:nvPr/>
        </p:nvSpPr>
        <p:spPr bwMode="auto">
          <a:xfrm>
            <a:off x="188913" y="2146300"/>
            <a:ext cx="5014912" cy="2850011"/>
          </a:xfrm>
          <a:prstGeom prst="rect">
            <a:avLst/>
          </a:prstGeom>
          <a:noFill/>
          <a:ln w="9525">
            <a:noFill/>
            <a:miter lim="800000"/>
            <a:headEnd/>
            <a:tailEnd/>
          </a:ln>
        </p:spPr>
        <p:txBody>
          <a:bodyPr>
            <a:spAutoFit/>
          </a:bodyPr>
          <a:lstStyle/>
          <a:p>
            <a:pPr eaLnBrk="1" hangingPunct="1">
              <a:spcBef>
                <a:spcPct val="20000"/>
              </a:spcBef>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Nguyễn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Mậu</a:t>
            </a:r>
            <a:r>
              <a:rPr lang="en-US" altLang="en-US" sz="2800" dirty="0">
                <a:latin typeface="Times New Roman" pitchFamily="18" charset="0"/>
                <a:cs typeface="Times New Roman" pitchFamily="18" charset="0"/>
              </a:rPr>
              <a:t> (1948)</a:t>
            </a:r>
          </a:p>
          <a:p>
            <a:pPr eaLnBrk="1" hangingPunct="1">
              <a:spcBef>
                <a:spcPct val="20000"/>
              </a:spcBef>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Quê</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quán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xã</a:t>
            </a:r>
            <a:r>
              <a:rPr lang="en-US" altLang="en-US" sz="2800" dirty="0">
                <a:latin typeface="Times New Roman" pitchFamily="18" charset="0"/>
                <a:cs typeface="Times New Roman" pitchFamily="18" charset="0"/>
              </a:rPr>
              <a:t> Nam </a:t>
            </a:r>
            <a:r>
              <a:rPr lang="en-US" altLang="en-US" sz="2800" dirty="0" err="1">
                <a:latin typeface="Times New Roman" pitchFamily="18" charset="0"/>
                <a:cs typeface="Times New Roman" pitchFamily="18" charset="0"/>
              </a:rPr>
              <a:t>Điền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huyện</a:t>
            </a:r>
            <a:r>
              <a:rPr lang="en-US" altLang="en-US" sz="2800" dirty="0">
                <a:latin typeface="Times New Roman" pitchFamily="18" charset="0"/>
                <a:cs typeface="Times New Roman" pitchFamily="18" charset="0"/>
              </a:rPr>
              <a:t> Nam </a:t>
            </a:r>
            <a:r>
              <a:rPr lang="en-US" altLang="en-US" sz="2800" dirty="0" err="1">
                <a:latin typeface="Times New Roman" pitchFamily="18" charset="0"/>
                <a:cs typeface="Times New Roman" pitchFamily="18" charset="0"/>
              </a:rPr>
              <a:t>Trực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tỉnh</a:t>
            </a:r>
            <a:r>
              <a:rPr lang="en-US" altLang="en-US" sz="2800" dirty="0">
                <a:latin typeface="Times New Roman" pitchFamily="18" charset="0"/>
                <a:cs typeface="Times New Roman" pitchFamily="18" charset="0"/>
              </a:rPr>
              <a:t> Nam </a:t>
            </a:r>
            <a:r>
              <a:rPr lang="en-US" altLang="en-US" sz="2800" dirty="0" err="1">
                <a:latin typeface="Times New Roman" pitchFamily="18" charset="0"/>
                <a:cs typeface="Times New Roman" pitchFamily="18" charset="0"/>
              </a:rPr>
              <a:t>Định</a:t>
            </a:r>
            <a:endParaRPr lang="en-US" altLang="en-US" sz="2800" dirty="0">
              <a:latin typeface="Times New Roman" pitchFamily="18" charset="0"/>
              <a:cs typeface="Times New Roman" pitchFamily="18" charset="0"/>
            </a:endParaRPr>
          </a:p>
          <a:p>
            <a:pPr eaLnBrk="1" hangingPunct="1">
              <a:spcBef>
                <a:spcPct val="20000"/>
              </a:spcBef>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Từng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giữ</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chủ</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tịch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hội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đồng</a:t>
            </a:r>
            <a:r>
              <a:rPr lang="en-US" altLang="en-US" sz="2800" dirty="0">
                <a:latin typeface="Times New Roman" pitchFamily="18" charset="0"/>
                <a:cs typeface="Times New Roman" pitchFamily="18" charset="0"/>
              </a:rPr>
              <a:t> </a:t>
            </a:r>
            <a:r>
              <a:rPr lang="vi-VN" altLang="en-US" sz="2800" dirty="0" err="1" smtClean="0">
                <a:latin typeface="Times New Roman" pitchFamily="18" charset="0"/>
                <a:cs typeface="Times New Roman" pitchFamily="18" charset="0"/>
              </a:rPr>
              <a:t>t</a:t>
            </a:r>
            <a:r>
              <a:rPr lang="en-US" altLang="en-US" sz="2800" dirty="0" err="1" smtClean="0">
                <a:latin typeface="Times New Roman" pitchFamily="18" charset="0"/>
                <a:cs typeface="Times New Roman" pitchFamily="18" charset="0"/>
              </a:rPr>
              <a:t>hơ</a:t>
            </a:r>
            <a:r>
              <a:rPr lang="en-US" altLang="en-US" sz="2800" dirty="0" smtClean="0">
                <a:latin typeface="Times New Roman" pitchFamily="18" charset="0"/>
                <a:cs typeface="Times New Roman" pitchFamily="18" charset="0"/>
              </a:rPr>
              <a:t> </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Hội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văn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Việt</a:t>
            </a:r>
            <a:r>
              <a:rPr lang="en-US" altLang="en-US" sz="2800" dirty="0">
                <a:latin typeface="Times New Roman" pitchFamily="18" charset="0"/>
                <a:cs typeface="Times New Roman" pitchFamily="18" charset="0"/>
              </a:rPr>
              <a:t> Nam.</a:t>
            </a:r>
          </a:p>
        </p:txBody>
      </p:sp>
      <p:cxnSp>
        <p:nvCxnSpPr>
          <p:cNvPr id="10" name="Straight Connector 9"/>
          <p:cNvCxnSpPr>
            <a:cxnSpLocks/>
          </p:cNvCxnSpPr>
          <p:nvPr/>
        </p:nvCxnSpPr>
        <p:spPr>
          <a:xfrm>
            <a:off x="5205413" y="1608138"/>
            <a:ext cx="0" cy="4410075"/>
          </a:xfrm>
          <a:prstGeom prst="line">
            <a:avLst/>
          </a:prstGeom>
          <a:ln w="25400">
            <a:solidFill>
              <a:srgbClr val="FF0000"/>
            </a:solidFill>
          </a:ln>
        </p:spPr>
        <p:style>
          <a:lnRef idx="2">
            <a:schemeClr val="accent3"/>
          </a:lnRef>
          <a:fillRef idx="0">
            <a:schemeClr val="accent3"/>
          </a:fillRef>
          <a:effectRef idx="1">
            <a:schemeClr val="accent3"/>
          </a:effectRef>
          <a:fontRef idx="minor">
            <a:schemeClr val="tx1"/>
          </a:fontRef>
        </p:style>
      </p:cxnSp>
      <p:pic>
        <p:nvPicPr>
          <p:cNvPr id="4" name="Ink 3"/>
          <p:cNvPicPr>
            <a:picLocks noChangeAspect="1" noChangeArrowheads="1"/>
          </p:cNvPicPr>
          <p:nvPr/>
        </p:nvPicPr>
        <p:blipFill>
          <a:blip r:embed="rId2"/>
          <a:srcRect/>
          <a:stretch>
            <a:fillRect/>
          </a:stretch>
        </p:blipFill>
        <p:spPr bwMode="auto">
          <a:xfrm>
            <a:off x="2230438" y="3925888"/>
            <a:ext cx="19050" cy="17462"/>
          </a:xfrm>
          <a:prstGeom prst="rect">
            <a:avLst/>
          </a:prstGeom>
          <a:noFill/>
          <a:ln w="9525">
            <a:noFill/>
            <a:miter lim="800000"/>
            <a:headEnd/>
            <a:tailEnd/>
          </a:ln>
        </p:spPr>
      </p:pic>
      <p:pic>
        <p:nvPicPr>
          <p:cNvPr id="5" name="Ink 4"/>
          <p:cNvPicPr>
            <a:picLocks noChangeAspect="1" noChangeArrowheads="1"/>
          </p:cNvPicPr>
          <p:nvPr/>
        </p:nvPicPr>
        <p:blipFill>
          <a:blip r:embed="rId2"/>
          <a:srcRect/>
          <a:stretch>
            <a:fillRect/>
          </a:stretch>
        </p:blipFill>
        <p:spPr bwMode="auto">
          <a:xfrm>
            <a:off x="2724150" y="4506913"/>
            <a:ext cx="17463" cy="17462"/>
          </a:xfrm>
          <a:prstGeom prst="rect">
            <a:avLst/>
          </a:prstGeom>
          <a:noFill/>
          <a:ln w="9525">
            <a:noFill/>
            <a:miter lim="800000"/>
            <a:headEnd/>
            <a:tailEnd/>
          </a:ln>
        </p:spPr>
      </p:pic>
      <p:sp>
        <p:nvSpPr>
          <p:cNvPr id="7176" name="TextBox 17"/>
          <p:cNvSpPr txBox="1">
            <a:spLocks noChangeArrowheads="1"/>
          </p:cNvSpPr>
          <p:nvPr/>
        </p:nvSpPr>
        <p:spPr bwMode="auto">
          <a:xfrm>
            <a:off x="1295400" y="304800"/>
            <a:ext cx="7010400" cy="1754326"/>
          </a:xfrm>
          <a:prstGeom prst="rect">
            <a:avLst/>
          </a:prstGeom>
          <a:noFill/>
          <a:ln w="9525">
            <a:noFill/>
            <a:miter lim="800000"/>
            <a:headEnd/>
            <a:tailEnd/>
          </a:ln>
        </p:spPr>
        <p:txBody>
          <a:bodyPr>
            <a:spAutoFit/>
          </a:bodyPr>
          <a:lstStyle/>
          <a:p>
            <a:pPr eaLnBrk="1" hangingPunct="1"/>
            <a:r>
              <a:rPr lang="vi-VN" altLang="en-US" sz="2400" b="1" smtClean="0">
                <a:solidFill>
                  <a:srgbClr val="FF0000"/>
                </a:solidFill>
                <a:latin typeface="Times New Roman" pitchFamily="18" charset="0"/>
                <a:cs typeface="Times New Roman" pitchFamily="18" charset="0"/>
              </a:rPr>
              <a:t>25</a:t>
            </a:r>
            <a:r>
              <a:rPr lang="vi-VN" altLang="en-US" sz="2400" b="1" smtClean="0">
                <a:solidFill>
                  <a:srgbClr val="FF0000"/>
                </a:solidFill>
                <a:latin typeface="Times New Roman" pitchFamily="18" charset="0"/>
                <a:cs typeface="Times New Roman" pitchFamily="18" charset="0"/>
              </a:rPr>
              <a:t>.11.2021</a:t>
            </a:r>
            <a:endParaRPr lang="vi-VN" altLang="en-US" sz="2400" b="1" dirty="0" smtClean="0">
              <a:solidFill>
                <a:srgbClr val="FF0000"/>
              </a:solidFill>
              <a:latin typeface="Times New Roman" pitchFamily="18" charset="0"/>
              <a:cs typeface="Times New Roman" pitchFamily="18" charset="0"/>
            </a:endParaRPr>
          </a:p>
          <a:p>
            <a:pPr eaLnBrk="1" hangingPunct="1"/>
            <a:r>
              <a:rPr lang="en-US" altLang="en-US" sz="2000" b="1" dirty="0" smtClean="0">
                <a:solidFill>
                  <a:srgbClr val="FF0000"/>
                </a:solidFill>
                <a:latin typeface="Times New Roman" pitchFamily="18" charset="0"/>
                <a:cs typeface="Times New Roman" pitchFamily="18" charset="0"/>
              </a:rPr>
              <a:t>ĐỌC </a:t>
            </a:r>
            <a:r>
              <a:rPr lang="en-US" altLang="en-US" sz="2000" b="1" dirty="0">
                <a:solidFill>
                  <a:srgbClr val="FF0000"/>
                </a:solidFill>
                <a:latin typeface="Times New Roman" pitchFamily="18" charset="0"/>
                <a:cs typeface="Times New Roman" pitchFamily="18" charset="0"/>
              </a:rPr>
              <a:t>MỞ RỘNG THEO THỂ LOẠI</a:t>
            </a:r>
          </a:p>
          <a:p>
            <a:pPr algn="ctr" eaLnBrk="1" hangingPunct="1"/>
            <a:r>
              <a:rPr lang="en-US" altLang="en-US" sz="2400" dirty="0" smtClean="0">
                <a:solidFill>
                  <a:srgbClr val="FF0000"/>
                </a:solidFill>
                <a:latin typeface="Times New Roman" pitchFamily="18" charset="0"/>
                <a:cs typeface="Times New Roman" pitchFamily="18" charset="0"/>
              </a:rPr>
              <a:t> </a:t>
            </a:r>
            <a:r>
              <a:rPr lang="en-US" altLang="en-US" sz="2400" b="1" dirty="0">
                <a:solidFill>
                  <a:srgbClr val="FF0000"/>
                </a:solidFill>
                <a:latin typeface="Times New Roman" pitchFamily="18" charset="0"/>
                <a:cs typeface="Times New Roman" pitchFamily="18" charset="0"/>
              </a:rPr>
              <a:t>HOA BÌM</a:t>
            </a:r>
          </a:p>
          <a:p>
            <a:pPr eaLnBrk="1" hangingPunct="1"/>
            <a:r>
              <a:rPr lang="en-US" altLang="en-US" dirty="0"/>
              <a:t>										</a:t>
            </a:r>
            <a:endParaRPr lang="en-US" altLang="en-US" sz="2000" dirty="0">
              <a:latin typeface="Times New Roman" pitchFamily="18" charset="0"/>
              <a:cs typeface="Times New Roman" pitchFamily="18" charset="0"/>
            </a:endParaRPr>
          </a:p>
        </p:txBody>
      </p:sp>
      <p:pic>
        <p:nvPicPr>
          <p:cNvPr id="7177" name="Picture 2" descr="A person wearing a hat&#10;&#10;Description automatically generated with low confidence"/>
          <p:cNvPicPr>
            <a:picLocks noChangeAspect="1" noChangeArrowheads="1"/>
          </p:cNvPicPr>
          <p:nvPr/>
        </p:nvPicPr>
        <p:blipFill>
          <a:blip r:embed="rId3"/>
          <a:srcRect/>
          <a:stretch>
            <a:fillRect/>
          </a:stretch>
        </p:blipFill>
        <p:spPr bwMode="auto">
          <a:xfrm>
            <a:off x="5535613" y="1695450"/>
            <a:ext cx="3294062" cy="4171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strips(downLeft)">
                                      <p:cBhvr>
                                        <p:cTn id="18"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txBox="1">
            <a:spLocks noChangeArrowheads="1"/>
          </p:cNvSpPr>
          <p:nvPr/>
        </p:nvSpPr>
        <p:spPr bwMode="auto">
          <a:xfrm>
            <a:off x="577850" y="0"/>
            <a:ext cx="7056438" cy="542925"/>
          </a:xfrm>
          <a:prstGeom prst="rect">
            <a:avLst/>
          </a:prstGeom>
          <a:noFill/>
          <a:ln w="9525">
            <a:noFill/>
            <a:miter lim="800000"/>
            <a:headEnd/>
            <a:tailEnd/>
          </a:ln>
        </p:spPr>
        <p:txBody>
          <a:bodyPr/>
          <a:lstStyle/>
          <a:p>
            <a:pPr algn="ctr" eaLnBrk="1" hangingPunct="1"/>
            <a:r>
              <a:rPr lang="en-US" altLang="en-US" sz="2800" b="1">
                <a:solidFill>
                  <a:schemeClr val="accent2"/>
                </a:solidFill>
                <a:latin typeface="Times New Roman" pitchFamily="18" charset="0"/>
                <a:cs typeface="Times New Roman" pitchFamily="18" charset="0"/>
              </a:rPr>
              <a:t>A. LÀM MỘT BÀI THƠ LỤC BÁT</a:t>
            </a:r>
          </a:p>
        </p:txBody>
      </p:sp>
      <p:sp>
        <p:nvSpPr>
          <p:cNvPr id="18436" name="Title 1"/>
          <p:cNvSpPr txBox="1">
            <a:spLocks noChangeArrowheads="1"/>
          </p:cNvSpPr>
          <p:nvPr/>
        </p:nvSpPr>
        <p:spPr bwMode="auto">
          <a:xfrm>
            <a:off x="38100" y="1298575"/>
            <a:ext cx="8791575" cy="685800"/>
          </a:xfrm>
          <a:prstGeom prst="rect">
            <a:avLst/>
          </a:prstGeom>
          <a:noFill/>
          <a:ln w="9525">
            <a:noFill/>
            <a:miter lim="800000"/>
            <a:headEnd/>
            <a:tailEnd/>
          </a:ln>
        </p:spPr>
        <p:txBody>
          <a:bodyPr/>
          <a:lstStyle/>
          <a:p>
            <a:pPr marL="457200" algn="just" eaLnBrk="1" hangingPunct="1"/>
            <a:r>
              <a:rPr lang="en-US" altLang="en-US" b="1">
                <a:latin typeface="Times New Roman" pitchFamily="18" charset="0"/>
                <a:cs typeface="Calibri" pitchFamily="34" charset="0"/>
              </a:rPr>
              <a:t>3.</a:t>
            </a:r>
            <a:r>
              <a:rPr lang="vi-VN" altLang="en-US" b="1">
                <a:latin typeface="Times New Roman" pitchFamily="18" charset="0"/>
                <a:cs typeface="Calibri" pitchFamily="34" charset="0"/>
              </a:rPr>
              <a:t> </a:t>
            </a:r>
            <a:r>
              <a:rPr lang="en-US" altLang="en-US" b="1">
                <a:latin typeface="Times New Roman" pitchFamily="18" charset="0"/>
                <a:cs typeface="Calibri" pitchFamily="34" charset="0"/>
              </a:rPr>
              <a:t>Làm thơ lục bát: </a:t>
            </a:r>
            <a:r>
              <a:rPr lang="en-US" altLang="en-US">
                <a:latin typeface="Times New Roman" pitchFamily="18" charset="0"/>
                <a:cs typeface="Calibri" pitchFamily="34" charset="0"/>
              </a:rPr>
              <a:t>HS sáng tác dựa vào phiếu tìm ý tưởng.</a:t>
            </a:r>
          </a:p>
          <a:p>
            <a:pPr marL="457200" algn="just" eaLnBrk="1" hangingPunct="1"/>
            <a:r>
              <a:rPr lang="en-US" altLang="en-US" b="1">
                <a:latin typeface="Times New Roman" pitchFamily="18" charset="0"/>
                <a:cs typeface="Calibri" pitchFamily="34" charset="0"/>
              </a:rPr>
              <a:t>4. </a:t>
            </a:r>
            <a:r>
              <a:rPr lang="en-US" altLang="en-US" b="1">
                <a:latin typeface="Times New Roman" pitchFamily="18" charset="0"/>
                <a:cs typeface="Times New Roman" pitchFamily="18" charset="0"/>
              </a:rPr>
              <a:t>Chỉnh sửa và chia sẻ:  </a:t>
            </a:r>
            <a:r>
              <a:rPr lang="en-US" altLang="en-US">
                <a:latin typeface="Times New Roman" pitchFamily="18" charset="0"/>
                <a:cs typeface="Times New Roman" pitchFamily="18" charset="0"/>
              </a:rPr>
              <a:t>Dựa vào bảng kiểm để đánh giá mức độ đạt của bài làm. </a:t>
            </a:r>
            <a:endParaRPr lang="en-US" altLang="en-US">
              <a:latin typeface="Times New Roman" pitchFamily="18" charset="0"/>
              <a:cs typeface="Calibri" pitchFamily="34" charset="0"/>
            </a:endParaRPr>
          </a:p>
          <a:p>
            <a:pPr marL="457200" algn="just" eaLnBrk="1" hangingPunct="1">
              <a:spcBef>
                <a:spcPts val="600"/>
              </a:spcBef>
              <a:spcAft>
                <a:spcPts val="600"/>
              </a:spcAft>
            </a:pPr>
            <a:endParaRPr lang="en-US" altLang="en-US">
              <a:solidFill>
                <a:srgbClr val="000000"/>
              </a:solidFill>
              <a:latin typeface="Times New Roman" pitchFamily="18" charset="0"/>
              <a:cs typeface="Calibri" pitchFamily="34" charset="0"/>
            </a:endParaRPr>
          </a:p>
          <a:p>
            <a:pPr marL="457200" eaLnBrk="1" hangingPunct="1"/>
            <a:endParaRPr lang="en-US" altLang="en-US" sz="2800" b="1">
              <a:solidFill>
                <a:schemeClr val="accent2"/>
              </a:solidFill>
              <a:latin typeface="Times New Roman" pitchFamily="18" charset="0"/>
              <a:cs typeface="Times New Roman" pitchFamily="18" charset="0"/>
            </a:endParaRPr>
          </a:p>
        </p:txBody>
      </p:sp>
      <p:graphicFrame>
        <p:nvGraphicFramePr>
          <p:cNvPr id="2" name="Table 1"/>
          <p:cNvGraphicFramePr>
            <a:graphicFrameLocks noGrp="1"/>
          </p:cNvGraphicFramePr>
          <p:nvPr/>
        </p:nvGraphicFramePr>
        <p:xfrm>
          <a:off x="457200" y="1984375"/>
          <a:ext cx="8534400" cy="4641851"/>
        </p:xfrm>
        <a:graphic>
          <a:graphicData uri="http://schemas.openxmlformats.org/drawingml/2006/table">
            <a:tbl>
              <a:tblPr/>
              <a:tblGrid>
                <a:gridCol w="1447800"/>
                <a:gridCol w="5486400"/>
                <a:gridCol w="1600200"/>
              </a:tblGrid>
              <a:tr h="803275">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ts val="600"/>
                        </a:spcBef>
                        <a:spcAft>
                          <a:spcPct val="0"/>
                        </a:spcAft>
                        <a:buClrTx/>
                        <a:buSzTx/>
                        <a:buFontTx/>
                        <a:buNone/>
                        <a:tabLst/>
                      </a:pPr>
                      <a:r>
                        <a:rPr kumimoji="0" lang="en-US" altLang="en-US" sz="16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Phương</a:t>
                      </a:r>
                      <a:r>
                        <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diện</a:t>
                      </a:r>
                      <a:endParaRPr kumimoji="0" lang="en-US"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Nội</a:t>
                      </a:r>
                      <a:r>
                        <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dung </a:t>
                      </a:r>
                      <a:r>
                        <a:rPr kumimoji="0" lang="en-US" altLang="en-US" sz="16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kiểm</a:t>
                      </a:r>
                      <a:r>
                        <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tra</a:t>
                      </a:r>
                      <a:endParaRPr kumimoji="0" lang="en-US"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Đạt</a:t>
                      </a:r>
                      <a:r>
                        <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Chưa</a:t>
                      </a:r>
                      <a:r>
                        <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đạt</a:t>
                      </a:r>
                      <a:endParaRPr kumimoji="0" lang="en-US"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528638">
                <a:tc rowSpan="6">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ts val="600"/>
                        </a:spcBef>
                        <a:spcAft>
                          <a:spcPct val="0"/>
                        </a:spcAft>
                        <a:buClrTx/>
                        <a:buSzTx/>
                        <a:buFontTx/>
                        <a:buNone/>
                        <a:tabLst/>
                      </a:pPr>
                      <a:r>
                        <a:rPr kumimoji="0" lang="en-US" altLang="en-US" sz="1600" b="1" i="0" u="none" strike="noStrike" cap="none" normalizeH="0" baseline="0" dirty="0">
                          <a:ln>
                            <a:noFill/>
                          </a:ln>
                          <a:solidFill>
                            <a:srgbClr val="F0D47F"/>
                          </a:solidFill>
                          <a:effectLst/>
                          <a:latin typeface="Times New Roman" panose="02020603050405020304" pitchFamily="18" charset="0"/>
                          <a:cs typeface="Times New Roman" panose="02020603050405020304" pitchFamily="18" charset="0"/>
                        </a:rPr>
                        <a:t> </a:t>
                      </a:r>
                    </a:p>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0D47F"/>
                          </a:solidFill>
                          <a:effectLst/>
                          <a:latin typeface="Times New Roman" panose="02020603050405020304" pitchFamily="18" charset="0"/>
                          <a:cs typeface="Times New Roman" panose="02020603050405020304" pitchFamily="18" charset="0"/>
                        </a:rPr>
                        <a:t> </a:t>
                      </a:r>
                    </a:p>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0D47F"/>
                          </a:solidFill>
                          <a:effectLst/>
                          <a:latin typeface="Times New Roman" panose="02020603050405020304" pitchFamily="18" charset="0"/>
                          <a:cs typeface="Times New Roman" panose="02020603050405020304" pitchFamily="18" charset="0"/>
                        </a:rPr>
                        <a:t> </a:t>
                      </a:r>
                    </a:p>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0D47F"/>
                          </a:solidFill>
                          <a:effectLst/>
                          <a:latin typeface="Times New Roman" panose="02020603050405020304" pitchFamily="18" charset="0"/>
                          <a:cs typeface="Times New Roman" panose="02020603050405020304" pitchFamily="18" charset="0"/>
                        </a:rPr>
                        <a:t> </a:t>
                      </a:r>
                    </a:p>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0D47F"/>
                          </a:solidFill>
                          <a:effectLst/>
                          <a:latin typeface="Times New Roman" panose="02020603050405020304" pitchFamily="18" charset="0"/>
                          <a:cs typeface="Times New Roman" panose="02020603050405020304" pitchFamily="18" charset="0"/>
                        </a:rPr>
                        <a:t> </a:t>
                      </a:r>
                    </a:p>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Hình</a:t>
                      </a:r>
                      <a:r>
                        <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thức</a:t>
                      </a:r>
                      <a:endParaRPr kumimoji="0" lang="en-US"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Bài thơ gồm các dòng lục (sáu tiếng) và dòng bát (tám tiếng) xen kẽ.</a:t>
                      </a: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ts val="600"/>
                        </a:spcBef>
                        <a:spcAft>
                          <a:spcPts val="600"/>
                        </a:spcAft>
                        <a:buClrTx/>
                        <a:buSzTx/>
                        <a:buFontTx/>
                        <a:buNone/>
                        <a:tabLst/>
                      </a:pPr>
                      <a:r>
                        <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20675">
                <a:tc vMerge="1">
                  <a:txBody>
                    <a:bodyPr/>
                    <a:lstStyle/>
                    <a:p>
                      <a:endParaRPr lang="en-US"/>
                    </a:p>
                  </a:txBody>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Các dòng thơ chủ yếu được ngắt nhịp chẵn.</a:t>
                      </a:r>
                      <a:endPar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41350">
                <a:tc vMerge="1">
                  <a:txBody>
                    <a:bodyPr/>
                    <a:lstStyle/>
                    <a:p>
                      <a:endParaRPr lang="en-US"/>
                    </a:p>
                  </a:txBody>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Cách hiệp vần: Tiếng thứ sáu của dòng lục vần với tiếng thứ sáu của dòng bát kế nó.</a:t>
                      </a:r>
                      <a:endPar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41350">
                <a:tc vMerge="1">
                  <a:txBody>
                    <a:bodyPr/>
                    <a:lstStyle/>
                    <a:p>
                      <a:endParaRPr lang="en-US"/>
                    </a:p>
                  </a:txBody>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Bài thơ sử dụng một số biện pháp tu từ: So sánh, nhân hoá, điệp từ, điệp ngữ…</a:t>
                      </a:r>
                      <a:endPar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41350">
                <a:tc vMerge="1">
                  <a:txBody>
                    <a:bodyPr/>
                    <a:lstStyle/>
                    <a:p>
                      <a:endParaRPr lang="en-US"/>
                    </a:p>
                  </a:txBody>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Các từ ngữ trong bài thơ thể hiện được chính xác điều người viết muốn nói.</a:t>
                      </a:r>
                      <a:endPar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20675">
                <a:tc vMerge="1">
                  <a:txBody>
                    <a:bodyPr/>
                    <a:lstStyle/>
                    <a:p>
                      <a:endParaRPr lang="en-US"/>
                    </a:p>
                  </a:txBody>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Các hình ảnh sống động, thú vị.</a:t>
                      </a:r>
                      <a:endPar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44538">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ts val="600"/>
                        </a:spcBef>
                        <a:spcAft>
                          <a:spcPct val="0"/>
                        </a:spcAft>
                        <a:buClrTx/>
                        <a:buSzTx/>
                        <a:buFontTx/>
                        <a:buNone/>
                        <a:tabLst/>
                      </a:pPr>
                      <a:r>
                        <a:rPr kumimoji="0" lang="en-US" altLang="en-US" sz="16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Nội</a:t>
                      </a:r>
                      <a:r>
                        <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dung</a:t>
                      </a:r>
                      <a:endParaRPr kumimoji="0" lang="en-US"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Bài thơ thể hiện được một trạng thái  cảm xúc, một suy nghĩ, một cách nhìn nào đó về cuộc sống.</a:t>
                      </a:r>
                      <a:endPar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noChangeArrowheads="1"/>
          </p:cNvSpPr>
          <p:nvPr/>
        </p:nvSpPr>
        <p:spPr bwMode="auto">
          <a:xfrm>
            <a:off x="363538" y="1143000"/>
            <a:ext cx="8348662" cy="381000"/>
          </a:xfrm>
          <a:prstGeom prst="rect">
            <a:avLst/>
          </a:prstGeom>
          <a:noFill/>
          <a:ln w="9525">
            <a:noFill/>
            <a:miter lim="800000"/>
            <a:headEnd/>
            <a:tailEnd/>
          </a:ln>
        </p:spPr>
        <p:txBody>
          <a:bodyPr/>
          <a:lstStyle/>
          <a:p>
            <a:pPr eaLnBrk="1" hangingPunct="1"/>
            <a:r>
              <a:rPr lang="vi-VN" altLang="en-US" sz="2000" b="1" dirty="0" smtClean="0">
                <a:solidFill>
                  <a:schemeClr val="tx2"/>
                </a:solidFill>
                <a:latin typeface="Times New Roman" pitchFamily="18" charset="0"/>
                <a:cs typeface="Times New Roman" pitchFamily="18" charset="0"/>
              </a:rPr>
              <a:t>III</a:t>
            </a:r>
            <a:r>
              <a:rPr lang="en-US" altLang="en-US" sz="2000" b="1" dirty="0" smtClean="0">
                <a:solidFill>
                  <a:schemeClr val="tx2"/>
                </a:solidFill>
                <a:latin typeface="Times New Roman" pitchFamily="18" charset="0"/>
                <a:cs typeface="Times New Roman" pitchFamily="18" charset="0"/>
              </a:rPr>
              <a:t>. </a:t>
            </a:r>
            <a:r>
              <a:rPr lang="en-US" altLang="en-US" sz="2000" b="1" dirty="0">
                <a:latin typeface="Times New Roman" pitchFamily="18" charset="0"/>
                <a:cs typeface="Times New Roman" pitchFamily="18" charset="0"/>
              </a:rPr>
              <a:t>ĐOẠN VĂN GHI LẠI CẢM XÚC VỀ MỘT BÀI THƠ LỤC BÁT</a:t>
            </a:r>
          </a:p>
        </p:txBody>
      </p:sp>
      <p:sp>
        <p:nvSpPr>
          <p:cNvPr id="21507" name="Title 1"/>
          <p:cNvSpPr txBox="1">
            <a:spLocks noChangeArrowheads="1"/>
          </p:cNvSpPr>
          <p:nvPr/>
        </p:nvSpPr>
        <p:spPr bwMode="auto">
          <a:xfrm>
            <a:off x="558800" y="85725"/>
            <a:ext cx="8170863" cy="914400"/>
          </a:xfrm>
          <a:prstGeom prst="rect">
            <a:avLst/>
          </a:prstGeom>
          <a:noFill/>
          <a:ln w="9525">
            <a:noFill/>
            <a:miter lim="800000"/>
            <a:headEnd/>
            <a:tailEnd/>
          </a:ln>
        </p:spPr>
        <p:txBody>
          <a:bodyPr/>
          <a:lstStyle/>
          <a:p>
            <a:pPr algn="ctr" eaLnBrk="1" hangingPunct="1"/>
            <a:r>
              <a:rPr lang="en-US" altLang="en-US" sz="2800" b="1">
                <a:solidFill>
                  <a:schemeClr val="accent2"/>
                </a:solidFill>
                <a:latin typeface="Times New Roman" pitchFamily="18" charset="0"/>
                <a:cs typeface="Times New Roman" pitchFamily="18" charset="0"/>
              </a:rPr>
              <a:t>B. VIẾT ĐOẠN VĂN GHI LẠI CẢM XÚC VỀ MỘT BÀI THƠ LỤC BÁT</a:t>
            </a:r>
          </a:p>
        </p:txBody>
      </p:sp>
      <p:sp>
        <p:nvSpPr>
          <p:cNvPr id="21508" name="Title 1"/>
          <p:cNvSpPr txBox="1">
            <a:spLocks noChangeArrowheads="1"/>
          </p:cNvSpPr>
          <p:nvPr/>
        </p:nvSpPr>
        <p:spPr bwMode="auto">
          <a:xfrm>
            <a:off x="388938" y="1554163"/>
            <a:ext cx="8348662" cy="503237"/>
          </a:xfrm>
          <a:prstGeom prst="rect">
            <a:avLst/>
          </a:prstGeom>
          <a:noFill/>
          <a:ln w="9525">
            <a:noFill/>
            <a:miter lim="800000"/>
            <a:headEnd/>
            <a:tailEnd/>
          </a:ln>
        </p:spPr>
        <p:txBody>
          <a:bodyPr/>
          <a:lstStyle/>
          <a:p>
            <a:pPr eaLnBrk="1" hangingPunct="1"/>
            <a:r>
              <a:rPr lang="en-US" altLang="en-US" sz="2400">
                <a:latin typeface="Times New Roman" pitchFamily="18" charset="0"/>
                <a:cs typeface="Times New Roman" pitchFamily="18" charset="0"/>
              </a:rPr>
              <a:t>a) Dấu hiệu nhận biết đoạn văn</a:t>
            </a:r>
          </a:p>
        </p:txBody>
      </p:sp>
      <p:sp>
        <p:nvSpPr>
          <p:cNvPr id="21509" name="Title 1"/>
          <p:cNvSpPr txBox="1">
            <a:spLocks noChangeArrowheads="1"/>
          </p:cNvSpPr>
          <p:nvPr/>
        </p:nvSpPr>
        <p:spPr bwMode="auto">
          <a:xfrm>
            <a:off x="363538" y="2016125"/>
            <a:ext cx="8348662" cy="1031875"/>
          </a:xfrm>
          <a:prstGeom prst="rect">
            <a:avLst/>
          </a:prstGeom>
          <a:noFill/>
          <a:ln w="9525">
            <a:noFill/>
            <a:miter lim="800000"/>
            <a:headEnd/>
            <a:tailEnd/>
          </a:ln>
        </p:spPr>
        <p:txBody>
          <a:bodyPr/>
          <a:lstStyle/>
          <a:p>
            <a:pPr eaLnBrk="1" hangingPunct="1"/>
            <a:r>
              <a:rPr lang="en-US" altLang="en-US" sz="2000" b="1">
                <a:solidFill>
                  <a:schemeClr val="tx2"/>
                </a:solidFill>
                <a:latin typeface="Times New Roman" pitchFamily="18" charset="0"/>
                <a:cs typeface="Times New Roman" pitchFamily="18" charset="0"/>
              </a:rPr>
              <a:t>Ví dụ: </a:t>
            </a:r>
            <a:r>
              <a:rPr lang="en-US" altLang="en-US" sz="2000">
                <a:latin typeface="Times New Roman" pitchFamily="18" charset="0"/>
                <a:cs typeface="Times New Roman" pitchFamily="18" charset="0"/>
              </a:rPr>
              <a:t>Mục</a:t>
            </a:r>
            <a:r>
              <a:rPr lang="en-US" altLang="en-US" sz="2000" b="1">
                <a:latin typeface="Times New Roman" pitchFamily="18" charset="0"/>
                <a:cs typeface="Times New Roman" pitchFamily="18" charset="0"/>
              </a:rPr>
              <a:t> </a:t>
            </a:r>
            <a:r>
              <a:rPr lang="en-US" altLang="en-US" sz="2000" i="1">
                <a:latin typeface="Times New Roman" pitchFamily="18" charset="0"/>
                <a:cs typeface="Times New Roman" pitchFamily="18" charset="0"/>
              </a:rPr>
              <a:t>Viết đoạn văn ghi lại cảm nhận trước một bài thơ lục bát ở SGK – Trang 78, </a:t>
            </a:r>
            <a:r>
              <a:rPr lang="en-US" altLang="en-US" sz="2000">
                <a:latin typeface="Times New Roman" pitchFamily="18" charset="0"/>
                <a:cs typeface="Times New Roman" pitchFamily="18" charset="0"/>
              </a:rPr>
              <a:t>yêu cầu HS thảo luận các câu hỏi và điền vào phiếu học tập:</a:t>
            </a:r>
          </a:p>
          <a:p>
            <a:pPr eaLnBrk="1" hangingPunct="1"/>
            <a:endParaRPr lang="en-US" altLang="en-US">
              <a:latin typeface="Times New Roman" pitchFamily="18" charset="0"/>
              <a:cs typeface="Times New Roman" pitchFamily="18" charset="0"/>
            </a:endParaRPr>
          </a:p>
          <a:p>
            <a:pPr eaLnBrk="1" hangingPunct="1"/>
            <a:endParaRPr lang="en-US" altLang="en-US" b="1">
              <a:latin typeface="Times New Roman" pitchFamily="18" charset="0"/>
              <a:cs typeface="Times New Roman" pitchFamily="18" charset="0"/>
            </a:endParaRPr>
          </a:p>
        </p:txBody>
      </p:sp>
      <p:sp>
        <p:nvSpPr>
          <p:cNvPr id="21510" name="Title 1"/>
          <p:cNvSpPr txBox="1">
            <a:spLocks noChangeArrowheads="1"/>
          </p:cNvSpPr>
          <p:nvPr/>
        </p:nvSpPr>
        <p:spPr bwMode="auto">
          <a:xfrm>
            <a:off x="469900" y="3097213"/>
            <a:ext cx="8348663" cy="2036762"/>
          </a:xfrm>
          <a:prstGeom prst="rect">
            <a:avLst/>
          </a:prstGeom>
          <a:noFill/>
          <a:ln w="9525">
            <a:noFill/>
            <a:miter lim="800000"/>
            <a:headEnd/>
            <a:tailEnd/>
          </a:ln>
        </p:spPr>
        <p:txBody>
          <a:bodyPr/>
          <a:lstStyle/>
          <a:p>
            <a:pPr eaLnBrk="1" hangingPunct="1"/>
            <a:r>
              <a:rPr lang="en-US" altLang="en-US" sz="2400" b="1">
                <a:solidFill>
                  <a:schemeClr val="accent2"/>
                </a:solidFill>
                <a:latin typeface="Times New Roman" pitchFamily="18" charset="0"/>
                <a:cs typeface="Times New Roman" pitchFamily="18" charset="0"/>
              </a:rPr>
              <a:t>=&gt; Đoạn văn là</a:t>
            </a:r>
            <a:r>
              <a:rPr lang="en-US" altLang="en-US" sz="2400">
                <a:solidFill>
                  <a:schemeClr val="accent2"/>
                </a:solidFill>
                <a:latin typeface="Times New Roman" pitchFamily="18" charset="0"/>
                <a:cs typeface="Times New Roman" pitchFamily="18" charset="0"/>
              </a:rPr>
              <a:t> đơn vị trực tiếp tạo nên văn bản, biểu đạt một nội dung tương đối trọn vẹn. Về hình thức, đoạn văn thường do nhiều câu tạo thành, được bắt đầu bằng chữ viết hoa lùi vào đầu dòng và kết thúc bằng dấu câu dùng để ngắt đoạn.</a:t>
            </a:r>
          </a:p>
          <a:p>
            <a:pPr eaLnBrk="1" hangingPunct="1"/>
            <a:endParaRPr lang="en-US" altLang="en-US"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p:txBody>
          <a:bodyPr/>
          <a:lstStyle/>
          <a:p>
            <a:pPr eaLnBrk="1" hangingPunct="1"/>
            <a:endParaRPr lang="en-US" altLang="en-US" smtClean="0"/>
          </a:p>
        </p:txBody>
      </p:sp>
      <p:pic>
        <p:nvPicPr>
          <p:cNvPr id="5" name="图片 66"/>
          <p:cNvPicPr>
            <a:picLocks noChangeAspect="1" noChangeArrowheads="1"/>
          </p:cNvPicPr>
          <p:nvPr/>
        </p:nvPicPr>
        <p:blipFill>
          <a:blip r:embed="rId2"/>
          <a:srcRect/>
          <a:stretch>
            <a:fillRect/>
          </a:stretch>
        </p:blipFill>
        <p:spPr bwMode="auto">
          <a:xfrm>
            <a:off x="1243013" y="-463550"/>
            <a:ext cx="6072187" cy="1911350"/>
          </a:xfrm>
          <a:prstGeom prst="rect">
            <a:avLst/>
          </a:prstGeom>
          <a:noFill/>
          <a:ln w="9525">
            <a:noFill/>
            <a:miter lim="800000"/>
            <a:headEnd/>
            <a:tailEnd/>
          </a:ln>
        </p:spPr>
      </p:pic>
      <p:sp>
        <p:nvSpPr>
          <p:cNvPr id="2" name="TextBox 1"/>
          <p:cNvSpPr txBox="1">
            <a:spLocks noChangeArrowheads="1"/>
          </p:cNvSpPr>
          <p:nvPr/>
        </p:nvSpPr>
        <p:spPr bwMode="auto">
          <a:xfrm>
            <a:off x="1797050" y="485775"/>
            <a:ext cx="4930775" cy="706438"/>
          </a:xfrm>
          <a:prstGeom prst="rect">
            <a:avLst/>
          </a:prstGeom>
          <a:noFill/>
          <a:ln w="9525">
            <a:noFill/>
            <a:miter lim="800000"/>
            <a:headEnd/>
            <a:tailEnd/>
          </a:ln>
        </p:spPr>
        <p:txBody>
          <a:bodyPr>
            <a:spAutoFit/>
          </a:bodyPr>
          <a:lstStyle/>
          <a:p>
            <a:pPr algn="ctr" eaLnBrk="1" hangingPunct="1"/>
            <a:r>
              <a:rPr lang="en-US" altLang="en-US" sz="2000" b="1">
                <a:solidFill>
                  <a:srgbClr val="0070C0"/>
                </a:solidFill>
                <a:latin typeface="Times New Roman" pitchFamily="18" charset="0"/>
                <a:cs typeface="Times New Roman" pitchFamily="18" charset="0"/>
              </a:rPr>
              <a:t>b) Yêu cầu của đoạn văn ghi lại cảm xúc về một bài thơ lục bát</a:t>
            </a:r>
          </a:p>
        </p:txBody>
      </p:sp>
      <p:pic>
        <p:nvPicPr>
          <p:cNvPr id="22539" name="图片 4"/>
          <p:cNvPicPr>
            <a:picLocks noChangeAspect="1" noChangeArrowheads="1"/>
          </p:cNvPicPr>
          <p:nvPr/>
        </p:nvPicPr>
        <p:blipFill>
          <a:blip r:embed="rId3" cstate="print"/>
          <a:srcRect/>
          <a:stretch>
            <a:fillRect/>
          </a:stretch>
        </p:blipFill>
        <p:spPr bwMode="auto">
          <a:xfrm rot="-974258">
            <a:off x="7753350" y="-33338"/>
            <a:ext cx="1409700" cy="1703388"/>
          </a:xfrm>
          <a:prstGeom prst="rect">
            <a:avLst/>
          </a:prstGeom>
          <a:noFill/>
          <a:ln w="9525">
            <a:noFill/>
            <a:miter lim="800000"/>
            <a:headEnd/>
            <a:tailEnd/>
          </a:ln>
        </p:spPr>
      </p:pic>
      <p:pic>
        <p:nvPicPr>
          <p:cNvPr id="22540" name="图片 18"/>
          <p:cNvPicPr>
            <a:picLocks noChangeAspect="1" noChangeArrowheads="1"/>
          </p:cNvPicPr>
          <p:nvPr/>
        </p:nvPicPr>
        <p:blipFill>
          <a:blip r:embed="rId4" cstate="print"/>
          <a:srcRect/>
          <a:stretch>
            <a:fillRect/>
          </a:stretch>
        </p:blipFill>
        <p:spPr bwMode="auto">
          <a:xfrm rot="2430929" flipH="1">
            <a:off x="-160338" y="6350"/>
            <a:ext cx="1450976" cy="1450975"/>
          </a:xfrm>
          <a:prstGeom prst="rect">
            <a:avLst/>
          </a:prstGeom>
          <a:noFill/>
          <a:ln w="9525">
            <a:noFill/>
            <a:miter lim="800000"/>
            <a:headEnd/>
            <a:tailEnd/>
          </a:ln>
        </p:spPr>
      </p:pic>
      <p:pic>
        <p:nvPicPr>
          <p:cNvPr id="17" name="Picture 16"/>
          <p:cNvPicPr>
            <a:picLocks noChangeAspect="1" noChangeArrowheads="1"/>
          </p:cNvPicPr>
          <p:nvPr/>
        </p:nvPicPr>
        <p:blipFill>
          <a:blip r:embed="rId5"/>
          <a:srcRect/>
          <a:stretch>
            <a:fillRect/>
          </a:stretch>
        </p:blipFill>
        <p:spPr bwMode="auto">
          <a:xfrm rot="-5400000">
            <a:off x="6969125" y="4454525"/>
            <a:ext cx="3359150" cy="533400"/>
          </a:xfrm>
          <a:prstGeom prst="rect">
            <a:avLst/>
          </a:prstGeom>
          <a:noFill/>
          <a:ln w="9525">
            <a:noFill/>
            <a:miter lim="800000"/>
            <a:headEnd/>
            <a:tailEnd/>
          </a:ln>
        </p:spPr>
      </p:pic>
      <p:pic>
        <p:nvPicPr>
          <p:cNvPr id="18" name="Picture 17"/>
          <p:cNvPicPr>
            <a:picLocks noChangeAspect="1" noChangeArrowheads="1"/>
          </p:cNvPicPr>
          <p:nvPr/>
        </p:nvPicPr>
        <p:blipFill>
          <a:blip r:embed="rId5"/>
          <a:srcRect/>
          <a:stretch>
            <a:fillRect/>
          </a:stretch>
        </p:blipFill>
        <p:spPr bwMode="auto">
          <a:xfrm rot="5400000">
            <a:off x="-1427956" y="4471194"/>
            <a:ext cx="3570288" cy="533400"/>
          </a:xfrm>
          <a:prstGeom prst="rect">
            <a:avLst/>
          </a:prstGeom>
          <a:noFill/>
          <a:ln w="9525">
            <a:noFill/>
            <a:miter lim="800000"/>
            <a:headEnd/>
            <a:tailEnd/>
          </a:ln>
        </p:spPr>
      </p:pic>
      <p:pic>
        <p:nvPicPr>
          <p:cNvPr id="19" name="Picture 18"/>
          <p:cNvPicPr>
            <a:picLocks noChangeAspect="1" noChangeArrowheads="1"/>
          </p:cNvPicPr>
          <p:nvPr/>
        </p:nvPicPr>
        <p:blipFill>
          <a:blip r:embed="rId5"/>
          <a:srcRect/>
          <a:stretch>
            <a:fillRect/>
          </a:stretch>
        </p:blipFill>
        <p:spPr bwMode="auto">
          <a:xfrm>
            <a:off x="588963" y="6199188"/>
            <a:ext cx="3940175" cy="533400"/>
          </a:xfrm>
          <a:prstGeom prst="rect">
            <a:avLst/>
          </a:prstGeom>
          <a:noFill/>
          <a:ln w="9525">
            <a:noFill/>
            <a:miter lim="800000"/>
            <a:headEnd/>
            <a:tailEnd/>
          </a:ln>
        </p:spPr>
      </p:pic>
      <p:pic>
        <p:nvPicPr>
          <p:cNvPr id="20" name="Picture 19"/>
          <p:cNvPicPr>
            <a:picLocks noChangeAspect="1" noChangeArrowheads="1"/>
          </p:cNvPicPr>
          <p:nvPr/>
        </p:nvPicPr>
        <p:blipFill>
          <a:blip r:embed="rId5"/>
          <a:srcRect/>
          <a:stretch>
            <a:fillRect/>
          </a:stretch>
        </p:blipFill>
        <p:spPr bwMode="auto">
          <a:xfrm>
            <a:off x="4527550" y="6215063"/>
            <a:ext cx="3940175" cy="533400"/>
          </a:xfrm>
          <a:prstGeom prst="rect">
            <a:avLst/>
          </a:prstGeom>
          <a:noFill/>
          <a:ln w="9525">
            <a:noFill/>
            <a:miter lim="800000"/>
            <a:headEnd/>
            <a:tailEnd/>
          </a:ln>
        </p:spPr>
      </p:pic>
      <p:sp>
        <p:nvSpPr>
          <p:cNvPr id="25" name="TextBox 24"/>
          <p:cNvSpPr txBox="1">
            <a:spLocks noChangeArrowheads="1"/>
          </p:cNvSpPr>
          <p:nvPr/>
        </p:nvSpPr>
        <p:spPr bwMode="auto">
          <a:xfrm>
            <a:off x="762000" y="1752600"/>
            <a:ext cx="7924800" cy="4154984"/>
          </a:xfrm>
          <a:prstGeom prst="rect">
            <a:avLst/>
          </a:prstGeom>
          <a:noFill/>
          <a:ln w="9525">
            <a:noFill/>
            <a:miter lim="800000"/>
            <a:headEnd/>
            <a:tailEnd/>
          </a:ln>
        </p:spPr>
        <p:txBody>
          <a:bodyPr wrap="square">
            <a:spAutoFit/>
          </a:bodyPr>
          <a:lstStyle/>
          <a:p>
            <a:r>
              <a:rPr lang="en-US" altLang="en-US" sz="2400" dirty="0" err="1">
                <a:latin typeface="Times New Roman" pitchFamily="18" charset="0"/>
                <a:cs typeface="Times New Roman" pitchFamily="18" charset="0"/>
              </a:rPr>
              <a:t>Đảm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bảo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yêu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cầu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hình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thức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đoạn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văn</a:t>
            </a:r>
            <a:r>
              <a:rPr lang="en-US" altLang="en-US" sz="2400" dirty="0">
                <a:latin typeface="Times New Roman" pitchFamily="18" charset="0"/>
                <a:cs typeface="Times New Roman" pitchFamily="18" charset="0"/>
              </a:rPr>
              <a:t>.</a:t>
            </a:r>
          </a:p>
          <a:p>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Trình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bày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cảm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xúc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một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bài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thơ</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lục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bát</a:t>
            </a:r>
            <a:r>
              <a:rPr lang="en-US" altLang="en-US" sz="2400" dirty="0">
                <a:latin typeface="Times New Roman" pitchFamily="18" charset="0"/>
                <a:cs typeface="Times New Roman" pitchFamily="18" charset="0"/>
              </a:rPr>
              <a:t>.</a:t>
            </a:r>
          </a:p>
          <a:p>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Sử</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dụng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ngôi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thứ</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nhất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chia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sẻ</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cảm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xúc</a:t>
            </a:r>
            <a:r>
              <a:rPr lang="en-US" altLang="en-US" sz="2400" dirty="0">
                <a:latin typeface="Times New Roman" pitchFamily="18" charset="0"/>
                <a:cs typeface="Times New Roman" pitchFamily="18" charset="0"/>
              </a:rPr>
              <a:t>.</a:t>
            </a:r>
          </a:p>
          <a:p>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Cấu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trúc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gồm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có</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phần</a:t>
            </a:r>
            <a:r>
              <a:rPr lang="en-US" altLang="en-US" sz="2400" dirty="0">
                <a:latin typeface="Times New Roman" pitchFamily="18" charset="0"/>
                <a:cs typeface="Times New Roman" pitchFamily="18" charset="0"/>
              </a:rPr>
              <a:t>:</a:t>
            </a:r>
          </a:p>
          <a:p>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Mở</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đoạn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Giới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thiệu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nhan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giả</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cảm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xúc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chung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bài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thơ</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chủ</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đề</a:t>
            </a:r>
            <a:r>
              <a:rPr lang="en-US" altLang="en-US" sz="2400" dirty="0">
                <a:latin typeface="Times New Roman" pitchFamily="18" charset="0"/>
                <a:cs typeface="Times New Roman" pitchFamily="18" charset="0"/>
              </a:rPr>
              <a:t>).</a:t>
            </a:r>
          </a:p>
          <a:p>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đoạn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Trình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bày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cảm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xúc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người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đọc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nội</a:t>
            </a:r>
            <a:r>
              <a:rPr lang="en-US" altLang="en-US" sz="2400" dirty="0">
                <a:latin typeface="Times New Roman" pitchFamily="18" charset="0"/>
                <a:cs typeface="Times New Roman" pitchFamily="18" charset="0"/>
              </a:rPr>
              <a:t> dung </a:t>
            </a:r>
            <a:r>
              <a:rPr lang="en-US" altLang="en-US" sz="2400" dirty="0" err="1">
                <a:latin typeface="Times New Roman" pitchFamily="18" charset="0"/>
                <a:cs typeface="Times New Roman" pitchFamily="18" charset="0"/>
              </a:rPr>
              <a:t>và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nghệ</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thuật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bài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thơ</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rõ</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cảm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xúc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bằng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những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hình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ảnh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từ</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ngữ</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được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trích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từ</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bài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thơ</a:t>
            </a:r>
            <a:r>
              <a:rPr lang="en-US" altLang="en-US" sz="2400" dirty="0">
                <a:latin typeface="Times New Roman" pitchFamily="18" charset="0"/>
                <a:cs typeface="Times New Roman" pitchFamily="18" charset="0"/>
              </a:rPr>
              <a:t>.</a:t>
            </a:r>
          </a:p>
          <a:p>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Kết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đoạn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Khẳng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định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lại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cảm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xúc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bài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thơ</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và</a:t>
            </a:r>
            <a:r>
              <a:rPr lang="en-US" altLang="en-US" sz="2400" dirty="0">
                <a:latin typeface="Times New Roman" pitchFamily="18" charset="0"/>
                <a:cs typeface="Times New Roman" pitchFamily="18" charset="0"/>
              </a:rPr>
              <a:t> ý </a:t>
            </a:r>
            <a:r>
              <a:rPr lang="en-US" altLang="en-US" sz="2400" dirty="0" err="1">
                <a:latin typeface="Times New Roman" pitchFamily="18" charset="0"/>
                <a:cs typeface="Times New Roman" pitchFamily="18" charset="0"/>
              </a:rPr>
              <a:t>nghĩa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nó</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đối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với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bản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thân</a:t>
            </a:r>
            <a:r>
              <a:rPr lang="en-US" altLang="en-US" sz="2400" dirty="0">
                <a:latin typeface="Times New Roman" pitchFamily="18" charset="0"/>
                <a:cs typeface="Times New Roman" pitchFamily="18" charset="0"/>
              </a:rPr>
              <a:t>.</a:t>
            </a:r>
            <a:endParaRPr lang="en-US" alt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1" presetClass="entr" presetSubtype="1"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par>
                                <p:cTn id="13" presetID="21"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1)">
                                      <p:cBhvr>
                                        <p:cTn id="15" dur="2000"/>
                                        <p:tgtEl>
                                          <p:spTgt spid="18"/>
                                        </p:tgtEl>
                                      </p:cBhvr>
                                    </p:animEffect>
                                  </p:childTnLst>
                                </p:cTn>
                              </p:par>
                              <p:par>
                                <p:cTn id="16" presetID="21" presetClass="entr" presetSubtype="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par>
                                <p:cTn id="19" presetID="21" presetClass="entr" presetSubtype="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heel(1)">
                                      <p:cBhvr>
                                        <p:cTn id="21" dur="2000"/>
                                        <p:tgtEl>
                                          <p:spTgt spid="20"/>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circle(in)">
                                      <p:cBhvr>
                                        <p:cTn id="24" dur="20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additive="base">
                                        <p:cTn id="2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
                                            <p:txEl>
                                              <p:pRg st="1" end="1"/>
                                            </p:txEl>
                                          </p:spTgt>
                                        </p:tgtEl>
                                        <p:attrNameLst>
                                          <p:attrName>style.visibility</p:attrName>
                                        </p:attrNameLst>
                                      </p:cBhvr>
                                      <p:to>
                                        <p:strVal val="visible"/>
                                      </p:to>
                                    </p:set>
                                    <p:animEffect transition="in" filter="fade">
                                      <p:cBhvr>
                                        <p:cTn id="35" dur="500"/>
                                        <p:tgtEl>
                                          <p:spTgt spid="2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5">
                                            <p:txEl>
                                              <p:pRg st="2" end="2"/>
                                            </p:txEl>
                                          </p:spTgt>
                                        </p:tgtEl>
                                        <p:attrNameLst>
                                          <p:attrName>style.visibility</p:attrName>
                                        </p:attrNameLst>
                                      </p:cBhvr>
                                      <p:to>
                                        <p:strVal val="visible"/>
                                      </p:to>
                                    </p:set>
                                    <p:animEffect transition="in" filter="barn(inVertical)">
                                      <p:cBhvr>
                                        <p:cTn id="40" dur="500"/>
                                        <p:tgtEl>
                                          <p:spTgt spid="2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5">
                                            <p:txEl>
                                              <p:pRg st="3" end="3"/>
                                            </p:txEl>
                                          </p:spTgt>
                                        </p:tgtEl>
                                        <p:attrNameLst>
                                          <p:attrName>style.visibility</p:attrName>
                                        </p:attrNameLst>
                                      </p:cBhvr>
                                      <p:to>
                                        <p:strVal val="visible"/>
                                      </p:to>
                                    </p:set>
                                    <p:animEffect transition="in" filter="fade">
                                      <p:cBhvr>
                                        <p:cTn id="45" dur="500"/>
                                        <p:tgtEl>
                                          <p:spTgt spid="25">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5">
                                            <p:txEl>
                                              <p:pRg st="4" end="4"/>
                                            </p:txEl>
                                          </p:spTgt>
                                        </p:tgtEl>
                                        <p:attrNameLst>
                                          <p:attrName>style.visibility</p:attrName>
                                        </p:attrNameLst>
                                      </p:cBhvr>
                                      <p:to>
                                        <p:strVal val="visible"/>
                                      </p:to>
                                    </p:set>
                                    <p:animEffect transition="in" filter="fade">
                                      <p:cBhvr>
                                        <p:cTn id="48" dur="500"/>
                                        <p:tgtEl>
                                          <p:spTgt spid="25">
                                            <p:txEl>
                                              <p:pRg st="4" end="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xEl>
                                              <p:pRg st="5" end="5"/>
                                            </p:txEl>
                                          </p:spTgt>
                                        </p:tgtEl>
                                        <p:attrNameLst>
                                          <p:attrName>style.visibility</p:attrName>
                                        </p:attrNameLst>
                                      </p:cBhvr>
                                      <p:to>
                                        <p:strVal val="visible"/>
                                      </p:to>
                                    </p:set>
                                    <p:animEffect transition="in" filter="fade">
                                      <p:cBhvr>
                                        <p:cTn id="51" dur="500"/>
                                        <p:tgtEl>
                                          <p:spTgt spid="25">
                                            <p:txEl>
                                              <p:pRg st="5" end="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5">
                                            <p:txEl>
                                              <p:pRg st="6" end="6"/>
                                            </p:txEl>
                                          </p:spTgt>
                                        </p:tgtEl>
                                        <p:attrNameLst>
                                          <p:attrName>style.visibility</p:attrName>
                                        </p:attrNameLst>
                                      </p:cBhvr>
                                      <p:to>
                                        <p:strVal val="visible"/>
                                      </p:to>
                                    </p:set>
                                    <p:animEffect transition="in" filter="fade">
                                      <p:cBhvr>
                                        <p:cTn id="54"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p:txBody>
          <a:bodyPr/>
          <a:lstStyle/>
          <a:p>
            <a:pPr eaLnBrk="1" hangingPunct="1"/>
            <a:endParaRPr lang="en-US" altLang="en-US" smtClean="0"/>
          </a:p>
        </p:txBody>
      </p:sp>
      <p:sp>
        <p:nvSpPr>
          <p:cNvPr id="23555" name="Content Placeholder 2"/>
          <p:cNvSpPr>
            <a:spLocks noGrp="1" noChangeArrowheads="1"/>
          </p:cNvSpPr>
          <p:nvPr>
            <p:ph idx="1"/>
          </p:nvPr>
        </p:nvSpPr>
        <p:spPr/>
        <p:txBody>
          <a:bodyPr/>
          <a:lstStyle/>
          <a:p>
            <a:pPr eaLnBrk="1" hangingPunct="1"/>
            <a:endParaRPr lang="en-US" altLang="en-US" smtClean="0"/>
          </a:p>
        </p:txBody>
      </p:sp>
      <p:pic>
        <p:nvPicPr>
          <p:cNvPr id="2355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3559" name="图片 18"/>
          <p:cNvPicPr>
            <a:picLocks noChangeAspect="1" noChangeArrowheads="1"/>
          </p:cNvPicPr>
          <p:nvPr/>
        </p:nvPicPr>
        <p:blipFill>
          <a:blip r:embed="rId3" cstate="print"/>
          <a:srcRect/>
          <a:stretch>
            <a:fillRect/>
          </a:stretch>
        </p:blipFill>
        <p:spPr bwMode="auto">
          <a:xfrm>
            <a:off x="411163" y="-157163"/>
            <a:ext cx="1449387" cy="1450976"/>
          </a:xfrm>
          <a:prstGeom prst="rect">
            <a:avLst/>
          </a:prstGeom>
          <a:noFill/>
          <a:ln w="9525">
            <a:noFill/>
            <a:miter lim="800000"/>
            <a:headEnd/>
            <a:tailEnd/>
          </a:ln>
        </p:spPr>
      </p:pic>
      <p:pic>
        <p:nvPicPr>
          <p:cNvPr id="23562" name="图片 3"/>
          <p:cNvPicPr>
            <a:picLocks noChangeAspect="1" noChangeArrowheads="1"/>
          </p:cNvPicPr>
          <p:nvPr/>
        </p:nvPicPr>
        <p:blipFill>
          <a:blip r:embed="rId4"/>
          <a:srcRect/>
          <a:stretch>
            <a:fillRect/>
          </a:stretch>
        </p:blipFill>
        <p:spPr bwMode="auto">
          <a:xfrm>
            <a:off x="-285750" y="-65088"/>
            <a:ext cx="1573213" cy="1573213"/>
          </a:xfrm>
          <a:prstGeom prst="rect">
            <a:avLst/>
          </a:prstGeom>
          <a:noFill/>
          <a:ln w="9525">
            <a:noFill/>
            <a:miter lim="800000"/>
            <a:headEnd/>
            <a:tailEnd/>
          </a:ln>
        </p:spPr>
      </p:pic>
      <p:pic>
        <p:nvPicPr>
          <p:cNvPr id="23563" name="图片 18"/>
          <p:cNvPicPr>
            <a:picLocks noChangeAspect="1" noChangeArrowheads="1"/>
          </p:cNvPicPr>
          <p:nvPr/>
        </p:nvPicPr>
        <p:blipFill>
          <a:blip r:embed="rId3" cstate="print"/>
          <a:srcRect/>
          <a:stretch>
            <a:fillRect/>
          </a:stretch>
        </p:blipFill>
        <p:spPr bwMode="auto">
          <a:xfrm>
            <a:off x="7670800" y="-103188"/>
            <a:ext cx="1450975" cy="1450976"/>
          </a:xfrm>
          <a:prstGeom prst="rect">
            <a:avLst/>
          </a:prstGeom>
          <a:noFill/>
          <a:ln w="9525">
            <a:noFill/>
            <a:miter lim="800000"/>
            <a:headEnd/>
            <a:tailEnd/>
          </a:ln>
        </p:spPr>
      </p:pic>
      <p:pic>
        <p:nvPicPr>
          <p:cNvPr id="23564" name="图片 4"/>
          <p:cNvPicPr>
            <a:picLocks noChangeAspect="1" noChangeArrowheads="1"/>
          </p:cNvPicPr>
          <p:nvPr/>
        </p:nvPicPr>
        <p:blipFill>
          <a:blip r:embed="rId5" cstate="print"/>
          <a:srcRect/>
          <a:stretch>
            <a:fillRect/>
          </a:stretch>
        </p:blipFill>
        <p:spPr bwMode="auto">
          <a:xfrm>
            <a:off x="8161338" y="-41275"/>
            <a:ext cx="1122362" cy="1452563"/>
          </a:xfrm>
          <a:prstGeom prst="rect">
            <a:avLst/>
          </a:prstGeom>
          <a:noFill/>
          <a:ln w="9525">
            <a:noFill/>
            <a:miter lim="800000"/>
            <a:headEnd/>
            <a:tailEnd/>
          </a:ln>
        </p:spPr>
      </p:pic>
      <p:sp>
        <p:nvSpPr>
          <p:cNvPr id="16" name="TextBox 15"/>
          <p:cNvSpPr txBox="1">
            <a:spLocks noChangeArrowheads="1"/>
          </p:cNvSpPr>
          <p:nvPr/>
        </p:nvSpPr>
        <p:spPr bwMode="auto">
          <a:xfrm>
            <a:off x="1765300" y="825500"/>
            <a:ext cx="5837238" cy="708025"/>
          </a:xfrm>
          <a:prstGeom prst="rect">
            <a:avLst/>
          </a:prstGeom>
          <a:noFill/>
          <a:ln w="9525">
            <a:noFill/>
            <a:miter lim="800000"/>
            <a:headEnd/>
            <a:tailEnd/>
          </a:ln>
        </p:spPr>
        <p:txBody>
          <a:bodyPr>
            <a:spAutoFit/>
          </a:bodyPr>
          <a:lstStyle/>
          <a:p>
            <a:pPr algn="ctr" eaLnBrk="1" hangingPunct="1"/>
            <a:r>
              <a:rPr lang="en-US" altLang="en-US" sz="2000" b="1">
                <a:solidFill>
                  <a:srgbClr val="FF0000"/>
                </a:solidFill>
                <a:latin typeface="Times New Roman" pitchFamily="18" charset="0"/>
                <a:cs typeface="Times New Roman" pitchFamily="18" charset="0"/>
              </a:rPr>
              <a:t>QUY TRÌNH VIẾT ĐOẠN VĂN GHI LẠI CẢM XÚC VỀ MỘT BÀI THƠ LỤC BÁT</a:t>
            </a:r>
          </a:p>
        </p:txBody>
      </p:sp>
      <p:sp>
        <p:nvSpPr>
          <p:cNvPr id="17" name="TextBox 16"/>
          <p:cNvSpPr txBox="1">
            <a:spLocks noChangeArrowheads="1"/>
          </p:cNvSpPr>
          <p:nvPr/>
        </p:nvSpPr>
        <p:spPr bwMode="auto">
          <a:xfrm>
            <a:off x="1371600" y="1752600"/>
            <a:ext cx="6472238" cy="2309813"/>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defRPr/>
            </a:pPr>
            <a:r>
              <a:rPr lang="en-US" sz="2400" b="1" dirty="0" err="1">
                <a:solidFill>
                  <a:srgbClr val="000099"/>
                </a:solidFill>
                <a:latin typeface="Times New Roman" panose="02020603050405020304" pitchFamily="18" charset="0"/>
                <a:cs typeface="Times New Roman" panose="02020603050405020304" pitchFamily="18" charset="0"/>
              </a:rPr>
              <a:t>Bước</a:t>
            </a:r>
            <a:r>
              <a:rPr lang="en-US" sz="2400" b="1" dirty="0">
                <a:solidFill>
                  <a:srgbClr val="000099"/>
                </a:solidFill>
                <a:latin typeface="Times New Roman" panose="02020603050405020304" pitchFamily="18" charset="0"/>
                <a:cs typeface="Times New Roman" panose="02020603050405020304" pitchFamily="18" charset="0"/>
              </a:rPr>
              <a:t> 1: </a:t>
            </a:r>
            <a:r>
              <a:rPr lang="en-US" sz="2400" b="1" dirty="0" err="1">
                <a:solidFill>
                  <a:srgbClr val="000099"/>
                </a:solidFill>
                <a:latin typeface="Times New Roman" panose="02020603050405020304" pitchFamily="18" charset="0"/>
                <a:cs typeface="Times New Roman" panose="02020603050405020304" pitchFamily="18" charset="0"/>
              </a:rPr>
              <a:t>Chuẩn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bị</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trước</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khi</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viết</a:t>
            </a:r>
            <a:endParaRPr lang="en-US" sz="2400" dirty="0">
              <a:solidFill>
                <a:srgbClr val="000099"/>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2400" b="1" i="1" dirty="0" err="1">
                <a:solidFill>
                  <a:srgbClr val="000099"/>
                </a:solidFill>
                <a:latin typeface="Times New Roman" panose="02020603050405020304" pitchFamily="18" charset="0"/>
                <a:cs typeface="Times New Roman" panose="02020603050405020304" pitchFamily="18" charset="0"/>
              </a:rPr>
              <a:t>Xác</a:t>
            </a:r>
            <a:r>
              <a:rPr lang="en-US" sz="2400" b="1" i="1" dirty="0">
                <a:solidFill>
                  <a:srgbClr val="000099"/>
                </a:solidFill>
                <a:latin typeface="Times New Roman" panose="02020603050405020304" pitchFamily="18" charset="0"/>
                <a:cs typeface="Times New Roman" panose="02020603050405020304" pitchFamily="18" charset="0"/>
              </a:rPr>
              <a:t> </a:t>
            </a:r>
            <a:r>
              <a:rPr lang="en-US" sz="2400" b="1" i="1" dirty="0" err="1">
                <a:solidFill>
                  <a:srgbClr val="000099"/>
                </a:solidFill>
                <a:latin typeface="Times New Roman" panose="02020603050405020304" pitchFamily="18" charset="0"/>
                <a:cs typeface="Times New Roman" panose="02020603050405020304" pitchFamily="18" charset="0"/>
              </a:rPr>
              <a:t>định</a:t>
            </a:r>
            <a:r>
              <a:rPr lang="en-US" sz="2400" b="1" i="1" dirty="0">
                <a:solidFill>
                  <a:srgbClr val="000099"/>
                </a:solidFill>
                <a:latin typeface="Times New Roman" panose="02020603050405020304" pitchFamily="18" charset="0"/>
                <a:cs typeface="Times New Roman" panose="02020603050405020304" pitchFamily="18" charset="0"/>
              </a:rPr>
              <a:t> </a:t>
            </a:r>
            <a:r>
              <a:rPr lang="en-US" sz="2400" b="1" i="1" dirty="0" err="1">
                <a:solidFill>
                  <a:srgbClr val="000099"/>
                </a:solidFill>
                <a:latin typeface="Times New Roman" panose="02020603050405020304" pitchFamily="18" charset="0"/>
                <a:cs typeface="Times New Roman" panose="02020603050405020304" pitchFamily="18" charset="0"/>
              </a:rPr>
              <a:t>đề</a:t>
            </a:r>
            <a:r>
              <a:rPr lang="en-US" sz="2400" b="1" i="1" dirty="0">
                <a:solidFill>
                  <a:srgbClr val="000099"/>
                </a:solidFill>
                <a:latin typeface="Times New Roman" panose="02020603050405020304" pitchFamily="18" charset="0"/>
                <a:cs typeface="Times New Roman" panose="02020603050405020304" pitchFamily="18" charset="0"/>
              </a:rPr>
              <a:t> </a:t>
            </a:r>
            <a:r>
              <a:rPr lang="en-US" sz="2400" b="1" i="1" dirty="0" err="1">
                <a:solidFill>
                  <a:srgbClr val="000099"/>
                </a:solidFill>
                <a:latin typeface="Times New Roman" panose="02020603050405020304" pitchFamily="18" charset="0"/>
                <a:cs typeface="Times New Roman" panose="02020603050405020304" pitchFamily="18" charset="0"/>
              </a:rPr>
              <a:t>tài</a:t>
            </a:r>
            <a:endParaRPr lang="en-US" sz="2400" b="1" i="1" dirty="0">
              <a:solidFill>
                <a:srgbClr val="000099"/>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2400" b="1" i="1" dirty="0">
                <a:solidFill>
                  <a:srgbClr val="000099"/>
                </a:solidFill>
                <a:latin typeface="Times New Roman" panose="02020603050405020304" pitchFamily="18" charset="0"/>
                <a:cs typeface="Times New Roman" panose="02020603050405020304" pitchFamily="18" charset="0"/>
              </a:rPr>
              <a:t>Thu </a:t>
            </a:r>
            <a:r>
              <a:rPr lang="en-US" sz="2400" b="1" i="1" dirty="0" err="1">
                <a:solidFill>
                  <a:srgbClr val="000099"/>
                </a:solidFill>
                <a:latin typeface="Times New Roman" panose="02020603050405020304" pitchFamily="18" charset="0"/>
                <a:cs typeface="Times New Roman" panose="02020603050405020304" pitchFamily="18" charset="0"/>
              </a:rPr>
              <a:t>thập</a:t>
            </a:r>
            <a:r>
              <a:rPr lang="en-US" sz="2400" b="1" i="1" dirty="0">
                <a:solidFill>
                  <a:srgbClr val="000099"/>
                </a:solidFill>
                <a:latin typeface="Times New Roman" panose="02020603050405020304" pitchFamily="18" charset="0"/>
                <a:cs typeface="Times New Roman" panose="02020603050405020304" pitchFamily="18" charset="0"/>
              </a:rPr>
              <a:t> </a:t>
            </a:r>
            <a:r>
              <a:rPr lang="en-US" sz="2400" b="1" i="1" dirty="0" err="1">
                <a:solidFill>
                  <a:srgbClr val="000099"/>
                </a:solidFill>
                <a:latin typeface="Times New Roman" panose="02020603050405020304" pitchFamily="18" charset="0"/>
                <a:cs typeface="Times New Roman" panose="02020603050405020304" pitchFamily="18" charset="0"/>
              </a:rPr>
              <a:t>tư</a:t>
            </a:r>
            <a:r>
              <a:rPr lang="en-US" sz="2400" b="1" i="1" dirty="0">
                <a:solidFill>
                  <a:srgbClr val="000099"/>
                </a:solidFill>
                <a:latin typeface="Times New Roman" panose="02020603050405020304" pitchFamily="18" charset="0"/>
                <a:cs typeface="Times New Roman" panose="02020603050405020304" pitchFamily="18" charset="0"/>
              </a:rPr>
              <a:t> </a:t>
            </a:r>
            <a:r>
              <a:rPr lang="en-US" sz="2400" b="1" i="1" dirty="0" err="1">
                <a:solidFill>
                  <a:srgbClr val="000099"/>
                </a:solidFill>
                <a:latin typeface="Times New Roman" panose="02020603050405020304" pitchFamily="18" charset="0"/>
                <a:cs typeface="Times New Roman" panose="02020603050405020304" pitchFamily="18" charset="0"/>
              </a:rPr>
              <a:t>liệu</a:t>
            </a:r>
            <a:endParaRPr lang="en-US" sz="2400" b="1" i="1" dirty="0">
              <a:solidFill>
                <a:srgbClr val="000099"/>
              </a:solidFill>
              <a:latin typeface="Times New Roman" panose="02020603050405020304" pitchFamily="18" charset="0"/>
              <a:cs typeface="Times New Roman" panose="02020603050405020304" pitchFamily="18" charset="0"/>
            </a:endParaRPr>
          </a:p>
          <a:p>
            <a:pPr>
              <a:defRPr/>
            </a:pPr>
            <a:r>
              <a:rPr lang="en-US" sz="2400" b="1" dirty="0" err="1">
                <a:solidFill>
                  <a:srgbClr val="000099"/>
                </a:solidFill>
                <a:latin typeface="Times New Roman" panose="02020603050405020304" pitchFamily="18" charset="0"/>
                <a:cs typeface="Times New Roman" panose="02020603050405020304" pitchFamily="18" charset="0"/>
              </a:rPr>
              <a:t>Bước</a:t>
            </a:r>
            <a:r>
              <a:rPr lang="en-US" sz="2400" b="1" dirty="0">
                <a:solidFill>
                  <a:srgbClr val="000099"/>
                </a:solidFill>
                <a:latin typeface="Times New Roman" panose="02020603050405020304" pitchFamily="18" charset="0"/>
                <a:cs typeface="Times New Roman" panose="02020603050405020304" pitchFamily="18" charset="0"/>
              </a:rPr>
              <a:t> 2: </a:t>
            </a:r>
            <a:r>
              <a:rPr lang="en-US" sz="2400" b="1" dirty="0" err="1">
                <a:solidFill>
                  <a:srgbClr val="000099"/>
                </a:solidFill>
                <a:latin typeface="Times New Roman" panose="02020603050405020304" pitchFamily="18" charset="0"/>
                <a:cs typeface="Times New Roman" panose="02020603050405020304" pitchFamily="18" charset="0"/>
              </a:rPr>
              <a:t>Tìm</a:t>
            </a:r>
            <a:r>
              <a:rPr lang="en-US" sz="2400" b="1" dirty="0">
                <a:solidFill>
                  <a:srgbClr val="000099"/>
                </a:solidFill>
                <a:latin typeface="Times New Roman" panose="02020603050405020304" pitchFamily="18" charset="0"/>
                <a:cs typeface="Times New Roman" panose="02020603050405020304" pitchFamily="18" charset="0"/>
              </a:rPr>
              <a:t> ý, </a:t>
            </a:r>
            <a:r>
              <a:rPr lang="en-US" sz="2400" b="1" dirty="0" err="1">
                <a:solidFill>
                  <a:srgbClr val="000099"/>
                </a:solidFill>
                <a:latin typeface="Times New Roman" panose="02020603050405020304" pitchFamily="18" charset="0"/>
                <a:cs typeface="Times New Roman" panose="02020603050405020304" pitchFamily="18" charset="0"/>
              </a:rPr>
              <a:t>lập</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dàn</a:t>
            </a:r>
            <a:r>
              <a:rPr lang="en-US" sz="2400" b="1" dirty="0">
                <a:solidFill>
                  <a:srgbClr val="000099"/>
                </a:solidFill>
                <a:latin typeface="Times New Roman" panose="02020603050405020304" pitchFamily="18" charset="0"/>
                <a:cs typeface="Times New Roman" panose="02020603050405020304" pitchFamily="18" charset="0"/>
              </a:rPr>
              <a:t> ý</a:t>
            </a:r>
            <a:endParaRPr lang="en-US" sz="2400" dirty="0">
              <a:solidFill>
                <a:srgbClr val="000099"/>
              </a:solidFill>
              <a:latin typeface="Times New Roman" panose="02020603050405020304" pitchFamily="18" charset="0"/>
              <a:cs typeface="Times New Roman" panose="02020603050405020304" pitchFamily="18" charset="0"/>
            </a:endParaRPr>
          </a:p>
          <a:p>
            <a:pPr>
              <a:defRPr/>
            </a:pPr>
            <a:r>
              <a:rPr lang="en-US" sz="2400" b="1" dirty="0" err="1">
                <a:solidFill>
                  <a:srgbClr val="000099"/>
                </a:solidFill>
                <a:latin typeface="Times New Roman" panose="02020603050405020304" pitchFamily="18" charset="0"/>
                <a:cs typeface="Times New Roman" panose="02020603050405020304" pitchFamily="18" charset="0"/>
              </a:rPr>
              <a:t>Bước</a:t>
            </a:r>
            <a:r>
              <a:rPr lang="en-US" sz="2400" b="1" dirty="0">
                <a:solidFill>
                  <a:srgbClr val="000099"/>
                </a:solidFill>
                <a:latin typeface="Times New Roman" panose="02020603050405020304" pitchFamily="18" charset="0"/>
                <a:cs typeface="Times New Roman" panose="02020603050405020304" pitchFamily="18" charset="0"/>
              </a:rPr>
              <a:t> 3: </a:t>
            </a:r>
            <a:r>
              <a:rPr lang="en-US" sz="2400" b="1" dirty="0" err="1">
                <a:solidFill>
                  <a:srgbClr val="000099"/>
                </a:solidFill>
                <a:latin typeface="Times New Roman" panose="02020603050405020304" pitchFamily="18" charset="0"/>
                <a:cs typeface="Times New Roman" panose="02020603050405020304" pitchFamily="18" charset="0"/>
              </a:rPr>
              <a:t>Viết</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đoạn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văn</a:t>
            </a:r>
            <a:endParaRPr lang="en-US" sz="2400" dirty="0">
              <a:solidFill>
                <a:srgbClr val="000099"/>
              </a:solidFill>
              <a:latin typeface="Times New Roman" panose="02020603050405020304" pitchFamily="18" charset="0"/>
              <a:cs typeface="Times New Roman" panose="02020603050405020304" pitchFamily="18" charset="0"/>
            </a:endParaRPr>
          </a:p>
          <a:p>
            <a:pPr>
              <a:defRPr/>
            </a:pPr>
            <a:r>
              <a:rPr lang="en-US" sz="2400" b="1" dirty="0" err="1">
                <a:solidFill>
                  <a:srgbClr val="000099"/>
                </a:solidFill>
                <a:latin typeface="Times New Roman" panose="02020603050405020304" pitchFamily="18" charset="0"/>
                <a:cs typeface="Times New Roman" panose="02020603050405020304" pitchFamily="18" charset="0"/>
              </a:rPr>
              <a:t>Bước</a:t>
            </a:r>
            <a:r>
              <a:rPr lang="en-US" sz="2400" b="1" dirty="0">
                <a:solidFill>
                  <a:srgbClr val="000099"/>
                </a:solidFill>
                <a:latin typeface="Times New Roman" panose="02020603050405020304" pitchFamily="18" charset="0"/>
                <a:cs typeface="Times New Roman" panose="02020603050405020304" pitchFamily="18" charset="0"/>
              </a:rPr>
              <a:t> 4: </a:t>
            </a:r>
            <a:r>
              <a:rPr lang="en-US" sz="2400" b="1" dirty="0" err="1">
                <a:solidFill>
                  <a:srgbClr val="000099"/>
                </a:solidFill>
                <a:latin typeface="Times New Roman" panose="02020603050405020304" pitchFamily="18" charset="0"/>
                <a:cs typeface="Times New Roman" panose="02020603050405020304" pitchFamily="18" charset="0"/>
              </a:rPr>
              <a:t>Xem</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lại</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và</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chỉnh</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sửa</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rút</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kinh</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nghiệm</a:t>
            </a:r>
            <a:endParaRPr lang="en-US" sz="2400"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2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wipe(down)">
                                      <p:cBhvr>
                                        <p:cTn id="15" dur="500"/>
                                        <p:tgtEl>
                                          <p:spTgt spid="17">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down)">
                                      <p:cBhvr>
                                        <p:cTn id="18" dur="500"/>
                                        <p:tgtEl>
                                          <p:spTgt spid="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wipe(down)">
                                      <p:cBhvr>
                                        <p:cTn id="23" dur="500"/>
                                        <p:tgtEl>
                                          <p:spTgt spid="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barn(inVertical)">
                                      <p:cBhvr>
                                        <p:cTn id="28" dur="500"/>
                                        <p:tgtEl>
                                          <p:spTgt spid="1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animEffect transition="in" filter="wipe(down)">
                                      <p:cBhvr>
                                        <p:cTn id="33"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p:txBody>
          <a:bodyPr/>
          <a:lstStyle/>
          <a:p>
            <a:pPr eaLnBrk="1" hangingPunct="1"/>
            <a:endParaRPr lang="en-US" altLang="en-US" smtClean="0"/>
          </a:p>
        </p:txBody>
      </p:sp>
      <p:sp>
        <p:nvSpPr>
          <p:cNvPr id="24579" name="Content Placeholder 2"/>
          <p:cNvSpPr>
            <a:spLocks noGrp="1" noChangeArrowheads="1"/>
          </p:cNvSpPr>
          <p:nvPr>
            <p:ph idx="1"/>
          </p:nvPr>
        </p:nvSpPr>
        <p:spPr/>
        <p:txBody>
          <a:bodyPr/>
          <a:lstStyle/>
          <a:p>
            <a:pPr eaLnBrk="1" hangingPunct="1"/>
            <a:endParaRPr lang="en-US" altLang="en-US" smtClean="0"/>
          </a:p>
        </p:txBody>
      </p:sp>
      <p:pic>
        <p:nvPicPr>
          <p:cNvPr id="24580"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图片 66"/>
          <p:cNvPicPr>
            <a:picLocks noChangeAspect="1" noChangeArrowheads="1"/>
          </p:cNvPicPr>
          <p:nvPr/>
        </p:nvPicPr>
        <p:blipFill>
          <a:blip r:embed="rId3"/>
          <a:srcRect/>
          <a:stretch>
            <a:fillRect/>
          </a:stretch>
        </p:blipFill>
        <p:spPr bwMode="auto">
          <a:xfrm>
            <a:off x="1243013" y="-463550"/>
            <a:ext cx="6072187" cy="1911350"/>
          </a:xfrm>
          <a:prstGeom prst="rect">
            <a:avLst/>
          </a:prstGeom>
          <a:noFill/>
          <a:ln w="9525">
            <a:noFill/>
            <a:miter lim="800000"/>
            <a:headEnd/>
            <a:tailEnd/>
          </a:ln>
        </p:spPr>
      </p:pic>
      <p:sp>
        <p:nvSpPr>
          <p:cNvPr id="2" name="TextBox 1"/>
          <p:cNvSpPr txBox="1">
            <a:spLocks noChangeArrowheads="1"/>
          </p:cNvSpPr>
          <p:nvPr/>
        </p:nvSpPr>
        <p:spPr bwMode="auto">
          <a:xfrm>
            <a:off x="1828800" y="473075"/>
            <a:ext cx="4930775" cy="584200"/>
          </a:xfrm>
          <a:prstGeom prst="rect">
            <a:avLst/>
          </a:prstGeom>
          <a:noFill/>
          <a:ln w="9525">
            <a:noFill/>
            <a:miter lim="800000"/>
            <a:headEnd/>
            <a:tailEnd/>
          </a:ln>
        </p:spPr>
        <p:txBody>
          <a:bodyPr>
            <a:spAutoFit/>
          </a:bodyPr>
          <a:lstStyle/>
          <a:p>
            <a:pPr algn="ctr" eaLnBrk="1" hangingPunct="1"/>
            <a:r>
              <a:rPr lang="en-US" altLang="en-US" sz="3200" b="1">
                <a:solidFill>
                  <a:srgbClr val="0070C0"/>
                </a:solidFill>
                <a:latin typeface="Times New Roman" pitchFamily="18" charset="0"/>
                <a:cs typeface="Times New Roman" pitchFamily="18" charset="0"/>
              </a:rPr>
              <a:t>LUYỆN TẬP</a:t>
            </a:r>
          </a:p>
        </p:txBody>
      </p:sp>
      <p:sp>
        <p:nvSpPr>
          <p:cNvPr id="24583" name="TextBox 6"/>
          <p:cNvSpPr txBox="1">
            <a:spLocks noChangeArrowheads="1"/>
          </p:cNvSpPr>
          <p:nvPr/>
        </p:nvSpPr>
        <p:spPr bwMode="auto">
          <a:xfrm>
            <a:off x="876300" y="4279900"/>
            <a:ext cx="7405688" cy="400050"/>
          </a:xfrm>
          <a:prstGeom prst="rect">
            <a:avLst/>
          </a:prstGeom>
          <a:noFill/>
          <a:ln w="9525">
            <a:noFill/>
            <a:miter lim="800000"/>
            <a:headEnd/>
            <a:tailEnd/>
          </a:ln>
        </p:spPr>
        <p:txBody>
          <a:bodyPr>
            <a:spAutoFit/>
          </a:bodyPr>
          <a:lstStyle/>
          <a:p>
            <a:pPr eaLnBrk="1" hangingPunct="1"/>
            <a:r>
              <a:rPr lang="en-US" altLang="en-US" sz="2000">
                <a:latin typeface="Times New Roman" pitchFamily="18" charset="0"/>
                <a:cs typeface="Times New Roman" pitchFamily="18" charset="0"/>
              </a:rPr>
              <a:t>- Yêu cầu: kể về trải nghiệm của bản thân.</a:t>
            </a:r>
          </a:p>
        </p:txBody>
      </p:sp>
      <p:sp>
        <p:nvSpPr>
          <p:cNvPr id="24584" name="TextBox 7"/>
          <p:cNvSpPr txBox="1">
            <a:spLocks noChangeArrowheads="1"/>
          </p:cNvSpPr>
          <p:nvPr/>
        </p:nvSpPr>
        <p:spPr bwMode="auto">
          <a:xfrm>
            <a:off x="885825" y="4738688"/>
            <a:ext cx="7396163" cy="400050"/>
          </a:xfrm>
          <a:prstGeom prst="rect">
            <a:avLst/>
          </a:prstGeom>
          <a:noFill/>
          <a:ln w="9525">
            <a:noFill/>
            <a:miter lim="800000"/>
            <a:headEnd/>
            <a:tailEnd/>
          </a:ln>
        </p:spPr>
        <p:txBody>
          <a:bodyPr>
            <a:spAutoFit/>
          </a:bodyPr>
          <a:lstStyle/>
          <a:p>
            <a:pPr eaLnBrk="1" hangingPunct="1"/>
            <a:r>
              <a:rPr lang="en-US" altLang="en-US" sz="2000">
                <a:latin typeface="Times New Roman" pitchFamily="18" charset="0"/>
                <a:cs typeface="Times New Roman" pitchFamily="18" charset="0"/>
              </a:rPr>
              <a:t>- Thời gian, địa điểm diễn ra câu chuyện.</a:t>
            </a:r>
          </a:p>
        </p:txBody>
      </p:sp>
      <p:sp>
        <p:nvSpPr>
          <p:cNvPr id="24585" name="TextBox 8"/>
          <p:cNvSpPr txBox="1">
            <a:spLocks noChangeArrowheads="1"/>
          </p:cNvSpPr>
          <p:nvPr/>
        </p:nvSpPr>
        <p:spPr bwMode="auto">
          <a:xfrm>
            <a:off x="839788" y="5214938"/>
            <a:ext cx="7250112" cy="400050"/>
          </a:xfrm>
          <a:prstGeom prst="rect">
            <a:avLst/>
          </a:prstGeom>
          <a:noFill/>
          <a:ln w="9525">
            <a:noFill/>
            <a:miter lim="800000"/>
            <a:headEnd/>
            <a:tailEnd/>
          </a:ln>
        </p:spPr>
        <p:txBody>
          <a:bodyPr>
            <a:spAutoFit/>
          </a:bodyPr>
          <a:lstStyle/>
          <a:p>
            <a:pPr eaLnBrk="1" hangingPunct="1"/>
            <a:r>
              <a:rPr lang="vi-VN" altLang="en-US" sz="2000">
                <a:latin typeface="Times New Roman" pitchFamily="18" charset="0"/>
                <a:cs typeface="Times New Roman" pitchFamily="18" charset="0"/>
              </a:rPr>
              <a:t>- Người kể: kể ở ngôi thứ nhất (xưng “tôi”).</a:t>
            </a:r>
            <a:endParaRPr lang="en-US" altLang="en-US" sz="2000">
              <a:latin typeface="Times New Roman" pitchFamily="18" charset="0"/>
              <a:cs typeface="Times New Roman" pitchFamily="18" charset="0"/>
            </a:endParaRPr>
          </a:p>
        </p:txBody>
      </p:sp>
      <p:sp>
        <p:nvSpPr>
          <p:cNvPr id="24586" name="TextBox 9"/>
          <p:cNvSpPr txBox="1">
            <a:spLocks noChangeArrowheads="1"/>
          </p:cNvSpPr>
          <p:nvPr/>
        </p:nvSpPr>
        <p:spPr bwMode="auto">
          <a:xfrm>
            <a:off x="852488" y="5678488"/>
            <a:ext cx="7248525" cy="400050"/>
          </a:xfrm>
          <a:prstGeom prst="rect">
            <a:avLst/>
          </a:prstGeom>
          <a:noFill/>
          <a:ln w="9525">
            <a:noFill/>
            <a:miter lim="800000"/>
            <a:headEnd/>
            <a:tailEnd/>
          </a:ln>
        </p:spPr>
        <p:txBody>
          <a:bodyPr>
            <a:spAutoFit/>
          </a:bodyPr>
          <a:lstStyle/>
          <a:p>
            <a:pPr eaLnBrk="1" hangingPunct="1"/>
            <a:r>
              <a:rPr lang="vi-VN" altLang="en-US" sz="2000">
                <a:latin typeface="Times New Roman" pitchFamily="18" charset="0"/>
                <a:cs typeface="Times New Roman" pitchFamily="18" charset="0"/>
              </a:rPr>
              <a:t>- Cảm xúc của bản thân.</a:t>
            </a:r>
            <a:endParaRPr lang="en-US" altLang="en-US" sz="2000">
              <a:latin typeface="Times New Roman" pitchFamily="18" charset="0"/>
              <a:cs typeface="Times New Roman" pitchFamily="18" charset="0"/>
            </a:endParaRPr>
          </a:p>
        </p:txBody>
      </p:sp>
      <p:pic>
        <p:nvPicPr>
          <p:cNvPr id="24587" name="图片 4"/>
          <p:cNvPicPr>
            <a:picLocks noChangeAspect="1" noChangeArrowheads="1"/>
          </p:cNvPicPr>
          <p:nvPr/>
        </p:nvPicPr>
        <p:blipFill>
          <a:blip r:embed="rId4" cstate="print"/>
          <a:srcRect/>
          <a:stretch>
            <a:fillRect/>
          </a:stretch>
        </p:blipFill>
        <p:spPr bwMode="auto">
          <a:xfrm rot="-974258">
            <a:off x="7753350" y="-33338"/>
            <a:ext cx="1409700" cy="1703388"/>
          </a:xfrm>
          <a:prstGeom prst="rect">
            <a:avLst/>
          </a:prstGeom>
          <a:noFill/>
          <a:ln w="9525">
            <a:noFill/>
            <a:miter lim="800000"/>
            <a:headEnd/>
            <a:tailEnd/>
          </a:ln>
        </p:spPr>
      </p:pic>
      <p:pic>
        <p:nvPicPr>
          <p:cNvPr id="24588" name="图片 18"/>
          <p:cNvPicPr>
            <a:picLocks noChangeAspect="1" noChangeArrowheads="1"/>
          </p:cNvPicPr>
          <p:nvPr/>
        </p:nvPicPr>
        <p:blipFill>
          <a:blip r:embed="rId5" cstate="print"/>
          <a:srcRect/>
          <a:stretch>
            <a:fillRect/>
          </a:stretch>
        </p:blipFill>
        <p:spPr bwMode="auto">
          <a:xfrm rot="2430929" flipH="1">
            <a:off x="-160338" y="6350"/>
            <a:ext cx="1450976" cy="1450975"/>
          </a:xfrm>
          <a:prstGeom prst="rect">
            <a:avLst/>
          </a:prstGeom>
          <a:noFill/>
          <a:ln w="9525">
            <a:noFill/>
            <a:miter lim="800000"/>
            <a:headEnd/>
            <a:tailEnd/>
          </a:ln>
        </p:spPr>
      </p:pic>
      <p:pic>
        <p:nvPicPr>
          <p:cNvPr id="17" name="Picture 16"/>
          <p:cNvPicPr>
            <a:picLocks noChangeAspect="1" noChangeArrowheads="1"/>
          </p:cNvPicPr>
          <p:nvPr/>
        </p:nvPicPr>
        <p:blipFill>
          <a:blip r:embed="rId6"/>
          <a:srcRect/>
          <a:stretch>
            <a:fillRect/>
          </a:stretch>
        </p:blipFill>
        <p:spPr bwMode="auto">
          <a:xfrm rot="-5400000">
            <a:off x="6969125" y="4454525"/>
            <a:ext cx="3359150" cy="533400"/>
          </a:xfrm>
          <a:prstGeom prst="rect">
            <a:avLst/>
          </a:prstGeom>
          <a:noFill/>
          <a:ln w="9525">
            <a:noFill/>
            <a:miter lim="800000"/>
            <a:headEnd/>
            <a:tailEnd/>
          </a:ln>
        </p:spPr>
      </p:pic>
      <p:pic>
        <p:nvPicPr>
          <p:cNvPr id="18" name="Picture 17"/>
          <p:cNvPicPr>
            <a:picLocks noChangeAspect="1" noChangeArrowheads="1"/>
          </p:cNvPicPr>
          <p:nvPr/>
        </p:nvPicPr>
        <p:blipFill>
          <a:blip r:embed="rId6"/>
          <a:srcRect/>
          <a:stretch>
            <a:fillRect/>
          </a:stretch>
        </p:blipFill>
        <p:spPr bwMode="auto">
          <a:xfrm rot="5400000">
            <a:off x="-1427956" y="4471194"/>
            <a:ext cx="3570288" cy="533400"/>
          </a:xfrm>
          <a:prstGeom prst="rect">
            <a:avLst/>
          </a:prstGeom>
          <a:noFill/>
          <a:ln w="9525">
            <a:noFill/>
            <a:miter lim="800000"/>
            <a:headEnd/>
            <a:tailEnd/>
          </a:ln>
        </p:spPr>
      </p:pic>
      <p:pic>
        <p:nvPicPr>
          <p:cNvPr id="19" name="Picture 18"/>
          <p:cNvPicPr>
            <a:picLocks noChangeAspect="1" noChangeArrowheads="1"/>
          </p:cNvPicPr>
          <p:nvPr/>
        </p:nvPicPr>
        <p:blipFill>
          <a:blip r:embed="rId6"/>
          <a:srcRect/>
          <a:stretch>
            <a:fillRect/>
          </a:stretch>
        </p:blipFill>
        <p:spPr bwMode="auto">
          <a:xfrm>
            <a:off x="588963" y="6199188"/>
            <a:ext cx="3940175" cy="533400"/>
          </a:xfrm>
          <a:prstGeom prst="rect">
            <a:avLst/>
          </a:prstGeom>
          <a:noFill/>
          <a:ln w="9525">
            <a:noFill/>
            <a:miter lim="800000"/>
            <a:headEnd/>
            <a:tailEnd/>
          </a:ln>
        </p:spPr>
      </p:pic>
      <p:pic>
        <p:nvPicPr>
          <p:cNvPr id="20" name="Picture 19"/>
          <p:cNvPicPr>
            <a:picLocks noChangeAspect="1" noChangeArrowheads="1"/>
          </p:cNvPicPr>
          <p:nvPr/>
        </p:nvPicPr>
        <p:blipFill>
          <a:blip r:embed="rId6"/>
          <a:srcRect/>
          <a:stretch>
            <a:fillRect/>
          </a:stretch>
        </p:blipFill>
        <p:spPr bwMode="auto">
          <a:xfrm>
            <a:off x="4527550" y="6215063"/>
            <a:ext cx="3940175" cy="533400"/>
          </a:xfrm>
          <a:prstGeom prst="rect">
            <a:avLst/>
          </a:prstGeom>
          <a:noFill/>
          <a:ln w="9525">
            <a:noFill/>
            <a:miter lim="800000"/>
            <a:headEnd/>
            <a:tailEnd/>
          </a:ln>
        </p:spPr>
      </p:pic>
      <p:sp>
        <p:nvSpPr>
          <p:cNvPr id="25" name="TextBox 24"/>
          <p:cNvSpPr txBox="1">
            <a:spLocks noChangeArrowheads="1"/>
          </p:cNvSpPr>
          <p:nvPr/>
        </p:nvSpPr>
        <p:spPr bwMode="auto">
          <a:xfrm>
            <a:off x="839788" y="3352800"/>
            <a:ext cx="7478712" cy="831850"/>
          </a:xfrm>
          <a:prstGeom prst="rect">
            <a:avLst/>
          </a:prstGeom>
          <a:noFill/>
          <a:ln w="9525">
            <a:noFill/>
            <a:miter lim="800000"/>
            <a:headEnd/>
            <a:tailEnd/>
          </a:ln>
        </p:spPr>
        <p:txBody>
          <a:bodyPr>
            <a:spAutoFit/>
          </a:bodyPr>
          <a:lstStyle/>
          <a:p>
            <a:r>
              <a:rPr lang="en-US" altLang="en-US" sz="2400">
                <a:solidFill>
                  <a:srgbClr val="000099"/>
                </a:solidFill>
                <a:latin typeface="Times New Roman" pitchFamily="18" charset="0"/>
                <a:cs typeface="Times New Roman" pitchFamily="18" charset="0"/>
              </a:rPr>
              <a:t>         Viết đoạn văn (khoảng 250-300 chữ) ghi lại cảm xúc của em về bài thơ “Việt Nam quê hương ta”.</a:t>
            </a:r>
            <a:endParaRPr lang="en-US" altLang="en-US" sz="2800" b="1">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1" presetClass="entr" presetSubtype="1"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par>
                                <p:cTn id="13" presetID="21"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1)">
                                      <p:cBhvr>
                                        <p:cTn id="15" dur="2000"/>
                                        <p:tgtEl>
                                          <p:spTgt spid="18"/>
                                        </p:tgtEl>
                                      </p:cBhvr>
                                    </p:animEffect>
                                  </p:childTnLst>
                                </p:cTn>
                              </p:par>
                              <p:par>
                                <p:cTn id="16" presetID="21" presetClass="entr" presetSubtype="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par>
                                <p:cTn id="19" presetID="21" presetClass="entr" presetSubtype="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heel(1)">
                                      <p:cBhvr>
                                        <p:cTn id="21" dur="2000"/>
                                        <p:tgtEl>
                                          <p:spTgt spid="20"/>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circle(in)">
                                      <p:cBhvr>
                                        <p:cTn id="24" dur="2000"/>
                                        <p:tgtEl>
                                          <p:spTgt spid="2">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638" y="31750"/>
            <a:ext cx="9093201" cy="6826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solidFill>
                <a:schemeClr val="bg1"/>
              </a:solidFill>
            </a:endParaRPr>
          </a:p>
        </p:txBody>
      </p:sp>
      <p:cxnSp>
        <p:nvCxnSpPr>
          <p:cNvPr id="10" name="Straight Connector 9"/>
          <p:cNvCxnSpPr>
            <a:cxnSpLocks/>
          </p:cNvCxnSpPr>
          <p:nvPr/>
        </p:nvCxnSpPr>
        <p:spPr>
          <a:xfrm>
            <a:off x="5389563" y="2022475"/>
            <a:ext cx="20637" cy="4224338"/>
          </a:xfrm>
          <a:prstGeom prst="line">
            <a:avLst/>
          </a:prstGeom>
          <a:ln w="25400">
            <a:solidFill>
              <a:srgbClr val="FF0000"/>
            </a:solidFill>
          </a:ln>
        </p:spPr>
        <p:style>
          <a:lnRef idx="2">
            <a:schemeClr val="accent3"/>
          </a:lnRef>
          <a:fillRef idx="0">
            <a:schemeClr val="accent3"/>
          </a:fillRef>
          <a:effectRef idx="1">
            <a:schemeClr val="accent3"/>
          </a:effectRef>
          <a:fontRef idx="minor">
            <a:schemeClr val="tx1"/>
          </a:fontRef>
        </p:style>
      </p:cxnSp>
      <p:pic>
        <p:nvPicPr>
          <p:cNvPr id="4" name="Ink 3"/>
          <p:cNvPicPr>
            <a:picLocks noChangeAspect="1" noChangeArrowheads="1"/>
          </p:cNvPicPr>
          <p:nvPr/>
        </p:nvPicPr>
        <p:blipFill>
          <a:blip r:embed="rId2"/>
          <a:srcRect/>
          <a:stretch>
            <a:fillRect/>
          </a:stretch>
        </p:blipFill>
        <p:spPr bwMode="auto">
          <a:xfrm>
            <a:off x="2230438" y="3925888"/>
            <a:ext cx="19050" cy="17462"/>
          </a:xfrm>
          <a:prstGeom prst="rect">
            <a:avLst/>
          </a:prstGeom>
          <a:noFill/>
          <a:ln w="9525">
            <a:noFill/>
            <a:miter lim="800000"/>
            <a:headEnd/>
            <a:tailEnd/>
          </a:ln>
        </p:spPr>
      </p:pic>
      <p:pic>
        <p:nvPicPr>
          <p:cNvPr id="5" name="Ink 4"/>
          <p:cNvPicPr>
            <a:picLocks noChangeAspect="1" noChangeArrowheads="1"/>
          </p:cNvPicPr>
          <p:nvPr/>
        </p:nvPicPr>
        <p:blipFill>
          <a:blip r:embed="rId2"/>
          <a:srcRect/>
          <a:stretch>
            <a:fillRect/>
          </a:stretch>
        </p:blipFill>
        <p:spPr bwMode="auto">
          <a:xfrm>
            <a:off x="2724150" y="4506913"/>
            <a:ext cx="17463" cy="17462"/>
          </a:xfrm>
          <a:prstGeom prst="rect">
            <a:avLst/>
          </a:prstGeom>
          <a:noFill/>
          <a:ln w="9525">
            <a:noFill/>
            <a:miter lim="800000"/>
            <a:headEnd/>
            <a:tailEnd/>
          </a:ln>
        </p:spPr>
      </p:pic>
      <p:sp>
        <p:nvSpPr>
          <p:cNvPr id="18" name="TextBox 17">
            <a:hlinkClick r:id="rId3" action="ppaction://hlinkpres?slideindex=3&amp;slidetitle=PowerPoint Presentation"/>
          </p:cNvPr>
          <p:cNvSpPr txBox="1">
            <a:spLocks noChangeArrowheads="1"/>
          </p:cNvSpPr>
          <p:nvPr/>
        </p:nvSpPr>
        <p:spPr bwMode="auto">
          <a:xfrm>
            <a:off x="152399" y="2023268"/>
            <a:ext cx="1915140"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r>
              <a:rPr lang="x-none" altLang="x-none" sz="2400" b="1" dirty="0">
                <a:ln>
                  <a:solidFill>
                    <a:srgbClr val="FFFF00"/>
                  </a:solidFill>
                </a:ln>
                <a:latin typeface="Times New Roman" panose="02020603050405020304" pitchFamily="18" charset="0"/>
                <a:cs typeface="Times New Roman" panose="02020603050405020304" pitchFamily="18" charset="0"/>
              </a:rPr>
              <a:t>2. Tác phẩm</a:t>
            </a:r>
            <a:r>
              <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a:t>
            </a:r>
          </a:p>
        </p:txBody>
      </p:sp>
      <p:sp>
        <p:nvSpPr>
          <p:cNvPr id="23" name="TextBox 9"/>
          <p:cNvSpPr txBox="1">
            <a:spLocks noChangeArrowheads="1"/>
          </p:cNvSpPr>
          <p:nvPr/>
        </p:nvSpPr>
        <p:spPr bwMode="auto">
          <a:xfrm>
            <a:off x="103188" y="2609850"/>
            <a:ext cx="5318125" cy="2505301"/>
          </a:xfrm>
          <a:prstGeom prst="rect">
            <a:avLst/>
          </a:prstGeom>
          <a:noFill/>
          <a:ln w="9525">
            <a:noFill/>
            <a:miter lim="800000"/>
            <a:headEnd/>
            <a:tailEnd/>
          </a:ln>
        </p:spPr>
        <p:txBody>
          <a:bodyPr>
            <a:spAutoFit/>
          </a:bodyPr>
          <a:lstStyle/>
          <a:p>
            <a:pPr eaLnBrk="1" hangingPunct="1">
              <a:spcBef>
                <a:spcPct val="20000"/>
              </a:spcBef>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Lục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bát</a:t>
            </a:r>
            <a:r>
              <a:rPr lang="en-US" altLang="en-US" sz="2800" dirty="0">
                <a:latin typeface="Times New Roman" pitchFamily="18" charset="0"/>
                <a:cs typeface="Times New Roman" pitchFamily="18" charset="0"/>
              </a:rPr>
              <a:t>.</a:t>
            </a:r>
          </a:p>
          <a:p>
            <a:pPr eaLnBrk="1" hangingPunct="1">
              <a:spcBef>
                <a:spcPct val="20000"/>
              </a:spcBef>
              <a:buFontTx/>
              <a:buChar char="-"/>
            </a:pPr>
            <a:r>
              <a:rPr lang="en-US" altLang="en-US" sz="2800" dirty="0" err="1" smtClean="0">
                <a:latin typeface="Times New Roman" pitchFamily="18" charset="0"/>
                <a:cs typeface="Times New Roman" pitchFamily="18" charset="0"/>
              </a:rPr>
              <a:t>Xuất</a:t>
            </a:r>
            <a:r>
              <a:rPr lang="en-US" altLang="en-US" sz="2800" dirty="0" smtClean="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xứ</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lục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bát</a:t>
            </a:r>
            <a:r>
              <a:rPr lang="en-US" altLang="en-US" sz="2800" dirty="0">
                <a:latin typeface="Times New Roman" pitchFamily="18" charset="0"/>
                <a:cs typeface="Times New Roman" pitchFamily="18" charset="0"/>
              </a:rPr>
              <a:t>, NXB </a:t>
            </a:r>
            <a:r>
              <a:rPr lang="en-US" altLang="en-US" sz="2800" dirty="0" err="1">
                <a:latin typeface="Times New Roman" pitchFamily="18" charset="0"/>
                <a:cs typeface="Times New Roman" pitchFamily="18" charset="0"/>
              </a:rPr>
              <a:t>Quân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dân</a:t>
            </a:r>
            <a:r>
              <a:rPr lang="en-US" altLang="en-US" sz="2800" dirty="0">
                <a:latin typeface="Times New Roman" pitchFamily="18" charset="0"/>
                <a:cs typeface="Times New Roman" pitchFamily="18" charset="0"/>
              </a:rPr>
              <a:t>, 2007</a:t>
            </a:r>
            <a:r>
              <a:rPr lang="en-US" altLang="en-US" sz="2800" dirty="0" smtClean="0">
                <a:latin typeface="Times New Roman" pitchFamily="18" charset="0"/>
                <a:cs typeface="Times New Roman" pitchFamily="18" charset="0"/>
              </a:rPr>
              <a:t>.</a:t>
            </a:r>
            <a:endParaRPr lang="vi-VN" altLang="en-US" sz="2800" dirty="0" smtClean="0">
              <a:latin typeface="Times New Roman" pitchFamily="18" charset="0"/>
              <a:cs typeface="Times New Roman" pitchFamily="18" charset="0"/>
            </a:endParaRPr>
          </a:p>
          <a:p>
            <a:pPr eaLnBrk="1" hangingPunct="1">
              <a:spcBef>
                <a:spcPct val="20000"/>
              </a:spcBef>
            </a:pPr>
            <a:r>
              <a:rPr lang="vi-VN" altLang="en-US" sz="2800" dirty="0" smtClean="0">
                <a:latin typeface="Times New Roman" pitchFamily="18" charset="0"/>
                <a:cs typeface="Times New Roman" pitchFamily="18" charset="0"/>
              </a:rPr>
              <a:t>3. Đọc, tìm hiểu chú thích </a:t>
            </a:r>
          </a:p>
          <a:p>
            <a:pPr eaLnBrk="1" hangingPunct="1">
              <a:spcBef>
                <a:spcPct val="20000"/>
              </a:spcBef>
            </a:pPr>
            <a:r>
              <a:rPr lang="vi-VN" altLang="en-US" sz="2800" dirty="0" smtClean="0">
                <a:latin typeface="Times New Roman" pitchFamily="18" charset="0"/>
                <a:cs typeface="Times New Roman" pitchFamily="18" charset="0"/>
              </a:rPr>
              <a:t>( SGK/69,70)</a:t>
            </a:r>
            <a:endParaRPr lang="en-US" altLang="en-US" sz="2800" dirty="0">
              <a:latin typeface="Times New Roman" pitchFamily="18" charset="0"/>
              <a:cs typeface="Times New Roman" pitchFamily="18" charset="0"/>
            </a:endParaRPr>
          </a:p>
        </p:txBody>
      </p:sp>
      <p:sp>
        <p:nvSpPr>
          <p:cNvPr id="8202" name="TextBox 1"/>
          <p:cNvSpPr txBox="1">
            <a:spLocks noChangeArrowheads="1"/>
          </p:cNvSpPr>
          <p:nvPr/>
        </p:nvSpPr>
        <p:spPr bwMode="auto">
          <a:xfrm>
            <a:off x="1295400" y="304800"/>
            <a:ext cx="7010400" cy="646331"/>
          </a:xfrm>
          <a:prstGeom prst="rect">
            <a:avLst/>
          </a:prstGeom>
          <a:noFill/>
          <a:ln w="9525">
            <a:noFill/>
            <a:miter lim="800000"/>
            <a:headEnd/>
            <a:tailEnd/>
          </a:ln>
        </p:spPr>
        <p:txBody>
          <a:bodyPr>
            <a:spAutoFit/>
          </a:bodyPr>
          <a:lstStyle/>
          <a:p>
            <a:pPr eaLnBrk="1" hangingPunct="1"/>
            <a:r>
              <a:rPr lang="en-US" altLang="en-US" dirty="0"/>
              <a:t>										</a:t>
            </a:r>
            <a:endParaRPr lang="en-US" altLang="en-US" sz="2000" dirty="0">
              <a:latin typeface="Times New Roman" pitchFamily="18" charset="0"/>
              <a:cs typeface="Times New Roman" pitchFamily="18" charset="0"/>
            </a:endParaRPr>
          </a:p>
        </p:txBody>
      </p:sp>
      <p:pic>
        <p:nvPicPr>
          <p:cNvPr id="8203" name="Picture 5" descr="A picture containing grass, outdoor, plant, flower&#10;&#10;Description automatically generated"/>
          <p:cNvPicPr>
            <a:picLocks noChangeAspect="1" noChangeArrowheads="1"/>
          </p:cNvPicPr>
          <p:nvPr/>
        </p:nvPicPr>
        <p:blipFill>
          <a:blip r:embed="rId4"/>
          <a:srcRect/>
          <a:stretch>
            <a:fillRect/>
          </a:stretch>
        </p:blipFill>
        <p:spPr bwMode="auto">
          <a:xfrm>
            <a:off x="5505450" y="2022475"/>
            <a:ext cx="3241675" cy="4149725"/>
          </a:xfrm>
          <a:prstGeom prst="rect">
            <a:avLst/>
          </a:prstGeom>
          <a:noFill/>
          <a:ln w="9525">
            <a:noFill/>
            <a:miter lim="800000"/>
            <a:headEnd/>
            <a:tailEnd/>
          </a:ln>
        </p:spPr>
      </p:pic>
      <p:sp>
        <p:nvSpPr>
          <p:cNvPr id="13" name="Rectangle 12"/>
          <p:cNvSpPr/>
          <p:nvPr/>
        </p:nvSpPr>
        <p:spPr>
          <a:xfrm>
            <a:off x="609600" y="304800"/>
            <a:ext cx="6934200" cy="984885"/>
          </a:xfrm>
          <a:prstGeom prst="rect">
            <a:avLst/>
          </a:prstGeom>
        </p:spPr>
        <p:txBody>
          <a:bodyPr wrap="square">
            <a:spAutoFit/>
          </a:bodyPr>
          <a:lstStyle/>
          <a:p>
            <a:r>
              <a:rPr lang="vi-VN" altLang="en-US" sz="2000" b="1" dirty="0" smtClean="0">
                <a:solidFill>
                  <a:srgbClr val="FF0000"/>
                </a:solidFill>
                <a:latin typeface="Times New Roman" pitchFamily="18" charset="0"/>
                <a:cs typeface="Times New Roman" pitchFamily="18" charset="0"/>
              </a:rPr>
              <a:t>8.11.2021</a:t>
            </a:r>
          </a:p>
          <a:p>
            <a:r>
              <a:rPr lang="en-US" altLang="en-US" b="1" dirty="0" smtClean="0">
                <a:solidFill>
                  <a:srgbClr val="FF0000"/>
                </a:solidFill>
                <a:latin typeface="Times New Roman" pitchFamily="18" charset="0"/>
                <a:cs typeface="Times New Roman" pitchFamily="18" charset="0"/>
              </a:rPr>
              <a:t>ĐỌC MỞ RỘNG THEO THỂ LOẠI</a:t>
            </a:r>
          </a:p>
          <a:p>
            <a:pPr algn="ctr"/>
            <a:r>
              <a:rPr lang="en-US" altLang="en-US" sz="2000" dirty="0" smtClean="0">
                <a:solidFill>
                  <a:srgbClr val="FF0000"/>
                </a:solidFill>
                <a:latin typeface="Times New Roman" pitchFamily="18" charset="0"/>
                <a:cs typeface="Times New Roman" pitchFamily="18" charset="0"/>
              </a:rPr>
              <a:t> </a:t>
            </a:r>
            <a:r>
              <a:rPr lang="en-US" altLang="en-US" sz="2000" b="1" dirty="0" smtClean="0">
                <a:solidFill>
                  <a:srgbClr val="FF0000"/>
                </a:solidFill>
                <a:latin typeface="Times New Roman" pitchFamily="18" charset="0"/>
                <a:cs typeface="Times New Roman" pitchFamily="18" charset="0"/>
              </a:rPr>
              <a:t>HOA BÌM</a:t>
            </a:r>
            <a:endParaRPr lang="en-US" alt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Left)">
                                      <p:cBhvr>
                                        <p:cTn id="13" dur="500"/>
                                        <p:tgtEl>
                                          <p:spTgt spid="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strips(down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1"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fontScale="90000"/>
          </a:bodyPr>
          <a:lstStyle/>
          <a:p>
            <a:pPr algn="l"/>
            <a:r>
              <a:rPr lang="vi-VN" sz="2200" b="1" dirty="0" smtClean="0"/>
              <a:t>8.11.2021</a:t>
            </a:r>
            <a:br>
              <a:rPr lang="vi-VN" sz="2200" b="1" dirty="0" smtClean="0"/>
            </a:br>
            <a:r>
              <a:rPr lang="en-US" sz="2200" b="1" dirty="0" smtClean="0">
                <a:solidFill>
                  <a:srgbClr val="FF0000"/>
                </a:solidFill>
              </a:rPr>
              <a:t>ĐỌC </a:t>
            </a:r>
            <a:r>
              <a:rPr lang="en-US" sz="2200" b="1" dirty="0">
                <a:solidFill>
                  <a:srgbClr val="FF0000"/>
                </a:solidFill>
              </a:rPr>
              <a:t>MỞ RỘNG THEO THỂ LOẠI</a:t>
            </a:r>
            <a:r>
              <a:rPr lang="en-US" sz="3100" dirty="0">
                <a:solidFill>
                  <a:srgbClr val="FF0000"/>
                </a:solidFill>
              </a:rPr>
              <a:t/>
            </a:r>
            <a:br>
              <a:rPr lang="en-US" sz="3100" dirty="0">
                <a:solidFill>
                  <a:srgbClr val="FF0000"/>
                </a:solidFill>
              </a:rPr>
            </a:br>
            <a:r>
              <a:rPr lang="vi-VN" sz="3100" dirty="0" smtClean="0">
                <a:solidFill>
                  <a:srgbClr val="FF0000"/>
                </a:solidFill>
              </a:rPr>
              <a:t>                                </a:t>
            </a:r>
            <a:r>
              <a:rPr lang="en-US" sz="3100" b="1" dirty="0" smtClean="0">
                <a:solidFill>
                  <a:srgbClr val="FF0000"/>
                </a:solidFill>
              </a:rPr>
              <a:t>HOA</a:t>
            </a:r>
            <a:r>
              <a:rPr lang="vi-VN" sz="3100" b="1" dirty="0" smtClean="0">
                <a:solidFill>
                  <a:srgbClr val="FF0000"/>
                </a:solidFill>
              </a:rPr>
              <a:t> </a:t>
            </a:r>
            <a:r>
              <a:rPr lang="vi-VN" sz="3100" b="1" dirty="0">
                <a:solidFill>
                  <a:srgbClr val="FF0000"/>
                </a:solidFill>
              </a:rPr>
              <a:t>BÌM</a:t>
            </a:r>
            <a:r>
              <a:rPr lang="en-US" sz="3100" dirty="0">
                <a:solidFill>
                  <a:srgbClr val="FF0000"/>
                </a:solidFill>
              </a:rPr>
              <a:t/>
            </a:r>
            <a:br>
              <a:rPr lang="en-US" sz="3100" dirty="0">
                <a:solidFill>
                  <a:srgbClr val="FF0000"/>
                </a:solidFill>
              </a:rPr>
            </a:br>
            <a:r>
              <a:rPr lang="en-US" dirty="0"/>
              <a:t/>
            </a:r>
            <a:br>
              <a:rPr lang="en-US" dirty="0"/>
            </a:br>
            <a:endParaRPr lang="en-US" dirty="0"/>
          </a:p>
        </p:txBody>
      </p:sp>
      <p:sp>
        <p:nvSpPr>
          <p:cNvPr id="3" name="Subtitle 2"/>
          <p:cNvSpPr>
            <a:spLocks noGrp="1"/>
          </p:cNvSpPr>
          <p:nvPr>
            <p:ph type="subTitle" idx="1"/>
          </p:nvPr>
        </p:nvSpPr>
        <p:spPr>
          <a:xfrm>
            <a:off x="381000" y="1905000"/>
            <a:ext cx="8534400" cy="3733800"/>
          </a:xfrm>
        </p:spPr>
        <p:txBody>
          <a:bodyPr>
            <a:normAutofit fontScale="32500" lnSpcReduction="20000"/>
          </a:bodyPr>
          <a:lstStyle/>
          <a:p>
            <a:pPr algn="l"/>
            <a:r>
              <a:rPr lang="nl-NL" sz="7400" b="1" dirty="0">
                <a:solidFill>
                  <a:schemeClr val="tx1"/>
                </a:solidFill>
              </a:rPr>
              <a:t>II. Tìm</a:t>
            </a:r>
            <a:r>
              <a:rPr lang="vi-VN" sz="7400" b="1" dirty="0">
                <a:solidFill>
                  <a:schemeClr val="tx1"/>
                </a:solidFill>
              </a:rPr>
              <a:t> </a:t>
            </a:r>
            <a:r>
              <a:rPr lang="vi-VN" sz="7400" b="1" dirty="0" smtClean="0">
                <a:solidFill>
                  <a:schemeClr val="tx1"/>
                </a:solidFill>
              </a:rPr>
              <a:t>hiểu văn bản</a:t>
            </a:r>
            <a:endParaRPr lang="en-US" sz="7400" b="1" dirty="0">
              <a:solidFill>
                <a:schemeClr val="tx1"/>
              </a:solidFill>
            </a:endParaRPr>
          </a:p>
          <a:p>
            <a:pPr algn="l"/>
            <a:r>
              <a:rPr lang="vi-VN" sz="7400" b="1" i="1" dirty="0">
                <a:solidFill>
                  <a:schemeClr val="tx1"/>
                </a:solidFill>
              </a:rPr>
              <a:t>1</a:t>
            </a:r>
            <a:r>
              <a:rPr lang="vi-VN" sz="7400" b="1" i="1" dirty="0" smtClean="0">
                <a:solidFill>
                  <a:schemeClr val="tx1"/>
                </a:solidFill>
              </a:rPr>
              <a:t>. </a:t>
            </a:r>
            <a:r>
              <a:rPr lang="vi-VN" sz="7400" b="1" i="1" dirty="0">
                <a:solidFill>
                  <a:schemeClr val="tx1"/>
                </a:solidFill>
              </a:rPr>
              <a:t>Kí ức về tuổi thơ</a:t>
            </a:r>
            <a:endParaRPr lang="en-US" sz="7400" b="1" dirty="0">
              <a:solidFill>
                <a:schemeClr val="tx1"/>
              </a:solidFill>
            </a:endParaRPr>
          </a:p>
          <a:p>
            <a:pPr algn="l"/>
            <a:r>
              <a:rPr lang="vi-VN" sz="7400" dirty="0">
                <a:solidFill>
                  <a:schemeClr val="tx1"/>
                </a:solidFill>
              </a:rPr>
              <a:t>-  Hình ảnh hoa bìm đã gợi nhắc tác giả nhớ về tuổi thơ.</a:t>
            </a:r>
            <a:endParaRPr lang="en-US" sz="7400" dirty="0">
              <a:solidFill>
                <a:schemeClr val="tx1"/>
              </a:solidFill>
            </a:endParaRPr>
          </a:p>
          <a:p>
            <a:pPr algn="l"/>
            <a:r>
              <a:rPr lang="vi-VN" sz="7400" dirty="0">
                <a:solidFill>
                  <a:schemeClr val="tx1"/>
                </a:solidFill>
              </a:rPr>
              <a:t>- Tác giả sử dụng biện pháp tu từ điệp ngữ “có” kết hợp với phép liệt đ</a:t>
            </a:r>
            <a:r>
              <a:rPr lang="en-US" sz="7400" dirty="0">
                <a:solidFill>
                  <a:schemeClr val="tx1"/>
                </a:solidFill>
              </a:rPr>
              <a:t>ể </a:t>
            </a:r>
            <a:r>
              <a:rPr lang="en-US" sz="7400" dirty="0" err="1">
                <a:solidFill>
                  <a:schemeClr val="tx1"/>
                </a:solidFill>
              </a:rPr>
              <a:t>gợi</a:t>
            </a:r>
            <a:r>
              <a:rPr lang="en-US" sz="7400" dirty="0">
                <a:solidFill>
                  <a:schemeClr val="tx1"/>
                </a:solidFill>
              </a:rPr>
              <a:t> </a:t>
            </a:r>
            <a:r>
              <a:rPr lang="en-US" sz="7400" dirty="0" err="1">
                <a:solidFill>
                  <a:schemeClr val="tx1"/>
                </a:solidFill>
              </a:rPr>
              <a:t>nhắc</a:t>
            </a:r>
            <a:r>
              <a:rPr lang="en-US" sz="7400" dirty="0">
                <a:solidFill>
                  <a:schemeClr val="tx1"/>
                </a:solidFill>
              </a:rPr>
              <a:t> </a:t>
            </a:r>
            <a:r>
              <a:rPr lang="en-US" sz="7400" dirty="0" err="1">
                <a:solidFill>
                  <a:schemeClr val="tx1"/>
                </a:solidFill>
              </a:rPr>
              <a:t>những</a:t>
            </a:r>
            <a:r>
              <a:rPr lang="en-US" sz="7400" dirty="0">
                <a:solidFill>
                  <a:schemeClr val="tx1"/>
                </a:solidFill>
              </a:rPr>
              <a:t> </a:t>
            </a:r>
            <a:r>
              <a:rPr lang="en-US" sz="7400" dirty="0" err="1">
                <a:solidFill>
                  <a:schemeClr val="tx1"/>
                </a:solidFill>
              </a:rPr>
              <a:t>hình</a:t>
            </a:r>
            <a:r>
              <a:rPr lang="en-US" sz="7400" dirty="0">
                <a:solidFill>
                  <a:schemeClr val="tx1"/>
                </a:solidFill>
              </a:rPr>
              <a:t> </a:t>
            </a:r>
            <a:r>
              <a:rPr lang="en-US" sz="7400" dirty="0" err="1">
                <a:solidFill>
                  <a:schemeClr val="tx1"/>
                </a:solidFill>
              </a:rPr>
              <a:t>ảnh</a:t>
            </a:r>
            <a:r>
              <a:rPr lang="en-US" sz="7400" dirty="0">
                <a:solidFill>
                  <a:schemeClr val="tx1"/>
                </a:solidFill>
              </a:rPr>
              <a:t> </a:t>
            </a:r>
            <a:r>
              <a:rPr lang="en-US" sz="7400" dirty="0" err="1">
                <a:solidFill>
                  <a:schemeClr val="tx1"/>
                </a:solidFill>
              </a:rPr>
              <a:t>thân</a:t>
            </a:r>
            <a:r>
              <a:rPr lang="en-US" sz="7400" dirty="0">
                <a:solidFill>
                  <a:schemeClr val="tx1"/>
                </a:solidFill>
              </a:rPr>
              <a:t> </a:t>
            </a:r>
            <a:r>
              <a:rPr lang="en-US" sz="7400" dirty="0" err="1">
                <a:solidFill>
                  <a:schemeClr val="tx1"/>
                </a:solidFill>
              </a:rPr>
              <a:t>thuộc</a:t>
            </a:r>
            <a:r>
              <a:rPr lang="en-US" sz="7400" dirty="0">
                <a:solidFill>
                  <a:schemeClr val="tx1"/>
                </a:solidFill>
              </a:rPr>
              <a:t> </a:t>
            </a:r>
            <a:r>
              <a:rPr lang="en-US" sz="7400" dirty="0" err="1">
                <a:solidFill>
                  <a:schemeClr val="tx1"/>
                </a:solidFill>
              </a:rPr>
              <a:t>gắn</a:t>
            </a:r>
            <a:r>
              <a:rPr lang="en-US" sz="7400" dirty="0">
                <a:solidFill>
                  <a:schemeClr val="tx1"/>
                </a:solidFill>
              </a:rPr>
              <a:t> </a:t>
            </a:r>
            <a:r>
              <a:rPr lang="en-US" sz="7400" dirty="0" err="1">
                <a:solidFill>
                  <a:schemeClr val="tx1"/>
                </a:solidFill>
              </a:rPr>
              <a:t>bó</a:t>
            </a:r>
            <a:r>
              <a:rPr lang="en-US" sz="7400" dirty="0">
                <a:solidFill>
                  <a:schemeClr val="tx1"/>
                </a:solidFill>
              </a:rPr>
              <a:t> </a:t>
            </a:r>
            <a:r>
              <a:rPr lang="en-US" sz="7400" dirty="0" err="1">
                <a:solidFill>
                  <a:schemeClr val="tx1"/>
                </a:solidFill>
              </a:rPr>
              <a:t>với</a:t>
            </a:r>
            <a:r>
              <a:rPr lang="en-US" sz="7400" dirty="0">
                <a:solidFill>
                  <a:schemeClr val="tx1"/>
                </a:solidFill>
              </a:rPr>
              <a:t> </a:t>
            </a:r>
            <a:r>
              <a:rPr lang="en-US" sz="7400" dirty="0" err="1">
                <a:solidFill>
                  <a:schemeClr val="tx1"/>
                </a:solidFill>
              </a:rPr>
              <a:t>tuổi</a:t>
            </a:r>
            <a:r>
              <a:rPr lang="en-US" sz="7400" dirty="0">
                <a:solidFill>
                  <a:schemeClr val="tx1"/>
                </a:solidFill>
              </a:rPr>
              <a:t> </a:t>
            </a:r>
            <a:r>
              <a:rPr lang="en-US" sz="7400" dirty="0" err="1">
                <a:solidFill>
                  <a:schemeClr val="tx1"/>
                </a:solidFill>
              </a:rPr>
              <a:t>thơ</a:t>
            </a:r>
            <a:r>
              <a:rPr lang="vi-VN" sz="7400" dirty="0">
                <a:solidFill>
                  <a:schemeClr val="tx1"/>
                </a:solidFill>
              </a:rPr>
              <a:t>: hoa bìm, con chuồn ớt, cây hồng sai trĩu</a:t>
            </a:r>
            <a:r>
              <a:rPr lang="vi-VN" sz="7400">
                <a:solidFill>
                  <a:schemeClr val="tx1"/>
                </a:solidFill>
              </a:rPr>
              <a:t>, </a:t>
            </a:r>
            <a:r>
              <a:rPr lang="vi-VN" sz="7400" smtClean="0">
                <a:solidFill>
                  <a:schemeClr val="tx1"/>
                </a:solidFill>
              </a:rPr>
              <a:t>cánh </a:t>
            </a:r>
            <a:r>
              <a:rPr lang="vi-VN" sz="7400" dirty="0">
                <a:solidFill>
                  <a:schemeClr val="tx1"/>
                </a:solidFill>
              </a:rPr>
              <a:t>diều, bến quê, con nhện </a:t>
            </a:r>
            <a:r>
              <a:rPr lang="vi-VN" sz="7400">
                <a:solidFill>
                  <a:schemeClr val="tx1"/>
                </a:solidFill>
              </a:rPr>
              <a:t>giăng </a:t>
            </a:r>
            <a:r>
              <a:rPr lang="vi-VN" sz="7400" smtClean="0">
                <a:solidFill>
                  <a:schemeClr val="tx1"/>
                </a:solidFill>
              </a:rPr>
              <a:t>tơ... </a:t>
            </a:r>
            <a:endParaRPr lang="en-US" sz="7400" dirty="0">
              <a:solidFill>
                <a:schemeClr val="tx1"/>
              </a:solidFill>
            </a:endParaRPr>
          </a:p>
          <a:p>
            <a:pPr algn="l"/>
            <a:r>
              <a:rPr lang="vi-VN" sz="7400" dirty="0">
                <a:solidFill>
                  <a:schemeClr val="tx1"/>
                </a:solidFill>
              </a:rPr>
              <a:t>- Âm thanh gần gũi, gắn liền với vùng quê: tiếng chim, tiếng dế, tiếng cuốc.</a:t>
            </a:r>
            <a:endParaRPr lang="en-US" sz="7400" dirty="0">
              <a:solidFill>
                <a:schemeClr val="tx1"/>
              </a:solidFill>
            </a:endParaRPr>
          </a:p>
          <a:p>
            <a:pPr algn="l"/>
            <a:r>
              <a:rPr lang="vi-VN" sz="7400" dirty="0">
                <a:solidFill>
                  <a:schemeClr val="tx1"/>
                </a:solidFill>
                <a:sym typeface="Wingdings"/>
              </a:rPr>
              <a:t></a:t>
            </a:r>
            <a:r>
              <a:rPr lang="vi-VN" sz="7400" dirty="0">
                <a:solidFill>
                  <a:schemeClr val="tx1"/>
                </a:solidFill>
              </a:rPr>
              <a:t> HÌnh ảnh, âm thanh sinh động, đặc trưng cho vùng quê.</a:t>
            </a:r>
            <a:endParaRPr lang="en-US" sz="7400" dirty="0">
              <a:solidFill>
                <a:schemeClr val="tx1"/>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vi-VN" altLang="en-US" sz="2200" b="1" dirty="0" smtClean="0">
                <a:solidFill>
                  <a:srgbClr val="FF0000"/>
                </a:solidFill>
                <a:latin typeface="Times New Roman" pitchFamily="18" charset="0"/>
                <a:cs typeface="Times New Roman" pitchFamily="18" charset="0"/>
              </a:rPr>
              <a:t>8.11.2021</a:t>
            </a:r>
            <a:br>
              <a:rPr lang="vi-VN" altLang="en-US" sz="2200" b="1" dirty="0" smtClean="0">
                <a:solidFill>
                  <a:srgbClr val="FF0000"/>
                </a:solidFill>
                <a:latin typeface="Times New Roman" pitchFamily="18" charset="0"/>
                <a:cs typeface="Times New Roman" pitchFamily="18" charset="0"/>
              </a:rPr>
            </a:br>
            <a:r>
              <a:rPr lang="en-US" altLang="en-US" sz="2200" b="1" dirty="0" smtClean="0">
                <a:solidFill>
                  <a:srgbClr val="FF0000"/>
                </a:solidFill>
                <a:latin typeface="Times New Roman" pitchFamily="18" charset="0"/>
                <a:cs typeface="Times New Roman" pitchFamily="18" charset="0"/>
              </a:rPr>
              <a:t>ĐỌC MỞ RỘNG THEO THỂ LOẠI</a:t>
            </a:r>
            <a:r>
              <a:rPr lang="en-US" altLang="en-US" sz="3100" b="1" dirty="0" smtClean="0">
                <a:solidFill>
                  <a:srgbClr val="FF0000"/>
                </a:solidFill>
                <a:latin typeface="Times New Roman" pitchFamily="18" charset="0"/>
                <a:cs typeface="Times New Roman" pitchFamily="18" charset="0"/>
              </a:rPr>
              <a:t/>
            </a:r>
            <a:br>
              <a:rPr lang="en-US" altLang="en-US" sz="3100" b="1" dirty="0" smtClean="0">
                <a:solidFill>
                  <a:srgbClr val="FF0000"/>
                </a:solidFill>
                <a:latin typeface="Times New Roman" pitchFamily="18" charset="0"/>
                <a:cs typeface="Times New Roman" pitchFamily="18" charset="0"/>
              </a:rPr>
            </a:br>
            <a:r>
              <a:rPr lang="en-US" altLang="en-US" sz="3100" dirty="0" smtClean="0">
                <a:solidFill>
                  <a:srgbClr val="FF0000"/>
                </a:solidFill>
                <a:latin typeface="Times New Roman" pitchFamily="18" charset="0"/>
                <a:cs typeface="Times New Roman" pitchFamily="18" charset="0"/>
              </a:rPr>
              <a:t> </a:t>
            </a:r>
            <a:r>
              <a:rPr lang="vi-VN" altLang="en-US" sz="3100" dirty="0" smtClean="0">
                <a:solidFill>
                  <a:srgbClr val="FF0000"/>
                </a:solidFill>
                <a:latin typeface="Times New Roman" pitchFamily="18" charset="0"/>
                <a:cs typeface="Times New Roman" pitchFamily="18" charset="0"/>
              </a:rPr>
              <a:t>                                     </a:t>
            </a:r>
            <a:r>
              <a:rPr lang="en-US" altLang="en-US" sz="3100" b="1" dirty="0" smtClean="0">
                <a:solidFill>
                  <a:srgbClr val="FF0000"/>
                </a:solidFill>
                <a:latin typeface="Times New Roman" pitchFamily="18" charset="0"/>
                <a:cs typeface="Times New Roman" pitchFamily="18" charset="0"/>
              </a:rPr>
              <a:t>HOA BÌM</a:t>
            </a:r>
            <a:r>
              <a:rPr lang="en-US" altLang="en-US" sz="4800" b="1" dirty="0" smtClean="0">
                <a:solidFill>
                  <a:srgbClr val="FF0000"/>
                </a:solidFill>
                <a:latin typeface="Times New Roman" pitchFamily="18" charset="0"/>
                <a:cs typeface="Times New Roman" pitchFamily="18" charset="0"/>
              </a:rPr>
              <a:t/>
            </a:r>
            <a:br>
              <a:rPr lang="en-US" altLang="en-US" sz="4800" b="1" dirty="0" smtClean="0">
                <a:solidFill>
                  <a:srgbClr val="FF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pPr>
              <a:buNone/>
            </a:pPr>
            <a:r>
              <a:rPr lang="vi-VN" sz="2800" b="1" i="1" dirty="0"/>
              <a:t>2. Tình cảm của tác giả với quê hương</a:t>
            </a:r>
            <a:endParaRPr lang="en-US" sz="2800" b="1" dirty="0"/>
          </a:p>
          <a:p>
            <a:pPr lvl="0">
              <a:buNone/>
            </a:pPr>
            <a:r>
              <a:rPr lang="vi-VN" dirty="0"/>
              <a:t>- Thể hiện n</a:t>
            </a:r>
            <a:r>
              <a:rPr lang="en-US" dirty="0" err="1"/>
              <a:t>ỗi</a:t>
            </a:r>
            <a:r>
              <a:rPr lang="en-US" dirty="0"/>
              <a:t> </a:t>
            </a:r>
            <a:r>
              <a:rPr lang="en-US" dirty="0" err="1"/>
              <a:t>nhớ</a:t>
            </a:r>
            <a:r>
              <a:rPr lang="en-US" dirty="0"/>
              <a:t> </a:t>
            </a:r>
            <a:r>
              <a:rPr lang="en-US" dirty="0" err="1"/>
              <a:t>da</a:t>
            </a:r>
            <a:r>
              <a:rPr lang="en-US" dirty="0"/>
              <a:t> </a:t>
            </a:r>
            <a:r>
              <a:rPr lang="en-US" dirty="0" err="1"/>
              <a:t>diết</a:t>
            </a:r>
            <a:r>
              <a:rPr lang="vi-VN" dirty="0"/>
              <a:t> với kí ức tuổi thơ tươi đẹp, êm đềm, gắn bó với quê hương.</a:t>
            </a:r>
            <a:endParaRPr lang="en-US" dirty="0"/>
          </a:p>
          <a:p>
            <a:pPr lvl="0">
              <a:buNone/>
            </a:pPr>
            <a:r>
              <a:rPr lang="vi-VN" dirty="0"/>
              <a:t>- M</a:t>
            </a:r>
            <a:r>
              <a:rPr lang="en-US" dirty="0" err="1"/>
              <a:t>ong</a:t>
            </a:r>
            <a:r>
              <a:rPr lang="en-US" dirty="0"/>
              <a:t> </a:t>
            </a:r>
            <a:r>
              <a:rPr lang="en-US" dirty="0" err="1"/>
              <a:t>ước</a:t>
            </a:r>
            <a:r>
              <a:rPr lang="en-US" dirty="0"/>
              <a:t> </a:t>
            </a:r>
            <a:r>
              <a:rPr lang="en-US" dirty="0" err="1"/>
              <a:t>được</a:t>
            </a:r>
            <a:r>
              <a:rPr lang="en-US" dirty="0"/>
              <a:t> </a:t>
            </a:r>
            <a:r>
              <a:rPr lang="en-US" dirty="0" err="1"/>
              <a:t>trở</a:t>
            </a:r>
            <a:r>
              <a:rPr lang="en-US" dirty="0"/>
              <a:t> </a:t>
            </a:r>
            <a:r>
              <a:rPr lang="en-US" dirty="0" err="1"/>
              <a:t>về</a:t>
            </a:r>
            <a:r>
              <a:rPr lang="en-US" dirty="0"/>
              <a:t> </a:t>
            </a:r>
            <a:r>
              <a:rPr lang="en-US" dirty="0" err="1"/>
              <a:t>quê</a:t>
            </a:r>
            <a:r>
              <a:rPr lang="en-US" dirty="0"/>
              <a:t> </a:t>
            </a:r>
            <a:r>
              <a:rPr lang="en-US" dirty="0" err="1"/>
              <a:t>hương</a:t>
            </a:r>
            <a:r>
              <a:rPr lang="vi-VN" dirty="0"/>
              <a:t> sau nhiều năm xa cách</a:t>
            </a:r>
            <a:r>
              <a:rPr lang="en-US" dirty="0"/>
              <a: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fontScale="90000"/>
          </a:bodyPr>
          <a:lstStyle/>
          <a:p>
            <a:pPr algn="l"/>
            <a:r>
              <a:rPr lang="vi-VN" altLang="en-US" sz="2200" b="1" dirty="0" smtClean="0">
                <a:solidFill>
                  <a:srgbClr val="FF0000"/>
                </a:solidFill>
                <a:latin typeface="Times New Roman" pitchFamily="18" charset="0"/>
                <a:cs typeface="Times New Roman" pitchFamily="18" charset="0"/>
              </a:rPr>
              <a:t>12.11.2021</a:t>
            </a:r>
            <a:br>
              <a:rPr lang="vi-VN" altLang="en-US" sz="2200" b="1" dirty="0" smtClean="0">
                <a:solidFill>
                  <a:srgbClr val="FF0000"/>
                </a:solidFill>
                <a:latin typeface="Times New Roman" pitchFamily="18" charset="0"/>
                <a:cs typeface="Times New Roman" pitchFamily="18" charset="0"/>
              </a:rPr>
            </a:br>
            <a:r>
              <a:rPr lang="en-US" altLang="en-US" sz="2200" b="1" dirty="0" smtClean="0">
                <a:solidFill>
                  <a:srgbClr val="FF0000"/>
                </a:solidFill>
                <a:latin typeface="Times New Roman" pitchFamily="18" charset="0"/>
                <a:cs typeface="Times New Roman" pitchFamily="18" charset="0"/>
              </a:rPr>
              <a:t>ĐỌC MỞ RỘNG THEO THỂ LOẠI</a:t>
            </a:r>
            <a:br>
              <a:rPr lang="en-US" altLang="en-US" sz="2200" b="1" dirty="0" smtClean="0">
                <a:solidFill>
                  <a:srgbClr val="FF0000"/>
                </a:solidFill>
                <a:latin typeface="Times New Roman" pitchFamily="18" charset="0"/>
                <a:cs typeface="Times New Roman" pitchFamily="18" charset="0"/>
              </a:rPr>
            </a:br>
            <a:r>
              <a:rPr lang="en-US" altLang="en-US" sz="4800" dirty="0" smtClean="0">
                <a:solidFill>
                  <a:srgbClr val="FF0000"/>
                </a:solidFill>
                <a:latin typeface="Times New Roman" pitchFamily="18" charset="0"/>
                <a:cs typeface="Times New Roman" pitchFamily="18" charset="0"/>
              </a:rPr>
              <a:t> </a:t>
            </a:r>
            <a:r>
              <a:rPr lang="vi-VN" altLang="en-US" sz="4800" dirty="0" smtClean="0">
                <a:solidFill>
                  <a:srgbClr val="FF0000"/>
                </a:solidFill>
                <a:latin typeface="Times New Roman" pitchFamily="18" charset="0"/>
                <a:cs typeface="Times New Roman" pitchFamily="18" charset="0"/>
              </a:rPr>
              <a:t>                     </a:t>
            </a:r>
            <a:r>
              <a:rPr lang="en-US" altLang="en-US" sz="3100" b="1" dirty="0" smtClean="0">
                <a:solidFill>
                  <a:srgbClr val="FF0000"/>
                </a:solidFill>
                <a:latin typeface="Times New Roman" pitchFamily="18" charset="0"/>
                <a:cs typeface="Times New Roman" pitchFamily="18" charset="0"/>
              </a:rPr>
              <a:t>HOA BÌM</a:t>
            </a:r>
            <a:r>
              <a:rPr lang="en-US" altLang="en-US" sz="4800" b="1" dirty="0" smtClean="0">
                <a:solidFill>
                  <a:srgbClr val="FF0000"/>
                </a:solidFill>
                <a:latin typeface="Times New Roman" pitchFamily="18" charset="0"/>
                <a:cs typeface="Times New Roman" pitchFamily="18" charset="0"/>
              </a:rPr>
              <a:t/>
            </a:r>
            <a:br>
              <a:rPr lang="en-US" altLang="en-US" sz="4800" b="1" dirty="0" smtClean="0">
                <a:solidFill>
                  <a:srgbClr val="FF0000"/>
                </a:solidFill>
                <a:latin typeface="Times New Roman" pitchFamily="18" charset="0"/>
                <a:cs typeface="Times New Roman" pitchFamily="18" charset="0"/>
              </a:rPr>
            </a:br>
            <a:endParaRPr lang="en-US" dirty="0"/>
          </a:p>
        </p:txBody>
      </p:sp>
      <p:sp>
        <p:nvSpPr>
          <p:cNvPr id="4" name="Title 1"/>
          <p:cNvSpPr txBox="1">
            <a:spLocks noGrp="1"/>
          </p:cNvSpPr>
          <p:nvPr>
            <p:ph idx="1"/>
          </p:nvPr>
        </p:nvSpPr>
        <p:spPr>
          <a:prstGeom prst="rect">
            <a:avLst/>
          </a:prstGeom>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0"/>
              </a:spcBef>
              <a:buClrTx/>
              <a:buSzTx/>
              <a:buFontTx/>
              <a:buNone/>
              <a:defRPr/>
            </a:pPr>
            <a:r>
              <a:rPr lang="en-US" altLang="en-US" sz="3200" b="1" dirty="0">
                <a:solidFill>
                  <a:srgbClr val="000099"/>
                </a:solidFill>
                <a:highlight>
                  <a:srgbClr val="FFFF00"/>
                </a:highlight>
                <a:latin typeface="Times New Roman" panose="02020603050405020304" pitchFamily="18" charset="0"/>
                <a:cs typeface="Times New Roman" panose="02020603050405020304" pitchFamily="18" charset="0"/>
              </a:rPr>
              <a:t>3. </a:t>
            </a:r>
            <a:r>
              <a:rPr lang="en-US" altLang="en-US" sz="3200" b="1" dirty="0" err="1">
                <a:solidFill>
                  <a:srgbClr val="000099"/>
                </a:solidFill>
                <a:highlight>
                  <a:srgbClr val="FFFF00"/>
                </a:highlight>
                <a:latin typeface="Times New Roman" panose="02020603050405020304" pitchFamily="18" charset="0"/>
                <a:cs typeface="Times New Roman" panose="02020603050405020304" pitchFamily="18" charset="0"/>
              </a:rPr>
              <a:t>Nghệ</a:t>
            </a:r>
            <a:r>
              <a:rPr lang="en-US" altLang="en-US" sz="3200" b="1" dirty="0">
                <a:solidFill>
                  <a:srgbClr val="000099"/>
                </a:solidFill>
                <a:highlight>
                  <a:srgbClr val="FFFF00"/>
                </a:highlight>
                <a:latin typeface="Times New Roman" panose="02020603050405020304" pitchFamily="18" charset="0"/>
                <a:cs typeface="Times New Roman" panose="02020603050405020304" pitchFamily="18" charset="0"/>
              </a:rPr>
              <a:t> </a:t>
            </a:r>
            <a:r>
              <a:rPr lang="en-US" altLang="en-US" sz="3200" b="1" dirty="0" err="1">
                <a:solidFill>
                  <a:srgbClr val="000099"/>
                </a:solidFill>
                <a:highlight>
                  <a:srgbClr val="FFFF00"/>
                </a:highlight>
                <a:latin typeface="Times New Roman" panose="02020603050405020304" pitchFamily="18" charset="0"/>
                <a:cs typeface="Times New Roman" panose="02020603050405020304" pitchFamily="18" charset="0"/>
              </a:rPr>
              <a:t>thuật</a:t>
            </a:r>
            <a:r>
              <a:rPr lang="en-US" altLang="en-US" sz="3200" b="1" dirty="0">
                <a:solidFill>
                  <a:srgbClr val="000099"/>
                </a:solidFill>
                <a:highlight>
                  <a:srgbClr val="FFFF00"/>
                </a:highlight>
                <a:latin typeface="Times New Roman" panose="02020603050405020304" pitchFamily="18" charset="0"/>
                <a:cs typeface="Times New Roman" panose="02020603050405020304" pitchFamily="18" charset="0"/>
              </a:rPr>
              <a:t>:</a:t>
            </a:r>
            <a:r>
              <a:rPr lang="en-US" altLang="en-US" sz="3200" dirty="0">
                <a:solidFill>
                  <a:srgbClr val="000099"/>
                </a:solidFill>
                <a:highlight>
                  <a:srgbClr val="FFFF00"/>
                </a:highlight>
                <a:latin typeface="Times New Roman" panose="02020603050405020304" pitchFamily="18" charset="0"/>
                <a:cs typeface="Times New Roman" panose="02020603050405020304" pitchFamily="18" charset="0"/>
              </a:rPr>
              <a:t> </a:t>
            </a:r>
          </a:p>
          <a:p>
            <a:pPr algn="just" eaLnBrk="1" hangingPunct="1">
              <a:spcBef>
                <a:spcPct val="0"/>
              </a:spcBef>
              <a:buClrTx/>
              <a:buSzTx/>
              <a:buFontTx/>
              <a:buChar char="-"/>
              <a:defRPr/>
            </a:pPr>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lục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ngôn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dị</a:t>
            </a: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algn="just" eaLnBrk="1" hangingPunct="1">
              <a:spcBef>
                <a:spcPct val="0"/>
              </a:spcBef>
              <a:buClrTx/>
              <a:buSzTx/>
              <a:buFontTx/>
              <a:buChar char="-"/>
              <a:defRPr/>
            </a:pPr>
            <a:r>
              <a:rPr lang="en-US" altLang="en-US" sz="2400" dirty="0" err="1">
                <a:latin typeface="Times New Roman" panose="02020603050405020304" pitchFamily="18" charset="0"/>
                <a:cs typeface="Times New Roman" panose="02020603050405020304" pitchFamily="18" charset="0"/>
              </a:rPr>
              <a:t>Tác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điệp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hợp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liệt</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kê</a:t>
            </a:r>
            <a:r>
              <a:rPr lang="vi-VN" altLang="en-US" sz="2400" smtClean="0">
                <a:latin typeface="Times New Roman" panose="02020603050405020304" pitchFamily="18" charset="0"/>
                <a:cs typeface="Times New Roman" panose="02020603050405020304" pitchFamily="18" charset="0"/>
              </a:rPr>
              <a:t>,nhân hóa</a:t>
            </a:r>
            <a:r>
              <a:rPr lang="en-US" altLang="en-US" sz="240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nhắc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ảnh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thuộc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tuổi</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thơ</a:t>
            </a:r>
            <a:r>
              <a:rPr lang="vi-VN" altLang="en-US" sz="2400" dirty="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srcRect l="6453" t="2155" r="6544" b="13266"/>
          <a:stretch>
            <a:fillRect/>
          </a:stretch>
        </p:blipFill>
        <p:spPr bwMode="auto">
          <a:xfrm>
            <a:off x="228600" y="381000"/>
            <a:ext cx="8610600" cy="5867400"/>
          </a:xfrm>
          <a:prstGeom prst="rect">
            <a:avLst/>
          </a:prstGeom>
          <a:noFill/>
          <a:ln w="9525">
            <a:noFill/>
            <a:miter lim="800000"/>
            <a:headEnd/>
            <a:tailEnd/>
          </a:ln>
        </p:spPr>
      </p:pic>
      <p:sp>
        <p:nvSpPr>
          <p:cNvPr id="4" name="Rectangle 3"/>
          <p:cNvSpPr/>
          <p:nvPr/>
        </p:nvSpPr>
        <p:spPr>
          <a:xfrm>
            <a:off x="3581400" y="2971800"/>
            <a:ext cx="3810000" cy="584775"/>
          </a:xfrm>
          <a:prstGeom prst="rect">
            <a:avLst/>
          </a:prstGeom>
        </p:spPr>
        <p:txBody>
          <a:bodyPr wrap="square">
            <a:spAutoFit/>
          </a:bodyPr>
          <a:lstStyle/>
          <a:p>
            <a:r>
              <a:rPr lang="vi-VN" sz="3200" b="1" dirty="0"/>
              <a:t>Viết ngắn</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ChangeArrowheads="1"/>
          </p:cNvSpPr>
          <p:nvPr/>
        </p:nvSpPr>
        <p:spPr bwMode="auto">
          <a:xfrm>
            <a:off x="577850" y="874713"/>
            <a:ext cx="8170863" cy="541337"/>
          </a:xfrm>
          <a:prstGeom prst="rect">
            <a:avLst/>
          </a:prstGeom>
          <a:noFill/>
          <a:ln w="9525">
            <a:noFill/>
            <a:miter lim="800000"/>
            <a:headEnd/>
            <a:tailEnd/>
          </a:ln>
        </p:spPr>
        <p:txBody>
          <a:bodyPr/>
          <a:lstStyle/>
          <a:p>
            <a:pPr eaLnBrk="1" hangingPunct="1"/>
            <a:r>
              <a:rPr lang="en-US" altLang="en-US" sz="2400" b="1">
                <a:solidFill>
                  <a:schemeClr val="tx2"/>
                </a:solidFill>
                <a:latin typeface="Times New Roman" pitchFamily="18" charset="0"/>
                <a:cs typeface="Times New Roman" pitchFamily="18" charset="0"/>
              </a:rPr>
              <a:t>I. GIỚI THIỆU KIỂU BÀI</a:t>
            </a:r>
          </a:p>
        </p:txBody>
      </p:sp>
      <p:sp>
        <p:nvSpPr>
          <p:cNvPr id="5" name="Title 1"/>
          <p:cNvSpPr txBox="1">
            <a:spLocks/>
          </p:cNvSpPr>
          <p:nvPr/>
        </p:nvSpPr>
        <p:spPr>
          <a:xfrm>
            <a:off x="519113" y="1416050"/>
            <a:ext cx="8350250" cy="381000"/>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2000" b="1" dirty="0" smtClean="0">
                <a:solidFill>
                  <a:schemeClr val="tx1"/>
                </a:solidFill>
                <a:latin typeface="Times New Roman" panose="02020603050405020304" pitchFamily="18" charset="0"/>
                <a:cs typeface="Times New Roman" panose="02020603050405020304" pitchFamily="18" charset="0"/>
              </a:rPr>
              <a:t>1</a:t>
            </a:r>
            <a:r>
              <a:rPr lang="en-US" sz="2000" b="1" dirty="0">
                <a:solidFill>
                  <a:schemeClr val="tx1"/>
                </a:solidFill>
                <a:latin typeface="Times New Roman" panose="02020603050405020304" pitchFamily="18" charset="0"/>
                <a:cs typeface="Times New Roman" panose="02020603050405020304" pitchFamily="18" charset="0"/>
              </a:rPr>
              <a:t>. THẾ NÀO LÀ MỘT BÀI THƠ HAY</a:t>
            </a:r>
          </a:p>
        </p:txBody>
      </p:sp>
      <p:sp>
        <p:nvSpPr>
          <p:cNvPr id="15364" name="Title 1"/>
          <p:cNvSpPr txBox="1">
            <a:spLocks noChangeArrowheads="1"/>
          </p:cNvSpPr>
          <p:nvPr/>
        </p:nvSpPr>
        <p:spPr bwMode="auto">
          <a:xfrm>
            <a:off x="482600" y="331788"/>
            <a:ext cx="7054850" cy="542925"/>
          </a:xfrm>
          <a:prstGeom prst="rect">
            <a:avLst/>
          </a:prstGeom>
          <a:noFill/>
          <a:ln w="9525">
            <a:noFill/>
            <a:miter lim="800000"/>
            <a:headEnd/>
            <a:tailEnd/>
          </a:ln>
        </p:spPr>
        <p:txBody>
          <a:bodyPr/>
          <a:lstStyle/>
          <a:p>
            <a:pPr algn="ctr" eaLnBrk="1" hangingPunct="1"/>
            <a:r>
              <a:rPr lang="en-US" altLang="en-US" sz="2800" b="1">
                <a:solidFill>
                  <a:schemeClr val="accent2"/>
                </a:solidFill>
                <a:latin typeface="Times New Roman" pitchFamily="18" charset="0"/>
                <a:cs typeface="Times New Roman" pitchFamily="18" charset="0"/>
              </a:rPr>
              <a:t>A. LÀM MỘT BÀI THƠ LỤC BÁT</a:t>
            </a:r>
          </a:p>
        </p:txBody>
      </p:sp>
      <p:sp>
        <p:nvSpPr>
          <p:cNvPr id="15365" name="Title 1"/>
          <p:cNvSpPr txBox="1">
            <a:spLocks noChangeArrowheads="1"/>
          </p:cNvSpPr>
          <p:nvPr/>
        </p:nvSpPr>
        <p:spPr bwMode="auto">
          <a:xfrm>
            <a:off x="519113" y="1797050"/>
            <a:ext cx="8105775" cy="3644900"/>
          </a:xfrm>
          <a:prstGeom prst="rect">
            <a:avLst/>
          </a:prstGeom>
          <a:noFill/>
          <a:ln w="9525">
            <a:noFill/>
            <a:miter lim="800000"/>
            <a:headEnd/>
            <a:tailEnd/>
          </a:ln>
        </p:spPr>
        <p:txBody>
          <a:bodyPr/>
          <a:lstStyle/>
          <a:p>
            <a:pPr eaLnBrk="1" hangingPunct="1"/>
            <a:r>
              <a:rPr lang="en-US" altLang="en-US" sz="2800">
                <a:solidFill>
                  <a:schemeClr val="accent2"/>
                </a:solidFill>
                <a:latin typeface="Times New Roman" pitchFamily="18" charset="0"/>
                <a:cs typeface="Times New Roman" pitchFamily="18" charset="0"/>
              </a:rPr>
              <a:t>Ví dụ: Bài thơ “Hoa bìm”</a:t>
            </a:r>
          </a:p>
          <a:p>
            <a:pPr eaLnBrk="1" hangingPunct="1"/>
            <a:r>
              <a:rPr lang="vi-VN" altLang="en-US" sz="2400">
                <a:latin typeface="Times New Roman" pitchFamily="18" charset="0"/>
                <a:cs typeface="Calibri" pitchFamily="34" charset="0"/>
              </a:rPr>
              <a:t>- </a:t>
            </a:r>
            <a:r>
              <a:rPr lang="en-US" altLang="en-US" sz="2400">
                <a:latin typeface="Times New Roman" pitchFamily="18" charset="0"/>
                <a:cs typeface="Calibri" pitchFamily="34" charset="0"/>
              </a:rPr>
              <a:t>Nội dụng: Viết về những kỉ niệm tuổi thơ nơi bến quê. Qua đó thể hiện nỗi nhớ da diết và mong ước được trở về quê hương.</a:t>
            </a:r>
          </a:p>
          <a:p>
            <a:pPr eaLnBrk="1" hangingPunct="1"/>
            <a:r>
              <a:rPr lang="en-US" altLang="en-US" sz="2800">
                <a:latin typeface="Times New Roman" pitchFamily="18" charset="0"/>
                <a:cs typeface="Times New Roman" pitchFamily="18" charset="0"/>
              </a:rPr>
              <a:t>- Hình thức: </a:t>
            </a:r>
          </a:p>
          <a:p>
            <a:pPr algn="just" eaLnBrk="1" hangingPunct="1">
              <a:spcBef>
                <a:spcPts val="600"/>
              </a:spcBef>
            </a:pPr>
            <a:r>
              <a:rPr lang="en-US" altLang="en-US" sz="2400">
                <a:latin typeface="Times New Roman" pitchFamily="18" charset="0"/>
                <a:cs typeface="Calibri" pitchFamily="34" charset="0"/>
              </a:rPr>
              <a:t>+ Ngôn ngữ: Hàm súc, gợi hình, gợi cảm.</a:t>
            </a:r>
          </a:p>
          <a:p>
            <a:pPr algn="just" eaLnBrk="1" hangingPunct="1">
              <a:spcAft>
                <a:spcPts val="600"/>
              </a:spcAft>
            </a:pPr>
            <a:r>
              <a:rPr lang="en-US" altLang="en-US" sz="2400">
                <a:latin typeface="Times New Roman" pitchFamily="18" charset="0"/>
                <a:cs typeface="Calibri" pitchFamily="34" charset="0"/>
              </a:rPr>
              <a:t>+ Sử dụng hài hoà các BPNT như nhân hoá, so sánh, điệp từ, điệp ngữ…tạo những liên tưởng độc đáo, thú vị.</a:t>
            </a:r>
          </a:p>
          <a:p>
            <a:pPr eaLnBrk="1" hangingPunct="1"/>
            <a:r>
              <a:rPr lang="en-US" altLang="en-US" sz="2400">
                <a:latin typeface="Times New Roman" pitchFamily="18" charset="0"/>
                <a:cs typeface="Times New Roman" pitchFamily="18" charset="0"/>
              </a:rPr>
              <a:t>       + Cách gieo vần, nhịp điệu: Theo quy luật của thơ lục bát.</a:t>
            </a:r>
          </a:p>
          <a:p>
            <a:pPr eaLnBrk="1" hangingPunct="1"/>
            <a:r>
              <a:rPr lang="en-US" altLang="en-US" sz="2400" b="1">
                <a:solidFill>
                  <a:schemeClr val="accent2"/>
                </a:solidFill>
                <a:latin typeface="Times New Roman" pitchFamily="18" charset="0"/>
                <a:cs typeface="Times New Roman" pitchFamily="18" charset="0"/>
              </a:rPr>
              <a:t>=&gt; Một bài thơ hay.</a:t>
            </a:r>
            <a:endParaRPr lang="en-US" altLang="en-US" sz="2800" b="1">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8788" y="960438"/>
            <a:ext cx="8351837" cy="381000"/>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2000" b="1" dirty="0" smtClean="0">
                <a:solidFill>
                  <a:schemeClr val="tx1"/>
                </a:solidFill>
                <a:latin typeface="Times New Roman" panose="02020603050405020304" pitchFamily="18" charset="0"/>
                <a:cs typeface="Times New Roman" panose="02020603050405020304" pitchFamily="18" charset="0"/>
              </a:rPr>
              <a:t>2</a:t>
            </a:r>
            <a:r>
              <a:rPr lang="en-US" sz="2000" b="1" dirty="0">
                <a:solidFill>
                  <a:schemeClr val="tx1"/>
                </a:solidFill>
                <a:latin typeface="Times New Roman" panose="02020603050405020304" pitchFamily="18" charset="0"/>
                <a:cs typeface="Times New Roman" panose="02020603050405020304" pitchFamily="18" charset="0"/>
              </a:rPr>
              <a:t>. SÁNG TÁC THƠ LỤC BÁT</a:t>
            </a:r>
          </a:p>
        </p:txBody>
      </p:sp>
      <p:sp>
        <p:nvSpPr>
          <p:cNvPr id="16388" name="Title 1"/>
          <p:cNvSpPr txBox="1">
            <a:spLocks noChangeArrowheads="1"/>
          </p:cNvSpPr>
          <p:nvPr/>
        </p:nvSpPr>
        <p:spPr bwMode="auto">
          <a:xfrm>
            <a:off x="577850" y="0"/>
            <a:ext cx="7056438" cy="542925"/>
          </a:xfrm>
          <a:prstGeom prst="rect">
            <a:avLst/>
          </a:prstGeom>
          <a:noFill/>
          <a:ln w="9525">
            <a:noFill/>
            <a:miter lim="800000"/>
            <a:headEnd/>
            <a:tailEnd/>
          </a:ln>
        </p:spPr>
        <p:txBody>
          <a:bodyPr/>
          <a:lstStyle/>
          <a:p>
            <a:pPr algn="ctr" eaLnBrk="1" hangingPunct="1"/>
            <a:r>
              <a:rPr lang="en-US" altLang="en-US" sz="2800" b="1">
                <a:solidFill>
                  <a:schemeClr val="accent2"/>
                </a:solidFill>
                <a:latin typeface="Times New Roman" pitchFamily="18" charset="0"/>
                <a:cs typeface="Times New Roman" pitchFamily="18" charset="0"/>
              </a:rPr>
              <a:t>A. LÀM MỘT BÀI THƠ LỤC BÁT</a:t>
            </a:r>
          </a:p>
        </p:txBody>
      </p:sp>
      <p:sp>
        <p:nvSpPr>
          <p:cNvPr id="16389" name="Title 1"/>
          <p:cNvSpPr txBox="1">
            <a:spLocks noChangeArrowheads="1"/>
          </p:cNvSpPr>
          <p:nvPr/>
        </p:nvSpPr>
        <p:spPr bwMode="auto">
          <a:xfrm>
            <a:off x="400050" y="1341438"/>
            <a:ext cx="8410575" cy="5745162"/>
          </a:xfrm>
          <a:prstGeom prst="rect">
            <a:avLst/>
          </a:prstGeom>
          <a:noFill/>
          <a:ln w="9525">
            <a:noFill/>
            <a:miter lim="800000"/>
            <a:headEnd/>
            <a:tailEnd/>
          </a:ln>
        </p:spPr>
        <p:txBody>
          <a:bodyPr/>
          <a:lstStyle/>
          <a:p>
            <a:pPr eaLnBrk="1" hangingPunct="1"/>
            <a:r>
              <a:rPr lang="en-US" altLang="en-US" sz="2800" dirty="0" err="1">
                <a:solidFill>
                  <a:schemeClr val="accent2"/>
                </a:solidFill>
                <a:latin typeface="Times New Roman" pitchFamily="18" charset="0"/>
                <a:cs typeface="Times New Roman" pitchFamily="18" charset="0"/>
              </a:rPr>
              <a:t>Ví</a:t>
            </a:r>
            <a:r>
              <a:rPr lang="en-US" altLang="en-US" sz="2800" dirty="0">
                <a:solidFill>
                  <a:schemeClr val="accent2"/>
                </a:solidFill>
                <a:latin typeface="Times New Roman" pitchFamily="18" charset="0"/>
                <a:cs typeface="Times New Roman" pitchFamily="18" charset="0"/>
              </a:rPr>
              <a:t> </a:t>
            </a:r>
            <a:r>
              <a:rPr lang="en-US" altLang="en-US" sz="2800" dirty="0" err="1">
                <a:solidFill>
                  <a:schemeClr val="accent2"/>
                </a:solidFill>
                <a:latin typeface="Times New Roman" pitchFamily="18" charset="0"/>
                <a:cs typeface="Times New Roman" pitchFamily="18" charset="0"/>
              </a:rPr>
              <a:t>dụ</a:t>
            </a:r>
            <a:r>
              <a:rPr lang="en-US" altLang="en-US" sz="2800" dirty="0">
                <a:solidFill>
                  <a:schemeClr val="accent2"/>
                </a:solidFill>
                <a:latin typeface="Times New Roman" pitchFamily="18" charset="0"/>
                <a:cs typeface="Times New Roman" pitchFamily="18" charset="0"/>
              </a:rPr>
              <a:t>: </a:t>
            </a:r>
            <a:r>
              <a:rPr lang="en-US" altLang="en-US" sz="2800" dirty="0" err="1">
                <a:solidFill>
                  <a:schemeClr val="accent2"/>
                </a:solidFill>
                <a:latin typeface="Times New Roman" pitchFamily="18" charset="0"/>
                <a:cs typeface="Times New Roman" pitchFamily="18" charset="0"/>
              </a:rPr>
              <a:t>Bài</a:t>
            </a:r>
            <a:r>
              <a:rPr lang="en-US" altLang="en-US" sz="2800" dirty="0">
                <a:solidFill>
                  <a:schemeClr val="accent2"/>
                </a:solidFill>
                <a:latin typeface="Times New Roman" pitchFamily="18" charset="0"/>
                <a:cs typeface="Times New Roman" pitchFamily="18" charset="0"/>
              </a:rPr>
              <a:t> </a:t>
            </a:r>
            <a:r>
              <a:rPr lang="en-US" altLang="en-US" sz="2800" dirty="0" err="1">
                <a:solidFill>
                  <a:schemeClr val="accent2"/>
                </a:solidFill>
                <a:latin typeface="Times New Roman" pitchFamily="18" charset="0"/>
                <a:cs typeface="Times New Roman" pitchFamily="18" charset="0"/>
              </a:rPr>
              <a:t>thơ</a:t>
            </a:r>
            <a:r>
              <a:rPr lang="en-US" altLang="en-US" sz="2800" dirty="0">
                <a:solidFill>
                  <a:schemeClr val="accent2"/>
                </a:solidFill>
                <a:latin typeface="Times New Roman" pitchFamily="18" charset="0"/>
                <a:cs typeface="Times New Roman" pitchFamily="18" charset="0"/>
              </a:rPr>
              <a:t> “</a:t>
            </a:r>
            <a:r>
              <a:rPr lang="en-US" altLang="en-US" sz="2800" dirty="0" err="1">
                <a:solidFill>
                  <a:schemeClr val="accent2"/>
                </a:solidFill>
                <a:latin typeface="Times New Roman" pitchFamily="18" charset="0"/>
                <a:cs typeface="Times New Roman" pitchFamily="18" charset="0"/>
              </a:rPr>
              <a:t>Chăn</a:t>
            </a:r>
            <a:r>
              <a:rPr lang="en-US" altLang="en-US" sz="2800" dirty="0">
                <a:solidFill>
                  <a:schemeClr val="accent2"/>
                </a:solidFill>
                <a:latin typeface="Times New Roman" pitchFamily="18" charset="0"/>
                <a:cs typeface="Times New Roman" pitchFamily="18" charset="0"/>
              </a:rPr>
              <a:t> </a:t>
            </a:r>
            <a:r>
              <a:rPr lang="en-US" altLang="en-US" sz="2800" dirty="0" err="1">
                <a:solidFill>
                  <a:schemeClr val="accent2"/>
                </a:solidFill>
                <a:latin typeface="Times New Roman" pitchFamily="18" charset="0"/>
                <a:cs typeface="Times New Roman" pitchFamily="18" charset="0"/>
              </a:rPr>
              <a:t>trâu</a:t>
            </a:r>
            <a:r>
              <a:rPr lang="en-US" altLang="en-US" sz="2800" dirty="0">
                <a:solidFill>
                  <a:schemeClr val="accent2"/>
                </a:solidFill>
                <a:latin typeface="Times New Roman" pitchFamily="18" charset="0"/>
                <a:cs typeface="Times New Roman" pitchFamily="18" charset="0"/>
              </a:rPr>
              <a:t> </a:t>
            </a:r>
            <a:r>
              <a:rPr lang="en-US" altLang="en-US" sz="2800" dirty="0" err="1">
                <a:solidFill>
                  <a:schemeClr val="accent2"/>
                </a:solidFill>
                <a:latin typeface="Times New Roman" pitchFamily="18" charset="0"/>
                <a:cs typeface="Times New Roman" pitchFamily="18" charset="0"/>
              </a:rPr>
              <a:t>đốt</a:t>
            </a:r>
            <a:r>
              <a:rPr lang="en-US" altLang="en-US" sz="2800" dirty="0">
                <a:solidFill>
                  <a:schemeClr val="accent2"/>
                </a:solidFill>
                <a:latin typeface="Times New Roman" pitchFamily="18" charset="0"/>
                <a:cs typeface="Times New Roman" pitchFamily="18" charset="0"/>
              </a:rPr>
              <a:t> </a:t>
            </a:r>
            <a:r>
              <a:rPr lang="en-US" altLang="en-US" sz="2800" dirty="0" err="1">
                <a:solidFill>
                  <a:schemeClr val="accent2"/>
                </a:solidFill>
                <a:latin typeface="Times New Roman" pitchFamily="18" charset="0"/>
                <a:cs typeface="Times New Roman" pitchFamily="18" charset="0"/>
              </a:rPr>
              <a:t>lửa</a:t>
            </a:r>
            <a:r>
              <a:rPr lang="en-US" altLang="en-US" sz="2800" dirty="0">
                <a:solidFill>
                  <a:schemeClr val="accent2"/>
                </a:solidFill>
                <a:latin typeface="Times New Roman" pitchFamily="18" charset="0"/>
                <a:cs typeface="Times New Roman" pitchFamily="18" charset="0"/>
              </a:rPr>
              <a:t>”</a:t>
            </a:r>
          </a:p>
          <a:p>
            <a:pPr algn="just" eaLnBrk="1" hangingPunct="1"/>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Số</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dòng</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số</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tiếng</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Bài</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thơ</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có</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các</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dòng</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lục</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và</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dòng</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bát</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xen</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kẽ</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tạo</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thành</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cặp</a:t>
            </a:r>
            <a:r>
              <a:rPr lang="en-US" altLang="en-US" sz="2400" dirty="0">
                <a:solidFill>
                  <a:schemeClr val="tx2"/>
                </a:solidFill>
                <a:latin typeface="Times New Roman" pitchFamily="18" charset="0"/>
                <a:cs typeface="Times New Roman" pitchFamily="18" charset="0"/>
              </a:rPr>
              <a:t>)</a:t>
            </a:r>
          </a:p>
          <a:p>
            <a:pPr algn="just" eaLnBrk="1" hangingPunct="1"/>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Gieo</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vần</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tiếng</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thứ</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sáu</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của</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câu</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lục</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thứ</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nhất</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hiệp</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vần</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với</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tiếng</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thứ</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sáu</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của</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câu</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bát</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thứ</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nhất</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Tiếng</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thứ</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tám</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của</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câu</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bát</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thứ</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nhất</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hiệp</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vần</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với</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tiếng</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thứ</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sáu</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của</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câu</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lục</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thứ</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hai</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và</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tiếng</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thứ</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sáu</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của</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dòng</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bát</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thứ</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hai</a:t>
            </a:r>
            <a:r>
              <a:rPr lang="en-US" altLang="en-US" sz="2400" dirty="0">
                <a:solidFill>
                  <a:schemeClr val="tx2"/>
                </a:solidFill>
                <a:latin typeface="Times New Roman" pitchFamily="18" charset="0"/>
                <a:cs typeface="Times New Roman" pitchFamily="18" charset="0"/>
              </a:rPr>
              <a:t>.</a:t>
            </a:r>
          </a:p>
          <a:p>
            <a:pPr algn="just" eaLnBrk="1" hangingPunct="1"/>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Nhịp</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thơ</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Nhịp</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chẵn</a:t>
            </a:r>
            <a:endParaRPr lang="en-US" altLang="en-US" sz="2400" dirty="0">
              <a:solidFill>
                <a:schemeClr val="tx2"/>
              </a:solidFill>
              <a:latin typeface="Times New Roman" pitchFamily="18" charset="0"/>
              <a:cs typeface="Times New Roman" pitchFamily="18" charset="0"/>
            </a:endParaRPr>
          </a:p>
          <a:p>
            <a:pPr algn="just" eaLnBrk="1" hangingPunct="1"/>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Câu</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lục</a:t>
            </a:r>
            <a:r>
              <a:rPr lang="en-US" altLang="en-US" sz="2400" dirty="0">
                <a:solidFill>
                  <a:schemeClr val="tx2"/>
                </a:solidFill>
                <a:latin typeface="Times New Roman" pitchFamily="18" charset="0"/>
                <a:cs typeface="Times New Roman" pitchFamily="18" charset="0"/>
              </a:rPr>
              <a:t>: 2/2/2</a:t>
            </a:r>
          </a:p>
          <a:p>
            <a:pPr algn="just" eaLnBrk="1" hangingPunct="1"/>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Câu</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bát</a:t>
            </a:r>
            <a:r>
              <a:rPr lang="en-US" altLang="en-US" sz="2400" dirty="0">
                <a:solidFill>
                  <a:schemeClr val="tx2"/>
                </a:solidFill>
                <a:latin typeface="Times New Roman" pitchFamily="18" charset="0"/>
                <a:cs typeface="Times New Roman" pitchFamily="18" charset="0"/>
              </a:rPr>
              <a:t>: 4/4</a:t>
            </a:r>
          </a:p>
          <a:p>
            <a:pPr eaLnBrk="1" hangingPunct="1"/>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Từ</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ngữ</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Giản</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dị</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giàu</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sức</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gợi</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cảm</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kết</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hợp</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hài</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hoà</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các</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biện</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pháp</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nghệ</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thuật</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để</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thể</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hiện</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tình</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cảm</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cảm</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xúc</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và</a:t>
            </a:r>
            <a:r>
              <a:rPr lang="en-US" altLang="en-US" sz="2400" dirty="0">
                <a:solidFill>
                  <a:schemeClr val="tx2"/>
                </a:solidFill>
                <a:latin typeface="Times New Roman" pitchFamily="18" charset="0"/>
                <a:cs typeface="Times New Roman" pitchFamily="18" charset="0"/>
              </a:rPr>
              <a:t> ý </a:t>
            </a:r>
            <a:r>
              <a:rPr lang="en-US" altLang="en-US" sz="2400" dirty="0" err="1">
                <a:solidFill>
                  <a:schemeClr val="tx2"/>
                </a:solidFill>
                <a:latin typeface="Times New Roman" pitchFamily="18" charset="0"/>
                <a:cs typeface="Times New Roman" pitchFamily="18" charset="0"/>
              </a:rPr>
              <a:t>tưởng</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của</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người</a:t>
            </a:r>
            <a:r>
              <a:rPr lang="en-US" altLang="en-US" sz="2400" dirty="0">
                <a:solidFill>
                  <a:schemeClr val="tx2"/>
                </a:solidFill>
                <a:latin typeface="Times New Roman" pitchFamily="18" charset="0"/>
                <a:cs typeface="Times New Roman" pitchFamily="18" charset="0"/>
              </a:rPr>
              <a:t> </a:t>
            </a:r>
            <a:r>
              <a:rPr lang="en-US" altLang="en-US" sz="2400" dirty="0" err="1">
                <a:solidFill>
                  <a:schemeClr val="tx2"/>
                </a:solidFill>
                <a:latin typeface="Times New Roman" pitchFamily="18" charset="0"/>
                <a:cs typeface="Times New Roman" pitchFamily="18" charset="0"/>
              </a:rPr>
              <a:t>viết</a:t>
            </a:r>
            <a:r>
              <a:rPr lang="en-US" altLang="en-US" sz="2400" dirty="0">
                <a:solidFill>
                  <a:schemeClr val="tx2"/>
                </a:solidFill>
                <a:latin typeface="Times New Roman" pitchFamily="18" charset="0"/>
                <a:cs typeface="Times New Roman" pitchFamily="18" charset="0"/>
              </a:rPr>
              <a:t>.</a:t>
            </a:r>
            <a:endParaRPr lang="en-US" altLang="en-US" sz="2000" dirty="0">
              <a:solidFill>
                <a:schemeClr val="tx2"/>
              </a:solidFill>
              <a:latin typeface="Times New Roman" pitchFamily="18" charset="0"/>
              <a:cs typeface="Times New Roman" pitchFamily="18" charset="0"/>
            </a:endParaRPr>
          </a:p>
          <a:p>
            <a:pPr eaLnBrk="1" hangingPunct="1"/>
            <a:r>
              <a:rPr lang="en-US" altLang="en-US" sz="2400" b="1" dirty="0">
                <a:solidFill>
                  <a:schemeClr val="accent2"/>
                </a:solidFill>
                <a:latin typeface="Times New Roman" pitchFamily="18" charset="0"/>
                <a:cs typeface="Times New Roman" pitchFamily="18" charset="0"/>
              </a:rPr>
              <a:t>=&gt; </a:t>
            </a:r>
            <a:r>
              <a:rPr lang="en-US" altLang="en-US" sz="2400" b="1" dirty="0" err="1">
                <a:solidFill>
                  <a:schemeClr val="accent2"/>
                </a:solidFill>
                <a:latin typeface="Times New Roman" pitchFamily="18" charset="0"/>
                <a:cs typeface="Times New Roman" pitchFamily="18" charset="0"/>
              </a:rPr>
              <a:t>Cách</a:t>
            </a:r>
            <a:r>
              <a:rPr lang="en-US" altLang="en-US" sz="2400" b="1" dirty="0">
                <a:solidFill>
                  <a:schemeClr val="accent2"/>
                </a:solidFill>
                <a:latin typeface="Times New Roman" pitchFamily="18" charset="0"/>
                <a:cs typeface="Times New Roman" pitchFamily="18" charset="0"/>
              </a:rPr>
              <a:t> </a:t>
            </a:r>
            <a:r>
              <a:rPr lang="en-US" altLang="en-US" sz="2400" b="1" dirty="0" err="1">
                <a:solidFill>
                  <a:schemeClr val="accent2"/>
                </a:solidFill>
                <a:latin typeface="Times New Roman" pitchFamily="18" charset="0"/>
                <a:cs typeface="Times New Roman" pitchFamily="18" charset="0"/>
              </a:rPr>
              <a:t>làm</a:t>
            </a:r>
            <a:r>
              <a:rPr lang="en-US" altLang="en-US" sz="2400" b="1" dirty="0">
                <a:solidFill>
                  <a:schemeClr val="accent2"/>
                </a:solidFill>
                <a:latin typeface="Times New Roman" pitchFamily="18" charset="0"/>
                <a:cs typeface="Times New Roman" pitchFamily="18" charset="0"/>
              </a:rPr>
              <a:t> </a:t>
            </a:r>
            <a:r>
              <a:rPr lang="en-US" altLang="en-US" sz="2400" b="1" dirty="0" err="1">
                <a:solidFill>
                  <a:schemeClr val="accent2"/>
                </a:solidFill>
                <a:latin typeface="Times New Roman" pitchFamily="18" charset="0"/>
                <a:cs typeface="Times New Roman" pitchFamily="18" charset="0"/>
              </a:rPr>
              <a:t>thơ</a:t>
            </a:r>
            <a:r>
              <a:rPr lang="en-US" altLang="en-US" sz="2400" b="1" dirty="0">
                <a:solidFill>
                  <a:schemeClr val="accent2"/>
                </a:solidFill>
                <a:latin typeface="Times New Roman" pitchFamily="18" charset="0"/>
                <a:cs typeface="Times New Roman" pitchFamily="18" charset="0"/>
              </a:rPr>
              <a:t> </a:t>
            </a:r>
            <a:r>
              <a:rPr lang="en-US" altLang="en-US" sz="2400" b="1" dirty="0" err="1">
                <a:solidFill>
                  <a:schemeClr val="accent2"/>
                </a:solidFill>
                <a:latin typeface="Times New Roman" pitchFamily="18" charset="0"/>
                <a:cs typeface="Times New Roman" pitchFamily="18" charset="0"/>
              </a:rPr>
              <a:t>lục</a:t>
            </a:r>
            <a:r>
              <a:rPr lang="en-US" altLang="en-US" sz="2400" b="1" dirty="0">
                <a:solidFill>
                  <a:schemeClr val="accent2"/>
                </a:solidFill>
                <a:latin typeface="Times New Roman" pitchFamily="18" charset="0"/>
                <a:cs typeface="Times New Roman" pitchFamily="18" charset="0"/>
              </a:rPr>
              <a:t> </a:t>
            </a:r>
            <a:r>
              <a:rPr lang="en-US" altLang="en-US" sz="2400" b="1" dirty="0" err="1">
                <a:solidFill>
                  <a:schemeClr val="accent2"/>
                </a:solidFill>
                <a:latin typeface="Times New Roman" pitchFamily="18" charset="0"/>
                <a:cs typeface="Times New Roman" pitchFamily="18" charset="0"/>
              </a:rPr>
              <a:t>bát</a:t>
            </a:r>
            <a:r>
              <a:rPr lang="en-US" altLang="en-US" sz="2400" b="1" dirty="0">
                <a:solidFill>
                  <a:schemeClr val="accent2"/>
                </a:solidFill>
                <a:latin typeface="Times New Roman" pitchFamily="18" charset="0"/>
                <a:cs typeface="Times New Roman" pitchFamily="18" charset="0"/>
              </a:rPr>
              <a:t>.</a:t>
            </a:r>
            <a:endParaRPr lang="en-US" altLang="en-US" sz="2800" b="1"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txBox="1">
            <a:spLocks noChangeArrowheads="1"/>
          </p:cNvSpPr>
          <p:nvPr/>
        </p:nvSpPr>
        <p:spPr bwMode="auto">
          <a:xfrm>
            <a:off x="457200" y="381000"/>
            <a:ext cx="7056438" cy="542925"/>
          </a:xfrm>
          <a:prstGeom prst="rect">
            <a:avLst/>
          </a:prstGeom>
          <a:noFill/>
          <a:ln w="9525">
            <a:noFill/>
            <a:miter lim="800000"/>
            <a:headEnd/>
            <a:tailEnd/>
          </a:ln>
        </p:spPr>
        <p:txBody>
          <a:bodyPr/>
          <a:lstStyle/>
          <a:p>
            <a:pPr eaLnBrk="1" hangingPunct="1"/>
            <a:r>
              <a:rPr lang="en-US" altLang="en-US" sz="2800" b="1" dirty="0">
                <a:solidFill>
                  <a:schemeClr val="accent2"/>
                </a:solidFill>
                <a:latin typeface="Times New Roman" pitchFamily="18" charset="0"/>
                <a:cs typeface="Times New Roman" pitchFamily="18" charset="0"/>
              </a:rPr>
              <a:t>A. LÀM MỘT BÀI THƠ LỤC BÁT</a:t>
            </a:r>
          </a:p>
        </p:txBody>
      </p:sp>
      <p:sp>
        <p:nvSpPr>
          <p:cNvPr id="17412" name="Title 1"/>
          <p:cNvSpPr txBox="1">
            <a:spLocks noChangeArrowheads="1"/>
          </p:cNvSpPr>
          <p:nvPr/>
        </p:nvSpPr>
        <p:spPr bwMode="auto">
          <a:xfrm>
            <a:off x="19050" y="1411288"/>
            <a:ext cx="5619750" cy="4648200"/>
          </a:xfrm>
          <a:prstGeom prst="rect">
            <a:avLst/>
          </a:prstGeom>
          <a:noFill/>
          <a:ln w="9525">
            <a:noFill/>
            <a:miter lim="800000"/>
            <a:headEnd/>
            <a:tailEnd/>
          </a:ln>
        </p:spPr>
        <p:txBody>
          <a:bodyPr/>
          <a:lstStyle/>
          <a:p>
            <a:pPr marL="457200" algn="just" eaLnBrk="1" hangingPunct="1">
              <a:spcBef>
                <a:spcPts val="1200"/>
              </a:spcBef>
              <a:spcAft>
                <a:spcPts val="1200"/>
              </a:spcAft>
            </a:pPr>
            <a:r>
              <a:rPr lang="en-US" altLang="en-US" b="1" dirty="0">
                <a:latin typeface="Times New Roman" pitchFamily="18" charset="0"/>
                <a:cs typeface="Calibri" pitchFamily="34" charset="0"/>
              </a:rPr>
              <a:t>1. </a:t>
            </a:r>
            <a:r>
              <a:rPr lang="vi-VN" altLang="en-US" b="1" dirty="0">
                <a:latin typeface="Times New Roman" pitchFamily="18" charset="0"/>
                <a:cs typeface="Calibri" pitchFamily="34" charset="0"/>
              </a:rPr>
              <a:t>Lựa chọn đề </a:t>
            </a:r>
            <a:r>
              <a:rPr lang="vi-VN" altLang="en-US" b="1" dirty="0" smtClean="0">
                <a:latin typeface="Times New Roman" pitchFamily="18" charset="0"/>
                <a:cs typeface="Calibri" pitchFamily="34" charset="0"/>
              </a:rPr>
              <a:t>tài</a:t>
            </a:r>
            <a:endParaRPr lang="en-US" altLang="en-US" b="1" dirty="0">
              <a:latin typeface="Times New Roman" pitchFamily="18" charset="0"/>
              <a:cs typeface="Calibri" pitchFamily="34" charset="0"/>
            </a:endParaRPr>
          </a:p>
          <a:p>
            <a:pPr marL="457200" algn="just" eaLnBrk="1" hangingPunct="1">
              <a:spcBef>
                <a:spcPts val="1200"/>
              </a:spcBef>
              <a:spcAft>
                <a:spcPts val="1200"/>
              </a:spcAft>
            </a:pPr>
            <a:r>
              <a:rPr lang="en-US" altLang="en-US" b="1" dirty="0">
                <a:latin typeface="Times New Roman" pitchFamily="18" charset="0"/>
                <a:cs typeface="Calibri" pitchFamily="34" charset="0"/>
              </a:rPr>
              <a:t>2.</a:t>
            </a:r>
            <a:r>
              <a:rPr lang="vi-VN" altLang="en-US" b="1" dirty="0">
                <a:latin typeface="Times New Roman" pitchFamily="18" charset="0"/>
                <a:cs typeface="Calibri" pitchFamily="34" charset="0"/>
              </a:rPr>
              <a:t> Tìm ý </a:t>
            </a:r>
            <a:r>
              <a:rPr lang="en-US" altLang="en-US" b="1" dirty="0" err="1">
                <a:latin typeface="Times New Roman" pitchFamily="18" charset="0"/>
                <a:cs typeface="Calibri" pitchFamily="34" charset="0"/>
              </a:rPr>
              <a:t>tưởng</a:t>
            </a:r>
            <a:r>
              <a:rPr lang="en-US" altLang="en-US" b="1" dirty="0">
                <a:latin typeface="Times New Roman" pitchFamily="18" charset="0"/>
                <a:cs typeface="Calibri" pitchFamily="34" charset="0"/>
              </a:rPr>
              <a:t>: </a:t>
            </a:r>
            <a:r>
              <a:rPr lang="en-US" altLang="en-US" dirty="0" err="1">
                <a:latin typeface="Times New Roman" pitchFamily="18" charset="0"/>
                <a:cs typeface="Calibri" pitchFamily="34" charset="0"/>
              </a:rPr>
              <a:t>Dựa</a:t>
            </a:r>
            <a:r>
              <a:rPr lang="en-US" altLang="en-US" dirty="0">
                <a:latin typeface="Times New Roman" pitchFamily="18" charset="0"/>
                <a:cs typeface="Calibri" pitchFamily="34" charset="0"/>
              </a:rPr>
              <a:t> </a:t>
            </a:r>
            <a:r>
              <a:rPr lang="en-US" altLang="en-US" dirty="0" err="1">
                <a:latin typeface="Times New Roman" pitchFamily="18" charset="0"/>
                <a:cs typeface="Calibri" pitchFamily="34" charset="0"/>
              </a:rPr>
              <a:t>vào</a:t>
            </a:r>
            <a:r>
              <a:rPr lang="en-US" altLang="en-US" dirty="0">
                <a:latin typeface="Times New Roman" pitchFamily="18" charset="0"/>
                <a:cs typeface="Calibri" pitchFamily="34" charset="0"/>
              </a:rPr>
              <a:t> </a:t>
            </a:r>
            <a:r>
              <a:rPr lang="en-US" altLang="en-US" dirty="0" err="1">
                <a:latin typeface="Times New Roman" pitchFamily="18" charset="0"/>
                <a:cs typeface="Calibri" pitchFamily="34" charset="0"/>
              </a:rPr>
              <a:t>phiếu</a:t>
            </a:r>
            <a:r>
              <a:rPr lang="en-US" altLang="en-US" dirty="0">
                <a:latin typeface="Times New Roman" pitchFamily="18" charset="0"/>
                <a:cs typeface="Calibri" pitchFamily="34" charset="0"/>
              </a:rPr>
              <a:t> </a:t>
            </a:r>
            <a:r>
              <a:rPr lang="en-US" altLang="en-US" dirty="0" err="1">
                <a:latin typeface="Times New Roman" pitchFamily="18" charset="0"/>
                <a:cs typeface="Calibri" pitchFamily="34" charset="0"/>
              </a:rPr>
              <a:t>tìm</a:t>
            </a:r>
            <a:r>
              <a:rPr lang="en-US" altLang="en-US" dirty="0">
                <a:latin typeface="Times New Roman" pitchFamily="18" charset="0"/>
                <a:cs typeface="Calibri" pitchFamily="34" charset="0"/>
              </a:rPr>
              <a:t> ý </a:t>
            </a:r>
            <a:r>
              <a:rPr lang="en-US" altLang="en-US" dirty="0" err="1">
                <a:latin typeface="Times New Roman" pitchFamily="18" charset="0"/>
                <a:cs typeface="Calibri" pitchFamily="34" charset="0"/>
              </a:rPr>
              <a:t>tưởng</a:t>
            </a:r>
            <a:r>
              <a:rPr lang="en-US" altLang="en-US" dirty="0">
                <a:latin typeface="Times New Roman" pitchFamily="18" charset="0"/>
                <a:cs typeface="Calibri" pitchFamily="34" charset="0"/>
              </a:rPr>
              <a:t> </a:t>
            </a:r>
            <a:r>
              <a:rPr lang="en-US" altLang="en-US" dirty="0" err="1">
                <a:latin typeface="Times New Roman" pitchFamily="18" charset="0"/>
                <a:cs typeface="Calibri" pitchFamily="34" charset="0"/>
              </a:rPr>
              <a:t>sau</a:t>
            </a:r>
            <a:endParaRPr lang="en-US" altLang="en-US" dirty="0">
              <a:latin typeface="Times New Roman" pitchFamily="18" charset="0"/>
              <a:cs typeface="Calibri" pitchFamily="34" charset="0"/>
            </a:endParaRPr>
          </a:p>
          <a:p>
            <a:pPr marL="457200" algn="just" eaLnBrk="1" hangingPunct="1">
              <a:spcBef>
                <a:spcPts val="1200"/>
              </a:spcBef>
              <a:spcAft>
                <a:spcPts val="1200"/>
              </a:spcAft>
            </a:pPr>
            <a:endParaRPr lang="en-US" altLang="en-US" b="1" dirty="0">
              <a:latin typeface="Times New Roman" pitchFamily="18" charset="0"/>
              <a:cs typeface="Calibri" pitchFamily="34" charset="0"/>
            </a:endParaRPr>
          </a:p>
          <a:p>
            <a:pPr marL="457200" algn="just" eaLnBrk="1" hangingPunct="1">
              <a:spcBef>
                <a:spcPts val="600"/>
              </a:spcBef>
              <a:spcAft>
                <a:spcPts val="600"/>
              </a:spcAft>
            </a:pPr>
            <a:endParaRPr lang="en-US" altLang="en-US" dirty="0">
              <a:solidFill>
                <a:srgbClr val="000000"/>
              </a:solidFill>
              <a:latin typeface="Times New Roman" pitchFamily="18" charset="0"/>
              <a:cs typeface="Calibri" pitchFamily="34" charset="0"/>
            </a:endParaRPr>
          </a:p>
          <a:p>
            <a:pPr marL="457200" algn="just" eaLnBrk="1" hangingPunct="1">
              <a:spcBef>
                <a:spcPts val="600"/>
              </a:spcBef>
              <a:spcAft>
                <a:spcPts val="600"/>
              </a:spcAft>
              <a:buFontTx/>
              <a:buAutoNum type="arabicPeriod"/>
            </a:pPr>
            <a:endParaRPr lang="en-US" altLang="en-US" dirty="0">
              <a:solidFill>
                <a:srgbClr val="000000"/>
              </a:solidFill>
              <a:latin typeface="Times New Roman" pitchFamily="18" charset="0"/>
              <a:cs typeface="Calibri" pitchFamily="34" charset="0"/>
            </a:endParaRPr>
          </a:p>
          <a:p>
            <a:pPr marL="457200" eaLnBrk="1" hangingPunct="1"/>
            <a:endParaRPr lang="en-US" altLang="en-US" sz="2800" b="1" dirty="0">
              <a:solidFill>
                <a:schemeClr val="accent2"/>
              </a:solidFill>
              <a:latin typeface="Times New Roman" pitchFamily="18" charset="0"/>
              <a:cs typeface="Times New Roman" pitchFamily="18" charset="0"/>
            </a:endParaRPr>
          </a:p>
        </p:txBody>
      </p:sp>
      <p:sp>
        <p:nvSpPr>
          <p:cNvPr id="17413" name="Title 1"/>
          <p:cNvSpPr txBox="1">
            <a:spLocks noChangeArrowheads="1"/>
          </p:cNvSpPr>
          <p:nvPr/>
        </p:nvSpPr>
        <p:spPr bwMode="auto">
          <a:xfrm>
            <a:off x="487363" y="892175"/>
            <a:ext cx="8169275" cy="541338"/>
          </a:xfrm>
          <a:prstGeom prst="rect">
            <a:avLst/>
          </a:prstGeom>
          <a:noFill/>
          <a:ln w="9525">
            <a:noFill/>
            <a:miter lim="800000"/>
            <a:headEnd/>
            <a:tailEnd/>
          </a:ln>
        </p:spPr>
        <p:txBody>
          <a:bodyPr/>
          <a:lstStyle/>
          <a:p>
            <a:pPr eaLnBrk="1" hangingPunct="1"/>
            <a:r>
              <a:rPr lang="en-US" altLang="en-US" sz="2400" b="1">
                <a:solidFill>
                  <a:schemeClr val="tx2"/>
                </a:solidFill>
                <a:latin typeface="Times New Roman" pitchFamily="18" charset="0"/>
                <a:cs typeface="Times New Roman" pitchFamily="18" charset="0"/>
              </a:rPr>
              <a:t>II. THỰC HÀNH VIẾT THEO CÁC BƯỚC</a:t>
            </a:r>
          </a:p>
        </p:txBody>
      </p:sp>
      <p:graphicFrame>
        <p:nvGraphicFramePr>
          <p:cNvPr id="22" name="Table 22"/>
          <p:cNvGraphicFramePr>
            <a:graphicFrameLocks noGrp="1"/>
          </p:cNvGraphicFramePr>
          <p:nvPr/>
        </p:nvGraphicFramePr>
        <p:xfrm>
          <a:off x="228600" y="2674938"/>
          <a:ext cx="8686800" cy="3710503"/>
        </p:xfrm>
        <a:graphic>
          <a:graphicData uri="http://schemas.openxmlformats.org/drawingml/2006/table">
            <a:tbl>
              <a:tblPr firstRow="1" bandRow="1">
                <a:tableStyleId>{5C22544A-7EE6-4342-B048-85BDC9FD1C3A}</a:tableStyleId>
              </a:tblPr>
              <a:tblGrid>
                <a:gridCol w="8686800"/>
              </a:tblGrid>
              <a:tr h="1516062">
                <a:tc>
                  <a:txBody>
                    <a:bodyPr/>
                    <a:lstStyle/>
                    <a:p>
                      <a:pPr algn="just"/>
                      <a:r>
                        <a:rPr lang="en-US" sz="1800" dirty="0">
                          <a:solidFill>
                            <a:schemeClr val="accent2"/>
                          </a:solidFill>
                          <a:effectLst/>
                          <a:latin typeface="Times New Roman" panose="02020603050405020304" pitchFamily="18" charset="0"/>
                          <a:cs typeface="Times New Roman" panose="02020603050405020304" pitchFamily="18" charset="0"/>
                        </a:rPr>
                        <a:t>1. </a:t>
                      </a:r>
                      <a:r>
                        <a:rPr lang="en-US" sz="1800" dirty="0" smtClean="0">
                          <a:solidFill>
                            <a:schemeClr val="accent2"/>
                          </a:solidFill>
                          <a:effectLst/>
                          <a:latin typeface="Times New Roman" panose="02020603050405020304" pitchFamily="18" charset="0"/>
                          <a:cs typeface="Times New Roman" panose="02020603050405020304" pitchFamily="18" charset="0"/>
                        </a:rPr>
                        <a:t>S</a:t>
                      </a:r>
                      <a:r>
                        <a:rPr lang="vi-VN" sz="1800" dirty="0">
                          <a:solidFill>
                            <a:schemeClr val="accent2"/>
                          </a:solidFill>
                          <a:effectLst/>
                          <a:latin typeface="Times New Roman" panose="02020603050405020304" pitchFamily="18" charset="0"/>
                          <a:cs typeface="Times New Roman" panose="02020603050405020304" pitchFamily="18" charset="0"/>
                        </a:rPr>
                        <a:t>ự việc</a:t>
                      </a:r>
                      <a:r>
                        <a:rPr lang="en-US" sz="1800" dirty="0">
                          <a:solidFill>
                            <a:schemeClr val="accent2"/>
                          </a:solidFill>
                          <a:effectLst/>
                          <a:latin typeface="Times New Roman" panose="02020603050405020304" pitchFamily="18" charset="0"/>
                          <a:cs typeface="Times New Roman" panose="02020603050405020304" pitchFamily="18" charset="0"/>
                        </a:rPr>
                        <a:t>, con </a:t>
                      </a:r>
                      <a:r>
                        <a:rPr lang="en-US" sz="1800" dirty="0" err="1">
                          <a:solidFill>
                            <a:schemeClr val="accent2"/>
                          </a:solidFill>
                          <a:effectLst/>
                          <a:latin typeface="Times New Roman" panose="02020603050405020304" pitchFamily="18" charset="0"/>
                          <a:cs typeface="Times New Roman" panose="02020603050405020304" pitchFamily="18" charset="0"/>
                        </a:rPr>
                        <a:t>người</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smtClean="0">
                          <a:solidFill>
                            <a:schemeClr val="accent2"/>
                          </a:solidFill>
                          <a:effectLst/>
                          <a:latin typeface="Times New Roman" panose="02020603050405020304" pitchFamily="18" charset="0"/>
                          <a:cs typeface="Times New Roman" panose="02020603050405020304" pitchFamily="18" charset="0"/>
                        </a:rPr>
                        <a:t>cảnh</a:t>
                      </a:r>
                      <a:r>
                        <a:rPr lang="vi-VN" sz="1800" baseline="0" dirty="0" smtClean="0">
                          <a:solidFill>
                            <a:schemeClr val="accent2"/>
                          </a:solidFill>
                          <a:effectLst/>
                          <a:latin typeface="Times New Roman" panose="02020603050405020304" pitchFamily="18" charset="0"/>
                          <a:cs typeface="Times New Roman" panose="02020603050405020304" pitchFamily="18" charset="0"/>
                        </a:rPr>
                        <a:t> </a:t>
                      </a:r>
                      <a:r>
                        <a:rPr lang="en-US" sz="1800" dirty="0" err="1" smtClean="0">
                          <a:solidFill>
                            <a:schemeClr val="accent2"/>
                          </a:solidFill>
                          <a:effectLst/>
                          <a:latin typeface="Times New Roman" panose="02020603050405020304" pitchFamily="18" charset="0"/>
                          <a:cs typeface="Times New Roman" panose="02020603050405020304" pitchFamily="18" charset="0"/>
                        </a:rPr>
                        <a:t>sắc</a:t>
                      </a:r>
                      <a:r>
                        <a:rPr lang="en-US" sz="1800" dirty="0" smtClean="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thiên</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nhiên</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để</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lại</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cho</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em</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cảm</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xúc</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sâu</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sắc</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nhất</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smtClean="0">
                          <a:solidFill>
                            <a:schemeClr val="accent2"/>
                          </a:solidFill>
                          <a:effectLst/>
                          <a:latin typeface="Times New Roman" panose="02020603050405020304" pitchFamily="18" charset="0"/>
                          <a:cs typeface="Times New Roman" panose="02020603050405020304" pitchFamily="18" charset="0"/>
                        </a:rPr>
                        <a:t>là</a:t>
                      </a:r>
                      <a:r>
                        <a:rPr lang="vi-VN" sz="1800" dirty="0" smtClean="0">
                          <a:solidFill>
                            <a:schemeClr val="accent2"/>
                          </a:solidFill>
                          <a:effectLst/>
                          <a:latin typeface="Times New Roman" panose="02020603050405020304" pitchFamily="18" charset="0"/>
                          <a:cs typeface="Times New Roman" panose="02020603050405020304" pitchFamily="18" charset="0"/>
                        </a:rPr>
                        <a:t>...........................................................................................................................................................................................................................................................................................</a:t>
                      </a:r>
                      <a:endParaRPr lang="en-US" sz="1800" dirty="0">
                        <a:solidFill>
                          <a:schemeClr val="accent2"/>
                        </a:solidFill>
                        <a:latin typeface="Times New Roman" panose="02020603050405020304" pitchFamily="18" charset="0"/>
                        <a:cs typeface="Times New Roman" panose="02020603050405020304" pitchFamily="18" charset="0"/>
                      </a:endParaRPr>
                    </a:p>
                  </a:txBody>
                  <a:tcPr marL="91447" marR="91447" marT="45707" marB="45707">
                    <a:noFill/>
                  </a:tcPr>
                </a:tc>
              </a:tr>
              <a:tr h="1290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effectLst/>
                          <a:latin typeface="Times New Roman" panose="02020603050405020304" pitchFamily="18" charset="0"/>
                          <a:cs typeface="Times New Roman" panose="02020603050405020304" pitchFamily="18" charset="0"/>
                        </a:rPr>
                        <a:t>2. </a:t>
                      </a:r>
                      <a:r>
                        <a:rPr lang="en-US" sz="1800" b="1" dirty="0" err="1">
                          <a:solidFill>
                            <a:schemeClr val="accent2"/>
                          </a:solidFill>
                          <a:effectLst/>
                          <a:latin typeface="Times New Roman" panose="02020603050405020304" pitchFamily="18" charset="0"/>
                          <a:cs typeface="Times New Roman" panose="02020603050405020304" pitchFamily="18" charset="0"/>
                        </a:rPr>
                        <a:t>Từ</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ngữ</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hình</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ảnh</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nảy</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sinh</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trong</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đầu</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smtClean="0">
                          <a:solidFill>
                            <a:schemeClr val="accent2"/>
                          </a:solidFill>
                          <a:effectLst/>
                          <a:latin typeface="Times New Roman" panose="02020603050405020304" pitchFamily="18" charset="0"/>
                          <a:cs typeface="Times New Roman" panose="02020603050405020304" pitchFamily="18" charset="0"/>
                        </a:rPr>
                        <a:t>tôi</a:t>
                      </a:r>
                      <a:r>
                        <a:rPr lang="vi-VN" sz="1800" b="1" baseline="0" dirty="0" smtClean="0">
                          <a:solidFill>
                            <a:schemeClr val="accent2"/>
                          </a:solidFill>
                          <a:effectLst/>
                          <a:latin typeface="Times New Roman" panose="02020603050405020304" pitchFamily="18" charset="0"/>
                          <a:cs typeface="Times New Roman" panose="02020603050405020304" pitchFamily="18" charset="0"/>
                        </a:rPr>
                        <a:t> </a:t>
                      </a:r>
                      <a:r>
                        <a:rPr lang="en-US" sz="1800" b="1" dirty="0" err="1" smtClean="0">
                          <a:solidFill>
                            <a:schemeClr val="accent2"/>
                          </a:solidFill>
                          <a:effectLst/>
                          <a:latin typeface="Times New Roman" panose="02020603050405020304" pitchFamily="18" charset="0"/>
                          <a:cs typeface="Times New Roman" panose="02020603050405020304" pitchFamily="18" charset="0"/>
                        </a:rPr>
                        <a:t>là</a:t>
                      </a:r>
                      <a:r>
                        <a:rPr lang="vi-VN" sz="1800" dirty="0" smtClean="0">
                          <a:solidFill>
                            <a:schemeClr val="accent2"/>
                          </a:solidFill>
                          <a:effectLst/>
                          <a:latin typeface="Times New Roman" panose="02020603050405020304" pitchFamily="18" charset="0"/>
                          <a:cs typeface="Times New Roman" panose="02020603050405020304" pitchFamily="18" charset="0"/>
                        </a:rPr>
                        <a:t>........................................................</a:t>
                      </a:r>
                      <a:endParaRPr lang="en-US" sz="1800" dirty="0" smtClean="0">
                        <a:solidFill>
                          <a:schemeClr val="accent2"/>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vi-VN" sz="1800" dirty="0" smtClean="0">
                          <a:solidFill>
                            <a:schemeClr val="accent2"/>
                          </a:solidFill>
                          <a:effectLst/>
                          <a:latin typeface="Times New Roman" panose="02020603050405020304" pitchFamily="18" charset="0"/>
                          <a:cs typeface="Times New Roman" panose="02020603050405020304" pitchFamily="18" charset="0"/>
                        </a:rPr>
                        <a:t>...........................................................................................................................................................................................................................................................................................</a:t>
                      </a:r>
                      <a:endParaRPr lang="en-US" sz="1800" dirty="0" smtClean="0">
                        <a:solidFill>
                          <a:schemeClr val="accent2"/>
                        </a:solidFill>
                        <a:latin typeface="Times New Roman" panose="02020603050405020304" pitchFamily="18" charset="0"/>
                        <a:cs typeface="Times New Roman" panose="02020603050405020304" pitchFamily="18" charset="0"/>
                      </a:endParaRPr>
                    </a:p>
                    <a:p>
                      <a:pPr algn="just"/>
                      <a:endParaRPr lang="en-US" sz="1800" b="1" dirty="0">
                        <a:solidFill>
                          <a:schemeClr val="accent2"/>
                        </a:solidFill>
                        <a:latin typeface="Times New Roman" panose="02020603050405020304" pitchFamily="18" charset="0"/>
                        <a:cs typeface="Times New Roman" panose="02020603050405020304" pitchFamily="18" charset="0"/>
                      </a:endParaRPr>
                    </a:p>
                  </a:txBody>
                  <a:tcPr marL="91447" marR="91447" marT="45707" marB="45707">
                    <a:noFill/>
                  </a:tcPr>
                </a:tc>
              </a:tr>
              <a:tr h="903594">
                <a:tc>
                  <a:txBody>
                    <a:bodyPr/>
                    <a:lstStyle/>
                    <a:p>
                      <a:pPr algn="l"/>
                      <a:r>
                        <a:rPr lang="en-US" sz="1800" b="1" dirty="0" smtClean="0">
                          <a:solidFill>
                            <a:schemeClr val="accent2"/>
                          </a:solidFill>
                          <a:effectLst/>
                          <a:latin typeface="Times New Roman" panose="02020603050405020304" pitchFamily="18" charset="0"/>
                          <a:cs typeface="Times New Roman" panose="02020603050405020304" pitchFamily="18" charset="0"/>
                        </a:rPr>
                        <a:t>3. </a:t>
                      </a:r>
                      <a:r>
                        <a:rPr lang="en-US" sz="1800" b="1" dirty="0" err="1" smtClean="0">
                          <a:solidFill>
                            <a:schemeClr val="accent2"/>
                          </a:solidFill>
                          <a:effectLst/>
                          <a:latin typeface="Times New Roman" panose="02020603050405020304" pitchFamily="18" charset="0"/>
                          <a:cs typeface="Times New Roman" panose="02020603050405020304" pitchFamily="18" charset="0"/>
                        </a:rPr>
                        <a:t>Tôi</a:t>
                      </a:r>
                      <a:r>
                        <a:rPr lang="en-US" sz="1800" b="1" dirty="0" smtClean="0">
                          <a:solidFill>
                            <a:schemeClr val="accent2"/>
                          </a:solidFill>
                          <a:effectLst/>
                          <a:latin typeface="Times New Roman" panose="02020603050405020304" pitchFamily="18" charset="0"/>
                          <a:cs typeface="Times New Roman" panose="02020603050405020304" pitchFamily="18" charset="0"/>
                        </a:rPr>
                        <a:t> </a:t>
                      </a:r>
                      <a:r>
                        <a:rPr lang="en-US" sz="1800" b="1" dirty="0" err="1" smtClean="0">
                          <a:solidFill>
                            <a:schemeClr val="accent2"/>
                          </a:solidFill>
                          <a:effectLst/>
                          <a:latin typeface="Times New Roman" panose="02020603050405020304" pitchFamily="18" charset="0"/>
                          <a:cs typeface="Times New Roman" panose="02020603050405020304" pitchFamily="18" charset="0"/>
                        </a:rPr>
                        <a:t>viết</a:t>
                      </a:r>
                      <a:r>
                        <a:rPr lang="en-US" sz="1800" b="1" dirty="0" smtClean="0">
                          <a:solidFill>
                            <a:schemeClr val="accent2"/>
                          </a:solidFill>
                          <a:effectLst/>
                          <a:latin typeface="Times New Roman" panose="02020603050405020304" pitchFamily="18" charset="0"/>
                          <a:cs typeface="Times New Roman" panose="02020603050405020304" pitchFamily="18" charset="0"/>
                        </a:rPr>
                        <a:t> </a:t>
                      </a:r>
                      <a:r>
                        <a:rPr lang="en-US" sz="1800" b="1" dirty="0" err="1" smtClean="0">
                          <a:solidFill>
                            <a:schemeClr val="accent2"/>
                          </a:solidFill>
                          <a:effectLst/>
                          <a:latin typeface="Times New Roman" panose="02020603050405020304" pitchFamily="18" charset="0"/>
                          <a:cs typeface="Times New Roman" panose="02020603050405020304" pitchFamily="18" charset="0"/>
                        </a:rPr>
                        <a:t>điều</a:t>
                      </a:r>
                      <a:r>
                        <a:rPr lang="en-US" sz="1800" b="1" dirty="0" smtClean="0">
                          <a:solidFill>
                            <a:schemeClr val="accent2"/>
                          </a:solidFill>
                          <a:effectLst/>
                          <a:latin typeface="Times New Roman" panose="02020603050405020304" pitchFamily="18" charset="0"/>
                          <a:cs typeface="Times New Roman" panose="02020603050405020304" pitchFamily="18" charset="0"/>
                        </a:rPr>
                        <a:t> </a:t>
                      </a:r>
                      <a:r>
                        <a:rPr lang="en-US" sz="1800" b="1" dirty="0" err="1" smtClean="0">
                          <a:solidFill>
                            <a:schemeClr val="accent2"/>
                          </a:solidFill>
                          <a:effectLst/>
                          <a:latin typeface="Times New Roman" panose="02020603050405020304" pitchFamily="18" charset="0"/>
                          <a:cs typeface="Times New Roman" panose="02020603050405020304" pitchFamily="18" charset="0"/>
                        </a:rPr>
                        <a:t>này</a:t>
                      </a:r>
                      <a:r>
                        <a:rPr lang="en-US" sz="1800" b="1" dirty="0" smtClean="0">
                          <a:solidFill>
                            <a:schemeClr val="accent2"/>
                          </a:solidFill>
                          <a:effectLst/>
                          <a:latin typeface="Times New Roman" panose="02020603050405020304" pitchFamily="18" charset="0"/>
                          <a:cs typeface="Times New Roman" panose="02020603050405020304" pitchFamily="18" charset="0"/>
                        </a:rPr>
                        <a:t> </a:t>
                      </a:r>
                      <a:r>
                        <a:rPr lang="en-US" sz="1800" b="1" dirty="0" err="1" smtClean="0">
                          <a:solidFill>
                            <a:schemeClr val="accent2"/>
                          </a:solidFill>
                          <a:effectLst/>
                          <a:latin typeface="Times New Roman" panose="02020603050405020304" pitchFamily="18" charset="0"/>
                          <a:cs typeface="Times New Roman" panose="02020603050405020304" pitchFamily="18" charset="0"/>
                        </a:rPr>
                        <a:t>ra</a:t>
                      </a:r>
                      <a:r>
                        <a:rPr lang="en-US" sz="1800" b="1" dirty="0" smtClean="0">
                          <a:solidFill>
                            <a:schemeClr val="accent2"/>
                          </a:solidFill>
                          <a:effectLst/>
                          <a:latin typeface="Times New Roman" panose="02020603050405020304" pitchFamily="18" charset="0"/>
                          <a:cs typeface="Times New Roman" panose="02020603050405020304" pitchFamily="18" charset="0"/>
                        </a:rPr>
                        <a:t> </a:t>
                      </a:r>
                      <a:r>
                        <a:rPr lang="en-US" sz="1800" b="1" dirty="0" err="1" smtClean="0">
                          <a:solidFill>
                            <a:schemeClr val="accent2"/>
                          </a:solidFill>
                          <a:effectLst/>
                          <a:latin typeface="Times New Roman" panose="02020603050405020304" pitchFamily="18" charset="0"/>
                          <a:cs typeface="Times New Roman" panose="02020603050405020304" pitchFamily="18" charset="0"/>
                        </a:rPr>
                        <a:t>để</a:t>
                      </a:r>
                      <a:r>
                        <a:rPr lang="vi-VN" sz="1800" b="1" dirty="0" smtClean="0">
                          <a:solidFill>
                            <a:schemeClr val="accent2"/>
                          </a:solidFill>
                          <a:effectLst/>
                          <a:latin typeface="Times New Roman" panose="02020603050405020304" pitchFamily="18" charset="0"/>
                          <a:cs typeface="Times New Roman" panose="02020603050405020304" pitchFamily="18" charset="0"/>
                        </a:rPr>
                        <a:t>.........................................................................................................</a:t>
                      </a:r>
                      <a:endParaRPr lang="en-US" sz="1800" b="1" dirty="0">
                        <a:solidFill>
                          <a:schemeClr val="accent2"/>
                        </a:solidFill>
                        <a:latin typeface="Times New Roman" panose="02020603050405020304" pitchFamily="18" charset="0"/>
                        <a:cs typeface="Times New Roman" panose="02020603050405020304" pitchFamily="18" charset="0"/>
                      </a:endParaRPr>
                    </a:p>
                  </a:txBody>
                  <a:tcPr marL="91447" marR="91447" marT="45707" marB="45707">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1277</Words>
  <Application>Microsoft Office PowerPoint</Application>
  <PresentationFormat>On-screen Show (4:3)</PresentationFormat>
  <Paragraphs>118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8.11.2021 ĐỌC MỞ RỘNG THEO THỂ LOẠI                                 HOA BÌM  </vt:lpstr>
      <vt:lpstr>8.11.2021 ĐỌC MỞ RỘNG THEO THỂ LOẠI                                       HOA BÌM </vt:lpstr>
      <vt:lpstr>12.11.2021 ĐỌC MỞ RỘNG THEO THỂ LOẠI                       HOA BÌM </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24</cp:revision>
  <dcterms:created xsi:type="dcterms:W3CDTF">2021-11-07T22:18:27Z</dcterms:created>
  <dcterms:modified xsi:type="dcterms:W3CDTF">2021-11-25T06:18:04Z</dcterms:modified>
</cp:coreProperties>
</file>