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F6AC6-8385-4F3B-83D0-B368D59AB716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A066A-5916-4861-A17B-3630A5093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5b63e258aa_1_3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5b63e258aa_1_3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TITLE &amp; SUB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745500" y="728800"/>
            <a:ext cx="7653000" cy="54004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1106400" y="1490800"/>
            <a:ext cx="2931300" cy="144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1106400" y="2823533"/>
            <a:ext cx="4071300" cy="23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Merriweather Light"/>
              <a:buNone/>
              <a:defRPr sz="1200">
                <a:solidFill>
                  <a:srgbClr val="999999"/>
                </a:solidFill>
                <a:latin typeface="Merriweather Light"/>
                <a:ea typeface="Merriweather Light"/>
                <a:cs typeface="Merriweather Light"/>
                <a:sym typeface="Merriweather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erriweather Light"/>
              <a:buNone/>
              <a:defRPr sz="1200"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7BCC2-0FFD-47D3-8618-07F374054CE4}" type="datetimeFigureOut">
              <a:rPr lang="en-US" smtClean="0"/>
              <a:pPr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46C0-DC3A-4877-B5B8-7C6B93D40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762000" y="228600"/>
            <a:ext cx="7084636" cy="9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/>
            <a:r>
              <a:rPr lang="vi-VN" sz="2400" dirty="0" smtClean="0">
                <a:solidFill>
                  <a:srgbClr val="FF0000"/>
                </a:solidFill>
              </a:rPr>
              <a:t>25</a:t>
            </a:r>
            <a:r>
              <a:rPr lang="vi-VN" sz="2400" dirty="0" smtClean="0">
                <a:solidFill>
                  <a:srgbClr val="FF0000"/>
                </a:solidFill>
              </a:rPr>
              <a:t>.11.2021</a:t>
            </a:r>
            <a:r>
              <a:rPr lang="vi-VN" sz="2400" dirty="0" smtClean="0">
                <a:solidFill>
                  <a:srgbClr val="FF0000"/>
                </a:solidFill>
              </a:rPr>
              <a:t/>
            </a:r>
            <a:br>
              <a:rPr lang="vi-VN" sz="2400" dirty="0" smtClean="0">
                <a:solidFill>
                  <a:srgbClr val="FF0000"/>
                </a:solidFill>
              </a:rPr>
            </a:br>
            <a:r>
              <a:rPr lang="vi-VN" sz="2400" dirty="0" smtClean="0">
                <a:solidFill>
                  <a:srgbClr val="FF0000"/>
                </a:solidFill>
              </a:rPr>
              <a:t>Tiết 33,34           </a:t>
            </a:r>
            <a:r>
              <a:rPr lang="vi-VN" sz="2800" dirty="0" smtClean="0">
                <a:solidFill>
                  <a:srgbClr val="FF0000"/>
                </a:solidFill>
              </a:rPr>
              <a:t>THỰC HÀNH TIẾNG VIỆT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17526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tập 1/ trang 67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,68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phồn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ồn ào 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phồn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 triển tốt đẹp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buôn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nập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ồn 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xưa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phồn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pháp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so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sánh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phố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mắc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cửi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đường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cờ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giúp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lang="vi-VN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ì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sầm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/>
              <a:t>c.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láy</a:t>
            </a:r>
            <a:r>
              <a:rPr lang="en-US" dirty="0"/>
              <a:t> “</a:t>
            </a:r>
            <a:r>
              <a:rPr lang="en-US" dirty="0" err="1"/>
              <a:t>ngẩn</a:t>
            </a:r>
            <a:r>
              <a:rPr lang="en-US" dirty="0"/>
              <a:t> </a:t>
            </a:r>
            <a:r>
              <a:rPr lang="en-US" dirty="0" err="1"/>
              <a:t>ngơ</a:t>
            </a:r>
            <a:r>
              <a:rPr lang="en-US" dirty="0" smtClean="0"/>
              <a:t>”</a:t>
            </a:r>
            <a:r>
              <a:rPr lang="vi-VN" dirty="0" smtClean="0"/>
              <a:t> có tác dụng</a:t>
            </a:r>
            <a:r>
              <a:rPr lang="en-US" dirty="0" smtClean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trạng</a:t>
            </a:r>
            <a:r>
              <a:rPr lang="en-US" dirty="0"/>
              <a:t> </a:t>
            </a:r>
            <a:r>
              <a:rPr lang="en-US" dirty="0" err="1"/>
              <a:t>thái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cuốn</a:t>
            </a:r>
            <a:r>
              <a:rPr lang="en-US" dirty="0"/>
              <a:t> </a:t>
            </a:r>
            <a:r>
              <a:rPr lang="en-US" dirty="0" err="1"/>
              <a:t>hút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ngỡ</a:t>
            </a:r>
            <a:r>
              <a:rPr lang="en-US" dirty="0"/>
              <a:t> </a:t>
            </a:r>
            <a:r>
              <a:rPr lang="en-US" dirty="0" err="1"/>
              <a:t>ngàng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vẻ</a:t>
            </a:r>
            <a:r>
              <a:rPr lang="en-US" dirty="0"/>
              <a:t> </a:t>
            </a:r>
            <a:r>
              <a:rPr lang="en-US" dirty="0" err="1"/>
              <a:t>xa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, </a:t>
            </a:r>
            <a:r>
              <a:rPr lang="en-US" dirty="0" err="1"/>
              <a:t>sầm</a:t>
            </a:r>
            <a:r>
              <a:rPr lang="en-US" dirty="0"/>
              <a:t> </a:t>
            </a:r>
            <a:r>
              <a:rPr lang="en-US" dirty="0" err="1"/>
              <a:t>uất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phố</a:t>
            </a:r>
            <a:r>
              <a:rPr lang="en-US" dirty="0"/>
              <a:t> </a:t>
            </a:r>
            <a:r>
              <a:rPr lang="en-US" dirty="0" err="1"/>
              <a:t>phường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d.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”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sắc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hay </a:t>
            </a:r>
            <a:r>
              <a:rPr lang="en-US" dirty="0" err="1"/>
              <a:t>hơn</a:t>
            </a:r>
            <a:r>
              <a:rPr lang="en-US" dirty="0"/>
              <a:t> so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dirty="0"/>
              <a:t>Bài 2/ trang 68</a:t>
            </a:r>
            <a:endParaRPr lang="en-US" dirty="0"/>
          </a:p>
          <a:p>
            <a:pPr lvl="0">
              <a:buNone/>
            </a:pPr>
            <a:r>
              <a:rPr lang="en-US" dirty="0"/>
              <a:t>a.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sẵn</a:t>
            </a:r>
            <a:r>
              <a:rPr lang="en-US" dirty="0"/>
              <a:t>”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vi-VN" dirty="0" smtClean="0"/>
              <a:t>ó</a:t>
            </a:r>
            <a:r>
              <a:rPr lang="en-US" dirty="0" smtClean="0"/>
              <a:t>.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lựa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sẵn</a:t>
            </a:r>
            <a:r>
              <a:rPr lang="en-US" dirty="0"/>
              <a:t>”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nhằm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trù</a:t>
            </a:r>
            <a:r>
              <a:rPr lang="en-US" dirty="0"/>
              <a:t> </a:t>
            </a:r>
            <a:r>
              <a:rPr lang="en-US" dirty="0" err="1" smtClean="0"/>
              <a:t>phú</a:t>
            </a:r>
            <a:r>
              <a:rPr lang="vi-VN" dirty="0" smtClean="0"/>
              <a:t> ở Tháp Mười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None/>
            </a:pPr>
            <a:r>
              <a:rPr lang="en-US" dirty="0"/>
              <a:t>b.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điệp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sẵn</a:t>
            </a:r>
            <a:r>
              <a:rPr lang="en-US" dirty="0" smtClean="0"/>
              <a:t>”.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6755071"/>
              </p:ext>
            </p:extLst>
          </p:nvPr>
        </p:nvGraphicFramePr>
        <p:xfrm>
          <a:off x="31376" y="31377"/>
          <a:ext cx="9112624" cy="8290560"/>
        </p:xfrm>
        <a:graphic>
          <a:graphicData uri="http://schemas.openxmlformats.org/drawingml/2006/table">
            <a:tbl>
              <a:tblPr firstRow="1" bandRow="1"/>
              <a:tblGrid>
                <a:gridCol w="7664824"/>
                <a:gridCol w="1447800"/>
              </a:tblGrid>
              <a:tr h="853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Câu</a:t>
                      </a:r>
                      <a:endParaRPr lang="en-US" sz="2400" b="1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Từ</a:t>
                      </a:r>
                      <a:r>
                        <a:rPr lang="en-US" sz="24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strike="noStrike" cap="non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điền</a:t>
                      </a:r>
                      <a:r>
                        <a:rPr lang="en-US" sz="24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1" i="0" u="none" strike="noStrike" cap="non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vào</a:t>
                      </a:r>
                      <a:endParaRPr lang="en-US" sz="2400" b="1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  <a:sym typeface="Arial"/>
                      </a:endParaRPr>
                    </a:p>
                  </a:txBody>
                  <a:tcPr marT="60960" marB="60960"/>
                </a:tc>
              </a:tr>
              <a:tr h="567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Để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giải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quyết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vấn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đề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này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các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em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nên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chủ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động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những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phương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án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giải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quyết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a.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hoàn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thành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2.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Bạn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Nga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bạn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Nam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làm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lớp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trưởng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b. con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3.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ơi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mẹ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cháu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bảo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đem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sang…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một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ít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cam ạ!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chú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85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4.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Ngày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chia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tay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mái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trương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Tiểu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học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tôi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đã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cho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người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bạn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thân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nhất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của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mình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một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món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quà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nhỏ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để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làm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kỉ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niệm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d. lung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linh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567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5.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Một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văn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cần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có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ba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phần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: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mở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,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thân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và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kết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đ. Long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lanh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567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6.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Sau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buổi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học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hôm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nay,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các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em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về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nhà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nhớ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những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bài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tập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còn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lại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nhé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!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e.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đề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xuất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7.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Người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thợ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săn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bị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một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hổ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tấn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công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g.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đề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cử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85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…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mèo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ấy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là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món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quà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đặc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biệt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mà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bà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ngoại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đã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mang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từ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quê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lên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cho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tôi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vào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dịp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hè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năm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ngoái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en-US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biếu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9.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Đôi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mắt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nó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như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hai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hòn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bi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ve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.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i.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hoàn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chỉnh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10.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Bóng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trăng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…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trên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mặt</a:t>
                      </a:r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nước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k. </a:t>
                      </a:r>
                      <a:r>
                        <a:rPr lang="en-US" sz="24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/>
                          <a:cs typeface="Times New Roman" pitchFamily="18" charset="0"/>
                          <a:sym typeface="Arial"/>
                        </a:rPr>
                        <a:t>tặng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" y="152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i="0" u="none" strike="noStrike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Bài</a:t>
            </a:r>
            <a:r>
              <a:rPr lang="vi-VN" b="1" i="0" u="none" strike="noStrike" cap="none" baseline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3/68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28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18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36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05400" y="571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6488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708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0000"/>
                </a:solidFill>
              </a:rPr>
              <a:t>đ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792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2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4"/>
          <p:cNvSpPr txBox="1">
            <a:spLocks noGrp="1"/>
          </p:cNvSpPr>
          <p:nvPr>
            <p:ph type="subTitle" idx="1"/>
          </p:nvPr>
        </p:nvSpPr>
        <p:spPr>
          <a:xfrm>
            <a:off x="762000" y="762000"/>
            <a:ext cx="7620000" cy="53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4/69</a:t>
            </a:r>
          </a:p>
          <a:p>
            <a:pPr lvl="0"/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ngắn ngủi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 tha,dân dã,mộc mạc,tha thiết,ngọt ngào,bâng khuâng,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 noChangeArrowheads="1"/>
          </p:cNvSpPr>
          <p:nvPr/>
        </p:nvSpPr>
        <p:spPr>
          <a:xfrm>
            <a:off x="152400" y="152400"/>
            <a:ext cx="8991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600" b="1" dirty="0" smtClean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TẬP:</a:t>
            </a:r>
            <a:endParaRPr lang="en-US" altLang="en-US" sz="3600" b="1" dirty="0">
              <a:solidFill>
                <a:srgbClr val="C00000"/>
              </a:solidFill>
              <a:highlight>
                <a:srgbClr val="C0C0C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 noChangeArrowheads="1"/>
          </p:cNvSpPr>
          <p:nvPr/>
        </p:nvSpPr>
        <p:spPr bwMode="auto">
          <a:xfrm>
            <a:off x="533400" y="1397000"/>
            <a:ext cx="7391400" cy="1811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图片 41" descr="未标题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562600"/>
            <a:ext cx="9150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539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ChangeArrowheads="1"/>
          </p:cNvSpPr>
          <p:nvPr/>
        </p:nvSpPr>
        <p:spPr>
          <a:xfrm>
            <a:off x="304800" y="1219200"/>
            <a:ext cx="8991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tự học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vi-VN" sz="2800" dirty="0" smtClean="0">
                <a:latin typeface="+mj-lt"/>
              </a:rPr>
              <a:t>Hãy </a:t>
            </a:r>
            <a:r>
              <a:rPr lang="vi-VN" sz="2800" dirty="0">
                <a:latin typeface="+mj-lt"/>
              </a:rPr>
              <a:t>tìm </a:t>
            </a:r>
            <a:r>
              <a:rPr lang="en-US" sz="2800" dirty="0" err="1">
                <a:latin typeface="+mj-lt"/>
              </a:rPr>
              <a:t>thêm</a:t>
            </a: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ví dụ các bài thơ được sáng tác bằng thể thơ lục bát và chỉ ra các yếu tố của thể thơ trong </a:t>
            </a:r>
            <a:r>
              <a:rPr lang="en-US" sz="2800" dirty="0" err="1">
                <a:latin typeface="+mj-lt"/>
              </a:rPr>
              <a:t>bài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thơ</a:t>
            </a:r>
            <a:r>
              <a:rPr lang="vi-VN" sz="2800" dirty="0">
                <a:latin typeface="+mj-lt"/>
              </a:rPr>
              <a:t> đó? </a:t>
            </a:r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- Chuẩn bị bài : </a:t>
            </a:r>
          </a:p>
          <a:p>
            <a:r>
              <a:rPr lang="vi-VN" sz="2800" dirty="0" smtClean="0">
                <a:latin typeface="+mj-lt"/>
              </a:rPr>
              <a:t>Đọc mở rộng theo thể loại: Hoa Bìm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84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641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25.11.2021 Tiết 33,34           THỰC HÀNH TIẾNG VIỆT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24</cp:revision>
  <dcterms:created xsi:type="dcterms:W3CDTF">2021-11-01T08:54:12Z</dcterms:created>
  <dcterms:modified xsi:type="dcterms:W3CDTF">2021-11-25T06:01:03Z</dcterms:modified>
</cp:coreProperties>
</file>