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80E7-78E2-494E-B620-6958208890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3DBAC-611B-4A0D-A3A8-CE38012D3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80E7-78E2-494E-B620-6958208890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3DBAC-611B-4A0D-A3A8-CE38012D3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80E7-78E2-494E-B620-6958208890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3DBAC-611B-4A0D-A3A8-CE38012D3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80E7-78E2-494E-B620-6958208890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3DBAC-611B-4A0D-A3A8-CE38012D3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80E7-78E2-494E-B620-6958208890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3DBAC-611B-4A0D-A3A8-CE38012D3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80E7-78E2-494E-B620-6958208890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3DBAC-611B-4A0D-A3A8-CE38012D3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80E7-78E2-494E-B620-6958208890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3DBAC-611B-4A0D-A3A8-CE38012D3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80E7-78E2-494E-B620-6958208890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3DBAC-611B-4A0D-A3A8-CE38012D3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80E7-78E2-494E-B620-6958208890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3DBAC-611B-4A0D-A3A8-CE38012D3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80E7-78E2-494E-B620-6958208890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3DBAC-611B-4A0D-A3A8-CE38012D3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780E7-78E2-494E-B620-6958208890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3DBAC-611B-4A0D-A3A8-CE38012D3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780E7-78E2-494E-B620-695820889009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3DBAC-611B-4A0D-A3A8-CE38012D3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2133600"/>
          </a:xfrm>
        </p:spPr>
        <p:txBody>
          <a:bodyPr>
            <a:normAutofit fontScale="90000"/>
          </a:bodyPr>
          <a:lstStyle/>
          <a:p>
            <a:pPr algn="l"/>
            <a:r>
              <a:rPr lang="vi-VN" sz="3100" b="1" dirty="0" smtClean="0">
                <a:solidFill>
                  <a:srgbClr val="FF0000"/>
                </a:solidFill>
              </a:rPr>
              <a:t/>
            </a:r>
            <a:br>
              <a:rPr lang="vi-VN" sz="3100" b="1" dirty="0" smtClean="0">
                <a:solidFill>
                  <a:srgbClr val="FF0000"/>
                </a:solidFill>
              </a:rPr>
            </a:br>
            <a:r>
              <a:rPr lang="vi-VN" sz="3100" b="1" dirty="0">
                <a:solidFill>
                  <a:srgbClr val="FF0000"/>
                </a:solidFill>
              </a:rPr>
              <a:t/>
            </a:r>
            <a:br>
              <a:rPr lang="vi-VN" sz="3100" b="1" dirty="0">
                <a:solidFill>
                  <a:srgbClr val="FF0000"/>
                </a:solidFill>
              </a:rPr>
            </a:br>
            <a:r>
              <a:rPr lang="vi-VN" sz="3100" b="1" dirty="0" smtClean="0">
                <a:solidFill>
                  <a:srgbClr val="FF0000"/>
                </a:solidFill>
              </a:rPr>
              <a:t>5</a:t>
            </a:r>
            <a:r>
              <a:rPr lang="vi-VN" sz="3100" b="1" dirty="0" smtClean="0">
                <a:solidFill>
                  <a:srgbClr val="FF0000"/>
                </a:solidFill>
              </a:rPr>
              <a:t>.11.2021</a:t>
            </a:r>
            <a:br>
              <a:rPr lang="vi-VN" sz="3100" b="1" dirty="0" smtClean="0">
                <a:solidFill>
                  <a:srgbClr val="FF0000"/>
                </a:solidFill>
              </a:rPr>
            </a:br>
            <a:r>
              <a:rPr lang="vi-VN" sz="3100" b="1" dirty="0" smtClean="0">
                <a:solidFill>
                  <a:srgbClr val="FF0000"/>
                </a:solidFill>
              </a:rPr>
              <a:t>Tiết 32</a:t>
            </a:r>
            <a:r>
              <a:rPr lang="vi-VN" sz="3100" b="1" dirty="0" smtClean="0">
                <a:solidFill>
                  <a:srgbClr val="FF0000"/>
                </a:solidFill>
              </a:rPr>
              <a:t/>
            </a:r>
            <a:br>
              <a:rPr lang="vi-VN" sz="3100" b="1" dirty="0" smtClean="0">
                <a:solidFill>
                  <a:srgbClr val="FF0000"/>
                </a:solidFill>
              </a:rPr>
            </a:br>
            <a:r>
              <a:rPr lang="nl-NL" sz="2700" b="1" dirty="0" smtClean="0">
                <a:solidFill>
                  <a:srgbClr val="FF0000"/>
                </a:solidFill>
              </a:rPr>
              <a:t>ĐỌC </a:t>
            </a:r>
            <a:r>
              <a:rPr lang="nl-NL" sz="2700" b="1" dirty="0">
                <a:solidFill>
                  <a:srgbClr val="FF0000"/>
                </a:solidFill>
              </a:rPr>
              <a:t>KẾT NỐI CHỦ ĐIỂM</a:t>
            </a:r>
            <a:r>
              <a:rPr lang="en-US" sz="3100" dirty="0">
                <a:solidFill>
                  <a:srgbClr val="FF0000"/>
                </a:solidFill>
              </a:rPr>
              <a:t/>
            </a:r>
            <a:br>
              <a:rPr lang="en-US" sz="3100" dirty="0">
                <a:solidFill>
                  <a:srgbClr val="FF0000"/>
                </a:solidFill>
              </a:rPr>
            </a:br>
            <a:r>
              <a:rPr lang="vi-VN" sz="3100" dirty="0">
                <a:solidFill>
                  <a:srgbClr val="FF0000"/>
                </a:solidFill>
              </a:rPr>
              <a:t> </a:t>
            </a:r>
            <a:r>
              <a:rPr lang="vi-VN" sz="3100" dirty="0" smtClean="0">
                <a:solidFill>
                  <a:srgbClr val="FF0000"/>
                </a:solidFill>
              </a:rPr>
              <a:t>       </a:t>
            </a:r>
            <a:r>
              <a:rPr lang="nl-NL" sz="3100" b="1" dirty="0" smtClean="0">
                <a:solidFill>
                  <a:srgbClr val="FF0000"/>
                </a:solidFill>
              </a:rPr>
              <a:t>VỀ</a:t>
            </a:r>
            <a:r>
              <a:rPr lang="vi-VN" sz="3100" b="1" dirty="0" smtClean="0">
                <a:solidFill>
                  <a:srgbClr val="FF0000"/>
                </a:solidFill>
              </a:rPr>
              <a:t> </a:t>
            </a:r>
            <a:r>
              <a:rPr lang="vi-VN" sz="3100" b="1" dirty="0">
                <a:solidFill>
                  <a:srgbClr val="FF0000"/>
                </a:solidFill>
              </a:rPr>
              <a:t>BÀI CA DAO </a:t>
            </a:r>
            <a:r>
              <a:rPr lang="vi-VN" sz="3100" b="1" dirty="0" smtClean="0">
                <a:solidFill>
                  <a:srgbClr val="FF0000"/>
                </a:solidFill>
              </a:rPr>
              <a:t>ĐỨNG </a:t>
            </a:r>
            <a:r>
              <a:rPr lang="vi-VN" sz="3100" b="1" dirty="0">
                <a:solidFill>
                  <a:srgbClr val="FF0000"/>
                </a:solidFill>
              </a:rPr>
              <a:t>BÊN NI ĐỒNG, </a:t>
            </a:r>
            <a:r>
              <a:rPr lang="vi-VN" sz="3100" b="1" dirty="0" smtClean="0">
                <a:solidFill>
                  <a:srgbClr val="FF0000"/>
                </a:solidFill>
              </a:rPr>
              <a:t>                         NGÓ BÊN </a:t>
            </a:r>
            <a:r>
              <a:rPr lang="vi-VN" sz="3100" b="1" dirty="0">
                <a:solidFill>
                  <a:srgbClr val="FF0000"/>
                </a:solidFill>
              </a:rPr>
              <a:t>TÊ </a:t>
            </a:r>
            <a:r>
              <a:rPr lang="vi-VN" sz="3100" b="1" dirty="0" smtClean="0">
                <a:solidFill>
                  <a:srgbClr val="FF0000"/>
                </a:solidFill>
              </a:rPr>
              <a:t>ĐỒNG...</a:t>
            </a:r>
            <a:r>
              <a:rPr lang="en-US" dirty="0"/>
              <a:t/>
            </a:r>
            <a:br>
              <a:rPr lang="en-US" dirty="0"/>
            </a:br>
            <a:r>
              <a:rPr lang="nl-NL" b="1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133600"/>
            <a:ext cx="8229600" cy="3886200"/>
          </a:xfrm>
        </p:spPr>
        <p:txBody>
          <a:bodyPr>
            <a:normAutofit/>
          </a:bodyPr>
          <a:lstStyle/>
          <a:p>
            <a:pPr algn="l"/>
            <a:r>
              <a:rPr lang="pt-BR" sz="2400" b="1" dirty="0">
                <a:solidFill>
                  <a:schemeClr val="tx1"/>
                </a:solidFill>
              </a:rPr>
              <a:t>I. Tìm hiểu chung</a:t>
            </a:r>
            <a:endParaRPr lang="en-US" sz="2400" dirty="0">
              <a:solidFill>
                <a:schemeClr val="tx1"/>
              </a:solidFill>
            </a:endParaRPr>
          </a:p>
          <a:p>
            <a:pPr algn="l"/>
            <a:r>
              <a:rPr lang="en-US" sz="2400" b="1" i="1" dirty="0">
                <a:solidFill>
                  <a:schemeClr val="tx1"/>
                </a:solidFill>
              </a:rPr>
              <a:t>1. </a:t>
            </a:r>
            <a:r>
              <a:rPr lang="en-US" sz="2400" b="1" i="1" dirty="0" err="1">
                <a:solidFill>
                  <a:schemeClr val="tx1"/>
                </a:solidFill>
              </a:rPr>
              <a:t>Tác</a:t>
            </a:r>
            <a:r>
              <a:rPr lang="en-US" sz="2400" b="1" i="1" dirty="0">
                <a:solidFill>
                  <a:schemeClr val="tx1"/>
                </a:solidFill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</a:rPr>
              <a:t>giả</a:t>
            </a:r>
            <a:r>
              <a:rPr lang="vi-VN" sz="2400" b="1" i="1" dirty="0" smtClean="0">
                <a:solidFill>
                  <a:schemeClr val="tx1"/>
                </a:solidFill>
              </a:rPr>
              <a:t>, tác phẩm</a:t>
            </a:r>
            <a:endParaRPr lang="en-US" sz="2400" dirty="0">
              <a:solidFill>
                <a:schemeClr val="tx1"/>
              </a:solidFill>
            </a:endParaRPr>
          </a:p>
          <a:p>
            <a:pPr algn="l"/>
            <a:r>
              <a:rPr lang="en-CA" sz="2400" dirty="0">
                <a:solidFill>
                  <a:schemeClr val="tx1"/>
                </a:solidFill>
              </a:rPr>
              <a:t>- </a:t>
            </a:r>
            <a:r>
              <a:rPr lang="en-CA" sz="2400" dirty="0" err="1">
                <a:solidFill>
                  <a:schemeClr val="tx1"/>
                </a:solidFill>
              </a:rPr>
              <a:t>Tên</a:t>
            </a:r>
            <a:r>
              <a:rPr lang="en-CA" sz="2400" dirty="0">
                <a:solidFill>
                  <a:schemeClr val="tx1"/>
                </a:solidFill>
              </a:rPr>
              <a:t>: </a:t>
            </a:r>
            <a:r>
              <a:rPr lang="en-US" sz="2400" dirty="0" err="1">
                <a:solidFill>
                  <a:schemeClr val="tx1"/>
                </a:solidFill>
              </a:rPr>
              <a:t>Bùi</a:t>
            </a:r>
            <a:r>
              <a:rPr lang="vi-VN" sz="2400" dirty="0">
                <a:solidFill>
                  <a:schemeClr val="tx1"/>
                </a:solidFill>
              </a:rPr>
              <a:t> Mạnh </a:t>
            </a:r>
            <a:r>
              <a:rPr lang="vi-VN" sz="2400" dirty="0" smtClean="0">
                <a:solidFill>
                  <a:schemeClr val="tx1"/>
                </a:solidFill>
              </a:rPr>
              <a:t>Nhị</a:t>
            </a:r>
            <a:endParaRPr lang="en-US" sz="2400" dirty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en-CA" sz="2400" dirty="0" err="1" smtClean="0">
                <a:solidFill>
                  <a:schemeClr val="tx1"/>
                </a:solidFill>
              </a:rPr>
              <a:t>Quê</a:t>
            </a:r>
            <a:r>
              <a:rPr lang="en-CA" sz="2400" dirty="0" smtClean="0">
                <a:solidFill>
                  <a:schemeClr val="tx1"/>
                </a:solidFill>
              </a:rPr>
              <a:t> </a:t>
            </a:r>
            <a:r>
              <a:rPr lang="en-CA" sz="2400" dirty="0" err="1" smtClean="0">
                <a:solidFill>
                  <a:schemeClr val="tx1"/>
                </a:solidFill>
              </a:rPr>
              <a:t>quán</a:t>
            </a:r>
            <a:r>
              <a:rPr lang="en-CA" sz="2400" dirty="0" smtClean="0">
                <a:solidFill>
                  <a:schemeClr val="tx1"/>
                </a:solidFill>
              </a:rPr>
              <a:t>: </a:t>
            </a:r>
            <a:r>
              <a:rPr lang="en-US" sz="2400" dirty="0" smtClean="0">
                <a:solidFill>
                  <a:schemeClr val="tx1"/>
                </a:solidFill>
              </a:rPr>
              <a:t>Nam</a:t>
            </a:r>
            <a:r>
              <a:rPr lang="vi-VN" sz="2400" dirty="0" smtClean="0">
                <a:solidFill>
                  <a:schemeClr val="tx1"/>
                </a:solidFill>
              </a:rPr>
              <a:t> Định</a:t>
            </a:r>
          </a:p>
          <a:p>
            <a:pPr algn="l"/>
            <a:r>
              <a:rPr lang="vi-VN" sz="2400" dirty="0" smtClean="0">
                <a:solidFill>
                  <a:schemeClr val="tx1"/>
                </a:solidFill>
              </a:rPr>
              <a:t>2.</a:t>
            </a:r>
            <a:r>
              <a:rPr lang="vi-VN" sz="2400" dirty="0">
                <a:solidFill>
                  <a:schemeClr val="tx1"/>
                </a:solidFill>
              </a:rPr>
              <a:t> </a:t>
            </a:r>
            <a:r>
              <a:rPr lang="vi-VN" sz="2400" b="1" dirty="0">
                <a:solidFill>
                  <a:schemeClr val="tx1"/>
                </a:solidFill>
              </a:rPr>
              <a:t>Xuất xứ</a:t>
            </a:r>
            <a:r>
              <a:rPr lang="vi-VN" sz="2400" dirty="0">
                <a:solidFill>
                  <a:schemeClr val="tx1"/>
                </a:solidFill>
              </a:rPr>
              <a:t>: </a:t>
            </a:r>
            <a:r>
              <a:rPr lang="en-US" sz="2400" dirty="0" err="1">
                <a:solidFill>
                  <a:schemeClr val="tx1"/>
                </a:solidFill>
              </a:rPr>
              <a:t>Trích</a:t>
            </a:r>
            <a:r>
              <a:rPr lang="en-US" sz="2400" dirty="0">
                <a:solidFill>
                  <a:schemeClr val="tx1"/>
                </a:solidFill>
              </a:rPr>
              <a:t> </a:t>
            </a:r>
            <a:r>
              <a:rPr lang="en-US" sz="2400" i="1" dirty="0" err="1">
                <a:solidFill>
                  <a:schemeClr val="tx1"/>
                </a:solidFill>
              </a:rPr>
              <a:t>Bình</a:t>
            </a:r>
            <a:r>
              <a:rPr lang="en-US" sz="2400" i="1" dirty="0">
                <a:solidFill>
                  <a:schemeClr val="tx1"/>
                </a:solidFill>
              </a:rPr>
              <a:t> </a:t>
            </a:r>
            <a:r>
              <a:rPr lang="en-US" sz="2400" i="1" dirty="0" err="1">
                <a:solidFill>
                  <a:schemeClr val="tx1"/>
                </a:solidFill>
              </a:rPr>
              <a:t>giảng</a:t>
            </a:r>
            <a:r>
              <a:rPr lang="en-US" sz="2400" i="1" dirty="0">
                <a:solidFill>
                  <a:schemeClr val="tx1"/>
                </a:solidFill>
              </a:rPr>
              <a:t> ca </a:t>
            </a:r>
            <a:r>
              <a:rPr lang="en-US" sz="2400" i="1" dirty="0" err="1">
                <a:solidFill>
                  <a:schemeClr val="tx1"/>
                </a:solidFill>
              </a:rPr>
              <a:t>dao</a:t>
            </a:r>
            <a:r>
              <a:rPr lang="en-US" sz="2400" dirty="0">
                <a:solidFill>
                  <a:schemeClr val="tx1"/>
                </a:solidFill>
              </a:rPr>
              <a:t> (1992).</a:t>
            </a:r>
          </a:p>
          <a:p>
            <a:pPr algn="l">
              <a:buFontTx/>
              <a:buChar char="-"/>
            </a:pPr>
            <a:endParaRPr lang="en-US" sz="3400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0" y="1752600"/>
            <a:ext cx="8382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2400" b="1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 Tìm hiểu văn bản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Nêu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ca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dao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vẻ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đẹp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Nêu ra cái đẹp, cái hay của bài ca dao: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Hai cái đẹp: cánh đồng lúa mênh mông và cô gái thăm đồng trẻ trung, duyên dáng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→ Đều được miêu tả rất hay.</a:t>
            </a:r>
            <a:endParaRPr kumimoji="0" lang="vi-V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28600" y="228601"/>
            <a:ext cx="8763000" cy="1371599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1.11.2021</a:t>
            </a:r>
            <a:br>
              <a:rPr kumimoji="0" lang="vi-VN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ĐỌC KẾT NỐI CHỦ ĐIỂM</a:t>
            </a:r>
            <a: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VỀ</a:t>
            </a:r>
            <a:r>
              <a:rPr kumimoji="0" lang="vi-VN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BÀI CA DAO “ĐỨNG BÊN NI ĐỒNG,</a:t>
            </a:r>
            <a:r>
              <a:rPr kumimoji="0" lang="vi-VN" sz="9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vi-VN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NGÓ BÊN TÊ ĐỒNG”</a:t>
            </a: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04800" y="1371600"/>
            <a:ext cx="86868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Phân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ca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dao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vi-VN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 </a:t>
            </a:r>
            <a:r>
              <a:rPr kumimoji="0" lang="vi-VN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 đầu, cô gái đã xuất hiện: cô gái đã miêu tả, giới thiệu rất cụ thể chỗ đứng cũng như cách quan sát cánh đồng.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→ Cô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gái hiện lên: đứng bên ni đồng rồi lại đứng bên tê đồng, ngắm nhìn cảnh vật từ nhiều phía.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28600" y="228601"/>
            <a:ext cx="8763000" cy="1371599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1.11.2021</a:t>
            </a:r>
            <a:br>
              <a:rPr kumimoji="0" lang="vi-VN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ĐỌC KẾT NỐI CHỦ ĐIỂM</a:t>
            </a:r>
            <a: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VỀ</a:t>
            </a:r>
            <a:r>
              <a:rPr kumimoji="0" lang="vi-VN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BÀI CA DAO “ĐỨNG BÊN NI ĐỒNG,</a:t>
            </a:r>
            <a:r>
              <a:rPr kumimoji="0" lang="vi-VN" sz="9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vi-VN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NGÓ BÊ TÊ ĐỒNG”</a:t>
            </a: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04800" y="1447800"/>
            <a:ext cx="8534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Người nghe đồng cảm, như cùng cô gái đi thăm đồng, cùng vị trí đứng và ngắm nhìn.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Cảm giác về sự mênh mông, bát ngát</a:t>
            </a:r>
            <a:r>
              <a:rPr kumimoji="0" lang="vi-VN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của cánh đồng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28600" y="228601"/>
            <a:ext cx="8763000" cy="1371599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1.11.2021</a:t>
            </a:r>
            <a:br>
              <a:rPr kumimoji="0" lang="vi-VN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ĐỌC KẾT NỐI CHỦ ĐIỂM</a:t>
            </a:r>
            <a: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VỀ</a:t>
            </a:r>
            <a:r>
              <a:rPr kumimoji="0" lang="vi-VN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BÀI CA DAO “ĐỨNG BÊN NI ĐỒNG,</a:t>
            </a:r>
            <a:r>
              <a:rPr kumimoji="0" lang="vi-VN" sz="9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vi-VN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NGÓ BÊ TÊ ĐỒNG”</a:t>
            </a: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04800" y="1600200"/>
            <a:ext cx="8534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</a:t>
            </a:r>
            <a:r>
              <a:rPr kumimoji="0" lang="vi-V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ai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cuối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ca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dao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Tập trung ngắm nhìn, quan sát, tả "chẽn lúa đòng đòng" đang phất phơ dưới "ngọn nắng hồng ban mai".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→ Miêu tả cảnh vật tươi đẹp của thiên nhiên.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Tả "chẽn lúa đòng đòng" trong mối liên hệ so sánh với bản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thân cô</a:t>
            </a:r>
            <a:r>
              <a:rPr kumimoji="0" lang="vi-VN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gái.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28600" y="228601"/>
            <a:ext cx="8763000" cy="1371599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1.11.2021</a:t>
            </a:r>
            <a:br>
              <a:rPr kumimoji="0" lang="vi-VN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ĐỌC KẾT NỐI CHỦ ĐIỂM</a:t>
            </a:r>
            <a: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VỀ</a:t>
            </a:r>
            <a:r>
              <a:rPr kumimoji="0" lang="vi-VN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BÀI CA DAO “ĐỨNG BÊN NI ĐỒNG,</a:t>
            </a:r>
            <a:r>
              <a:rPr kumimoji="0" lang="vi-VN" sz="9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vi-VN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NGÓ BÊ TÊ ĐỒNG”</a:t>
            </a: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04800" y="1524000"/>
            <a:ext cx="8458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vi-VN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Cảm nhận của tác giả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yêu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mến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trân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trọng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vẻ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đẹp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thiên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nhiên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con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bất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ngờ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thú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vị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bởi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sâu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sắc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vi-VN" sz="240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 dao.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28600" y="228601"/>
            <a:ext cx="8763000" cy="1371599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1.11.2021</a:t>
            </a:r>
            <a:br>
              <a:rPr kumimoji="0" lang="vi-VN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ĐỌC KẾT NỐI CHỦ ĐIỂM</a:t>
            </a:r>
            <a: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VỀ</a:t>
            </a:r>
            <a:r>
              <a:rPr kumimoji="0" lang="vi-VN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BÀI CA DAO “ĐỨNG BÊN NI ĐỒNG,</a:t>
            </a:r>
            <a:r>
              <a:rPr kumimoji="0" lang="vi-VN" sz="9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vi-VN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NGÓ BÊ TÊ ĐỒNG”</a:t>
            </a: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04800" y="2057400"/>
            <a:ext cx="8610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III. Tổng kết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Nội dung – Ý nghĩa: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</a:t>
            </a:r>
            <a:r>
              <a:rPr lang="vi-VN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ăn bản cho thấy v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ẻ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đẹp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về nội dung và bố cục</a:t>
            </a:r>
            <a:r>
              <a:rPr kumimoji="0" lang="vi-VN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ca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dao.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 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Nghệ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thuật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Nghệ thuật phân tích sâu sắc. </a:t>
            </a:r>
            <a:endParaRPr kumimoji="0" lang="vi-V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28600" y="228601"/>
            <a:ext cx="8763000" cy="1371599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vi-VN" sz="3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1.11.2021</a:t>
            </a:r>
            <a:br>
              <a:rPr kumimoji="0" lang="vi-VN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ĐỌC KẾT NỐI CHỦ ĐIỂM</a:t>
            </a:r>
            <a: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VỀ</a:t>
            </a:r>
            <a:r>
              <a:rPr kumimoji="0" lang="vi-VN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BÀI CA DAO “ĐỨNG BÊN NI ĐỒNG,</a:t>
            </a:r>
            <a:r>
              <a:rPr kumimoji="0" lang="vi-VN" sz="9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vi-VN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NGÓ BÊ TÊ ĐỒNG”</a:t>
            </a: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208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5.11.2021 Tiết 32 ĐỌC KẾT NỐI CHỦ ĐIỂM         VỀ BÀI CA DAO ĐỨNG BÊN NI ĐỒNG,                          NGÓ BÊN TÊ ĐỒNG...   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22</cp:revision>
  <dcterms:created xsi:type="dcterms:W3CDTF">2021-10-31T14:13:14Z</dcterms:created>
  <dcterms:modified xsi:type="dcterms:W3CDTF">2021-11-05T07:42:59Z</dcterms:modified>
</cp:coreProperties>
</file>