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10415-BCA4-4929-8633-F0806F965D0D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73DD-7D5C-4DC3-BFA5-80DDC034C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8229600" cy="3276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pt-BR" sz="3800" b="1" dirty="0">
                <a:solidFill>
                  <a:schemeClr val="tx1"/>
                </a:solidFill>
              </a:rPr>
              <a:t>I. Tìm hiểu chung</a:t>
            </a:r>
            <a:endParaRPr lang="en-US" sz="3800" dirty="0">
              <a:solidFill>
                <a:schemeClr val="tx1"/>
              </a:solidFill>
            </a:endParaRPr>
          </a:p>
          <a:p>
            <a:pPr algn="l"/>
            <a:r>
              <a:rPr lang="en-US" sz="3800" b="1" i="1" dirty="0">
                <a:solidFill>
                  <a:schemeClr val="tx1"/>
                </a:solidFill>
              </a:rPr>
              <a:t>1. </a:t>
            </a:r>
            <a:r>
              <a:rPr lang="en-US" sz="3800" b="1" i="1" dirty="0" err="1">
                <a:solidFill>
                  <a:schemeClr val="tx1"/>
                </a:solidFill>
              </a:rPr>
              <a:t>Tác</a:t>
            </a:r>
            <a:r>
              <a:rPr lang="vi-VN" sz="3800" b="1" i="1" dirty="0">
                <a:solidFill>
                  <a:schemeClr val="tx1"/>
                </a:solidFill>
              </a:rPr>
              <a:t> </a:t>
            </a:r>
            <a:r>
              <a:rPr lang="vi-VN" sz="3800" b="1" i="1" dirty="0" smtClean="0">
                <a:solidFill>
                  <a:schemeClr val="tx1"/>
                </a:solidFill>
              </a:rPr>
              <a:t>giả xem sgk 65</a:t>
            </a:r>
            <a:endParaRPr lang="en-US" sz="3800" dirty="0">
              <a:solidFill>
                <a:schemeClr val="tx1"/>
              </a:solidFill>
            </a:endParaRPr>
          </a:p>
          <a:p>
            <a:pPr algn="l"/>
            <a:r>
              <a:rPr lang="vi-VN" sz="3800" dirty="0">
                <a:solidFill>
                  <a:schemeClr val="tx1"/>
                </a:solidFill>
              </a:rPr>
              <a:t>- </a:t>
            </a:r>
            <a:r>
              <a:rPr lang="vi-VN" sz="3800" dirty="0" smtClean="0">
                <a:solidFill>
                  <a:schemeClr val="tx1"/>
                </a:solidFill>
              </a:rPr>
              <a:t> </a:t>
            </a:r>
            <a:r>
              <a:rPr lang="vi-VN" sz="3800" dirty="0">
                <a:solidFill>
                  <a:schemeClr val="tx1"/>
                </a:solidFill>
              </a:rPr>
              <a:t>Nguyễn Đình </a:t>
            </a:r>
            <a:r>
              <a:rPr lang="vi-VN" sz="3800" dirty="0" smtClean="0">
                <a:solidFill>
                  <a:schemeClr val="tx1"/>
                </a:solidFill>
              </a:rPr>
              <a:t>Thi</a:t>
            </a:r>
            <a:r>
              <a:rPr lang="vi-VN" sz="3800" dirty="0" smtClean="0">
                <a:solidFill>
                  <a:schemeClr val="tx1"/>
                </a:solidFill>
              </a:rPr>
              <a:t> (1924-2003)</a:t>
            </a:r>
            <a:endParaRPr lang="en-US" sz="3800" dirty="0">
              <a:solidFill>
                <a:schemeClr val="tx1"/>
              </a:solidFill>
            </a:endParaRPr>
          </a:p>
          <a:p>
            <a:pPr algn="l"/>
            <a:r>
              <a:rPr lang="vi-VN" sz="3800" dirty="0">
                <a:solidFill>
                  <a:schemeClr val="tx1"/>
                </a:solidFill>
              </a:rPr>
              <a:t>- Quê quán: Hà Nội</a:t>
            </a:r>
            <a:endParaRPr lang="en-US" sz="3800" dirty="0">
              <a:solidFill>
                <a:schemeClr val="tx1"/>
              </a:solidFill>
            </a:endParaRPr>
          </a:p>
          <a:p>
            <a:pPr algn="l"/>
            <a:r>
              <a:rPr lang="vi-VN" sz="3800" dirty="0">
                <a:solidFill>
                  <a:schemeClr val="tx1"/>
                </a:solidFill>
              </a:rPr>
              <a:t>- Chủ đề sáng tác: Ca ngợi quê hương là một chủ đề quan trọng trong thơ ông.</a:t>
            </a:r>
            <a:endParaRPr lang="en-US" sz="3800" dirty="0">
              <a:solidFill>
                <a:schemeClr val="tx1"/>
              </a:solidFill>
            </a:endParaRPr>
          </a:p>
          <a:p>
            <a:pPr algn="l"/>
            <a:r>
              <a:rPr lang="en-US" sz="3800" b="1" i="1" dirty="0">
                <a:solidFill>
                  <a:schemeClr val="tx1"/>
                </a:solidFill>
              </a:rPr>
              <a:t>2</a:t>
            </a:r>
            <a:r>
              <a:rPr lang="vi-VN" sz="3800" b="1" i="1" dirty="0">
                <a:solidFill>
                  <a:schemeClr val="tx1"/>
                </a:solidFill>
              </a:rPr>
              <a:t>. Tác phẩm</a:t>
            </a:r>
            <a:endParaRPr lang="en-US" sz="3800" dirty="0">
              <a:solidFill>
                <a:schemeClr val="tx1"/>
              </a:solidFill>
            </a:endParaRPr>
          </a:p>
          <a:p>
            <a:pPr algn="l"/>
            <a:r>
              <a:rPr lang="vi-VN" sz="3800" dirty="0">
                <a:solidFill>
                  <a:schemeClr val="tx1"/>
                </a:solidFill>
              </a:rPr>
              <a:t>- Trích Bài thơ Hắc Hải (1955-1958)</a:t>
            </a:r>
            <a:endParaRPr lang="en-US" sz="3800" dirty="0">
              <a:solidFill>
                <a:schemeClr val="tx1"/>
              </a:solidFill>
            </a:endParaRPr>
          </a:p>
          <a:p>
            <a:r>
              <a:rPr lang="en-US" sz="3800" dirty="0"/>
              <a:t> </a:t>
            </a:r>
          </a:p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838200"/>
            <a:ext cx="8610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.11.2021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 31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 BẢN 2: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QUÊ HƯƠNG TA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b="1" i="1" dirty="0"/>
              <a:t>3. Đọc</a:t>
            </a:r>
            <a:r>
              <a:rPr lang="vi-VN" b="1" i="1" dirty="0"/>
              <a:t>, tìm hiểu chú thích</a:t>
            </a:r>
            <a:endParaRPr lang="en-US" dirty="0"/>
          </a:p>
          <a:p>
            <a:pPr>
              <a:buNone/>
            </a:pPr>
            <a:r>
              <a:rPr lang="vi-VN" dirty="0"/>
              <a:t>- Thể thơ: lục bát</a:t>
            </a:r>
            <a:endParaRPr lang="en-US" dirty="0"/>
          </a:p>
          <a:p>
            <a:pPr>
              <a:buNone/>
            </a:pPr>
            <a:r>
              <a:rPr lang="fr-FR" b="1" i="1" dirty="0"/>
              <a:t>4. </a:t>
            </a:r>
            <a:r>
              <a:rPr lang="fr-FR" b="1" i="1" dirty="0" err="1"/>
              <a:t>Bố</a:t>
            </a:r>
            <a:r>
              <a:rPr lang="fr-FR" b="1" i="1" dirty="0"/>
              <a:t> </a:t>
            </a:r>
            <a:r>
              <a:rPr lang="fr-FR" b="1" i="1" dirty="0" err="1"/>
              <a:t>cục</a:t>
            </a:r>
            <a:r>
              <a:rPr lang="vi-VN" b="1" i="1" dirty="0" smtClean="0"/>
              <a:t>: </a:t>
            </a:r>
            <a:r>
              <a:rPr lang="vi-VN" dirty="0" smtClean="0"/>
              <a:t>2</a:t>
            </a:r>
            <a:r>
              <a:rPr lang="fr-FR" dirty="0" smtClean="0"/>
              <a:t> </a:t>
            </a:r>
            <a:r>
              <a:rPr lang="fr-FR" dirty="0" err="1"/>
              <a:t>phần</a:t>
            </a:r>
            <a:endParaRPr lang="en-US" dirty="0"/>
          </a:p>
          <a:p>
            <a:pPr>
              <a:buNone/>
            </a:pPr>
            <a:r>
              <a:rPr lang="vi-VN" dirty="0"/>
              <a:t>- Phần 1: vẻ đẹp thiên nhiên (4 câu đầu)</a:t>
            </a:r>
            <a:endParaRPr lang="en-US" dirty="0"/>
          </a:p>
          <a:p>
            <a:pPr>
              <a:buNone/>
            </a:pPr>
            <a:r>
              <a:rPr lang="vi-VN" dirty="0"/>
              <a:t>- Phần 2: vẻ đẹp con người  (còn lại)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1.11.2021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 31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 BẢN 2: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QUÊ HƯƠNG TA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II.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hiểu</a:t>
            </a:r>
            <a:r>
              <a:rPr lang="en-US" b="1" dirty="0"/>
              <a:t> </a:t>
            </a:r>
            <a:r>
              <a:rPr lang="vi-VN" b="1" dirty="0" smtClean="0"/>
              <a:t>văn bản</a:t>
            </a:r>
            <a:endParaRPr lang="en-US" b="1" dirty="0"/>
          </a:p>
          <a:p>
            <a:pPr>
              <a:buNone/>
            </a:pPr>
            <a:r>
              <a:rPr lang="fr-FR" b="1" i="1" dirty="0"/>
              <a:t>1.</a:t>
            </a:r>
            <a:r>
              <a:rPr lang="en-US" b="1" i="1" dirty="0" err="1"/>
              <a:t>Vẻ</a:t>
            </a:r>
            <a:r>
              <a:rPr lang="vi-VN" b="1" i="1" dirty="0"/>
              <a:t> đẹp thiên nhiên</a:t>
            </a:r>
            <a:endParaRPr lang="en-US" dirty="0"/>
          </a:p>
          <a:p>
            <a:pPr>
              <a:buNone/>
            </a:pPr>
            <a:r>
              <a:rPr lang="vi-VN" dirty="0"/>
              <a:t>- Gợi tả vẻ đẹp của thiên nhiên từ vùng núi cao đến đồng bằng bao </a:t>
            </a:r>
            <a:r>
              <a:rPr lang="vi-VN" dirty="0" smtClean="0"/>
              <a:t>la.</a:t>
            </a:r>
            <a:endParaRPr lang="en-US" dirty="0"/>
          </a:p>
          <a:p>
            <a:pPr>
              <a:buNone/>
            </a:pPr>
            <a:r>
              <a:rPr lang="vi-VN" dirty="0"/>
              <a:t>- Hình ảnh “biển lúa” gợi ra sự </a:t>
            </a:r>
            <a:r>
              <a:rPr lang="vi-VN" dirty="0" smtClean="0"/>
              <a:t>giàu </a:t>
            </a:r>
            <a:r>
              <a:rPr lang="vi-VN" dirty="0"/>
              <a:t>đẹp, trù phú của quê hương.</a:t>
            </a:r>
            <a:endParaRPr lang="en-US" dirty="0"/>
          </a:p>
          <a:p>
            <a:pPr>
              <a:buNone/>
            </a:pPr>
            <a:r>
              <a:rPr lang="vi-VN" dirty="0"/>
              <a:t>- Nghệ thuật: so sánh kết hợp đảo ngữ, ẩn </a:t>
            </a:r>
            <a:r>
              <a:rPr lang="vi-VN" dirty="0" smtClean="0"/>
              <a:t>dụ. 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1.11.2021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 31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 BẢN 2: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QUÊ HƯƠNG TA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/>
              <a:t>2</a:t>
            </a:r>
            <a:r>
              <a:rPr lang="vi-VN" b="1" i="1" dirty="0"/>
              <a:t>. Vẻ đẹp con người</a:t>
            </a:r>
            <a:endParaRPr lang="en-US" dirty="0"/>
          </a:p>
          <a:p>
            <a:pPr>
              <a:buNone/>
            </a:pPr>
            <a:r>
              <a:rPr lang="vi-VN" dirty="0"/>
              <a:t>- Vất vả, cần cù trong lao </a:t>
            </a:r>
            <a:r>
              <a:rPr lang="vi-VN" dirty="0" smtClean="0"/>
              <a:t>động.</a:t>
            </a:r>
            <a:endParaRPr lang="en-US" dirty="0"/>
          </a:p>
          <a:p>
            <a:pPr>
              <a:buNone/>
            </a:pPr>
            <a:r>
              <a:rPr lang="vi-VN" dirty="0"/>
              <a:t>- Kiên cường, anh dũng trong chiến đấu </a:t>
            </a:r>
            <a:r>
              <a:rPr lang="vi-VN" dirty="0" smtClean="0"/>
              <a:t>nhưng </a:t>
            </a:r>
            <a:r>
              <a:rPr lang="vi-VN" dirty="0"/>
              <a:t>hiền </a:t>
            </a:r>
            <a:r>
              <a:rPr lang="vi-VN" dirty="0" smtClean="0"/>
              <a:t>lành</a:t>
            </a:r>
            <a:r>
              <a:rPr lang="vi-VN" dirty="0"/>
              <a:t>, giản </a:t>
            </a:r>
            <a:r>
              <a:rPr lang="vi-VN" dirty="0" smtClean="0"/>
              <a:t>dị.</a:t>
            </a:r>
            <a:endParaRPr lang="en-US" dirty="0"/>
          </a:p>
          <a:p>
            <a:pPr>
              <a:buFontTx/>
              <a:buChar char="-"/>
            </a:pPr>
            <a:r>
              <a:rPr lang="vi-VN" dirty="0" smtClean="0"/>
              <a:t>Vẻ </a:t>
            </a:r>
            <a:r>
              <a:rPr lang="vi-VN" dirty="0"/>
              <a:t>đẹp thủy chung, son </a:t>
            </a:r>
            <a:r>
              <a:rPr lang="vi-VN" dirty="0" smtClean="0"/>
              <a:t>sắt.</a:t>
            </a:r>
            <a:endParaRPr lang="en-US" dirty="0"/>
          </a:p>
          <a:p>
            <a:pPr>
              <a:buNone/>
            </a:pPr>
            <a:r>
              <a:rPr lang="vi-VN" dirty="0"/>
              <a:t>- Vẻ đẹp khéo léo, chăm chỉ trong lao </a:t>
            </a:r>
            <a:r>
              <a:rPr lang="vi-VN" dirty="0" smtClean="0"/>
              <a:t>động.</a:t>
            </a:r>
            <a:endParaRPr lang="en-US" dirty="0"/>
          </a:p>
          <a:p>
            <a:pPr>
              <a:buNone/>
            </a:pPr>
            <a:r>
              <a:rPr lang="vi-VN" dirty="0"/>
              <a:t>- Nghệ thuật: ẩn dụ, hoán dụ, so </a:t>
            </a:r>
            <a:r>
              <a:rPr lang="vi-VN" dirty="0" smtClean="0"/>
              <a:t>sánh </a:t>
            </a:r>
            <a:r>
              <a:rPr lang="vi-VN" dirty="0"/>
              <a:t>tô đậm vẻ đẹp của </a:t>
            </a:r>
            <a:r>
              <a:rPr lang="vi-VN" dirty="0" smtClean="0"/>
              <a:t>con </a:t>
            </a:r>
            <a:r>
              <a:rPr lang="vi-VN" dirty="0"/>
              <a:t>người Việt Nam.</a:t>
            </a:r>
            <a:endParaRPr lang="en-US" dirty="0"/>
          </a:p>
          <a:p>
            <a:pPr>
              <a:buNone/>
            </a:pPr>
            <a:r>
              <a:rPr lang="vi-VN" dirty="0">
                <a:sym typeface="Wingdings"/>
              </a:rPr>
              <a:t></a:t>
            </a:r>
            <a:r>
              <a:rPr lang="vi-VN" dirty="0"/>
              <a:t> Thể hiện niềm tự hào, yêu mến của tác </a:t>
            </a:r>
            <a:r>
              <a:rPr lang="vi-VN" dirty="0" smtClean="0"/>
              <a:t>giả.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1.11.2021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 31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 BẢN 2: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QUÊ HƯƠNG TA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nl-NL" b="1" dirty="0"/>
              <a:t>III. Tổng kết</a:t>
            </a:r>
            <a:endParaRPr lang="en-US" dirty="0"/>
          </a:p>
          <a:p>
            <a:pPr>
              <a:buNone/>
            </a:pPr>
            <a:r>
              <a:rPr lang="nl-NL" b="1" i="1" dirty="0"/>
              <a:t>1. Nội dung </a:t>
            </a:r>
            <a:r>
              <a:rPr lang="nl-NL" b="1" i="1" dirty="0" smtClean="0"/>
              <a:t>:</a:t>
            </a:r>
            <a:endParaRPr lang="en-US" dirty="0"/>
          </a:p>
          <a:p>
            <a:pPr>
              <a:buNone/>
            </a:pPr>
            <a:r>
              <a:rPr lang="nl-NL" dirty="0"/>
              <a:t>- Bài</a:t>
            </a:r>
            <a:r>
              <a:rPr lang="vi-VN" dirty="0"/>
              <a:t> thơ ca ngợi vẻ đẹp thiên nhiên và con người Việt Nam: cần cù, chịu khó, </a:t>
            </a:r>
            <a:r>
              <a:rPr lang="vi-VN"/>
              <a:t>kiên </a:t>
            </a:r>
            <a:r>
              <a:rPr lang="vi-VN" smtClean="0"/>
              <a:t>cường, </a:t>
            </a:r>
            <a:r>
              <a:rPr lang="vi-VN" dirty="0"/>
              <a:t>thủy chung, tài hoa.</a:t>
            </a:r>
            <a:endParaRPr lang="en-US" dirty="0"/>
          </a:p>
          <a:p>
            <a:pPr>
              <a:buNone/>
            </a:pPr>
            <a:r>
              <a:rPr lang="vi-VN" dirty="0"/>
              <a:t>- Thể hiện </a:t>
            </a:r>
            <a:r>
              <a:rPr lang="vi-VN" dirty="0" smtClean="0"/>
              <a:t>niềm </a:t>
            </a:r>
            <a:r>
              <a:rPr lang="vi-VN" dirty="0"/>
              <a:t>tự hào, trân trọng, yêu mến của tác </a:t>
            </a:r>
            <a:r>
              <a:rPr lang="vi-VN" dirty="0" smtClean="0"/>
              <a:t>giả.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1.11.2021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 31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 BẢN 2: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QUÊ HƯƠNG TA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i="1" dirty="0"/>
              <a:t>2. Nghệ thuật</a:t>
            </a:r>
            <a:endParaRPr lang="en-US" dirty="0"/>
          </a:p>
          <a:p>
            <a:pPr>
              <a:buNone/>
            </a:pPr>
            <a:r>
              <a:rPr lang="nl-NL" dirty="0"/>
              <a:t>- Thể</a:t>
            </a:r>
            <a:r>
              <a:rPr lang="vi-VN" dirty="0"/>
              <a:t> thơ lục </a:t>
            </a:r>
            <a:r>
              <a:rPr lang="vi-VN" dirty="0" smtClean="0"/>
              <a:t>bát.</a:t>
            </a:r>
            <a:endParaRPr lang="en-US" dirty="0"/>
          </a:p>
          <a:p>
            <a:pPr>
              <a:buNone/>
            </a:pPr>
            <a:r>
              <a:rPr lang="vi-VN" dirty="0"/>
              <a:t>-  </a:t>
            </a:r>
            <a:r>
              <a:rPr lang="vi-VN"/>
              <a:t>Nghệ </a:t>
            </a:r>
            <a:r>
              <a:rPr lang="vi-VN" smtClean="0"/>
              <a:t>thuật </a:t>
            </a:r>
            <a:r>
              <a:rPr lang="vi-VN" dirty="0"/>
              <a:t>so sánh, hoán dụ, ẩn dụ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1.11.2021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 31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 BẢN 2: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VIỆT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QUÊ HƯƠNG TA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401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1.11.2021 Tiết 31 VĂN BẢN 2:     VIỆT NAM QUÊ HƯƠNG TA</vt:lpstr>
      <vt:lpstr>1.11.2021 Tiết 31 VĂN BẢN 2:     VIỆT NAM QUÊ HƯƠNG TA</vt:lpstr>
      <vt:lpstr>1.11.2021 Tiết 31 VĂN BẢN 2:     VIỆT NAM QUÊ HƯƠNG TA</vt:lpstr>
      <vt:lpstr>1.11.2021 Tiết 31 VĂN BẢN 2:     VIỆT NAM QUÊ HƯƠNG TA</vt:lpstr>
      <vt:lpstr>1.11.2021 Tiết 31 VĂN BẢN 2:     VIỆT NAM QUÊ HƯƠNG 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16</cp:revision>
  <dcterms:created xsi:type="dcterms:W3CDTF">2021-10-31T14:12:47Z</dcterms:created>
  <dcterms:modified xsi:type="dcterms:W3CDTF">2021-11-05T06:47:37Z</dcterms:modified>
</cp:coreProperties>
</file>