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6" r:id="rId4"/>
    <p:sldId id="277" r:id="rId5"/>
    <p:sldId id="261" r:id="rId6"/>
    <p:sldId id="262" r:id="rId7"/>
    <p:sldId id="278" r:id="rId8"/>
    <p:sldId id="279" r:id="rId9"/>
    <p:sldId id="266" r:id="rId10"/>
    <p:sldId id="280" r:id="rId11"/>
    <p:sldId id="267" r:id="rId12"/>
    <p:sldId id="281"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11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A05A9-FF03-48B7-AB65-B670336B4A8A}"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10344-8EB3-4C26-B6EE-ED0D951019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A05A9-FF03-48B7-AB65-B670336B4A8A}" type="datetimeFigureOut">
              <a:rPr lang="en-US" smtClean="0"/>
              <a:pPr/>
              <a:t>10/29/2021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10344-8EB3-4C26-B6EE-ED0D951019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2BBC3-EF56-3544-AFFB-EB67B29D9474}"/>
              </a:ext>
            </a:extLst>
          </p:cNvPr>
          <p:cNvSpPr>
            <a:spLocks noGrp="1"/>
          </p:cNvSpPr>
          <p:nvPr>
            <p:ph type="ctrTitle"/>
          </p:nvPr>
        </p:nvSpPr>
        <p:spPr>
          <a:xfrm>
            <a:off x="838200" y="381000"/>
            <a:ext cx="6801440" cy="870377"/>
          </a:xfrm>
        </p:spPr>
        <p:txBody>
          <a:bodyPr>
            <a:normAutofit fontScale="90000"/>
          </a:bodyPr>
          <a:lstStyle/>
          <a:p>
            <a:pPr algn="l"/>
            <a:r>
              <a:rPr lang="vi-VN" sz="2500" dirty="0" smtClean="0"/>
              <a:t>29.10.2021</a:t>
            </a:r>
            <a:r>
              <a:rPr lang="vi-VN" sz="2500" dirty="0" smtClean="0"/>
              <a:t/>
            </a:r>
            <a:br>
              <a:rPr lang="vi-VN" sz="2500" dirty="0" smtClean="0"/>
            </a:br>
            <a:r>
              <a:rPr lang="vi-VN" sz="3100" dirty="0" smtClean="0">
                <a:solidFill>
                  <a:srgbClr val="FF0000"/>
                </a:solidFill>
              </a:rPr>
              <a:t> Bài 2                              ÔN TẬP</a:t>
            </a:r>
            <a:br>
              <a:rPr lang="vi-VN" sz="3100" dirty="0" smtClean="0">
                <a:solidFill>
                  <a:srgbClr val="FF0000"/>
                </a:solidFill>
              </a:rPr>
            </a:br>
            <a:endParaRPr lang="en-US" sz="2500" dirty="0"/>
          </a:p>
        </p:txBody>
      </p:sp>
      <p:pic>
        <p:nvPicPr>
          <p:cNvPr id="4" name="Picture 3">
            <a:extLst>
              <a:ext uri="{FF2B5EF4-FFF2-40B4-BE49-F238E27FC236}">
                <a16:creationId xmlns:a16="http://schemas.microsoft.com/office/drawing/2014/main" xmlns="" id="{8324EA61-AFD8-2748-A28B-EC67A4B17182}"/>
              </a:ext>
            </a:extLst>
          </p:cNvPr>
          <p:cNvPicPr>
            <a:picLocks noChangeAspect="1"/>
          </p:cNvPicPr>
          <p:nvPr/>
        </p:nvPicPr>
        <p:blipFill>
          <a:blip r:embed="rId2"/>
          <a:stretch>
            <a:fillRect/>
          </a:stretch>
        </p:blipFill>
        <p:spPr>
          <a:xfrm>
            <a:off x="1171281" y="2941763"/>
            <a:ext cx="6810375" cy="2209800"/>
          </a:xfrm>
          <a:prstGeom prst="rect">
            <a:avLst/>
          </a:prstGeom>
        </p:spPr>
      </p:pic>
      <p:sp>
        <p:nvSpPr>
          <p:cNvPr id="5" name="Rectangle 4"/>
          <p:cNvSpPr/>
          <p:nvPr/>
        </p:nvSpPr>
        <p:spPr>
          <a:xfrm>
            <a:off x="1295400" y="1676400"/>
            <a:ext cx="4648200" cy="461665"/>
          </a:xfrm>
          <a:prstGeom prst="rect">
            <a:avLst/>
          </a:prstGeom>
        </p:spPr>
        <p:txBody>
          <a:bodyPr wrap="square">
            <a:spAutoFit/>
          </a:bodyPr>
          <a:lstStyle/>
          <a:p>
            <a:r>
              <a:rPr lang="en-US" sz="2400" dirty="0" err="1" smtClean="0"/>
              <a:t>Quan</a:t>
            </a:r>
            <a:r>
              <a:rPr lang="en-US" sz="2400" dirty="0" smtClean="0"/>
              <a:t> </a:t>
            </a:r>
            <a:r>
              <a:rPr lang="en-US" sz="2400" dirty="0" err="1" smtClean="0"/>
              <a:t>sát</a:t>
            </a:r>
            <a:r>
              <a:rPr lang="en-US" sz="2400" dirty="0" smtClean="0"/>
              <a:t> </a:t>
            </a:r>
            <a:r>
              <a:rPr lang="en-US" sz="2400" dirty="0" err="1" smtClean="0"/>
              <a:t>các</a:t>
            </a:r>
            <a:r>
              <a:rPr lang="en-US" sz="2400" dirty="0" smtClean="0"/>
              <a:t> </a:t>
            </a:r>
            <a:r>
              <a:rPr lang="en-US" sz="2400" dirty="0" err="1" smtClean="0"/>
              <a:t>bức</a:t>
            </a:r>
            <a:r>
              <a:rPr lang="en-US" sz="2400" dirty="0" smtClean="0"/>
              <a:t> </a:t>
            </a:r>
            <a:r>
              <a:rPr lang="en-US" sz="2400" dirty="0" err="1" smtClean="0"/>
              <a:t>tranh</a:t>
            </a:r>
            <a:r>
              <a:rPr lang="en-US" sz="2400" dirty="0" smtClean="0"/>
              <a:t> </a:t>
            </a:r>
            <a:r>
              <a:rPr lang="en-US" sz="2400" dirty="0" err="1" smtClean="0"/>
              <a:t>sau</a:t>
            </a:r>
            <a:r>
              <a:rPr lang="en-US" sz="2400" dirty="0" smtClean="0"/>
              <a:t> </a:t>
            </a:r>
            <a:r>
              <a:rPr lang="en-US" sz="2400" dirty="0" err="1" smtClean="0"/>
              <a:t>đây</a:t>
            </a:r>
            <a:endParaRPr lang="en-US" sz="2400" dirty="0"/>
          </a:p>
        </p:txBody>
      </p:sp>
    </p:spTree>
    <p:extLst>
      <p:ext uri="{BB962C8B-B14F-4D97-AF65-F5344CB8AC3E}">
        <p14:creationId xmlns:p14="http://schemas.microsoft.com/office/powerpoint/2010/main" xmlns="" val="13436876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5897563"/>
          </a:xfrm>
        </p:spPr>
        <p:txBody>
          <a:bodyPr>
            <a:normAutofit fontScale="77500" lnSpcReduction="20000"/>
          </a:bodyPr>
          <a:lstStyle/>
          <a:p>
            <a:pPr>
              <a:buNone/>
            </a:pPr>
            <a:r>
              <a:rPr lang="vi-VN" dirty="0" smtClean="0"/>
              <a:t>a.</a:t>
            </a:r>
            <a:r>
              <a:rPr lang="en-US" dirty="0" err="1" smtClean="0"/>
              <a:t>Tóm</a:t>
            </a:r>
            <a:r>
              <a:rPr lang="en-US" dirty="0" smtClean="0"/>
              <a:t> </a:t>
            </a:r>
            <a:r>
              <a:rPr lang="en-US" dirty="0" err="1" smtClean="0"/>
              <a:t>tắt</a:t>
            </a:r>
            <a:r>
              <a:rPr lang="en-US" dirty="0" smtClean="0"/>
              <a:t> </a:t>
            </a:r>
            <a:r>
              <a:rPr lang="en-US" dirty="0" err="1" smtClean="0"/>
              <a:t>truyện</a:t>
            </a:r>
            <a:r>
              <a:rPr lang="vi-VN" dirty="0" smtClean="0"/>
              <a:t>: Em bé thông </a:t>
            </a:r>
            <a:r>
              <a:rPr lang="vi-VN" dirty="0" smtClean="0"/>
              <a:t>minh</a:t>
            </a:r>
          </a:p>
          <a:p>
            <a:pPr>
              <a:buNone/>
            </a:pPr>
            <a:r>
              <a:rPr lang="vi-VN" dirty="0" smtClean="0"/>
              <a:t>Ngày xưa, có một ông vua sai viên quan đi dò la khắp nơi để tìm người tài giỏi. Một hôm, trên đường đi, viên quan phát hiện ra tài năng của một em bé con nhà thường dân qua lời đối đáp nhanh nhạy, thông minh đã báo cho nhà vua. Vua hay tin đã trực tiếp tạo ra những tình huống oái oăm để thử tài em. Lần thử thách cuối cùng, em bé đã đem trí thông minh của mình thắng điều kiện thách đố của sứ thần, giúp đất nước thoát khỏi cuộc chiến tranh. Sau đó, em được phong làm Trạng nguyên và giúp Vua trong việc triều chính.</a:t>
            </a:r>
            <a:endParaRPr lang="en-US" dirty="0" smtClean="0"/>
          </a:p>
          <a:p>
            <a:pPr>
              <a:buNone/>
            </a:pPr>
            <a:endParaRPr lang="vi-VN" dirty="0" smtClean="0"/>
          </a:p>
          <a:p>
            <a:pPr>
              <a:buNone/>
            </a:pPr>
            <a:r>
              <a:rPr lang="vi-VN" dirty="0" smtClean="0"/>
              <a:t>b. </a:t>
            </a:r>
            <a:r>
              <a:rPr lang="en-US" dirty="0" err="1" smtClean="0"/>
              <a:t>Chủ</a:t>
            </a:r>
            <a:r>
              <a:rPr lang="en-US" dirty="0" smtClean="0"/>
              <a:t> </a:t>
            </a:r>
            <a:r>
              <a:rPr lang="en-US" dirty="0" err="1" smtClean="0"/>
              <a:t>đề</a:t>
            </a:r>
            <a:r>
              <a:rPr lang="en-US" dirty="0" smtClean="0"/>
              <a:t> </a:t>
            </a:r>
            <a:r>
              <a:rPr lang="en-US" dirty="0" err="1" smtClean="0"/>
              <a:t>truyện</a:t>
            </a:r>
            <a:r>
              <a:rPr lang="vi-VN" dirty="0" smtClean="0"/>
              <a:t>: Em bé thông minh</a:t>
            </a:r>
            <a:endParaRPr lang="en-US" dirty="0" smtClean="0"/>
          </a:p>
          <a:p>
            <a:pPr>
              <a:buNone/>
            </a:pPr>
            <a:r>
              <a:rPr lang="vi-VN" dirty="0" smtClean="0">
                <a:solidFill>
                  <a:srgbClr val="FF0000"/>
                </a:solidFill>
              </a:rPr>
              <a:t>- Truyện đề cao trí thông minh dân gian, phẩm chất trí tuệ của người lao động nghèo: trí thông minh được đúc kết từ cuộc sống...</a:t>
            </a:r>
            <a:endParaRPr lang="en-US" dirty="0" smtClean="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0D70C8A-A50E-4B41-86A2-E2F855812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xmlns="" id="{3E25BDA2-3F4D-4B38-90E7-989465ECD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xmlns="" id="{F65EEA05-AD42-442F-B6C6-CB9FC2894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BC96869A-A70D-42F7-876F-605CB1718F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xmlns="" id="{6CD407CC-EF5C-486F-9A14-7F681F986D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8" name="TextBox 7">
            <a:extLst>
              <a:ext uri="{FF2B5EF4-FFF2-40B4-BE49-F238E27FC236}">
                <a16:creationId xmlns:a16="http://schemas.microsoft.com/office/drawing/2014/main" xmlns="" id="{5D3C5C2F-82BB-AF45-A2CC-E1DE52B3B251}"/>
              </a:ext>
            </a:extLst>
          </p:cNvPr>
          <p:cNvSpPr txBox="1"/>
          <p:nvPr/>
        </p:nvSpPr>
        <p:spPr>
          <a:xfrm>
            <a:off x="6510646" y="1420706"/>
            <a:ext cx="2035565" cy="117905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900" b="1" dirty="0">
                <a:solidFill>
                  <a:schemeClr val="tx1">
                    <a:lumMod val="85000"/>
                    <a:lumOff val="15000"/>
                  </a:schemeClr>
                </a:solidFill>
                <a:latin typeface="+mj-lt"/>
              </a:rPr>
              <a:t>NON-BU VÀ HENG-BU</a:t>
            </a:r>
          </a:p>
        </p:txBody>
      </p:sp>
      <p:cxnSp>
        <p:nvCxnSpPr>
          <p:cNvPr id="23" name="Straight Connector 22">
            <a:extLst>
              <a:ext uri="{FF2B5EF4-FFF2-40B4-BE49-F238E27FC236}">
                <a16:creationId xmlns:a16="http://schemas.microsoft.com/office/drawing/2014/main" xmlns="" id="{0DD76B5F-5BAA-48C6-9065-9AEF15D30B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0429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xmlns="" id="{D0E991B2-E599-BE45-8C9A-9A42DE6F1352}"/>
              </a:ext>
            </a:extLst>
          </p:cNvPr>
          <p:cNvGraphicFramePr>
            <a:graphicFrameLocks noGrp="1"/>
          </p:cNvGraphicFramePr>
          <p:nvPr>
            <p:extLst>
              <p:ext uri="{D42A27DB-BD31-4B8C-83A1-F6EECF244321}">
                <p14:modId xmlns:p14="http://schemas.microsoft.com/office/powerpoint/2010/main" xmlns="" val="86997055"/>
              </p:ext>
            </p:extLst>
          </p:nvPr>
        </p:nvGraphicFramePr>
        <p:xfrm>
          <a:off x="0" y="228600"/>
          <a:ext cx="6510647" cy="6629400"/>
        </p:xfrm>
        <a:graphic>
          <a:graphicData uri="http://schemas.openxmlformats.org/drawingml/2006/table">
            <a:tbl>
              <a:tblPr firstRow="1" bandRow="1">
                <a:tableStyleId>{5C22544A-7EE6-4342-B048-85BDC9FD1C3A}</a:tableStyleId>
              </a:tblPr>
              <a:tblGrid>
                <a:gridCol w="4854793">
                  <a:extLst>
                    <a:ext uri="{9D8B030D-6E8A-4147-A177-3AD203B41FA5}">
                      <a16:colId xmlns:a16="http://schemas.microsoft.com/office/drawing/2014/main" xmlns="" val="4014443875"/>
                    </a:ext>
                  </a:extLst>
                </a:gridCol>
                <a:gridCol w="1655854">
                  <a:extLst>
                    <a:ext uri="{9D8B030D-6E8A-4147-A177-3AD203B41FA5}">
                      <a16:colId xmlns:a16="http://schemas.microsoft.com/office/drawing/2014/main" xmlns="" val="1993674756"/>
                    </a:ext>
                  </a:extLst>
                </a:gridCol>
              </a:tblGrid>
              <a:tr h="723754">
                <a:tc>
                  <a:txBody>
                    <a:bodyPr/>
                    <a:lstStyle/>
                    <a:p>
                      <a:pPr algn="ctr"/>
                      <a:r>
                        <a:rPr lang="en-US" sz="2000" dirty="0" err="1"/>
                        <a:t>Tóm</a:t>
                      </a:r>
                      <a:r>
                        <a:rPr lang="en-US" sz="2000" dirty="0"/>
                        <a:t> </a:t>
                      </a:r>
                      <a:r>
                        <a:rPr lang="en-US" sz="2000" dirty="0" err="1"/>
                        <a:t>tắt</a:t>
                      </a:r>
                      <a:r>
                        <a:rPr lang="en-US" sz="2000" dirty="0"/>
                        <a:t> </a:t>
                      </a:r>
                      <a:r>
                        <a:rPr lang="en-US" sz="2000" dirty="0" err="1"/>
                        <a:t>truyện</a:t>
                      </a:r>
                      <a:endParaRPr lang="en-US" sz="2000" dirty="0"/>
                    </a:p>
                  </a:txBody>
                  <a:tcPr marL="43763" marR="43763" marT="29175" marB="29175"/>
                </a:tc>
                <a:tc>
                  <a:txBody>
                    <a:bodyPr/>
                    <a:lstStyle/>
                    <a:p>
                      <a:pPr algn="ctr"/>
                      <a:r>
                        <a:rPr lang="en-US" sz="2000" dirty="0" err="1"/>
                        <a:t>Chủ</a:t>
                      </a:r>
                      <a:r>
                        <a:rPr lang="en-US" sz="2000" dirty="0"/>
                        <a:t> </a:t>
                      </a:r>
                      <a:r>
                        <a:rPr lang="en-US" sz="2000" dirty="0" err="1"/>
                        <a:t>đề</a:t>
                      </a:r>
                      <a:endParaRPr lang="en-US" sz="2000" dirty="0"/>
                    </a:p>
                  </a:txBody>
                  <a:tcPr marL="43763" marR="43763" marT="29175" marB="29175"/>
                </a:tc>
                <a:extLst>
                  <a:ext uri="{0D108BD9-81ED-4DB2-BD59-A6C34878D82A}">
                    <a16:rowId xmlns:a16="http://schemas.microsoft.com/office/drawing/2014/main" xmlns="" val="3747533763"/>
                  </a:ext>
                </a:extLst>
              </a:tr>
              <a:tr h="5905646">
                <a:tc>
                  <a:txBody>
                    <a:bodyPr/>
                    <a:lstStyle/>
                    <a:p>
                      <a:pPr algn="just"/>
                      <a:r>
                        <a:rPr lang="vi-VN" sz="1800" dirty="0"/>
                        <a:t>Ngày xưa, trong một gia đình có hai anh em. Người anh là Non-bu tham lam, xấu tính nên giành hết tài sản. Người em là Heng-bu hiền lành, tốt bụng, chẳng nhận được tài sản gì nhưng vẫn siêng năng làm lụng, thường giúp đỡ những người nghèo khổ. Một năm, có đôi chim nhạn đến làm tổ trên mái nhà, người em </a:t>
                      </a:r>
                      <a:r>
                        <a:rPr lang="vi-VN" sz="1800" dirty="0" smtClean="0"/>
                        <a:t>đã </a:t>
                      </a:r>
                      <a:r>
                        <a:rPr lang="vi-VN" sz="1800" dirty="0"/>
                        <a:t>cứu con chim nhạn khỏi hiểm nguy và đến mùa xuân, đôi chim nhạn quay trở về và nhả cho chàng một hạt bầu. Chàng trồng cây bầu và khi quả lớn, chàng bổ ra nhận được rất nhiều trân châu, hồng ngọc, tiền vàng, trở nên giàu có. Người anh thấy vậy, cũng đã làm theo nhưng đã bẻ gãy chân một con chim nhạn non với hi vọng sẽ được trả ơn nhưng khi hạt bầu mà người anh trồng được ra quả thì khi bổ ra toàn là các tráng sĩ </a:t>
                      </a:r>
                      <a:r>
                        <a:rPr lang="vi-VN" sz="1800" dirty="0" smtClean="0"/>
                        <a:t>tay </a:t>
                      </a:r>
                      <a:r>
                        <a:rPr lang="vi-VN" sz="1800" dirty="0"/>
                        <a:t>cầm gậy rồi yêu tinh xuất hiện, người anh trở thành kẻ ăn mày. Người em thương xót đã đến đưa gia đình người anh về sống cùng với mình.</a:t>
                      </a:r>
                      <a:endParaRPr lang="en-US" sz="1800" dirty="0"/>
                    </a:p>
                  </a:txBody>
                  <a:tcPr marL="43763" marR="43763" marT="29175" marB="29175"/>
                </a:tc>
                <a:tc>
                  <a:txBody>
                    <a:bodyPr/>
                    <a:lstStyle/>
                    <a:p>
                      <a:pPr algn="l"/>
                      <a:r>
                        <a:rPr lang="vi-VN" sz="1800" dirty="0">
                          <a:solidFill>
                            <a:srgbClr val="FF0000"/>
                          </a:solidFill>
                        </a:rPr>
                        <a:t>Thể hiện ước mơ của nhân dân về cuộc sống công bằng, ở hiền gặp lành, kẻ độc ác sẽ bị trừng trị</a:t>
                      </a:r>
                      <a:endParaRPr lang="en-US" sz="1800" dirty="0">
                        <a:solidFill>
                          <a:srgbClr val="FF0000"/>
                        </a:solidFill>
                      </a:endParaRPr>
                    </a:p>
                  </a:txBody>
                  <a:tcPr marL="43763" marR="43763" marT="29175" marB="29175"/>
                </a:tc>
                <a:extLst>
                  <a:ext uri="{0D108BD9-81ED-4DB2-BD59-A6C34878D82A}">
                    <a16:rowId xmlns:a16="http://schemas.microsoft.com/office/drawing/2014/main" xmlns="" val="3093960484"/>
                  </a:ext>
                </a:extLst>
              </a:tr>
            </a:tbl>
          </a:graphicData>
        </a:graphic>
      </p:graphicFrame>
      <p:pic>
        <p:nvPicPr>
          <p:cNvPr id="2" name="Picture 1">
            <a:extLst>
              <a:ext uri="{FF2B5EF4-FFF2-40B4-BE49-F238E27FC236}">
                <a16:creationId xmlns:a16="http://schemas.microsoft.com/office/drawing/2014/main" xmlns="" id="{9F36BEBD-BBDA-2644-A016-01FAA334DFB3}"/>
              </a:ext>
            </a:extLst>
          </p:cNvPr>
          <p:cNvPicPr>
            <a:picLocks noChangeAspect="1"/>
          </p:cNvPicPr>
          <p:nvPr/>
        </p:nvPicPr>
        <p:blipFill>
          <a:blip r:embed="rId3"/>
          <a:stretch>
            <a:fillRect/>
          </a:stretch>
        </p:blipFill>
        <p:spPr>
          <a:xfrm>
            <a:off x="6934199" y="2490601"/>
            <a:ext cx="1612011" cy="2310001"/>
          </a:xfrm>
          <a:prstGeom prst="rect">
            <a:avLst/>
          </a:prstGeom>
        </p:spPr>
      </p:pic>
    </p:spTree>
    <p:extLst>
      <p:ext uri="{BB962C8B-B14F-4D97-AF65-F5344CB8AC3E}">
        <p14:creationId xmlns:p14="http://schemas.microsoft.com/office/powerpoint/2010/main" xmlns="" val="3122159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58200" cy="6858000"/>
          </a:xfrm>
        </p:spPr>
        <p:txBody>
          <a:bodyPr>
            <a:normAutofit fontScale="77500" lnSpcReduction="20000"/>
          </a:bodyPr>
          <a:lstStyle/>
          <a:p>
            <a:pPr marL="514350" indent="-514350" fontAlgn="t">
              <a:buFont typeface="Arial" pitchFamily="34" charset="0"/>
              <a:buAutoNum type="alphaLcPeriod"/>
            </a:pPr>
            <a:r>
              <a:rPr lang="en-US" b="1" dirty="0" err="1" smtClean="0"/>
              <a:t>Tóm</a:t>
            </a:r>
            <a:r>
              <a:rPr lang="en-US" b="1" dirty="0" smtClean="0"/>
              <a:t> </a:t>
            </a:r>
            <a:r>
              <a:rPr lang="en-US" b="1" dirty="0" err="1" smtClean="0"/>
              <a:t>tắt</a:t>
            </a:r>
            <a:r>
              <a:rPr lang="en-US" b="1" dirty="0" smtClean="0"/>
              <a:t> </a:t>
            </a:r>
            <a:r>
              <a:rPr lang="en-US" b="1" dirty="0" err="1" smtClean="0"/>
              <a:t>truyện</a:t>
            </a:r>
            <a:r>
              <a:rPr lang="vi-VN" b="1" dirty="0" smtClean="0"/>
              <a:t> Non-bu và </a:t>
            </a:r>
            <a:r>
              <a:rPr lang="vi-VN" b="1" dirty="0" smtClean="0"/>
              <a:t>Heng-bu</a:t>
            </a:r>
            <a:r>
              <a:rPr lang="vi-VN" dirty="0" smtClean="0"/>
              <a:t> </a:t>
            </a:r>
            <a:endParaRPr lang="vi-VN" dirty="0" smtClean="0"/>
          </a:p>
          <a:p>
            <a:pPr marL="514350" indent="-514350" fontAlgn="t">
              <a:buNone/>
            </a:pPr>
            <a:r>
              <a:rPr lang="vi-VN" dirty="0" smtClean="0"/>
              <a:t>Ngày </a:t>
            </a:r>
            <a:r>
              <a:rPr lang="vi-VN" dirty="0" smtClean="0"/>
              <a:t>xưa, trong một gia đình có hai anh em. Người anh là Non-bu tham lam, xấu tính nên giành hết tài sản. Người em là Heng-bu hiền lành, tốt bụng, chẳng nhận được tài sản gì nhưng vẫn siêng năng làm lụng, thường giúp đỡ những người nghèo khổ. Một năm, có đôi chim nhạn đến làm tổ trên mái nhà, người em đã cứu con chim nhạn khỏi hiểm nguy và đến mùa xuân, đôi chim nhạn quay trở về và nhả cho chàng một hạt bầu. Chàng trồng cây bầu và khi quả lớn, chàng bổ ra nhận được rất nhiều trân châu, hồng ngọc, tiền vàng, trở nên giàu có. Người anh thấy vậy, cũng đã làm theo nhưng đã bẻ gãy chân một con chim nhạn non với hi vọng sẽ được trả ơn nhưng khi hạt bầu mà người anh trồng được ra quả thì khi bổ ra toàn là các tráng sĩ tay cầm gậy rồi yêu tinh xuất hiện, người anh trở thành kẻ ăn mày. Người em thương xót đã đến đưa gia đình người anh về sống cùng với mình.</a:t>
            </a:r>
            <a:endParaRPr lang="en-US" dirty="0" smtClean="0"/>
          </a:p>
          <a:p>
            <a:pPr marL="514350" indent="-514350" fontAlgn="t">
              <a:buNone/>
            </a:pPr>
            <a:r>
              <a:rPr lang="vi-VN" b="1" dirty="0" smtClean="0"/>
              <a:t>b</a:t>
            </a:r>
            <a:r>
              <a:rPr lang="vi-VN" b="1" dirty="0" smtClean="0"/>
              <a:t>. </a:t>
            </a:r>
            <a:r>
              <a:rPr lang="en-US" b="1" dirty="0" err="1" smtClean="0"/>
              <a:t>Chủ</a:t>
            </a:r>
            <a:r>
              <a:rPr lang="en-US" b="1" dirty="0" smtClean="0"/>
              <a:t> </a:t>
            </a:r>
            <a:r>
              <a:rPr lang="en-US" b="1" dirty="0" err="1" smtClean="0"/>
              <a:t>đề</a:t>
            </a:r>
            <a:r>
              <a:rPr lang="en-US" b="1" dirty="0" smtClean="0"/>
              <a:t> </a:t>
            </a:r>
            <a:r>
              <a:rPr lang="en-US" b="1" dirty="0" err="1" smtClean="0"/>
              <a:t>truyện</a:t>
            </a:r>
            <a:r>
              <a:rPr lang="vi-VN" b="1" dirty="0" smtClean="0"/>
              <a:t> Non-bu và Heng-bu</a:t>
            </a:r>
            <a:endParaRPr lang="en-US" b="1" dirty="0"/>
          </a:p>
        </p:txBody>
      </p:sp>
      <p:sp>
        <p:nvSpPr>
          <p:cNvPr id="4" name="Rectangle 3"/>
          <p:cNvSpPr/>
          <p:nvPr/>
        </p:nvSpPr>
        <p:spPr>
          <a:xfrm>
            <a:off x="533400" y="5867400"/>
            <a:ext cx="8153400" cy="830997"/>
          </a:xfrm>
          <a:prstGeom prst="rect">
            <a:avLst/>
          </a:prstGeom>
        </p:spPr>
        <p:txBody>
          <a:bodyPr wrap="square">
            <a:spAutoFit/>
          </a:bodyPr>
          <a:lstStyle/>
          <a:p>
            <a:r>
              <a:rPr lang="vi-VN" sz="2400" dirty="0" smtClean="0">
                <a:solidFill>
                  <a:srgbClr val="FF0000"/>
                </a:solidFill>
              </a:rPr>
              <a:t>Thể hiện ước mơ của nhân dân về cuộc sống công bằng, ở hiền gặp lành, kẻ độc ác sẽ bị trừng trị</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D3C5C2F-82BB-AF45-A2CC-E1DE52B3B251}"/>
              </a:ext>
            </a:extLst>
          </p:cNvPr>
          <p:cNvSpPr txBox="1"/>
          <p:nvPr/>
        </p:nvSpPr>
        <p:spPr>
          <a:xfrm>
            <a:off x="1479962" y="2907193"/>
            <a:ext cx="6291165" cy="1169551"/>
          </a:xfrm>
          <a:prstGeom prst="rect">
            <a:avLst/>
          </a:prstGeom>
          <a:noFill/>
        </p:spPr>
        <p:txBody>
          <a:bodyPr wrap="square" rtlCol="0">
            <a:spAutoFit/>
          </a:bodyPr>
          <a:lstStyle/>
          <a:p>
            <a:pPr algn="ctr"/>
            <a:r>
              <a:rPr lang="en-US" sz="3500" dirty="0"/>
              <a:t>2. </a:t>
            </a:r>
            <a:r>
              <a:rPr lang="en-US" sz="3500" dirty="0" err="1"/>
              <a:t>Em</a:t>
            </a:r>
            <a:r>
              <a:rPr lang="en-US" sz="3500" dirty="0"/>
              <a:t> </a:t>
            </a:r>
            <a:r>
              <a:rPr lang="en-US" sz="3500" dirty="0" err="1"/>
              <a:t>thích</a:t>
            </a:r>
            <a:r>
              <a:rPr lang="en-US" sz="3500" dirty="0"/>
              <a:t> </a:t>
            </a:r>
            <a:r>
              <a:rPr lang="en-US" sz="3500" dirty="0" err="1"/>
              <a:t>nhất</a:t>
            </a:r>
            <a:r>
              <a:rPr lang="en-US" sz="3500" dirty="0"/>
              <a:t> </a:t>
            </a:r>
            <a:r>
              <a:rPr lang="en-US" sz="3500" dirty="0" err="1"/>
              <a:t>truyện</a:t>
            </a:r>
            <a:r>
              <a:rPr lang="en-US" sz="3500" dirty="0"/>
              <a:t> </a:t>
            </a:r>
            <a:r>
              <a:rPr lang="en-US" sz="3500" dirty="0" err="1"/>
              <a:t>nào</a:t>
            </a:r>
            <a:r>
              <a:rPr lang="en-US" sz="3500" dirty="0"/>
              <a:t> </a:t>
            </a:r>
            <a:r>
              <a:rPr lang="en-US" sz="3500" dirty="0" err="1"/>
              <a:t>trong</a:t>
            </a:r>
            <a:r>
              <a:rPr lang="en-US" sz="3500" dirty="0"/>
              <a:t> </a:t>
            </a:r>
            <a:r>
              <a:rPr lang="en-US" sz="3500" dirty="0" err="1"/>
              <a:t>các</a:t>
            </a:r>
            <a:r>
              <a:rPr lang="en-US" sz="3500" dirty="0"/>
              <a:t> </a:t>
            </a:r>
            <a:r>
              <a:rPr lang="en-US" sz="3500" dirty="0" err="1"/>
              <a:t>truyện</a:t>
            </a:r>
            <a:r>
              <a:rPr lang="en-US" sz="3500" dirty="0"/>
              <a:t> </a:t>
            </a:r>
            <a:r>
              <a:rPr lang="en-US" sz="3500" dirty="0" err="1"/>
              <a:t>trên</a:t>
            </a:r>
            <a:r>
              <a:rPr lang="en-US" sz="3500" dirty="0"/>
              <a:t>? </a:t>
            </a:r>
            <a:r>
              <a:rPr lang="en-US" sz="3500" dirty="0" err="1"/>
              <a:t>Vì</a:t>
            </a:r>
            <a:r>
              <a:rPr lang="en-US" sz="3500" dirty="0"/>
              <a:t> </a:t>
            </a:r>
            <a:r>
              <a:rPr lang="en-US" sz="3500" dirty="0" err="1"/>
              <a:t>sao</a:t>
            </a:r>
            <a:r>
              <a:rPr lang="en-US" sz="3500" dirty="0"/>
              <a:t>?</a:t>
            </a:r>
          </a:p>
        </p:txBody>
      </p:sp>
    </p:spTree>
    <p:extLst>
      <p:ext uri="{BB962C8B-B14F-4D97-AF65-F5344CB8AC3E}">
        <p14:creationId xmlns:p14="http://schemas.microsoft.com/office/powerpoint/2010/main" xmlns="" val="871600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D3C5C2F-82BB-AF45-A2CC-E1DE52B3B251}"/>
              </a:ext>
            </a:extLst>
          </p:cNvPr>
          <p:cNvSpPr txBox="1"/>
          <p:nvPr/>
        </p:nvSpPr>
        <p:spPr>
          <a:xfrm>
            <a:off x="1127607" y="2103606"/>
            <a:ext cx="3833861" cy="3493264"/>
          </a:xfrm>
          <a:prstGeom prst="rect">
            <a:avLst/>
          </a:prstGeom>
          <a:noFill/>
        </p:spPr>
        <p:txBody>
          <a:bodyPr wrap="square" rtlCol="0">
            <a:spAutoFit/>
          </a:bodyPr>
          <a:lstStyle/>
          <a:p>
            <a:pPr algn="just"/>
            <a:r>
              <a:rPr lang="vi-VN" sz="1700" dirty="0"/>
              <a:t>Em thích nhất truyện cổ tích Em bé thông minh, vì truyện có các thử thách đặt ra với nhân vật rất hấp dẫn và thú vị, qua đó nhân vật bộc lộ được trí thông minh, cách xử lí tình huống rất khéo léo và bất ngờ, mang lại tiếng cười cho người đọc. Truyện còn cho em bài học sâu sắc trong việc học tập, tích lũy vốn tri thức trong cuộc sống hàng ngày...Đặc biệt trong thời kỳ hội nhập quốc tế, việc tự học, tự tìm hiểu thực tế là vô cùng quan trọng....</a:t>
            </a:r>
            <a:endParaRPr lang="en-US" sz="1700" dirty="0"/>
          </a:p>
        </p:txBody>
      </p:sp>
      <p:pic>
        <p:nvPicPr>
          <p:cNvPr id="2" name="Picture 1">
            <a:extLst>
              <a:ext uri="{FF2B5EF4-FFF2-40B4-BE49-F238E27FC236}">
                <a16:creationId xmlns:a16="http://schemas.microsoft.com/office/drawing/2014/main" xmlns="" id="{D87ECABA-BCEA-7C4B-808B-84E594BDCC08}"/>
              </a:ext>
            </a:extLst>
          </p:cNvPr>
          <p:cNvPicPr>
            <a:picLocks noChangeAspect="1"/>
          </p:cNvPicPr>
          <p:nvPr/>
        </p:nvPicPr>
        <p:blipFill>
          <a:blip r:embed="rId2" cstate="print"/>
          <a:stretch>
            <a:fillRect/>
          </a:stretch>
        </p:blipFill>
        <p:spPr>
          <a:xfrm>
            <a:off x="5470507" y="2103606"/>
            <a:ext cx="2404551" cy="2985206"/>
          </a:xfrm>
          <a:prstGeom prst="rect">
            <a:avLst/>
          </a:prstGeom>
        </p:spPr>
      </p:pic>
    </p:spTree>
    <p:extLst>
      <p:ext uri="{BB962C8B-B14F-4D97-AF65-F5344CB8AC3E}">
        <p14:creationId xmlns:p14="http://schemas.microsoft.com/office/powerpoint/2010/main" xmlns="" val="361505842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D3C5C2F-82BB-AF45-A2CC-E1DE52B3B251}"/>
              </a:ext>
            </a:extLst>
          </p:cNvPr>
          <p:cNvSpPr txBox="1"/>
          <p:nvPr/>
        </p:nvSpPr>
        <p:spPr>
          <a:xfrm>
            <a:off x="1479962" y="2907193"/>
            <a:ext cx="6291165" cy="1169551"/>
          </a:xfrm>
          <a:prstGeom prst="rect">
            <a:avLst/>
          </a:prstGeom>
          <a:noFill/>
        </p:spPr>
        <p:txBody>
          <a:bodyPr wrap="square" rtlCol="0">
            <a:spAutoFit/>
          </a:bodyPr>
          <a:lstStyle/>
          <a:p>
            <a:pPr algn="ctr"/>
            <a:r>
              <a:rPr lang="en-US" sz="3500" dirty="0"/>
              <a:t>3. </a:t>
            </a:r>
            <a:r>
              <a:rPr lang="vi-VN" sz="3500" dirty="0"/>
              <a:t>Những lưu ý khi kể lại một truyện cổ tích</a:t>
            </a:r>
            <a:endParaRPr lang="en-US" sz="3500" dirty="0"/>
          </a:p>
        </p:txBody>
      </p:sp>
    </p:spTree>
    <p:extLst>
      <p:ext uri="{BB962C8B-B14F-4D97-AF65-F5344CB8AC3E}">
        <p14:creationId xmlns:p14="http://schemas.microsoft.com/office/powerpoint/2010/main" xmlns="" val="21548621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0D70C8A-A50E-4B41-86A2-E2F855812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xmlns="" id="{3E25BDA2-3F4D-4B38-90E7-989465ECD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xmlns="" id="{F65EEA05-AD42-442F-B6C6-CB9FC2894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BC96869A-A70D-42F7-876F-605CB1718F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xmlns="" id="{6CD407CC-EF5C-486F-9A14-7F681F986D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3" name="Straight Connector 22">
            <a:extLst>
              <a:ext uri="{FF2B5EF4-FFF2-40B4-BE49-F238E27FC236}">
                <a16:creationId xmlns:a16="http://schemas.microsoft.com/office/drawing/2014/main" xmlns="" id="{0DD76B5F-5BAA-48C6-9065-9AEF15D30B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0429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xmlns="" id="{D0E991B2-E599-BE45-8C9A-9A42DE6F1352}"/>
              </a:ext>
            </a:extLst>
          </p:cNvPr>
          <p:cNvGraphicFramePr>
            <a:graphicFrameLocks noGrp="1"/>
          </p:cNvGraphicFramePr>
          <p:nvPr>
            <p:extLst>
              <p:ext uri="{D42A27DB-BD31-4B8C-83A1-F6EECF244321}">
                <p14:modId xmlns:p14="http://schemas.microsoft.com/office/powerpoint/2010/main" xmlns="" val="4222068048"/>
              </p:ext>
            </p:extLst>
          </p:nvPr>
        </p:nvGraphicFramePr>
        <p:xfrm>
          <a:off x="717947" y="914401"/>
          <a:ext cx="7761035" cy="5971885"/>
        </p:xfrm>
        <a:graphic>
          <a:graphicData uri="http://schemas.openxmlformats.org/drawingml/2006/table">
            <a:tbl>
              <a:tblPr firstRow="1" bandRow="1">
                <a:tableStyleId>{5C22544A-7EE6-4342-B048-85BDC9FD1C3A}</a:tableStyleId>
              </a:tblPr>
              <a:tblGrid>
                <a:gridCol w="3968353">
                  <a:extLst>
                    <a:ext uri="{9D8B030D-6E8A-4147-A177-3AD203B41FA5}">
                      <a16:colId xmlns:a16="http://schemas.microsoft.com/office/drawing/2014/main" xmlns="" val="4014443875"/>
                    </a:ext>
                  </a:extLst>
                </a:gridCol>
                <a:gridCol w="3792682">
                  <a:extLst>
                    <a:ext uri="{9D8B030D-6E8A-4147-A177-3AD203B41FA5}">
                      <a16:colId xmlns:a16="http://schemas.microsoft.com/office/drawing/2014/main" xmlns="" val="1993674756"/>
                    </a:ext>
                  </a:extLst>
                </a:gridCol>
              </a:tblGrid>
              <a:tr h="549055">
                <a:tc>
                  <a:txBody>
                    <a:bodyPr/>
                    <a:lstStyle/>
                    <a:p>
                      <a:pPr algn="ctr"/>
                      <a:r>
                        <a:rPr lang="en-US" sz="1800" dirty="0" err="1"/>
                        <a:t>Với</a:t>
                      </a:r>
                      <a:r>
                        <a:rPr lang="en-US" sz="1800" dirty="0"/>
                        <a:t> </a:t>
                      </a:r>
                      <a:r>
                        <a:rPr lang="en-US" sz="1800" dirty="0" err="1"/>
                        <a:t>hình</a:t>
                      </a:r>
                      <a:r>
                        <a:rPr lang="en-US" sz="1800" dirty="0"/>
                        <a:t> </a:t>
                      </a:r>
                      <a:r>
                        <a:rPr lang="en-US" sz="1800" dirty="0" err="1"/>
                        <a:t>thức</a:t>
                      </a:r>
                      <a:r>
                        <a:rPr lang="en-US" sz="1800" dirty="0"/>
                        <a:t> </a:t>
                      </a:r>
                      <a:r>
                        <a:rPr lang="en-US" sz="1800" dirty="0" err="1"/>
                        <a:t>viết</a:t>
                      </a:r>
                      <a:endParaRPr lang="en-US" sz="1800" dirty="0"/>
                    </a:p>
                  </a:txBody>
                  <a:tcPr marL="43763" marR="43763" marT="29175" marB="29175"/>
                </a:tc>
                <a:tc>
                  <a:txBody>
                    <a:bodyPr/>
                    <a:lstStyle/>
                    <a:p>
                      <a:pPr algn="ctr"/>
                      <a:r>
                        <a:rPr lang="en-US" sz="1800" dirty="0" err="1"/>
                        <a:t>Đối</a:t>
                      </a:r>
                      <a:r>
                        <a:rPr lang="en-US" sz="1800" dirty="0"/>
                        <a:t> </a:t>
                      </a:r>
                      <a:r>
                        <a:rPr lang="en-US" sz="1800" dirty="0" err="1"/>
                        <a:t>với</a:t>
                      </a:r>
                      <a:r>
                        <a:rPr lang="en-US" sz="1800" dirty="0"/>
                        <a:t> </a:t>
                      </a:r>
                      <a:r>
                        <a:rPr lang="en-US" sz="1800" dirty="0" err="1"/>
                        <a:t>hình</a:t>
                      </a:r>
                      <a:r>
                        <a:rPr lang="en-US" sz="1800" dirty="0"/>
                        <a:t> </a:t>
                      </a:r>
                      <a:r>
                        <a:rPr lang="en-US" sz="1800" dirty="0" err="1"/>
                        <a:t>thức</a:t>
                      </a:r>
                      <a:r>
                        <a:rPr lang="en-US" sz="1800" dirty="0"/>
                        <a:t> </a:t>
                      </a:r>
                      <a:r>
                        <a:rPr lang="en-US" sz="1800" dirty="0" err="1"/>
                        <a:t>nói</a:t>
                      </a:r>
                      <a:endParaRPr lang="en-US" sz="1800" dirty="0"/>
                    </a:p>
                  </a:txBody>
                  <a:tcPr marL="43763" marR="43763" marT="29175" marB="29175"/>
                </a:tc>
                <a:extLst>
                  <a:ext uri="{0D108BD9-81ED-4DB2-BD59-A6C34878D82A}">
                    <a16:rowId xmlns:a16="http://schemas.microsoft.com/office/drawing/2014/main" xmlns="" val="3747533763"/>
                  </a:ext>
                </a:extLst>
              </a:tr>
              <a:tr h="4480145">
                <a:tc>
                  <a:txBody>
                    <a:bodyPr/>
                    <a:lstStyle/>
                    <a:p>
                      <a:pPr algn="just"/>
                      <a:endParaRPr lang="vi-VN" sz="1600" b="1" dirty="0"/>
                    </a:p>
                    <a:p>
                      <a:pPr algn="just"/>
                      <a:r>
                        <a:rPr lang="vi-VN" sz="1600" b="1" dirty="0"/>
                        <a:t>Bước 1: </a:t>
                      </a:r>
                      <a:r>
                        <a:rPr lang="vi-VN" sz="1600" dirty="0"/>
                        <a:t>Chuẩn bị trước khi viết hoặc nói</a:t>
                      </a:r>
                    </a:p>
                    <a:p>
                      <a:pPr algn="just"/>
                      <a:r>
                        <a:rPr lang="vi-VN" sz="1600" dirty="0"/>
                        <a:t>cần tìm đọc truyện cổ tích. Trong truyện đó,</a:t>
                      </a:r>
                    </a:p>
                    <a:p>
                      <a:pPr algn="just"/>
                      <a:r>
                        <a:rPr lang="vi-VN" sz="1600" dirty="0"/>
                        <a:t>chi tiết nào gây ấn tượng sâu sắc nhất, có</a:t>
                      </a:r>
                    </a:p>
                    <a:p>
                      <a:pPr algn="just"/>
                      <a:r>
                        <a:rPr lang="vi-VN" sz="1600" dirty="0"/>
                        <a:t>nhân vật đáng nhớ nhất, có cốt truyện thú</a:t>
                      </a:r>
                    </a:p>
                    <a:p>
                      <a:pPr algn="just"/>
                      <a:r>
                        <a:rPr lang="vi-VN" sz="1600" dirty="0"/>
                        <a:t>vị nhất?</a:t>
                      </a:r>
                    </a:p>
                    <a:p>
                      <a:pPr algn="just"/>
                      <a:r>
                        <a:rPr lang="vi-VN" sz="1600" b="1" dirty="0"/>
                        <a:t>Bước 2: </a:t>
                      </a:r>
                      <a:r>
                        <a:rPr lang="vi-VN" sz="1600" dirty="0"/>
                        <a:t>Tìm ý và lập dàn ý. Cần đọc kĩ</a:t>
                      </a:r>
                    </a:p>
                    <a:p>
                      <a:pPr algn="just"/>
                      <a:r>
                        <a:rPr lang="vi-VN" sz="1600" dirty="0"/>
                        <a:t>truyện đã chọn và tìm ý cho truyện như</a:t>
                      </a:r>
                    </a:p>
                    <a:p>
                      <a:pPr algn="just"/>
                      <a:r>
                        <a:rPr lang="vi-VN" sz="1600" dirty="0"/>
                        <a:t>hoàn cảnh xảy ra câu chuyện, nhân vật, sự</a:t>
                      </a:r>
                    </a:p>
                    <a:p>
                      <a:pPr algn="just"/>
                      <a:r>
                        <a:rPr lang="vi-VN" sz="1600" dirty="0"/>
                        <a:t>việc xảy ra, cảm nghĩ của em về truyện và</a:t>
                      </a:r>
                    </a:p>
                    <a:p>
                      <a:pPr algn="just"/>
                      <a:r>
                        <a:rPr lang="vi-VN" sz="1600" dirty="0"/>
                        <a:t>từ đó có thể sắp xếp các ý đã tìm theo một</a:t>
                      </a:r>
                    </a:p>
                    <a:p>
                      <a:pPr algn="just"/>
                      <a:r>
                        <a:rPr lang="vi-VN" sz="1600" dirty="0"/>
                        <a:t>dàn ý.</a:t>
                      </a:r>
                    </a:p>
                    <a:p>
                      <a:pPr algn="just"/>
                      <a:r>
                        <a:rPr lang="vi-VN" sz="1600" b="1" dirty="0"/>
                        <a:t>Bước 3: </a:t>
                      </a:r>
                      <a:r>
                        <a:rPr lang="vi-VN" sz="1600" dirty="0"/>
                        <a:t>Khi viết bài, cần đảm bảo thể hiện</a:t>
                      </a:r>
                    </a:p>
                    <a:p>
                      <a:pPr algn="just"/>
                      <a:r>
                        <a:rPr lang="vi-VN" sz="1600" dirty="0"/>
                        <a:t>được các đặc điểm của kiểu bài kể lại một</a:t>
                      </a:r>
                    </a:p>
                    <a:p>
                      <a:pPr algn="just"/>
                      <a:r>
                        <a:rPr lang="vi-VN" sz="1600" dirty="0"/>
                        <a:t>truyện cổ tích</a:t>
                      </a:r>
                      <a:endParaRPr lang="en-US" sz="1600" dirty="0">
                        <a:latin typeface="Century Gothic" panose="020B0502020202020204" pitchFamily="34" charset="0"/>
                      </a:endParaRPr>
                    </a:p>
                  </a:txBody>
                  <a:tcPr marL="43763" marR="43763" marT="29175" marB="29175"/>
                </a:tc>
                <a:tc>
                  <a:txBody>
                    <a:bodyPr/>
                    <a:lstStyle/>
                    <a:p>
                      <a:pPr algn="just"/>
                      <a:endParaRPr lang="vi-VN" sz="1600" b="1" dirty="0"/>
                    </a:p>
                    <a:p>
                      <a:pPr algn="just"/>
                      <a:r>
                        <a:rPr lang="vi-VN" sz="1600" b="1" dirty="0"/>
                        <a:t>Bước 1: </a:t>
                      </a:r>
                      <a:r>
                        <a:rPr lang="vi-VN" sz="1600" dirty="0"/>
                        <a:t>Xác định đề tài, người nghe có thể</a:t>
                      </a:r>
                    </a:p>
                    <a:p>
                      <a:pPr algn="just"/>
                      <a:r>
                        <a:rPr lang="vi-VN" sz="1600" dirty="0"/>
                        <a:t>là ai, mục đích, không gian và thời gian nói.</a:t>
                      </a:r>
                    </a:p>
                    <a:p>
                      <a:pPr algn="just"/>
                      <a:r>
                        <a:rPr lang="vi-VN" sz="1600" dirty="0"/>
                        <a:t> Từ đó sẽ định hướng được nội dung bài</a:t>
                      </a:r>
                    </a:p>
                    <a:p>
                      <a:pPr algn="just"/>
                      <a:r>
                        <a:rPr lang="vi-VN" sz="1600" dirty="0"/>
                        <a:t>nói, tăng hiệu quả giao tiếp.</a:t>
                      </a:r>
                    </a:p>
                    <a:p>
                      <a:pPr algn="just"/>
                      <a:r>
                        <a:rPr lang="vi-VN" sz="1600" b="1" dirty="0"/>
                        <a:t>Bước 2: </a:t>
                      </a:r>
                      <a:r>
                        <a:rPr lang="vi-VN" sz="1600" dirty="0"/>
                        <a:t>Tìm ý tưởng cho bài nói, có thể sử</a:t>
                      </a:r>
                    </a:p>
                    <a:p>
                      <a:pPr algn="just"/>
                      <a:r>
                        <a:rPr lang="vi-VN" sz="1600" dirty="0"/>
                        <a:t>dụng thêm hình ảnh, tranh vẽ để bài nói</a:t>
                      </a:r>
                    </a:p>
                    <a:p>
                      <a:pPr algn="just"/>
                      <a:r>
                        <a:rPr lang="vi-VN" sz="1600" dirty="0"/>
                        <a:t>được sinh động.</a:t>
                      </a:r>
                    </a:p>
                    <a:p>
                      <a:pPr algn="just"/>
                      <a:r>
                        <a:rPr lang="vi-VN" sz="1600" b="1" dirty="0"/>
                        <a:t>Bứớc 3: </a:t>
                      </a:r>
                      <a:r>
                        <a:rPr lang="vi-VN" sz="1600" dirty="0"/>
                        <a:t>Khi kể cần chú ý giọng điệu, phù</a:t>
                      </a:r>
                    </a:p>
                    <a:p>
                      <a:pPr algn="just"/>
                      <a:r>
                        <a:rPr lang="vi-VN" sz="1600" dirty="0"/>
                        <a:t>hợp với nhân vật, sự việc khác nhau. Kết</a:t>
                      </a:r>
                    </a:p>
                    <a:p>
                      <a:pPr algn="just"/>
                      <a:r>
                        <a:rPr lang="vi-VN" sz="1600" dirty="0"/>
                        <a:t>hợp với cử chỉ, nét mặt, điệu bộ để nội dung</a:t>
                      </a:r>
                    </a:p>
                    <a:p>
                      <a:pPr algn="just"/>
                      <a:r>
                        <a:rPr lang="vi-VN" sz="1600" dirty="0"/>
                        <a:t>được hấp dẫn hơn. Chú ý lựa chọn từ ngữ</a:t>
                      </a:r>
                    </a:p>
                    <a:p>
                      <a:pPr algn="just"/>
                      <a:r>
                        <a:rPr lang="vi-VN" sz="1600" dirty="0"/>
                        <a:t>thích hợp với ngôi kể, tránh dùng ngôn ngữ</a:t>
                      </a:r>
                    </a:p>
                    <a:p>
                      <a:pPr algn="just"/>
                      <a:r>
                        <a:rPr lang="vi-VN" sz="1600" dirty="0"/>
                        <a:t>viết</a:t>
                      </a:r>
                      <a:endParaRPr lang="en-US" sz="1600" dirty="0">
                        <a:latin typeface="Century Gothic" panose="020B0502020202020204" pitchFamily="34" charset="0"/>
                      </a:endParaRPr>
                    </a:p>
                  </a:txBody>
                  <a:tcPr marL="43763" marR="43763" marT="29175" marB="29175"/>
                </a:tc>
                <a:extLst>
                  <a:ext uri="{0D108BD9-81ED-4DB2-BD59-A6C34878D82A}">
                    <a16:rowId xmlns:a16="http://schemas.microsoft.com/office/drawing/2014/main" xmlns="" val="3093960484"/>
                  </a:ext>
                </a:extLst>
              </a:tr>
            </a:tbl>
          </a:graphicData>
        </a:graphic>
      </p:graphicFrame>
    </p:spTree>
    <p:extLst>
      <p:ext uri="{BB962C8B-B14F-4D97-AF65-F5344CB8AC3E}">
        <p14:creationId xmlns:p14="http://schemas.microsoft.com/office/powerpoint/2010/main" xmlns="" val="2489344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xmlns="" id="{39026F13-499B-4EC7-B5BA-99A52E90C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893" y="457201"/>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2" name="Picture 1">
            <a:extLst>
              <a:ext uri="{FF2B5EF4-FFF2-40B4-BE49-F238E27FC236}">
                <a16:creationId xmlns:a16="http://schemas.microsoft.com/office/drawing/2014/main" xmlns="" id="{DB9876D1-C54C-F94A-ABAE-69891CC91898}"/>
              </a:ext>
            </a:extLst>
          </p:cNvPr>
          <p:cNvPicPr>
            <a:picLocks noChangeAspect="1"/>
          </p:cNvPicPr>
          <p:nvPr/>
        </p:nvPicPr>
        <p:blipFill rotWithShape="1">
          <a:blip r:embed="rId2"/>
          <a:srcRect r="22633" b="-1"/>
          <a:stretch/>
        </p:blipFill>
        <p:spPr>
          <a:xfrm>
            <a:off x="462553" y="621793"/>
            <a:ext cx="3282376" cy="5614416"/>
          </a:xfrm>
          <a:prstGeom prst="rect">
            <a:avLst/>
          </a:prstGeom>
        </p:spPr>
      </p:pic>
      <p:sp>
        <p:nvSpPr>
          <p:cNvPr id="26" name="Rectangle 14">
            <a:extLst>
              <a:ext uri="{FF2B5EF4-FFF2-40B4-BE49-F238E27FC236}">
                <a16:creationId xmlns:a16="http://schemas.microsoft.com/office/drawing/2014/main" xmlns="" id="{6D4A3EB8-C534-4357-BED1-BD13786224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554" y="621793"/>
            <a:ext cx="8215884" cy="5614416"/>
          </a:xfrm>
          <a:prstGeom prst="rect">
            <a:avLst/>
          </a:prstGeom>
          <a:noFill/>
          <a:ln w="6350" cap="sq" cmpd="sng" algn="ctr">
            <a:solidFill>
              <a:schemeClr val="tx1">
                <a:lumMod val="75000"/>
                <a:lumOff val="25000"/>
              </a:schemeClr>
            </a:solidFill>
            <a:prstDash val="solid"/>
            <a:miter lim="800000"/>
          </a:ln>
          <a:effectLst/>
        </p:spPr>
      </p:sp>
      <p:sp>
        <p:nvSpPr>
          <p:cNvPr id="8" name="TextBox 7">
            <a:extLst>
              <a:ext uri="{FF2B5EF4-FFF2-40B4-BE49-F238E27FC236}">
                <a16:creationId xmlns:a16="http://schemas.microsoft.com/office/drawing/2014/main" xmlns="" id="{5D3C5C2F-82BB-AF45-A2CC-E1DE52B3B251}"/>
              </a:ext>
            </a:extLst>
          </p:cNvPr>
          <p:cNvSpPr txBox="1"/>
          <p:nvPr/>
        </p:nvSpPr>
        <p:spPr>
          <a:xfrm>
            <a:off x="4014937" y="2094482"/>
            <a:ext cx="4287254" cy="3042706"/>
          </a:xfrm>
          <a:prstGeom prst="rect">
            <a:avLst/>
          </a:prstGeom>
        </p:spPr>
        <p:txBody>
          <a:bodyPr vert="horz" lIns="91440" tIns="45720" rIns="91440" bIns="45720" rtlCol="0" anchor="ctr">
            <a:normAutofit/>
          </a:bodyPr>
          <a:lstStyle/>
          <a:p>
            <a:pPr algn="ctr" defTabSz="914400">
              <a:lnSpc>
                <a:spcPct val="83000"/>
              </a:lnSpc>
              <a:spcBef>
                <a:spcPct val="0"/>
              </a:spcBef>
              <a:spcAft>
                <a:spcPts val="600"/>
              </a:spcAft>
            </a:pPr>
            <a:r>
              <a:rPr lang="en-US" sz="6000" cap="all" spc="-100" dirty="0">
                <a:solidFill>
                  <a:schemeClr val="tx1">
                    <a:lumMod val="85000"/>
                    <a:lumOff val="15000"/>
                  </a:schemeClr>
                </a:solidFill>
                <a:latin typeface="+mj-lt"/>
              </a:rPr>
              <a:t>4. </a:t>
            </a:r>
            <a:r>
              <a:rPr lang="en-US" sz="6000" cap="all" spc="-100" dirty="0" err="1">
                <a:solidFill>
                  <a:schemeClr val="tx1">
                    <a:lumMod val="85000"/>
                    <a:lumOff val="15000"/>
                  </a:schemeClr>
                </a:solidFill>
                <a:latin typeface="+mj-lt"/>
              </a:rPr>
              <a:t>Viết</a:t>
            </a:r>
            <a:r>
              <a:rPr lang="en-US" sz="6000" cap="all" spc="-100" dirty="0">
                <a:solidFill>
                  <a:schemeClr val="tx1">
                    <a:lumMod val="85000"/>
                    <a:lumOff val="15000"/>
                  </a:schemeClr>
                </a:solidFill>
                <a:latin typeface="+mj-lt"/>
              </a:rPr>
              <a:t> </a:t>
            </a:r>
            <a:r>
              <a:rPr lang="en-US" sz="6000" cap="all" spc="-100" dirty="0" err="1">
                <a:solidFill>
                  <a:schemeClr val="tx1">
                    <a:lumMod val="85000"/>
                    <a:lumOff val="15000"/>
                  </a:schemeClr>
                </a:solidFill>
                <a:latin typeface="+mj-lt"/>
              </a:rPr>
              <a:t>ngắn</a:t>
            </a:r>
            <a:endParaRPr lang="en-US" sz="6000" cap="all" spc="-100" dirty="0">
              <a:solidFill>
                <a:schemeClr val="tx1">
                  <a:lumMod val="85000"/>
                  <a:lumOff val="15000"/>
                </a:schemeClr>
              </a:solidFill>
              <a:latin typeface="+mj-lt"/>
            </a:endParaRPr>
          </a:p>
        </p:txBody>
      </p:sp>
      <p:sp>
        <p:nvSpPr>
          <p:cNvPr id="27" name="Rectangle 16">
            <a:extLst>
              <a:ext uri="{FF2B5EF4-FFF2-40B4-BE49-F238E27FC236}">
                <a16:creationId xmlns:a16="http://schemas.microsoft.com/office/drawing/2014/main" xmlns="" id="{3FA13F65-6422-4EBC-B70B-E95950B286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8474" y="446824"/>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8">
            <a:extLst>
              <a:ext uri="{FF2B5EF4-FFF2-40B4-BE49-F238E27FC236}">
                <a16:creationId xmlns:a16="http://schemas.microsoft.com/office/drawing/2014/main" xmlns="" id="{74EC5015-DFE8-4264-BCD5-E4D5A3EEFA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524199"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0">
            <a:extLst>
              <a:ext uri="{FF2B5EF4-FFF2-40B4-BE49-F238E27FC236}">
                <a16:creationId xmlns:a16="http://schemas.microsoft.com/office/drawing/2014/main" xmlns="" id="{E6A8CE91-4412-4504-94E5-903CCFE92F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92929"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2">
            <a:extLst>
              <a:ext uri="{FF2B5EF4-FFF2-40B4-BE49-F238E27FC236}">
                <a16:creationId xmlns:a16="http://schemas.microsoft.com/office/drawing/2014/main" xmlns="" id="{DC3B8F69-5432-41A9-80AA-ECBDFA57E7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524199" y="1092118"/>
            <a:ext cx="126873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831406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xmlns="" id="{39026F13-499B-4EC7-B5BA-99A52E90C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893" y="457201"/>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6" name="Rectangle 14">
            <a:extLst>
              <a:ext uri="{FF2B5EF4-FFF2-40B4-BE49-F238E27FC236}">
                <a16:creationId xmlns:a16="http://schemas.microsoft.com/office/drawing/2014/main" xmlns="" id="{6D4A3EB8-C534-4357-BED1-BD13786224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554" y="621793"/>
            <a:ext cx="8215884" cy="5614416"/>
          </a:xfrm>
          <a:prstGeom prst="rect">
            <a:avLst/>
          </a:prstGeom>
          <a:noFill/>
          <a:ln w="6350" cap="sq" cmpd="sng" algn="ctr">
            <a:solidFill>
              <a:schemeClr val="tx1">
                <a:lumMod val="75000"/>
                <a:lumOff val="25000"/>
              </a:schemeClr>
            </a:solidFill>
            <a:prstDash val="solid"/>
            <a:miter lim="800000"/>
          </a:ln>
          <a:effectLst/>
        </p:spPr>
      </p:sp>
      <p:sp>
        <p:nvSpPr>
          <p:cNvPr id="8" name="TextBox 7">
            <a:extLst>
              <a:ext uri="{FF2B5EF4-FFF2-40B4-BE49-F238E27FC236}">
                <a16:creationId xmlns:a16="http://schemas.microsoft.com/office/drawing/2014/main" xmlns="" id="{5D3C5C2F-82BB-AF45-A2CC-E1DE52B3B251}"/>
              </a:ext>
            </a:extLst>
          </p:cNvPr>
          <p:cNvSpPr txBox="1"/>
          <p:nvPr/>
        </p:nvSpPr>
        <p:spPr>
          <a:xfrm>
            <a:off x="581649" y="1907648"/>
            <a:ext cx="4037937" cy="3042706"/>
          </a:xfrm>
          <a:prstGeom prst="rect">
            <a:avLst/>
          </a:prstGeom>
        </p:spPr>
        <p:txBody>
          <a:bodyPr vert="horz" lIns="91440" tIns="45720" rIns="91440" bIns="45720" rtlCol="0" anchor="ctr">
            <a:normAutofit lnSpcReduction="10000"/>
          </a:bodyPr>
          <a:lstStyle/>
          <a:p>
            <a:pPr algn="just"/>
            <a:r>
              <a:rPr lang="en-US" sz="2500" b="1" dirty="0" err="1"/>
              <a:t>Viết</a:t>
            </a:r>
            <a:r>
              <a:rPr lang="en-US" sz="2500" b="1" dirty="0"/>
              <a:t> </a:t>
            </a:r>
            <a:r>
              <a:rPr lang="en-US" sz="2500" b="1" dirty="0" err="1"/>
              <a:t>một</a:t>
            </a:r>
            <a:r>
              <a:rPr lang="en-US" sz="2500" b="1" dirty="0"/>
              <a:t> </a:t>
            </a:r>
            <a:r>
              <a:rPr lang="en-US" sz="2500" b="1" dirty="0" err="1"/>
              <a:t>đoạn</a:t>
            </a:r>
            <a:r>
              <a:rPr lang="en-US" sz="2500" b="1" dirty="0"/>
              <a:t> </a:t>
            </a:r>
            <a:r>
              <a:rPr lang="en-US" sz="2500" b="1" dirty="0" err="1"/>
              <a:t>văn</a:t>
            </a:r>
            <a:r>
              <a:rPr lang="en-US" sz="2500" b="1" dirty="0"/>
              <a:t> </a:t>
            </a:r>
            <a:r>
              <a:rPr lang="en-US" sz="2500" b="1" dirty="0" err="1"/>
              <a:t>trả</a:t>
            </a:r>
            <a:r>
              <a:rPr lang="en-US" sz="2500" b="1" dirty="0"/>
              <a:t> </a:t>
            </a:r>
            <a:r>
              <a:rPr lang="en-US" sz="2500" b="1" dirty="0" err="1"/>
              <a:t>lời</a:t>
            </a:r>
            <a:r>
              <a:rPr lang="en-US" sz="2500" b="1" dirty="0"/>
              <a:t> </a:t>
            </a:r>
            <a:r>
              <a:rPr lang="en-US" sz="2500" b="1" dirty="0" err="1"/>
              <a:t>câu</a:t>
            </a:r>
            <a:r>
              <a:rPr lang="en-US" sz="2500" b="1" dirty="0"/>
              <a:t> </a:t>
            </a:r>
            <a:r>
              <a:rPr lang="en-US" sz="2500" b="1" dirty="0" err="1"/>
              <a:t>hỏi</a:t>
            </a:r>
            <a:r>
              <a:rPr lang="en-US" sz="2500" b="1" dirty="0"/>
              <a:t>:</a:t>
            </a:r>
            <a:r>
              <a:rPr lang="en-US" sz="2500" dirty="0"/>
              <a:t> </a:t>
            </a:r>
            <a:r>
              <a:rPr lang="en-US" sz="2500" dirty="0" err="1"/>
              <a:t>Truyện</a:t>
            </a:r>
            <a:r>
              <a:rPr lang="en-US" sz="2500" dirty="0"/>
              <a:t> </a:t>
            </a:r>
            <a:r>
              <a:rPr lang="en-US" sz="2500" dirty="0" err="1"/>
              <a:t>cổ</a:t>
            </a:r>
            <a:r>
              <a:rPr lang="en-US" sz="2500" dirty="0"/>
              <a:t> </a:t>
            </a:r>
            <a:r>
              <a:rPr lang="en-US" sz="2500" dirty="0" err="1"/>
              <a:t>tích</a:t>
            </a:r>
            <a:r>
              <a:rPr lang="en-US" sz="2500" dirty="0"/>
              <a:t> </a:t>
            </a:r>
            <a:r>
              <a:rPr lang="en-US" sz="2500" dirty="0" err="1"/>
              <a:t>có</a:t>
            </a:r>
            <a:r>
              <a:rPr lang="en-US" sz="2500" dirty="0"/>
              <a:t> </a:t>
            </a:r>
            <a:r>
              <a:rPr lang="en-US" sz="2500" dirty="0" err="1"/>
              <a:t>ý</a:t>
            </a:r>
            <a:r>
              <a:rPr lang="en-US" sz="2500" dirty="0"/>
              <a:t> </a:t>
            </a:r>
            <a:r>
              <a:rPr lang="en-US" sz="2500" dirty="0" err="1"/>
              <a:t>nghĩa</a:t>
            </a:r>
            <a:r>
              <a:rPr lang="en-US" sz="2500" dirty="0"/>
              <a:t> </a:t>
            </a:r>
            <a:r>
              <a:rPr lang="en-US" sz="2500" dirty="0" err="1"/>
              <a:t>như</a:t>
            </a:r>
            <a:r>
              <a:rPr lang="en-US" sz="2500" dirty="0"/>
              <a:t> </a:t>
            </a:r>
            <a:r>
              <a:rPr lang="en-US" sz="2500" dirty="0" err="1"/>
              <a:t>thế</a:t>
            </a:r>
            <a:r>
              <a:rPr lang="en-US" sz="2500" dirty="0"/>
              <a:t> </a:t>
            </a:r>
            <a:r>
              <a:rPr lang="en-US" sz="2500" dirty="0" err="1"/>
              <a:t>nào</a:t>
            </a:r>
            <a:r>
              <a:rPr lang="en-US" sz="2500" dirty="0"/>
              <a:t> </a:t>
            </a:r>
            <a:r>
              <a:rPr lang="en-US" sz="2500" dirty="0" err="1"/>
              <a:t>đối</a:t>
            </a:r>
            <a:r>
              <a:rPr lang="en-US" sz="2500" dirty="0"/>
              <a:t> </a:t>
            </a:r>
            <a:r>
              <a:rPr lang="en-US" sz="2500" dirty="0" err="1"/>
              <a:t>với</a:t>
            </a:r>
            <a:r>
              <a:rPr lang="en-US" sz="2500" dirty="0"/>
              <a:t> </a:t>
            </a:r>
            <a:r>
              <a:rPr lang="en-US" sz="2500" dirty="0" err="1"/>
              <a:t>cuộc</a:t>
            </a:r>
            <a:r>
              <a:rPr lang="en-US" sz="2500" dirty="0"/>
              <a:t> </a:t>
            </a:r>
            <a:r>
              <a:rPr lang="en-US" sz="2500" dirty="0" err="1"/>
              <a:t>sống</a:t>
            </a:r>
            <a:r>
              <a:rPr lang="en-US" sz="2500" dirty="0"/>
              <a:t> </a:t>
            </a:r>
            <a:r>
              <a:rPr lang="en-US" sz="2500" dirty="0" err="1"/>
              <a:t>của</a:t>
            </a:r>
            <a:r>
              <a:rPr lang="en-US" sz="2500" dirty="0"/>
              <a:t> </a:t>
            </a:r>
            <a:r>
              <a:rPr lang="en-US" sz="2500" dirty="0" err="1"/>
              <a:t>chúng</a:t>
            </a:r>
            <a:r>
              <a:rPr lang="en-US" sz="2500" dirty="0"/>
              <a:t> ta? </a:t>
            </a:r>
            <a:r>
              <a:rPr lang="en-US" sz="2500" dirty="0" err="1"/>
              <a:t>Bổn</a:t>
            </a:r>
            <a:r>
              <a:rPr lang="en-US" sz="2500" dirty="0"/>
              <a:t> </a:t>
            </a:r>
            <a:r>
              <a:rPr lang="en-US" sz="2500" dirty="0" err="1"/>
              <a:t>phận</a:t>
            </a:r>
            <a:r>
              <a:rPr lang="en-US" sz="2500" dirty="0"/>
              <a:t>, </a:t>
            </a:r>
            <a:r>
              <a:rPr lang="en-US" sz="2500" dirty="0" err="1"/>
              <a:t>trách</a:t>
            </a:r>
            <a:r>
              <a:rPr lang="en-US" sz="2500" dirty="0"/>
              <a:t> </a:t>
            </a:r>
            <a:r>
              <a:rPr lang="en-US" sz="2500" dirty="0" err="1"/>
              <a:t>nhiệm</a:t>
            </a:r>
            <a:r>
              <a:rPr lang="en-US" sz="2500" dirty="0"/>
              <a:t> </a:t>
            </a:r>
            <a:r>
              <a:rPr lang="en-US" sz="2500" dirty="0" err="1"/>
              <a:t>của</a:t>
            </a:r>
            <a:r>
              <a:rPr lang="en-US" sz="2500" dirty="0"/>
              <a:t> </a:t>
            </a:r>
            <a:r>
              <a:rPr lang="en-US" sz="2500" dirty="0" err="1"/>
              <a:t>học</a:t>
            </a:r>
            <a:r>
              <a:rPr lang="en-US" sz="2500" dirty="0"/>
              <a:t> </a:t>
            </a:r>
            <a:r>
              <a:rPr lang="en-US" sz="2500" dirty="0" err="1"/>
              <a:t>sinh</a:t>
            </a:r>
            <a:r>
              <a:rPr lang="en-US" sz="2500" dirty="0"/>
              <a:t> </a:t>
            </a:r>
            <a:r>
              <a:rPr lang="en-US" sz="2500" dirty="0" err="1"/>
              <a:t>trong</a:t>
            </a:r>
            <a:r>
              <a:rPr lang="en-US" sz="2500" dirty="0"/>
              <a:t> </a:t>
            </a:r>
            <a:r>
              <a:rPr lang="en-US" sz="2500" dirty="0" err="1"/>
              <a:t>việc</a:t>
            </a:r>
            <a:r>
              <a:rPr lang="en-US" sz="2500" dirty="0"/>
              <a:t> </a:t>
            </a:r>
            <a:r>
              <a:rPr lang="en-US" sz="2500" dirty="0" err="1"/>
              <a:t>phát</a:t>
            </a:r>
            <a:r>
              <a:rPr lang="en-US" sz="2500" dirty="0"/>
              <a:t> </a:t>
            </a:r>
            <a:r>
              <a:rPr lang="en-US" sz="2500" dirty="0" err="1"/>
              <a:t>huy</a:t>
            </a:r>
            <a:r>
              <a:rPr lang="en-US" sz="2500" dirty="0"/>
              <a:t> </a:t>
            </a:r>
            <a:r>
              <a:rPr lang="en-US" sz="2500" dirty="0" err="1"/>
              <a:t>giá</a:t>
            </a:r>
            <a:r>
              <a:rPr lang="en-US" sz="2500" dirty="0"/>
              <a:t> </a:t>
            </a:r>
            <a:r>
              <a:rPr lang="en-US" sz="2500" dirty="0" err="1"/>
              <a:t>trị</a:t>
            </a:r>
            <a:r>
              <a:rPr lang="en-US" sz="2500" dirty="0"/>
              <a:t> </a:t>
            </a:r>
            <a:r>
              <a:rPr lang="en-US" sz="2500" dirty="0" err="1"/>
              <a:t>của</a:t>
            </a:r>
            <a:r>
              <a:rPr lang="en-US" sz="2500" dirty="0"/>
              <a:t> </a:t>
            </a:r>
            <a:r>
              <a:rPr lang="en-US" sz="2500" dirty="0" err="1"/>
              <a:t>cổ</a:t>
            </a:r>
            <a:r>
              <a:rPr lang="en-US" sz="2500" dirty="0"/>
              <a:t> </a:t>
            </a:r>
            <a:r>
              <a:rPr lang="en-US" sz="2500" dirty="0" err="1"/>
              <a:t>tích</a:t>
            </a:r>
            <a:r>
              <a:rPr lang="en-US" sz="2500" dirty="0"/>
              <a:t> </a:t>
            </a:r>
            <a:r>
              <a:rPr lang="en-US" sz="2500" dirty="0" err="1"/>
              <a:t>trong</a:t>
            </a:r>
            <a:r>
              <a:rPr lang="en-US" sz="2500" dirty="0"/>
              <a:t> </a:t>
            </a:r>
            <a:r>
              <a:rPr lang="en-US" sz="2500" dirty="0" err="1"/>
              <a:t>cuộc</a:t>
            </a:r>
            <a:r>
              <a:rPr lang="en-US" sz="2500" dirty="0"/>
              <a:t> </a:t>
            </a:r>
            <a:r>
              <a:rPr lang="en-US" sz="2500" dirty="0" err="1"/>
              <a:t>sống</a:t>
            </a:r>
            <a:r>
              <a:rPr lang="en-US" sz="2500" dirty="0"/>
              <a:t> </a:t>
            </a:r>
            <a:r>
              <a:rPr lang="en-US" sz="2500" dirty="0" err="1"/>
              <a:t>hiện</a:t>
            </a:r>
            <a:r>
              <a:rPr lang="en-US" sz="2500" dirty="0"/>
              <a:t> nay?</a:t>
            </a:r>
          </a:p>
        </p:txBody>
      </p:sp>
      <p:sp>
        <p:nvSpPr>
          <p:cNvPr id="27" name="Rectangle 16">
            <a:extLst>
              <a:ext uri="{FF2B5EF4-FFF2-40B4-BE49-F238E27FC236}">
                <a16:creationId xmlns:a16="http://schemas.microsoft.com/office/drawing/2014/main" xmlns="" id="{3FA13F65-6422-4EBC-B70B-E95950B286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8474" y="446824"/>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8">
            <a:extLst>
              <a:ext uri="{FF2B5EF4-FFF2-40B4-BE49-F238E27FC236}">
                <a16:creationId xmlns:a16="http://schemas.microsoft.com/office/drawing/2014/main" xmlns="" id="{74EC5015-DFE8-4264-BCD5-E4D5A3EEFA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524199"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0">
            <a:extLst>
              <a:ext uri="{FF2B5EF4-FFF2-40B4-BE49-F238E27FC236}">
                <a16:creationId xmlns:a16="http://schemas.microsoft.com/office/drawing/2014/main" xmlns="" id="{E6A8CE91-4412-4504-94E5-903CCFE92F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92929"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2">
            <a:extLst>
              <a:ext uri="{FF2B5EF4-FFF2-40B4-BE49-F238E27FC236}">
                <a16:creationId xmlns:a16="http://schemas.microsoft.com/office/drawing/2014/main" xmlns="" id="{DC3B8F69-5432-41A9-80AA-ECBDFA57E7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524199" y="1092118"/>
            <a:ext cx="126873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DD39903B-008F-F44B-90A7-303726B58ADE}"/>
              </a:ext>
            </a:extLst>
          </p:cNvPr>
          <p:cNvPicPr>
            <a:picLocks noChangeAspect="1"/>
          </p:cNvPicPr>
          <p:nvPr/>
        </p:nvPicPr>
        <p:blipFill>
          <a:blip r:embed="rId2"/>
          <a:stretch>
            <a:fillRect/>
          </a:stretch>
        </p:blipFill>
        <p:spPr>
          <a:xfrm>
            <a:off x="4738682" y="1648670"/>
            <a:ext cx="3530190" cy="3629913"/>
          </a:xfrm>
          <a:prstGeom prst="rect">
            <a:avLst/>
          </a:prstGeom>
        </p:spPr>
      </p:pic>
    </p:spTree>
    <p:extLst>
      <p:ext uri="{BB962C8B-B14F-4D97-AF65-F5344CB8AC3E}">
        <p14:creationId xmlns:p14="http://schemas.microsoft.com/office/powerpoint/2010/main" xmlns="" val="31795093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0D70C8A-A50E-4B41-86A2-E2F855812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xmlns="" id="{3E25BDA2-3F4D-4B38-90E7-989465ECD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xmlns="" id="{F65EEA05-AD42-442F-B6C6-CB9FC2894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BC96869A-A70D-42F7-876F-605CB1718F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xmlns="" id="{6CD407CC-EF5C-486F-9A14-7F681F986D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3" name="Straight Connector 22">
            <a:extLst>
              <a:ext uri="{FF2B5EF4-FFF2-40B4-BE49-F238E27FC236}">
                <a16:creationId xmlns:a16="http://schemas.microsoft.com/office/drawing/2014/main" xmlns="" id="{0DD76B5F-5BAA-48C6-9065-9AEF15D30B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0429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0E9A5934-A924-B540-B675-FEB69D8911B6}"/>
              </a:ext>
            </a:extLst>
          </p:cNvPr>
          <p:cNvSpPr/>
          <p:nvPr/>
        </p:nvSpPr>
        <p:spPr>
          <a:xfrm>
            <a:off x="696724" y="1180238"/>
            <a:ext cx="4634435" cy="5078313"/>
          </a:xfrm>
          <a:prstGeom prst="rect">
            <a:avLst/>
          </a:prstGeom>
        </p:spPr>
        <p:txBody>
          <a:bodyPr wrap="square">
            <a:spAutoFit/>
          </a:bodyPr>
          <a:lstStyle/>
          <a:p>
            <a:pPr algn="just"/>
            <a:r>
              <a:rPr lang="vi-VN" dirty="0"/>
              <a:t>	 Truyện cổ tích mang những giá trị văn hoá dân gian được truyền đời qua nhiều thế hệ. Mỗi câu chuyện là những bài học đạo lí, là cách ứng xử của con người trong cuộc sống. Có thể nói nhiều bài học từ truyện cổ tích đi vào lòng người nhẹ nhàng, ngọt ngào mà sâu sắc, thấm thía. Truyện dạy ta biết sống thật thà, lương thiện, nhân nghĩa, thủy chung sẽ được hạnh phúc. Truyện cũng cảnh tình những ai sống ich kỷ, tham lam, bất nhân, bất nghĩa sẽ phải chịu hậu quả khó lường. Mỗi chúng ta hãy đọc truyện để cảm nhận được những “ giấc mơ đẹp” của nhân dân từ ngàn xưa đến ngày nay. Hãy kể cùng đọc, cùng nghe cùng kể để truyện cổ như “ Thạch Sanh”, “ Cây khế”, “ Tấm cám”... mãi lung linh mãi mài cùng thời gian.</a:t>
            </a:r>
            <a:endParaRPr lang="en-US" dirty="0"/>
          </a:p>
        </p:txBody>
      </p:sp>
      <p:pic>
        <p:nvPicPr>
          <p:cNvPr id="3" name="Picture 2">
            <a:extLst>
              <a:ext uri="{FF2B5EF4-FFF2-40B4-BE49-F238E27FC236}">
                <a16:creationId xmlns:a16="http://schemas.microsoft.com/office/drawing/2014/main" xmlns="" id="{48CD6F96-8B6B-F043-BC92-3F01F2BE3F4D}"/>
              </a:ext>
            </a:extLst>
          </p:cNvPr>
          <p:cNvPicPr>
            <a:picLocks noChangeAspect="1"/>
          </p:cNvPicPr>
          <p:nvPr/>
        </p:nvPicPr>
        <p:blipFill>
          <a:blip r:embed="rId3"/>
          <a:stretch>
            <a:fillRect/>
          </a:stretch>
        </p:blipFill>
        <p:spPr>
          <a:xfrm>
            <a:off x="5528007" y="1327313"/>
            <a:ext cx="2921888" cy="3895850"/>
          </a:xfrm>
          <a:prstGeom prst="rect">
            <a:avLst/>
          </a:prstGeom>
        </p:spPr>
      </p:pic>
    </p:spTree>
    <p:extLst>
      <p:ext uri="{BB962C8B-B14F-4D97-AF65-F5344CB8AC3E}">
        <p14:creationId xmlns:p14="http://schemas.microsoft.com/office/powerpoint/2010/main" xmlns="" val="2465805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a:extLst>
              <a:ext uri="{FF2B5EF4-FFF2-40B4-BE49-F238E27FC236}">
                <a16:creationId xmlns:a16="http://schemas.microsoft.com/office/drawing/2014/main" xmlns="" id="{88AD58F8-A25B-4E55-9B70-759019A69F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xmlns="" id="{A6FC0FAB-C447-4AF0-B2F8-1A6656A7C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5">
            <a:extLst>
              <a:ext uri="{FF2B5EF4-FFF2-40B4-BE49-F238E27FC236}">
                <a16:creationId xmlns:a16="http://schemas.microsoft.com/office/drawing/2014/main" xmlns="" id="{91E7DCD7-3AC5-4E2C-8260-56291A8985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00" y="0"/>
            <a:ext cx="50690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a:extLst>
              <a:ext uri="{FF2B5EF4-FFF2-40B4-BE49-F238E27FC236}">
                <a16:creationId xmlns:a16="http://schemas.microsoft.com/office/drawing/2014/main" xmlns="" id="{85C10AE8-8663-498F-85C5-BFE154BB63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3980" y="643465"/>
            <a:ext cx="3107873"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4" name="Rectangle 19">
            <a:extLst>
              <a:ext uri="{FF2B5EF4-FFF2-40B4-BE49-F238E27FC236}">
                <a16:creationId xmlns:a16="http://schemas.microsoft.com/office/drawing/2014/main" xmlns="" id="{A32DB11C-F5A8-4100-B4A3-1363129E5F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8023" y="806860"/>
            <a:ext cx="2859786" cy="5239512"/>
          </a:xfrm>
          <a:prstGeom prst="rect">
            <a:avLst/>
          </a:prstGeom>
          <a:no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a16="http://schemas.microsoft.com/office/drawing/2014/main" xmlns="" id="{78E0EDC9-ED34-4B40-BBEB-1FD30162CDBB}"/>
              </a:ext>
            </a:extLst>
          </p:cNvPr>
          <p:cNvPicPr>
            <a:picLocks noChangeAspect="1"/>
          </p:cNvPicPr>
          <p:nvPr/>
        </p:nvPicPr>
        <p:blipFill rotWithShape="1">
          <a:blip r:embed="rId3"/>
          <a:srcRect r="-1" b="29058"/>
          <a:stretch/>
        </p:blipFill>
        <p:spPr>
          <a:xfrm>
            <a:off x="482395" y="645107"/>
            <a:ext cx="4088720" cy="5564663"/>
          </a:xfrm>
          <a:prstGeom prst="rect">
            <a:avLst/>
          </a:prstGeom>
        </p:spPr>
      </p:pic>
      <p:sp>
        <p:nvSpPr>
          <p:cNvPr id="35" name="Rectangle 21">
            <a:extLst>
              <a:ext uri="{FF2B5EF4-FFF2-40B4-BE49-F238E27FC236}">
                <a16:creationId xmlns:a16="http://schemas.microsoft.com/office/drawing/2014/main" xmlns="" id="{42A565BD-1766-4317-876F-8C88B84DC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77826" y="640856"/>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23">
            <a:extLst>
              <a:ext uri="{FF2B5EF4-FFF2-40B4-BE49-F238E27FC236}">
                <a16:creationId xmlns:a16="http://schemas.microsoft.com/office/drawing/2014/main" xmlns="" id="{AB88B546-B69B-4542-AEA9-870C56B75C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63551"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25">
            <a:extLst>
              <a:ext uri="{FF2B5EF4-FFF2-40B4-BE49-F238E27FC236}">
                <a16:creationId xmlns:a16="http://schemas.microsoft.com/office/drawing/2014/main" xmlns="" id="{4641C125-D090-4512-84D4-62C8284A5A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732281"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27">
            <a:extLst>
              <a:ext uri="{FF2B5EF4-FFF2-40B4-BE49-F238E27FC236}">
                <a16:creationId xmlns:a16="http://schemas.microsoft.com/office/drawing/2014/main" xmlns="" id="{BAF1C18B-2ECB-4214-8EB8-96470842B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63551" y="1286150"/>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F6A5E9D1-9460-3346-976C-531F0DF848DB}"/>
              </a:ext>
            </a:extLst>
          </p:cNvPr>
          <p:cNvSpPr txBox="1"/>
          <p:nvPr/>
        </p:nvSpPr>
        <p:spPr>
          <a:xfrm>
            <a:off x="5890128" y="2632156"/>
            <a:ext cx="2431347" cy="1569660"/>
          </a:xfrm>
          <a:prstGeom prst="rect">
            <a:avLst/>
          </a:prstGeom>
          <a:noFill/>
        </p:spPr>
        <p:txBody>
          <a:bodyPr wrap="square" rtlCol="0">
            <a:spAutoFit/>
          </a:bodyPr>
          <a:lstStyle/>
          <a:p>
            <a:pPr algn="ctr"/>
            <a:r>
              <a:rPr lang="en-US" sz="3200" dirty="0" err="1"/>
              <a:t>Thực</a:t>
            </a:r>
            <a:r>
              <a:rPr lang="en-US" sz="3200" dirty="0"/>
              <a:t> </a:t>
            </a:r>
            <a:r>
              <a:rPr lang="en-US" sz="3200" dirty="0" err="1"/>
              <a:t>hiện</a:t>
            </a:r>
            <a:r>
              <a:rPr lang="en-US" sz="3200" dirty="0"/>
              <a:t> </a:t>
            </a:r>
            <a:r>
              <a:rPr lang="en-US" sz="3200" dirty="0" err="1"/>
              <a:t>phiếu</a:t>
            </a:r>
            <a:r>
              <a:rPr lang="en-US" sz="3200" dirty="0"/>
              <a:t> </a:t>
            </a:r>
            <a:r>
              <a:rPr lang="en-US" sz="3200" dirty="0" err="1"/>
              <a:t>học</a:t>
            </a:r>
            <a:r>
              <a:rPr lang="en-US" sz="3200" dirty="0"/>
              <a:t> </a:t>
            </a:r>
            <a:r>
              <a:rPr lang="en-US" sz="3200" dirty="0" err="1"/>
              <a:t>tập</a:t>
            </a:r>
            <a:r>
              <a:rPr lang="en-US" sz="3200" dirty="0"/>
              <a:t> </a:t>
            </a:r>
            <a:r>
              <a:rPr lang="en-US" sz="3200" dirty="0" err="1"/>
              <a:t>số</a:t>
            </a:r>
            <a:r>
              <a:rPr lang="en-US" sz="3200" dirty="0"/>
              <a:t> 1</a:t>
            </a:r>
          </a:p>
        </p:txBody>
      </p:sp>
    </p:spTree>
    <p:extLst>
      <p:ext uri="{BB962C8B-B14F-4D97-AF65-F5344CB8AC3E}">
        <p14:creationId xmlns:p14="http://schemas.microsoft.com/office/powerpoint/2010/main" xmlns="" val="17999764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a:extLst>
              <a:ext uri="{FF2B5EF4-FFF2-40B4-BE49-F238E27FC236}">
                <a16:creationId xmlns:a16="http://schemas.microsoft.com/office/drawing/2014/main" xmlns="" id="{A0D70C8A-A50E-4B41-86A2-E2F855812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27" name="Rectangle 14">
            <a:extLst>
              <a:ext uri="{FF2B5EF4-FFF2-40B4-BE49-F238E27FC236}">
                <a16:creationId xmlns:a16="http://schemas.microsoft.com/office/drawing/2014/main" xmlns="" id="{A009E310-C7C2-4F23-B466-4417C8ED3B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xmlns="" id="{51A4F4A1-146B-4D29-852A-F60996679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A4C31FF5-F97E-4082-BFC5-A880DB9F3F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00862" y="457201"/>
            <a:ext cx="6400235"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0">
            <a:extLst>
              <a:ext uri="{FF2B5EF4-FFF2-40B4-BE49-F238E27FC236}">
                <a16:creationId xmlns:a16="http://schemas.microsoft.com/office/drawing/2014/main" xmlns="" id="{6015B4CE-42DE-4E9B-B800-B5B8142E6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29350" y="621793"/>
            <a:ext cx="6149085" cy="5614416"/>
          </a:xfrm>
          <a:prstGeom prst="rect">
            <a:avLst/>
          </a:prstGeom>
          <a:noFill/>
          <a:ln w="6350" cap="sq" cmpd="sng" algn="ctr">
            <a:solidFill>
              <a:schemeClr val="tx1">
                <a:lumMod val="75000"/>
                <a:lumOff val="25000"/>
              </a:schemeClr>
            </a:solidFill>
            <a:prstDash val="solid"/>
            <a:miter lim="800000"/>
          </a:ln>
          <a:effectLst/>
        </p:spPr>
      </p:sp>
      <p:sp>
        <p:nvSpPr>
          <p:cNvPr id="8" name="TextBox 7">
            <a:extLst>
              <a:ext uri="{FF2B5EF4-FFF2-40B4-BE49-F238E27FC236}">
                <a16:creationId xmlns:a16="http://schemas.microsoft.com/office/drawing/2014/main" xmlns="" id="{5D3C5C2F-82BB-AF45-A2CC-E1DE52B3B251}"/>
              </a:ext>
            </a:extLst>
          </p:cNvPr>
          <p:cNvSpPr txBox="1"/>
          <p:nvPr/>
        </p:nvSpPr>
        <p:spPr>
          <a:xfrm>
            <a:off x="2819400" y="533400"/>
            <a:ext cx="5563444" cy="151703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dirty="0">
                <a:solidFill>
                  <a:schemeClr val="tx1">
                    <a:lumMod val="75000"/>
                    <a:lumOff val="25000"/>
                  </a:schemeClr>
                </a:solidFill>
                <a:latin typeface="+mj-lt"/>
              </a:rPr>
              <a:t>HƯỚNG DẪN TỰ HỌC</a:t>
            </a:r>
          </a:p>
        </p:txBody>
      </p:sp>
      <p:sp>
        <p:nvSpPr>
          <p:cNvPr id="5" name="TextBox 4">
            <a:extLst>
              <a:ext uri="{FF2B5EF4-FFF2-40B4-BE49-F238E27FC236}">
                <a16:creationId xmlns:a16="http://schemas.microsoft.com/office/drawing/2014/main" xmlns="" id="{D13E2F62-9E9E-0541-90BD-865BA2E947A2}"/>
              </a:ext>
            </a:extLst>
          </p:cNvPr>
          <p:cNvSpPr txBox="1"/>
          <p:nvPr/>
        </p:nvSpPr>
        <p:spPr>
          <a:xfrm>
            <a:off x="2895600" y="1981200"/>
            <a:ext cx="5433827" cy="3614628"/>
          </a:xfrm>
          <a:prstGeom prst="rect">
            <a:avLst/>
          </a:prstGeom>
        </p:spPr>
        <p:txBody>
          <a:bodyPr vert="horz" lIns="91440" tIns="45720" rIns="91440" bIns="45720" rtlCol="0">
            <a:noAutofit/>
          </a:bodyPr>
          <a:lstStyle/>
          <a:p>
            <a:pPr marL="388620" indent="-285750" defTabSz="914400">
              <a:lnSpc>
                <a:spcPct val="150000"/>
              </a:lnSpc>
              <a:spcAft>
                <a:spcPts val="600"/>
              </a:spcAft>
              <a:buClr>
                <a:schemeClr val="tx1">
                  <a:lumMod val="85000"/>
                  <a:lumOff val="15000"/>
                </a:schemeClr>
              </a:buClr>
            </a:pPr>
            <a:r>
              <a:rPr lang="vi-VN" sz="1600" dirty="0" smtClean="0">
                <a:solidFill>
                  <a:schemeClr val="tx1">
                    <a:lumMod val="75000"/>
                    <a:lumOff val="25000"/>
                  </a:schemeClr>
                </a:solidFill>
              </a:rPr>
              <a:t>- </a:t>
            </a:r>
            <a:r>
              <a:rPr lang="vi-VN" sz="1600" dirty="0">
                <a:solidFill>
                  <a:schemeClr val="tx1">
                    <a:lumMod val="75000"/>
                    <a:lumOff val="25000"/>
                  </a:schemeClr>
                </a:solidFill>
              </a:rPr>
              <a:t>T</a:t>
            </a:r>
            <a:r>
              <a:rPr lang="en-US" sz="1600" dirty="0" err="1" smtClean="0">
                <a:solidFill>
                  <a:schemeClr val="tx1">
                    <a:lumMod val="75000"/>
                    <a:lumOff val="25000"/>
                  </a:schemeClr>
                </a:solidFill>
              </a:rPr>
              <a:t>ìm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đọc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truyện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cổ</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tích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Việt</a:t>
            </a:r>
            <a:r>
              <a:rPr lang="en-US" sz="1600" dirty="0" smtClean="0">
                <a:solidFill>
                  <a:schemeClr val="tx1">
                    <a:lumMod val="75000"/>
                    <a:lumOff val="25000"/>
                  </a:schemeClr>
                </a:solidFill>
              </a:rPr>
              <a:t> Nam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thế</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giới</a:t>
            </a:r>
            <a:r>
              <a:rPr lang="en-US" sz="1600" dirty="0" smtClean="0">
                <a:solidFill>
                  <a:schemeClr val="tx1">
                    <a:lumMod val="75000"/>
                    <a:lumOff val="25000"/>
                  </a:schemeClr>
                </a:solidFill>
              </a:rPr>
              <a:t>.  </a:t>
            </a:r>
            <a:endParaRPr lang="en-US" sz="1600" dirty="0">
              <a:solidFill>
                <a:schemeClr val="tx1">
                  <a:lumMod val="75000"/>
                  <a:lumOff val="25000"/>
                </a:schemeClr>
              </a:solidFill>
            </a:endParaRPr>
          </a:p>
          <a:p>
            <a:pPr marL="388620" indent="-285750" defTabSz="914400">
              <a:lnSpc>
                <a:spcPct val="150000"/>
              </a:lnSpc>
              <a:spcAft>
                <a:spcPts val="600"/>
              </a:spcAft>
              <a:buClr>
                <a:schemeClr val="tx1">
                  <a:lumMod val="85000"/>
                  <a:lumOff val="15000"/>
                </a:schemeClr>
              </a:buClr>
              <a:buFontTx/>
              <a:buChar char="-"/>
            </a:pPr>
            <a:r>
              <a:rPr lang="en-US" sz="1600" dirty="0" err="1" smtClean="0">
                <a:solidFill>
                  <a:schemeClr val="tx1">
                    <a:lumMod val="75000"/>
                    <a:lumOff val="25000"/>
                  </a:schemeClr>
                </a:solidFill>
              </a:rPr>
              <a:t>Chuẩn</a:t>
            </a:r>
            <a:r>
              <a:rPr lang="en-US" sz="1600" dirty="0" smtClean="0">
                <a:solidFill>
                  <a:schemeClr val="tx1">
                    <a:lumMod val="75000"/>
                    <a:lumOff val="25000"/>
                  </a:schemeClr>
                </a:solidFill>
              </a:rPr>
              <a:t> </a:t>
            </a:r>
            <a:r>
              <a:rPr lang="en-US" sz="1600" dirty="0" err="1">
                <a:solidFill>
                  <a:schemeClr val="tx1">
                    <a:lumMod val="75000"/>
                    <a:lumOff val="25000"/>
                  </a:schemeClr>
                </a:solidFill>
              </a:rPr>
              <a:t>bị</a:t>
            </a:r>
            <a:r>
              <a:rPr lang="en-US" sz="1600" dirty="0">
                <a:solidFill>
                  <a:schemeClr val="tx1">
                    <a:lumMod val="75000"/>
                    <a:lumOff val="25000"/>
                  </a:schemeClr>
                </a:solidFill>
              </a:rPr>
              <a:t> </a:t>
            </a:r>
            <a:r>
              <a:rPr lang="en-US" sz="1600" dirty="0" err="1">
                <a:solidFill>
                  <a:schemeClr val="tx1">
                    <a:lumMod val="75000"/>
                    <a:lumOff val="25000"/>
                  </a:schemeClr>
                </a:solidFill>
              </a:rPr>
              <a:t>bài</a:t>
            </a:r>
            <a:r>
              <a:rPr lang="en-US" sz="1600" dirty="0">
                <a:solidFill>
                  <a:schemeClr val="tx1">
                    <a:lumMod val="75000"/>
                    <a:lumOff val="25000"/>
                  </a:schemeClr>
                </a:solidFill>
              </a:rPr>
              <a:t> 3. “</a:t>
            </a:r>
            <a:r>
              <a:rPr lang="en-US" sz="1600" dirty="0" err="1">
                <a:solidFill>
                  <a:schemeClr val="tx1">
                    <a:lumMod val="75000"/>
                    <a:lumOff val="25000"/>
                  </a:schemeClr>
                </a:solidFill>
              </a:rPr>
              <a:t>Quê</a:t>
            </a:r>
            <a:r>
              <a:rPr lang="en-US" sz="1600" dirty="0">
                <a:solidFill>
                  <a:schemeClr val="tx1">
                    <a:lumMod val="75000"/>
                    <a:lumOff val="25000"/>
                  </a:schemeClr>
                </a:solidFill>
              </a:rPr>
              <a:t> </a:t>
            </a:r>
            <a:r>
              <a:rPr lang="en-US" sz="1600" dirty="0" err="1">
                <a:solidFill>
                  <a:schemeClr val="tx1">
                    <a:lumMod val="75000"/>
                    <a:lumOff val="25000"/>
                  </a:schemeClr>
                </a:solidFill>
              </a:rPr>
              <a:t>hương</a:t>
            </a:r>
            <a:r>
              <a:rPr lang="en-US" sz="1600" dirty="0">
                <a:solidFill>
                  <a:schemeClr val="tx1">
                    <a:lumMod val="75000"/>
                    <a:lumOff val="25000"/>
                  </a:schemeClr>
                </a:solidFill>
              </a:rPr>
              <a:t> </a:t>
            </a:r>
            <a:r>
              <a:rPr lang="en-US" sz="1600" dirty="0" err="1">
                <a:solidFill>
                  <a:schemeClr val="tx1">
                    <a:lumMod val="75000"/>
                    <a:lumOff val="25000"/>
                  </a:schemeClr>
                </a:solidFill>
              </a:rPr>
              <a:t>yêu</a:t>
            </a:r>
            <a:r>
              <a:rPr lang="en-US" sz="1600" dirty="0">
                <a:solidFill>
                  <a:schemeClr val="tx1">
                    <a:lumMod val="75000"/>
                    <a:lumOff val="25000"/>
                  </a:schemeClr>
                </a:solidFill>
              </a:rPr>
              <a:t> </a:t>
            </a:r>
            <a:r>
              <a:rPr lang="en-US" sz="1600" dirty="0" err="1" smtClean="0">
                <a:solidFill>
                  <a:schemeClr val="tx1">
                    <a:lumMod val="75000"/>
                    <a:lumOff val="25000"/>
                  </a:schemeClr>
                </a:solidFill>
              </a:rPr>
              <a:t>dấu</a:t>
            </a:r>
            <a:r>
              <a:rPr lang="en-US" sz="1600" dirty="0" smtClean="0">
                <a:solidFill>
                  <a:schemeClr val="tx1">
                    <a:lumMod val="75000"/>
                    <a:lumOff val="25000"/>
                  </a:schemeClr>
                </a:solidFill>
              </a:rPr>
              <a:t>”</a:t>
            </a:r>
            <a:endParaRPr lang="vi-VN" sz="1600" dirty="0">
              <a:solidFill>
                <a:schemeClr val="tx1">
                  <a:lumMod val="75000"/>
                  <a:lumOff val="25000"/>
                </a:schemeClr>
              </a:solidFill>
            </a:endParaRPr>
          </a:p>
          <a:p>
            <a:pPr marL="388620" indent="-285750" defTabSz="914400">
              <a:lnSpc>
                <a:spcPct val="150000"/>
              </a:lnSpc>
              <a:spcAft>
                <a:spcPts val="600"/>
              </a:spcAft>
              <a:buClr>
                <a:schemeClr val="tx1">
                  <a:lumMod val="85000"/>
                  <a:lumOff val="15000"/>
                </a:schemeClr>
              </a:buClr>
            </a:pPr>
            <a:r>
              <a:rPr lang="vi-VN" sz="1600" dirty="0" smtClean="0">
                <a:solidFill>
                  <a:schemeClr val="tx1">
                    <a:lumMod val="75000"/>
                    <a:lumOff val="25000"/>
                  </a:schemeClr>
                </a:solidFill>
              </a:rPr>
              <a:t>- </a:t>
            </a:r>
            <a:r>
              <a:rPr lang="en-US" sz="1600" dirty="0" err="1" smtClean="0">
                <a:solidFill>
                  <a:schemeClr val="tx1">
                    <a:lumMod val="75000"/>
                    <a:lumOff val="25000"/>
                  </a:schemeClr>
                </a:solidFill>
              </a:rPr>
              <a:t>Đọc</a:t>
            </a:r>
            <a:r>
              <a:rPr lang="vi-VN" sz="1600" dirty="0">
                <a:solidFill>
                  <a:schemeClr val="tx1">
                    <a:lumMod val="75000"/>
                    <a:lumOff val="25000"/>
                  </a:schemeClr>
                </a:solidFill>
              </a:rPr>
              <a:t> </a:t>
            </a:r>
            <a:r>
              <a:rPr lang="vi-VN" sz="1600" dirty="0" smtClean="0">
                <a:solidFill>
                  <a:schemeClr val="tx1">
                    <a:lumMod val="75000"/>
                    <a:lumOff val="25000"/>
                  </a:schemeClr>
                </a:solidFill>
              </a:rPr>
              <a:t>và tìm hiểu</a:t>
            </a:r>
            <a:r>
              <a:rPr lang="en-US" sz="1600" dirty="0" smtClean="0">
                <a:solidFill>
                  <a:schemeClr val="tx1">
                    <a:lumMod val="75000"/>
                    <a:lumOff val="25000"/>
                  </a:schemeClr>
                </a:solidFill>
              </a:rPr>
              <a:t> </a:t>
            </a:r>
            <a:r>
              <a:rPr lang="en-US" sz="1600" dirty="0" err="1">
                <a:solidFill>
                  <a:schemeClr val="tx1">
                    <a:lumMod val="75000"/>
                    <a:lumOff val="25000"/>
                  </a:schemeClr>
                </a:solidFill>
              </a:rPr>
              <a:t>văn</a:t>
            </a:r>
            <a:r>
              <a:rPr lang="en-US" sz="1600" dirty="0">
                <a:solidFill>
                  <a:schemeClr val="tx1">
                    <a:lumMod val="75000"/>
                    <a:lumOff val="25000"/>
                  </a:schemeClr>
                </a:solidFill>
              </a:rPr>
              <a:t> </a:t>
            </a:r>
            <a:r>
              <a:rPr lang="en-US" sz="1600" dirty="0" err="1" smtClean="0">
                <a:solidFill>
                  <a:schemeClr val="tx1">
                    <a:lumMod val="75000"/>
                    <a:lumOff val="25000"/>
                  </a:schemeClr>
                </a:solidFill>
              </a:rPr>
              <a:t>bản</a:t>
            </a:r>
            <a:r>
              <a:rPr lang="vi-VN" sz="1600" dirty="0" smtClean="0">
                <a:solidFill>
                  <a:schemeClr val="tx1">
                    <a:lumMod val="75000"/>
                    <a:lumOff val="25000"/>
                  </a:schemeClr>
                </a:solidFill>
              </a:rPr>
              <a:t>: Những câu hát dân gian về vẻ đẹp quê hương</a:t>
            </a:r>
            <a:endParaRPr lang="en-US" sz="1600" dirty="0">
              <a:solidFill>
                <a:schemeClr val="tx1">
                  <a:lumMod val="75000"/>
                  <a:lumOff val="25000"/>
                </a:schemeClr>
              </a:solidFill>
            </a:endParaRPr>
          </a:p>
          <a:p>
            <a:pPr marL="560070" lvl="1" indent="-285750" defTabSz="914400">
              <a:lnSpc>
                <a:spcPct val="150000"/>
              </a:lnSpc>
              <a:spcAft>
                <a:spcPts val="600"/>
              </a:spcAft>
              <a:buClr>
                <a:schemeClr val="tx1">
                  <a:lumMod val="85000"/>
                  <a:lumOff val="15000"/>
                </a:schemeClr>
              </a:buClr>
              <a:buFont typeface="Wingdings" pitchFamily="2" charset="2"/>
              <a:buChar char="v"/>
            </a:pPr>
            <a:r>
              <a:rPr lang="en-US" sz="1600" dirty="0" err="1">
                <a:solidFill>
                  <a:schemeClr val="tx1">
                    <a:lumMod val="75000"/>
                    <a:lumOff val="25000"/>
                  </a:schemeClr>
                </a:solidFill>
              </a:rPr>
              <a:t>Tìm</a:t>
            </a:r>
            <a:r>
              <a:rPr lang="en-US" sz="1600" dirty="0">
                <a:solidFill>
                  <a:schemeClr val="tx1">
                    <a:lumMod val="75000"/>
                    <a:lumOff val="25000"/>
                  </a:schemeClr>
                </a:solidFill>
              </a:rPr>
              <a:t> </a:t>
            </a:r>
            <a:r>
              <a:rPr lang="en-US" sz="1600" dirty="0" err="1">
                <a:solidFill>
                  <a:schemeClr val="tx1">
                    <a:lumMod val="75000"/>
                    <a:lumOff val="25000"/>
                  </a:schemeClr>
                </a:solidFill>
              </a:rPr>
              <a:t>hiểu</a:t>
            </a:r>
            <a:r>
              <a:rPr lang="en-US" sz="1600" dirty="0">
                <a:solidFill>
                  <a:schemeClr val="tx1">
                    <a:lumMod val="75000"/>
                    <a:lumOff val="25000"/>
                  </a:schemeClr>
                </a:solidFill>
              </a:rPr>
              <a:t> </a:t>
            </a:r>
            <a:r>
              <a:rPr lang="en-US" sz="1600" dirty="0" err="1">
                <a:solidFill>
                  <a:schemeClr val="tx1">
                    <a:lumMod val="75000"/>
                    <a:lumOff val="25000"/>
                  </a:schemeClr>
                </a:solidFill>
              </a:rPr>
              <a:t>và</a:t>
            </a:r>
            <a:r>
              <a:rPr lang="en-US" sz="1600" dirty="0">
                <a:solidFill>
                  <a:schemeClr val="tx1">
                    <a:lumMod val="75000"/>
                    <a:lumOff val="25000"/>
                  </a:schemeClr>
                </a:solidFill>
              </a:rPr>
              <a:t> chia </a:t>
            </a:r>
            <a:r>
              <a:rPr lang="en-US" sz="1600" dirty="0" err="1">
                <a:solidFill>
                  <a:schemeClr val="tx1">
                    <a:lumMod val="75000"/>
                    <a:lumOff val="25000"/>
                  </a:schemeClr>
                </a:solidFill>
              </a:rPr>
              <a:t>sẻ</a:t>
            </a:r>
            <a:r>
              <a:rPr lang="en-US" sz="1600" dirty="0">
                <a:solidFill>
                  <a:schemeClr val="tx1">
                    <a:lumMod val="75000"/>
                    <a:lumOff val="25000"/>
                  </a:schemeClr>
                </a:solidFill>
              </a:rPr>
              <a:t> </a:t>
            </a:r>
            <a:r>
              <a:rPr lang="en-US" sz="1600" dirty="0" err="1">
                <a:solidFill>
                  <a:schemeClr val="tx1">
                    <a:lumMod val="75000"/>
                    <a:lumOff val="25000"/>
                  </a:schemeClr>
                </a:solidFill>
              </a:rPr>
              <a:t>với</a:t>
            </a:r>
            <a:r>
              <a:rPr lang="en-US" sz="1600" dirty="0">
                <a:solidFill>
                  <a:schemeClr val="tx1">
                    <a:lumMod val="75000"/>
                    <a:lumOff val="25000"/>
                  </a:schemeClr>
                </a:solidFill>
              </a:rPr>
              <a:t> </a:t>
            </a:r>
            <a:r>
              <a:rPr lang="en-US" sz="1600" dirty="0" err="1">
                <a:solidFill>
                  <a:schemeClr val="tx1">
                    <a:lumMod val="75000"/>
                    <a:lumOff val="25000"/>
                  </a:schemeClr>
                </a:solidFill>
              </a:rPr>
              <a:t>bạn</a:t>
            </a:r>
            <a:r>
              <a:rPr lang="en-US" sz="1600" dirty="0">
                <a:solidFill>
                  <a:schemeClr val="tx1">
                    <a:lumMod val="75000"/>
                    <a:lumOff val="25000"/>
                  </a:schemeClr>
                </a:solidFill>
              </a:rPr>
              <a:t> </a:t>
            </a:r>
            <a:r>
              <a:rPr lang="en-US" sz="1600" dirty="0" err="1">
                <a:solidFill>
                  <a:schemeClr val="tx1">
                    <a:lumMod val="75000"/>
                    <a:lumOff val="25000"/>
                  </a:schemeClr>
                </a:solidFill>
              </a:rPr>
              <a:t>phần</a:t>
            </a:r>
            <a:r>
              <a:rPr lang="en-US" sz="1600" dirty="0">
                <a:solidFill>
                  <a:schemeClr val="tx1">
                    <a:lumMod val="75000"/>
                    <a:lumOff val="25000"/>
                  </a:schemeClr>
                </a:solidFill>
              </a:rPr>
              <a:t> “ Tri </a:t>
            </a:r>
            <a:r>
              <a:rPr lang="en-US" sz="1600" dirty="0" err="1">
                <a:solidFill>
                  <a:schemeClr val="tx1">
                    <a:lumMod val="75000"/>
                    <a:lumOff val="25000"/>
                  </a:schemeClr>
                </a:solidFill>
              </a:rPr>
              <a:t>thức</a:t>
            </a:r>
            <a:r>
              <a:rPr lang="en-US" sz="1600" dirty="0">
                <a:solidFill>
                  <a:schemeClr val="tx1">
                    <a:lumMod val="75000"/>
                    <a:lumOff val="25000"/>
                  </a:schemeClr>
                </a:solidFill>
              </a:rPr>
              <a:t> </a:t>
            </a:r>
            <a:r>
              <a:rPr lang="en-US" sz="1600" dirty="0" err="1">
                <a:solidFill>
                  <a:schemeClr val="tx1">
                    <a:lumMod val="75000"/>
                    <a:lumOff val="25000"/>
                  </a:schemeClr>
                </a:solidFill>
              </a:rPr>
              <a:t>ngữ</a:t>
            </a:r>
            <a:r>
              <a:rPr lang="en-US" sz="1600" dirty="0">
                <a:solidFill>
                  <a:schemeClr val="tx1">
                    <a:lumMod val="75000"/>
                    <a:lumOff val="25000"/>
                  </a:schemeClr>
                </a:solidFill>
              </a:rPr>
              <a:t> </a:t>
            </a:r>
            <a:r>
              <a:rPr lang="en-US" sz="1600" dirty="0" err="1">
                <a:solidFill>
                  <a:schemeClr val="tx1">
                    <a:lumMod val="75000"/>
                    <a:lumOff val="25000"/>
                  </a:schemeClr>
                </a:solidFill>
              </a:rPr>
              <a:t>văn</a:t>
            </a:r>
            <a:r>
              <a:rPr lang="en-US" sz="1600" dirty="0" smtClean="0">
                <a:solidFill>
                  <a:schemeClr val="tx1">
                    <a:lumMod val="75000"/>
                    <a:lumOff val="25000"/>
                  </a:schemeClr>
                </a:solidFill>
              </a:rPr>
              <a:t>”</a:t>
            </a:r>
            <a:r>
              <a:rPr lang="vi-VN" sz="1600" smtClean="0">
                <a:solidFill>
                  <a:schemeClr val="tx1">
                    <a:lumMod val="75000"/>
                    <a:lumOff val="25000"/>
                  </a:schemeClr>
                </a:solidFill>
              </a:rPr>
              <a:t> trang 60, 61</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xmlns="" val="159279537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D3C5C2F-82BB-AF45-A2CC-E1DE52B3B251}"/>
              </a:ext>
            </a:extLst>
          </p:cNvPr>
          <p:cNvSpPr txBox="1">
            <a:spLocks noGrp="1"/>
          </p:cNvSpPr>
          <p:nvPr>
            <p:ph idx="1"/>
          </p:nvPr>
        </p:nvSpPr>
        <p:spPr>
          <a:xfrm>
            <a:off x="457200" y="1600201"/>
            <a:ext cx="8229600" cy="1066799"/>
          </a:xfrm>
          <a:prstGeom prst="rect">
            <a:avLst/>
          </a:prstGeom>
        </p:spPr>
        <p:txBody>
          <a:bodyPr vert="horz" lIns="91440" tIns="45720" rIns="91440" bIns="45720" rtlCol="0" anchor="ctr">
            <a:normAutofit/>
          </a:bodyPr>
          <a:lstStyle/>
          <a:p>
            <a:pPr defTabSz="914400">
              <a:lnSpc>
                <a:spcPct val="90000"/>
              </a:lnSpc>
              <a:spcBef>
                <a:spcPct val="0"/>
              </a:spcBef>
              <a:spcAft>
                <a:spcPts val="600"/>
              </a:spcAft>
              <a:buNone/>
            </a:pPr>
            <a:r>
              <a:rPr lang="en-US" sz="2800" u="sng" dirty="0" smtClean="0">
                <a:solidFill>
                  <a:schemeClr val="tx1">
                    <a:lumMod val="85000"/>
                    <a:lumOff val="15000"/>
                  </a:schemeClr>
                </a:solidFill>
                <a:latin typeface="+mj-lt"/>
              </a:rPr>
              <a:t>1. </a:t>
            </a:r>
            <a:r>
              <a:rPr lang="en-US" sz="2800" u="sng" dirty="0" err="1" smtClean="0">
                <a:solidFill>
                  <a:schemeClr val="tx1">
                    <a:lumMod val="85000"/>
                    <a:lumOff val="15000"/>
                  </a:schemeClr>
                </a:solidFill>
                <a:latin typeface="+mj-lt"/>
              </a:rPr>
              <a:t>Hãy</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tóm</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tắt</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cốt</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truyện</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và</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nê</a:t>
            </a:r>
            <a:r>
              <a:rPr lang="vi-VN" sz="2800" u="sng" dirty="0" smtClean="0">
                <a:solidFill>
                  <a:schemeClr val="tx1">
                    <a:lumMod val="85000"/>
                    <a:lumOff val="15000"/>
                  </a:schemeClr>
                </a:solidFill>
                <a:latin typeface="+mj-lt"/>
              </a:rPr>
              <a:t>u </a:t>
            </a:r>
            <a:r>
              <a:rPr lang="en-US" sz="2800" u="sng" dirty="0" err="1" smtClean="0">
                <a:solidFill>
                  <a:schemeClr val="tx1">
                    <a:lumMod val="85000"/>
                    <a:lumOff val="15000"/>
                  </a:schemeClr>
                </a:solidFill>
                <a:latin typeface="+mj-lt"/>
              </a:rPr>
              <a:t>chủ</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đề</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của</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các</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truyện</a:t>
            </a:r>
            <a:r>
              <a:rPr lang="vi-VN"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đã</a:t>
            </a:r>
            <a:r>
              <a:rPr lang="en-US" sz="2800" u="sng" dirty="0" smtClean="0">
                <a:solidFill>
                  <a:schemeClr val="tx1">
                    <a:lumMod val="85000"/>
                    <a:lumOff val="15000"/>
                  </a:schemeClr>
                </a:solidFill>
                <a:latin typeface="+mj-lt"/>
              </a:rPr>
              <a:t> </a:t>
            </a:r>
            <a:r>
              <a:rPr lang="en-US" sz="2800" u="sng" dirty="0" err="1" smtClean="0">
                <a:solidFill>
                  <a:schemeClr val="tx1">
                    <a:lumMod val="85000"/>
                    <a:lumOff val="15000"/>
                  </a:schemeClr>
                </a:solidFill>
                <a:latin typeface="+mj-lt"/>
              </a:rPr>
              <a:t>đọc</a:t>
            </a:r>
            <a:r>
              <a:rPr lang="vi-VN" sz="2800" u="sng" dirty="0" smtClean="0">
                <a:solidFill>
                  <a:schemeClr val="tx1">
                    <a:lumMod val="85000"/>
                    <a:lumOff val="15000"/>
                  </a:schemeClr>
                </a:solidFill>
                <a:latin typeface="+mj-lt"/>
              </a:rPr>
              <a:t>.</a:t>
            </a:r>
            <a:endParaRPr lang="en-US" sz="2800" u="sng" dirty="0">
              <a:solidFill>
                <a:schemeClr val="tx1">
                  <a:lumMod val="85000"/>
                  <a:lumOff val="15000"/>
                </a:schemeClr>
              </a:solidFill>
              <a:latin typeface="+mj-lt"/>
            </a:endParaRPr>
          </a:p>
        </p:txBody>
      </p:sp>
      <p:sp>
        <p:nvSpPr>
          <p:cNvPr id="6" name="Rectangle 5"/>
          <p:cNvSpPr/>
          <p:nvPr/>
        </p:nvSpPr>
        <p:spPr>
          <a:xfrm>
            <a:off x="304800" y="4343400"/>
            <a:ext cx="7924800" cy="830997"/>
          </a:xfrm>
          <a:prstGeom prst="rect">
            <a:avLst/>
          </a:prstGeom>
        </p:spPr>
        <p:txBody>
          <a:bodyPr wrap="square">
            <a:spAutoFit/>
          </a:bodyPr>
          <a:lstStyle/>
          <a:p>
            <a:pPr lvl="0"/>
            <a:r>
              <a:rPr lang="vi-VN" sz="2400" dirty="0" smtClean="0"/>
              <a:t>- Nhóm 1, 2: Tóm tắt truyện Em bé thông minh và ghi lại chủ đề của truyện.</a:t>
            </a:r>
            <a:endParaRPr lang="en-US" sz="2400" dirty="0"/>
          </a:p>
        </p:txBody>
      </p:sp>
      <p:sp>
        <p:nvSpPr>
          <p:cNvPr id="7" name="Rectangle 6"/>
          <p:cNvSpPr/>
          <p:nvPr/>
        </p:nvSpPr>
        <p:spPr>
          <a:xfrm>
            <a:off x="304800" y="5486400"/>
            <a:ext cx="8153400" cy="830997"/>
          </a:xfrm>
          <a:prstGeom prst="rect">
            <a:avLst/>
          </a:prstGeom>
        </p:spPr>
        <p:txBody>
          <a:bodyPr wrap="square">
            <a:spAutoFit/>
          </a:bodyPr>
          <a:lstStyle/>
          <a:p>
            <a:pPr lvl="0"/>
            <a:r>
              <a:rPr lang="vi-VN" sz="2400" dirty="0" smtClean="0"/>
              <a:t>- Nhóm 3,4: Tóm tắt truyện Non-bu và Heng-bu và ghi lại chủ đề của truyện.</a:t>
            </a:r>
            <a:endParaRPr lang="en-US" sz="2400" dirty="0"/>
          </a:p>
        </p:txBody>
      </p:sp>
      <p:sp>
        <p:nvSpPr>
          <p:cNvPr id="8" name="Rectangle 7"/>
          <p:cNvSpPr/>
          <p:nvPr/>
        </p:nvSpPr>
        <p:spPr>
          <a:xfrm>
            <a:off x="228600" y="2895600"/>
            <a:ext cx="8610600" cy="1938992"/>
          </a:xfrm>
          <a:prstGeom prst="rect">
            <a:avLst/>
          </a:prstGeom>
        </p:spPr>
        <p:txBody>
          <a:bodyPr wrap="square">
            <a:spAutoFit/>
          </a:bodyPr>
          <a:lstStyle/>
          <a:p>
            <a:pPr algn="just"/>
            <a:r>
              <a:rPr lang="vi-VN" sz="2400" dirty="0" smtClean="0">
                <a:solidFill>
                  <a:srgbClr val="FF0000"/>
                </a:solidFill>
              </a:rPr>
              <a:t>Em hãy tóm tắt lại câu chuyện bằng việc thêm vào các sự kiện đã bị lược bớt đi trong bảng tóm tắt trong phiếu học tập</a:t>
            </a:r>
            <a:endParaRPr lang="en-US" sz="2400" dirty="0" smtClean="0">
              <a:solidFill>
                <a:srgbClr val="FF0000"/>
              </a:solidFill>
            </a:endParaRPr>
          </a:p>
          <a:p>
            <a:pPr lvl="0" algn="just"/>
            <a:endParaRPr lang="vi-VN" sz="2400" dirty="0" smtClean="0"/>
          </a:p>
          <a:p>
            <a:pPr lvl="0" algn="just"/>
            <a:endParaRPr lang="vi-VN" sz="2400" dirty="0" smtClean="0"/>
          </a:p>
          <a:p>
            <a:pPr lvl="0" algn="just"/>
            <a:r>
              <a:rPr lang="vi-VN" sz="2400" dirty="0" smtClean="0"/>
              <a:t> </a:t>
            </a:r>
            <a:endParaRPr lang="en-US" sz="2400" dirty="0"/>
          </a:p>
        </p:txBody>
      </p:sp>
      <p:sp>
        <p:nvSpPr>
          <p:cNvPr id="9" name="Title 1">
            <a:extLst>
              <a:ext uri="{FF2B5EF4-FFF2-40B4-BE49-F238E27FC236}">
                <a16:creationId xmlns:a16="http://schemas.microsoft.com/office/drawing/2014/main" xmlns="" id="{F272BBC3-EF56-3544-AFFB-EB67B29D9474}"/>
              </a:ext>
            </a:extLst>
          </p:cNvPr>
          <p:cNvSpPr>
            <a:spLocks noGrp="1"/>
          </p:cNvSpPr>
          <p:nvPr>
            <p:ph type="title"/>
          </p:nvPr>
        </p:nvSpPr>
        <p:spPr/>
        <p:txBody>
          <a:bodyPr>
            <a:normAutofit fontScale="90000"/>
          </a:bodyPr>
          <a:lstStyle/>
          <a:p>
            <a:pPr algn="l"/>
            <a:r>
              <a:rPr lang="vi-VN" sz="2500" dirty="0" smtClean="0"/>
              <a:t>25.10.2021</a:t>
            </a:r>
            <a:br>
              <a:rPr lang="vi-VN" sz="2500" dirty="0" smtClean="0"/>
            </a:br>
            <a:r>
              <a:rPr lang="vi-VN" sz="3100" dirty="0" smtClean="0">
                <a:solidFill>
                  <a:srgbClr val="FF0000"/>
                </a:solidFill>
              </a:rPr>
              <a:t> Bài 3                               ÔN TẬP</a:t>
            </a:r>
            <a:br>
              <a:rPr lang="vi-VN" sz="3100" dirty="0" smtClean="0">
                <a:solidFill>
                  <a:srgbClr val="FF0000"/>
                </a:solidFill>
              </a:rPr>
            </a:br>
            <a:endParaRPr lang="en-US" sz="2500" dirty="0"/>
          </a:p>
        </p:txBody>
      </p:sp>
      <p:sp>
        <p:nvSpPr>
          <p:cNvPr id="10" name="Rectangle 9"/>
          <p:cNvSpPr/>
          <p:nvPr/>
        </p:nvSpPr>
        <p:spPr>
          <a:xfrm>
            <a:off x="533400" y="3733800"/>
            <a:ext cx="8077200" cy="461665"/>
          </a:xfrm>
          <a:prstGeom prst="rect">
            <a:avLst/>
          </a:prstGeom>
        </p:spPr>
        <p:txBody>
          <a:bodyPr wrap="square">
            <a:spAutoFit/>
          </a:bodyPr>
          <a:lstStyle/>
          <a:p>
            <a:r>
              <a:rPr lang="vi-VN" sz="2400" i="1" dirty="0" smtClean="0"/>
              <a:t>-</a:t>
            </a:r>
            <a:r>
              <a:rPr lang="en-US" sz="2400" dirty="0" err="1" smtClean="0"/>
              <a:t>Tóm</a:t>
            </a:r>
            <a:r>
              <a:rPr lang="en-US" sz="2400" dirty="0" smtClean="0"/>
              <a:t> </a:t>
            </a:r>
            <a:r>
              <a:rPr lang="en-US" sz="2400" dirty="0" err="1" smtClean="0"/>
              <a:t>tắt</a:t>
            </a:r>
            <a:r>
              <a:rPr lang="en-US" sz="2400" dirty="0" smtClean="0"/>
              <a:t> </a:t>
            </a:r>
            <a:r>
              <a:rPr lang="en-US" sz="2400" dirty="0" err="1" smtClean="0"/>
              <a:t>truyện</a:t>
            </a:r>
            <a:r>
              <a:rPr lang="en-US" sz="2400" dirty="0" smtClean="0"/>
              <a:t> </a:t>
            </a:r>
            <a:r>
              <a:rPr lang="en-US" sz="2400" dirty="0" err="1" smtClean="0"/>
              <a:t>Sọ</a:t>
            </a:r>
            <a:r>
              <a:rPr lang="en-US" sz="2400" dirty="0" smtClean="0"/>
              <a:t> </a:t>
            </a:r>
            <a:r>
              <a:rPr lang="en-US" sz="2400" dirty="0" err="1" smtClean="0"/>
              <a:t>Dừa</a:t>
            </a:r>
            <a:r>
              <a:rPr lang="vi-VN" sz="2400" dirty="0" smtClean="0"/>
              <a:t> và ghi lại chủ đề của truyện.</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a:extLst>
              <a:ext uri="{FF2B5EF4-FFF2-40B4-BE49-F238E27FC236}">
                <a16:creationId xmlns="" xmlns:a16="http://schemas.microsoft.com/office/drawing/2014/main" id="{88AD58F8-A25B-4E55-9B70-759019A69F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 xmlns:a16="http://schemas.microsoft.com/office/drawing/2014/main" id="{A6FC0FAB-C447-4AF0-B2F8-1A6656A7C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5">
            <a:extLst>
              <a:ext uri="{FF2B5EF4-FFF2-40B4-BE49-F238E27FC236}">
                <a16:creationId xmlns="" xmlns:a16="http://schemas.microsoft.com/office/drawing/2014/main" id="{91E7DCD7-3AC5-4E2C-8260-56291A8985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00" y="0"/>
            <a:ext cx="50690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a:extLst>
              <a:ext uri="{FF2B5EF4-FFF2-40B4-BE49-F238E27FC236}">
                <a16:creationId xmlns="" xmlns:a16="http://schemas.microsoft.com/office/drawing/2014/main" id="{85C10AE8-8663-498F-85C5-BFE154BB63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43980" y="643465"/>
            <a:ext cx="3107873"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4" name="Rectangle 19">
            <a:extLst>
              <a:ext uri="{FF2B5EF4-FFF2-40B4-BE49-F238E27FC236}">
                <a16:creationId xmlns="" xmlns:a16="http://schemas.microsoft.com/office/drawing/2014/main" id="{A32DB11C-F5A8-4100-B4A3-1363129E5F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8023" y="806860"/>
            <a:ext cx="2859786" cy="5239512"/>
          </a:xfrm>
          <a:prstGeom prst="rect">
            <a:avLst/>
          </a:prstGeom>
          <a:noFill/>
          <a:ln w="6350" cap="sq" cmpd="sng" algn="ctr">
            <a:solidFill>
              <a:schemeClr val="tx1">
                <a:lumMod val="75000"/>
                <a:lumOff val="25000"/>
              </a:schemeClr>
            </a:solidFill>
            <a:prstDash val="solid"/>
            <a:miter lim="800000"/>
          </a:ln>
          <a:effectLst/>
        </p:spPr>
      </p:sp>
      <p:sp>
        <p:nvSpPr>
          <p:cNvPr id="35" name="Rectangle 21">
            <a:extLst>
              <a:ext uri="{FF2B5EF4-FFF2-40B4-BE49-F238E27FC236}">
                <a16:creationId xmlns="" xmlns:a16="http://schemas.microsoft.com/office/drawing/2014/main" id="{42A565BD-1766-4317-876F-8C88B84DC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77826" y="640856"/>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23">
            <a:extLst>
              <a:ext uri="{FF2B5EF4-FFF2-40B4-BE49-F238E27FC236}">
                <a16:creationId xmlns="" xmlns:a16="http://schemas.microsoft.com/office/drawing/2014/main" id="{AB88B546-B69B-4542-AEA9-870C56B75C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463551"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25">
            <a:extLst>
              <a:ext uri="{FF2B5EF4-FFF2-40B4-BE49-F238E27FC236}">
                <a16:creationId xmlns="" xmlns:a16="http://schemas.microsoft.com/office/drawing/2014/main" id="{4641C125-D090-4512-84D4-62C8284A5A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732281"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27">
            <a:extLst>
              <a:ext uri="{FF2B5EF4-FFF2-40B4-BE49-F238E27FC236}">
                <a16:creationId xmlns="" xmlns:a16="http://schemas.microsoft.com/office/drawing/2014/main" id="{BAF1C18B-2ECB-4214-8EB8-96470842B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463551" y="1286150"/>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F6A5E9D1-9460-3346-976C-531F0DF848DB}"/>
              </a:ext>
            </a:extLst>
          </p:cNvPr>
          <p:cNvSpPr txBox="1"/>
          <p:nvPr/>
        </p:nvSpPr>
        <p:spPr>
          <a:xfrm>
            <a:off x="5890128" y="2632156"/>
            <a:ext cx="2431347" cy="1569660"/>
          </a:xfrm>
          <a:prstGeom prst="rect">
            <a:avLst/>
          </a:prstGeom>
          <a:noFill/>
        </p:spPr>
        <p:txBody>
          <a:bodyPr wrap="square" rtlCol="0">
            <a:spAutoFit/>
          </a:bodyPr>
          <a:lstStyle/>
          <a:p>
            <a:pPr algn="ctr"/>
            <a:r>
              <a:rPr lang="en-US" sz="3200" dirty="0" err="1"/>
              <a:t>Thực</a:t>
            </a:r>
            <a:r>
              <a:rPr lang="en-US" sz="3200" dirty="0"/>
              <a:t> </a:t>
            </a:r>
            <a:r>
              <a:rPr lang="en-US" sz="3200" dirty="0" err="1"/>
              <a:t>hiện</a:t>
            </a:r>
            <a:r>
              <a:rPr lang="en-US" sz="3200" dirty="0"/>
              <a:t> </a:t>
            </a:r>
            <a:r>
              <a:rPr lang="en-US" sz="3200" dirty="0" err="1"/>
              <a:t>phiếu</a:t>
            </a:r>
            <a:r>
              <a:rPr lang="en-US" sz="3200" dirty="0"/>
              <a:t> </a:t>
            </a:r>
            <a:r>
              <a:rPr lang="en-US" sz="3200" dirty="0" err="1"/>
              <a:t>học</a:t>
            </a:r>
            <a:r>
              <a:rPr lang="en-US" sz="3200" dirty="0"/>
              <a:t> </a:t>
            </a:r>
            <a:r>
              <a:rPr lang="en-US" sz="3200" dirty="0" err="1"/>
              <a:t>tập</a:t>
            </a:r>
            <a:r>
              <a:rPr lang="en-US" sz="3200" dirty="0"/>
              <a:t> </a:t>
            </a:r>
            <a:r>
              <a:rPr lang="en-US" sz="3200" dirty="0" err="1"/>
              <a:t>số</a:t>
            </a:r>
            <a:r>
              <a:rPr lang="en-US" sz="3200" dirty="0"/>
              <a:t> 2</a:t>
            </a:r>
          </a:p>
        </p:txBody>
      </p:sp>
      <p:pic>
        <p:nvPicPr>
          <p:cNvPr id="3" name="Picture 2">
            <a:extLst>
              <a:ext uri="{FF2B5EF4-FFF2-40B4-BE49-F238E27FC236}">
                <a16:creationId xmlns="" xmlns:a16="http://schemas.microsoft.com/office/drawing/2014/main" id="{A61CD843-E314-A24B-838A-76D2D962F07F}"/>
              </a:ext>
            </a:extLst>
          </p:cNvPr>
          <p:cNvPicPr>
            <a:picLocks noChangeAspect="1"/>
          </p:cNvPicPr>
          <p:nvPr/>
        </p:nvPicPr>
        <p:blipFill>
          <a:blip r:embed="rId3"/>
          <a:stretch>
            <a:fillRect/>
          </a:stretch>
        </p:blipFill>
        <p:spPr>
          <a:xfrm>
            <a:off x="715797" y="0"/>
            <a:ext cx="3634658" cy="6858000"/>
          </a:xfrm>
          <a:prstGeom prst="rect">
            <a:avLst/>
          </a:prstGeom>
        </p:spPr>
      </p:pic>
      <p:sp>
        <p:nvSpPr>
          <p:cNvPr id="4" name="TextBox 3">
            <a:extLst>
              <a:ext uri="{FF2B5EF4-FFF2-40B4-BE49-F238E27FC236}">
                <a16:creationId xmlns="" xmlns:a16="http://schemas.microsoft.com/office/drawing/2014/main" id="{455994F2-E8DA-3640-8800-4ACC519C8A81}"/>
              </a:ext>
            </a:extLst>
          </p:cNvPr>
          <p:cNvSpPr txBox="1"/>
          <p:nvPr/>
        </p:nvSpPr>
        <p:spPr>
          <a:xfrm>
            <a:off x="6147415" y="4168172"/>
            <a:ext cx="2291589" cy="369332"/>
          </a:xfrm>
          <a:prstGeom prst="rect">
            <a:avLst/>
          </a:prstGeom>
          <a:noFill/>
        </p:spPr>
        <p:txBody>
          <a:bodyPr wrap="none" rtlCol="0">
            <a:spAutoFit/>
          </a:bodyPr>
          <a:lstStyle/>
          <a:p>
            <a:r>
              <a:rPr lang="en-US" i="1" dirty="0" err="1"/>
              <a:t>Tóm</a:t>
            </a:r>
            <a:r>
              <a:rPr lang="en-US" i="1" dirty="0"/>
              <a:t> </a:t>
            </a:r>
            <a:r>
              <a:rPr lang="en-US" i="1" dirty="0" err="1"/>
              <a:t>tắt</a:t>
            </a:r>
            <a:r>
              <a:rPr lang="en-US" i="1" dirty="0"/>
              <a:t> </a:t>
            </a:r>
            <a:r>
              <a:rPr lang="en-US" i="1" dirty="0" err="1"/>
              <a:t>truyện</a:t>
            </a:r>
            <a:r>
              <a:rPr lang="en-US" i="1" dirty="0"/>
              <a:t> </a:t>
            </a:r>
            <a:r>
              <a:rPr lang="en-US" i="1" dirty="0" err="1"/>
              <a:t>Sọ</a:t>
            </a:r>
            <a:r>
              <a:rPr lang="en-US" i="1" dirty="0"/>
              <a:t> </a:t>
            </a:r>
            <a:r>
              <a:rPr lang="en-US" i="1" dirty="0" err="1"/>
              <a:t>Dừa</a:t>
            </a:r>
            <a:endParaRPr lang="en-US" i="1" dirty="0"/>
          </a:p>
        </p:txBody>
      </p:sp>
      <p:sp>
        <p:nvSpPr>
          <p:cNvPr id="16" name="TextBox 15">
            <a:extLst>
              <a:ext uri="{FF2B5EF4-FFF2-40B4-BE49-F238E27FC236}">
                <a16:creationId xmlns="" xmlns:a16="http://schemas.microsoft.com/office/drawing/2014/main" id="{A94EF5C2-9C63-F249-AA29-3FE77B65EAB1}"/>
              </a:ext>
            </a:extLst>
          </p:cNvPr>
          <p:cNvSpPr txBox="1"/>
          <p:nvPr/>
        </p:nvSpPr>
        <p:spPr>
          <a:xfrm>
            <a:off x="6701654" y="4922606"/>
            <a:ext cx="931665" cy="369332"/>
          </a:xfrm>
          <a:prstGeom prst="rect">
            <a:avLst/>
          </a:prstGeom>
          <a:noFill/>
        </p:spPr>
        <p:txBody>
          <a:bodyPr wrap="none" rtlCol="0">
            <a:spAutoFit/>
          </a:bodyPr>
          <a:lstStyle/>
          <a:p>
            <a:r>
              <a:rPr lang="en-US" dirty="0" err="1"/>
              <a:t>Nhóm</a:t>
            </a:r>
            <a:r>
              <a:rPr lang="en-US" dirty="0"/>
              <a:t> 1</a:t>
            </a:r>
          </a:p>
        </p:txBody>
      </p:sp>
    </p:spTree>
    <p:extLst>
      <p:ext uri="{BB962C8B-B14F-4D97-AF65-F5344CB8AC3E}">
        <p14:creationId xmlns="" xmlns:p14="http://schemas.microsoft.com/office/powerpoint/2010/main" val="2460410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a:extLst>
              <a:ext uri="{FF2B5EF4-FFF2-40B4-BE49-F238E27FC236}">
                <a16:creationId xmlns:a16="http://schemas.microsoft.com/office/drawing/2014/main" xmlns="" id="{88AD58F8-A25B-4E55-9B70-759019A69F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xmlns="" id="{A6FC0FAB-C447-4AF0-B2F8-1A6656A7C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5">
            <a:extLst>
              <a:ext uri="{FF2B5EF4-FFF2-40B4-BE49-F238E27FC236}">
                <a16:creationId xmlns:a16="http://schemas.microsoft.com/office/drawing/2014/main" xmlns="" id="{91E7DCD7-3AC5-4E2C-8260-56291A8985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00" y="0"/>
            <a:ext cx="50690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a:extLst>
              <a:ext uri="{FF2B5EF4-FFF2-40B4-BE49-F238E27FC236}">
                <a16:creationId xmlns:a16="http://schemas.microsoft.com/office/drawing/2014/main" xmlns="" id="{85C10AE8-8663-498F-85C5-BFE154BB63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3980" y="643465"/>
            <a:ext cx="3107873"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4" name="Rectangle 19">
            <a:extLst>
              <a:ext uri="{FF2B5EF4-FFF2-40B4-BE49-F238E27FC236}">
                <a16:creationId xmlns:a16="http://schemas.microsoft.com/office/drawing/2014/main" xmlns="" id="{A32DB11C-F5A8-4100-B4A3-1363129E5F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8023" y="806860"/>
            <a:ext cx="2859786" cy="5239512"/>
          </a:xfrm>
          <a:prstGeom prst="rect">
            <a:avLst/>
          </a:prstGeom>
          <a:noFill/>
          <a:ln w="6350" cap="sq" cmpd="sng" algn="ctr">
            <a:solidFill>
              <a:schemeClr val="tx1">
                <a:lumMod val="75000"/>
                <a:lumOff val="25000"/>
              </a:schemeClr>
            </a:solidFill>
            <a:prstDash val="solid"/>
            <a:miter lim="800000"/>
          </a:ln>
          <a:effectLst/>
        </p:spPr>
      </p:sp>
      <p:sp>
        <p:nvSpPr>
          <p:cNvPr id="35" name="Rectangle 21">
            <a:extLst>
              <a:ext uri="{FF2B5EF4-FFF2-40B4-BE49-F238E27FC236}">
                <a16:creationId xmlns:a16="http://schemas.microsoft.com/office/drawing/2014/main" xmlns="" id="{42A565BD-1766-4317-876F-8C88B84DC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77826" y="640856"/>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23">
            <a:extLst>
              <a:ext uri="{FF2B5EF4-FFF2-40B4-BE49-F238E27FC236}">
                <a16:creationId xmlns:a16="http://schemas.microsoft.com/office/drawing/2014/main" xmlns="" id="{AB88B546-B69B-4542-AEA9-870C56B75C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63551"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25">
            <a:extLst>
              <a:ext uri="{FF2B5EF4-FFF2-40B4-BE49-F238E27FC236}">
                <a16:creationId xmlns:a16="http://schemas.microsoft.com/office/drawing/2014/main" xmlns="" id="{4641C125-D090-4512-84D4-62C8284A5A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732281"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27">
            <a:extLst>
              <a:ext uri="{FF2B5EF4-FFF2-40B4-BE49-F238E27FC236}">
                <a16:creationId xmlns:a16="http://schemas.microsoft.com/office/drawing/2014/main" xmlns="" id="{BAF1C18B-2ECB-4214-8EB8-96470842B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63551" y="1286150"/>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F6A5E9D1-9460-3346-976C-531F0DF848DB}"/>
              </a:ext>
            </a:extLst>
          </p:cNvPr>
          <p:cNvSpPr txBox="1"/>
          <p:nvPr/>
        </p:nvSpPr>
        <p:spPr>
          <a:xfrm>
            <a:off x="5867400" y="1752600"/>
            <a:ext cx="2431347" cy="1569660"/>
          </a:xfrm>
          <a:prstGeom prst="rect">
            <a:avLst/>
          </a:prstGeom>
          <a:noFill/>
        </p:spPr>
        <p:txBody>
          <a:bodyPr wrap="square" rtlCol="0">
            <a:spAutoFit/>
          </a:bodyPr>
          <a:lstStyle/>
          <a:p>
            <a:pPr algn="ctr"/>
            <a:r>
              <a:rPr lang="en-US" sz="3200" dirty="0" err="1"/>
              <a:t>Thực</a:t>
            </a:r>
            <a:r>
              <a:rPr lang="en-US" sz="3200" dirty="0"/>
              <a:t> </a:t>
            </a:r>
            <a:r>
              <a:rPr lang="en-US" sz="3200" dirty="0" err="1"/>
              <a:t>hiện</a:t>
            </a:r>
            <a:r>
              <a:rPr lang="en-US" sz="3200" dirty="0"/>
              <a:t> </a:t>
            </a:r>
            <a:r>
              <a:rPr lang="en-US" sz="3200" dirty="0" err="1"/>
              <a:t>phiếu</a:t>
            </a:r>
            <a:r>
              <a:rPr lang="en-US" sz="3200" dirty="0"/>
              <a:t> </a:t>
            </a:r>
            <a:r>
              <a:rPr lang="en-US" sz="3200" dirty="0" err="1"/>
              <a:t>học</a:t>
            </a:r>
            <a:r>
              <a:rPr lang="en-US" sz="3200" dirty="0"/>
              <a:t> </a:t>
            </a:r>
            <a:r>
              <a:rPr lang="en-US" sz="3200" dirty="0" err="1"/>
              <a:t>tập</a:t>
            </a:r>
            <a:r>
              <a:rPr lang="en-US" sz="3200" dirty="0"/>
              <a:t> </a:t>
            </a:r>
            <a:r>
              <a:rPr lang="en-US" sz="3200" dirty="0" err="1"/>
              <a:t>số</a:t>
            </a:r>
            <a:r>
              <a:rPr lang="en-US" sz="3200" dirty="0"/>
              <a:t> </a:t>
            </a:r>
            <a:r>
              <a:rPr lang="vi-VN" sz="3200" dirty="0" smtClean="0"/>
              <a:t>1</a:t>
            </a:r>
            <a:endParaRPr lang="en-US" sz="3200" dirty="0"/>
          </a:p>
        </p:txBody>
      </p:sp>
      <p:sp>
        <p:nvSpPr>
          <p:cNvPr id="4" name="TextBox 3">
            <a:extLst>
              <a:ext uri="{FF2B5EF4-FFF2-40B4-BE49-F238E27FC236}">
                <a16:creationId xmlns:a16="http://schemas.microsoft.com/office/drawing/2014/main" xmlns="" id="{455994F2-E8DA-3640-8800-4ACC519C8A81}"/>
              </a:ext>
            </a:extLst>
          </p:cNvPr>
          <p:cNvSpPr txBox="1"/>
          <p:nvPr/>
        </p:nvSpPr>
        <p:spPr>
          <a:xfrm>
            <a:off x="5791201" y="3352800"/>
            <a:ext cx="2743200" cy="1015663"/>
          </a:xfrm>
          <a:prstGeom prst="rect">
            <a:avLst/>
          </a:prstGeom>
          <a:noFill/>
        </p:spPr>
        <p:txBody>
          <a:bodyPr wrap="square" rtlCol="0">
            <a:spAutoFit/>
          </a:bodyPr>
          <a:lstStyle/>
          <a:p>
            <a:r>
              <a:rPr lang="en-US" sz="2000" i="1" dirty="0" err="1"/>
              <a:t>Tóm</a:t>
            </a:r>
            <a:r>
              <a:rPr lang="en-US" sz="2000" i="1" dirty="0"/>
              <a:t> </a:t>
            </a:r>
            <a:r>
              <a:rPr lang="en-US" sz="2000" i="1" dirty="0" err="1"/>
              <a:t>tắt</a:t>
            </a:r>
            <a:r>
              <a:rPr lang="en-US" sz="2000" i="1" dirty="0"/>
              <a:t> </a:t>
            </a:r>
            <a:r>
              <a:rPr lang="en-US" sz="2000" i="1" dirty="0" err="1"/>
              <a:t>truyện</a:t>
            </a:r>
            <a:r>
              <a:rPr lang="en-US" sz="2000" i="1" dirty="0"/>
              <a:t> </a:t>
            </a:r>
            <a:r>
              <a:rPr lang="en-US" sz="2000" i="1" dirty="0" err="1"/>
              <a:t>Em</a:t>
            </a:r>
            <a:r>
              <a:rPr lang="en-US" sz="2000" i="1" dirty="0"/>
              <a:t> </a:t>
            </a:r>
            <a:r>
              <a:rPr lang="en-US" sz="2000" i="1" dirty="0" err="1"/>
              <a:t>bé</a:t>
            </a:r>
            <a:r>
              <a:rPr lang="en-US" sz="2000" i="1" dirty="0"/>
              <a:t> </a:t>
            </a:r>
            <a:r>
              <a:rPr lang="en-US" sz="2000" i="1" dirty="0" err="1"/>
              <a:t>thông</a:t>
            </a:r>
            <a:r>
              <a:rPr lang="en-US" sz="2000" i="1" dirty="0"/>
              <a:t> </a:t>
            </a:r>
            <a:r>
              <a:rPr lang="en-US" sz="2000" i="1" dirty="0" smtClean="0"/>
              <a:t>minh</a:t>
            </a:r>
            <a:r>
              <a:rPr lang="vi-VN" sz="2000" dirty="0" smtClean="0"/>
              <a:t> và ghi lại chủ đề của truyện.</a:t>
            </a:r>
            <a:endParaRPr lang="en-US" sz="2000" i="1" dirty="0"/>
          </a:p>
        </p:txBody>
      </p:sp>
      <p:pic>
        <p:nvPicPr>
          <p:cNvPr id="5" name="Picture 4">
            <a:extLst>
              <a:ext uri="{FF2B5EF4-FFF2-40B4-BE49-F238E27FC236}">
                <a16:creationId xmlns:a16="http://schemas.microsoft.com/office/drawing/2014/main" xmlns="" id="{1DB154E2-6FA7-2047-BC90-3C981CFED583}"/>
              </a:ext>
            </a:extLst>
          </p:cNvPr>
          <p:cNvPicPr>
            <a:picLocks noChangeAspect="1"/>
          </p:cNvPicPr>
          <p:nvPr/>
        </p:nvPicPr>
        <p:blipFill>
          <a:blip r:embed="rId3" cstate="print"/>
          <a:stretch>
            <a:fillRect/>
          </a:stretch>
        </p:blipFill>
        <p:spPr>
          <a:xfrm>
            <a:off x="609600" y="-152400"/>
            <a:ext cx="3634658" cy="6858000"/>
          </a:xfrm>
          <a:prstGeom prst="rect">
            <a:avLst/>
          </a:prstGeom>
        </p:spPr>
      </p:pic>
      <p:sp>
        <p:nvSpPr>
          <p:cNvPr id="16" name="TextBox 15">
            <a:extLst>
              <a:ext uri="{FF2B5EF4-FFF2-40B4-BE49-F238E27FC236}">
                <a16:creationId xmlns:a16="http://schemas.microsoft.com/office/drawing/2014/main" xmlns="" id="{EF6C992F-295D-4E42-8015-BEF70C2EA018}"/>
              </a:ext>
            </a:extLst>
          </p:cNvPr>
          <p:cNvSpPr txBox="1"/>
          <p:nvPr/>
        </p:nvSpPr>
        <p:spPr>
          <a:xfrm>
            <a:off x="6629400" y="4800600"/>
            <a:ext cx="1124026" cy="369332"/>
          </a:xfrm>
          <a:prstGeom prst="rect">
            <a:avLst/>
          </a:prstGeom>
          <a:noFill/>
        </p:spPr>
        <p:txBody>
          <a:bodyPr wrap="none" rtlCol="0">
            <a:spAutoFit/>
          </a:bodyPr>
          <a:lstStyle/>
          <a:p>
            <a:r>
              <a:rPr lang="en-US" dirty="0" err="1"/>
              <a:t>Nhóm</a:t>
            </a:r>
            <a:r>
              <a:rPr lang="en-US" dirty="0"/>
              <a:t> </a:t>
            </a:r>
            <a:r>
              <a:rPr lang="vi-VN" dirty="0" smtClean="0"/>
              <a:t>1,</a:t>
            </a:r>
            <a:r>
              <a:rPr lang="en-US" dirty="0" smtClean="0"/>
              <a:t>2</a:t>
            </a:r>
            <a:endParaRPr lang="en-US" dirty="0"/>
          </a:p>
        </p:txBody>
      </p:sp>
    </p:spTree>
    <p:extLst>
      <p:ext uri="{BB962C8B-B14F-4D97-AF65-F5344CB8AC3E}">
        <p14:creationId xmlns:p14="http://schemas.microsoft.com/office/powerpoint/2010/main" xmlns="" val="125498015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a:extLst>
              <a:ext uri="{FF2B5EF4-FFF2-40B4-BE49-F238E27FC236}">
                <a16:creationId xmlns:a16="http://schemas.microsoft.com/office/drawing/2014/main" xmlns="" id="{88AD58F8-A25B-4E55-9B70-759019A69F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xmlns="" id="{A6FC0FAB-C447-4AF0-B2F8-1A6656A7C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5">
            <a:extLst>
              <a:ext uri="{FF2B5EF4-FFF2-40B4-BE49-F238E27FC236}">
                <a16:creationId xmlns:a16="http://schemas.microsoft.com/office/drawing/2014/main" xmlns="" id="{91E7DCD7-3AC5-4E2C-8260-56291A8985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00" y="0"/>
            <a:ext cx="50690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a:extLst>
              <a:ext uri="{FF2B5EF4-FFF2-40B4-BE49-F238E27FC236}">
                <a16:creationId xmlns:a16="http://schemas.microsoft.com/office/drawing/2014/main" xmlns="" id="{85C10AE8-8663-498F-85C5-BFE154BB63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3980" y="643465"/>
            <a:ext cx="3107873"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4" name="Rectangle 19">
            <a:extLst>
              <a:ext uri="{FF2B5EF4-FFF2-40B4-BE49-F238E27FC236}">
                <a16:creationId xmlns:a16="http://schemas.microsoft.com/office/drawing/2014/main" xmlns="" id="{A32DB11C-F5A8-4100-B4A3-1363129E5F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8023" y="806860"/>
            <a:ext cx="2859786" cy="5239512"/>
          </a:xfrm>
          <a:prstGeom prst="rect">
            <a:avLst/>
          </a:prstGeom>
          <a:noFill/>
          <a:ln w="6350" cap="sq" cmpd="sng" algn="ctr">
            <a:solidFill>
              <a:schemeClr val="tx1">
                <a:lumMod val="75000"/>
                <a:lumOff val="25000"/>
              </a:schemeClr>
            </a:solidFill>
            <a:prstDash val="solid"/>
            <a:miter lim="800000"/>
          </a:ln>
          <a:effectLst/>
        </p:spPr>
      </p:sp>
      <p:sp>
        <p:nvSpPr>
          <p:cNvPr id="35" name="Rectangle 21">
            <a:extLst>
              <a:ext uri="{FF2B5EF4-FFF2-40B4-BE49-F238E27FC236}">
                <a16:creationId xmlns:a16="http://schemas.microsoft.com/office/drawing/2014/main" xmlns="" id="{42A565BD-1766-4317-876F-8C88B84DC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77826" y="640856"/>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23">
            <a:extLst>
              <a:ext uri="{FF2B5EF4-FFF2-40B4-BE49-F238E27FC236}">
                <a16:creationId xmlns:a16="http://schemas.microsoft.com/office/drawing/2014/main" xmlns="" id="{AB88B546-B69B-4542-AEA9-870C56B75C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63551"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25">
            <a:extLst>
              <a:ext uri="{FF2B5EF4-FFF2-40B4-BE49-F238E27FC236}">
                <a16:creationId xmlns:a16="http://schemas.microsoft.com/office/drawing/2014/main" xmlns="" id="{4641C125-D090-4512-84D4-62C8284A5A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732281"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27">
            <a:extLst>
              <a:ext uri="{FF2B5EF4-FFF2-40B4-BE49-F238E27FC236}">
                <a16:creationId xmlns:a16="http://schemas.microsoft.com/office/drawing/2014/main" xmlns="" id="{BAF1C18B-2ECB-4214-8EB8-96470842B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63551" y="1286150"/>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F6A5E9D1-9460-3346-976C-531F0DF848DB}"/>
              </a:ext>
            </a:extLst>
          </p:cNvPr>
          <p:cNvSpPr txBox="1"/>
          <p:nvPr/>
        </p:nvSpPr>
        <p:spPr>
          <a:xfrm>
            <a:off x="5943600" y="1828800"/>
            <a:ext cx="2431347" cy="1569660"/>
          </a:xfrm>
          <a:prstGeom prst="rect">
            <a:avLst/>
          </a:prstGeom>
          <a:noFill/>
        </p:spPr>
        <p:txBody>
          <a:bodyPr wrap="square" rtlCol="0">
            <a:spAutoFit/>
          </a:bodyPr>
          <a:lstStyle/>
          <a:p>
            <a:pPr algn="ctr"/>
            <a:r>
              <a:rPr lang="en-US" sz="3200" dirty="0" err="1"/>
              <a:t>Thực</a:t>
            </a:r>
            <a:r>
              <a:rPr lang="en-US" sz="3200" dirty="0"/>
              <a:t> </a:t>
            </a:r>
            <a:r>
              <a:rPr lang="en-US" sz="3200" dirty="0" err="1"/>
              <a:t>hiện</a:t>
            </a:r>
            <a:r>
              <a:rPr lang="en-US" sz="3200" dirty="0"/>
              <a:t> </a:t>
            </a:r>
            <a:r>
              <a:rPr lang="en-US" sz="3200" dirty="0" err="1"/>
              <a:t>phiếu</a:t>
            </a:r>
            <a:r>
              <a:rPr lang="en-US" sz="3200" dirty="0"/>
              <a:t> </a:t>
            </a:r>
            <a:r>
              <a:rPr lang="en-US" sz="3200" dirty="0" err="1"/>
              <a:t>học</a:t>
            </a:r>
            <a:r>
              <a:rPr lang="en-US" sz="3200" dirty="0"/>
              <a:t> </a:t>
            </a:r>
            <a:r>
              <a:rPr lang="en-US" sz="3200" dirty="0" err="1"/>
              <a:t>tập</a:t>
            </a:r>
            <a:r>
              <a:rPr lang="en-US" sz="3200" dirty="0"/>
              <a:t> </a:t>
            </a:r>
            <a:r>
              <a:rPr lang="en-US" sz="3200" dirty="0" err="1"/>
              <a:t>số</a:t>
            </a:r>
            <a:r>
              <a:rPr lang="en-US" sz="3200" dirty="0"/>
              <a:t> 2</a:t>
            </a:r>
          </a:p>
        </p:txBody>
      </p:sp>
      <p:sp>
        <p:nvSpPr>
          <p:cNvPr id="4" name="TextBox 3">
            <a:extLst>
              <a:ext uri="{FF2B5EF4-FFF2-40B4-BE49-F238E27FC236}">
                <a16:creationId xmlns:a16="http://schemas.microsoft.com/office/drawing/2014/main" xmlns="" id="{455994F2-E8DA-3640-8800-4ACC519C8A81}"/>
              </a:ext>
            </a:extLst>
          </p:cNvPr>
          <p:cNvSpPr txBox="1"/>
          <p:nvPr/>
        </p:nvSpPr>
        <p:spPr>
          <a:xfrm>
            <a:off x="5715000" y="3733800"/>
            <a:ext cx="2774711" cy="1015663"/>
          </a:xfrm>
          <a:prstGeom prst="rect">
            <a:avLst/>
          </a:prstGeom>
          <a:noFill/>
        </p:spPr>
        <p:txBody>
          <a:bodyPr wrap="square" rtlCol="0">
            <a:spAutoFit/>
          </a:bodyPr>
          <a:lstStyle/>
          <a:p>
            <a:r>
              <a:rPr lang="en-US" sz="2000" i="1" dirty="0" err="1"/>
              <a:t>Tóm</a:t>
            </a:r>
            <a:r>
              <a:rPr lang="en-US" sz="2000" i="1" dirty="0"/>
              <a:t> </a:t>
            </a:r>
            <a:r>
              <a:rPr lang="en-US" sz="2000" i="1" dirty="0" err="1"/>
              <a:t>tắt</a:t>
            </a:r>
            <a:r>
              <a:rPr lang="en-US" sz="2000" i="1" dirty="0"/>
              <a:t> </a:t>
            </a:r>
            <a:r>
              <a:rPr lang="en-US" sz="2000" i="1" dirty="0" err="1"/>
              <a:t>truyện</a:t>
            </a:r>
            <a:r>
              <a:rPr lang="en-US" sz="2000" i="1" dirty="0"/>
              <a:t> NON-BU &amp; </a:t>
            </a:r>
            <a:r>
              <a:rPr lang="en-US" sz="2000" i="1" dirty="0" smtClean="0"/>
              <a:t>HENG-BU</a:t>
            </a:r>
            <a:r>
              <a:rPr lang="vi-VN" sz="2000" dirty="0" smtClean="0"/>
              <a:t> và ghi lại chủ đề của truyện.</a:t>
            </a:r>
            <a:endParaRPr lang="en-US" sz="2000" i="1" dirty="0"/>
          </a:p>
        </p:txBody>
      </p:sp>
      <p:pic>
        <p:nvPicPr>
          <p:cNvPr id="3" name="Picture 2">
            <a:extLst>
              <a:ext uri="{FF2B5EF4-FFF2-40B4-BE49-F238E27FC236}">
                <a16:creationId xmlns:a16="http://schemas.microsoft.com/office/drawing/2014/main" xmlns="" id="{DA3D7EF9-18FC-2342-AE4E-289C14C694E1}"/>
              </a:ext>
            </a:extLst>
          </p:cNvPr>
          <p:cNvPicPr>
            <a:picLocks noChangeAspect="1"/>
          </p:cNvPicPr>
          <p:nvPr/>
        </p:nvPicPr>
        <p:blipFill>
          <a:blip r:embed="rId3" cstate="print"/>
          <a:stretch>
            <a:fillRect/>
          </a:stretch>
        </p:blipFill>
        <p:spPr>
          <a:xfrm>
            <a:off x="715797" y="0"/>
            <a:ext cx="3634658" cy="6858000"/>
          </a:xfrm>
          <a:prstGeom prst="rect">
            <a:avLst/>
          </a:prstGeom>
        </p:spPr>
      </p:pic>
      <p:sp>
        <p:nvSpPr>
          <p:cNvPr id="16" name="TextBox 15">
            <a:extLst>
              <a:ext uri="{FF2B5EF4-FFF2-40B4-BE49-F238E27FC236}">
                <a16:creationId xmlns:a16="http://schemas.microsoft.com/office/drawing/2014/main" xmlns="" id="{927D9981-19CF-2240-860B-91596C8A5035}"/>
              </a:ext>
            </a:extLst>
          </p:cNvPr>
          <p:cNvSpPr txBox="1"/>
          <p:nvPr/>
        </p:nvSpPr>
        <p:spPr>
          <a:xfrm>
            <a:off x="6701654" y="4914911"/>
            <a:ext cx="1124026" cy="369332"/>
          </a:xfrm>
          <a:prstGeom prst="rect">
            <a:avLst/>
          </a:prstGeom>
          <a:noFill/>
        </p:spPr>
        <p:txBody>
          <a:bodyPr wrap="none" rtlCol="0">
            <a:spAutoFit/>
          </a:bodyPr>
          <a:lstStyle/>
          <a:p>
            <a:r>
              <a:rPr lang="en-US" dirty="0" err="1"/>
              <a:t>Nhóm</a:t>
            </a:r>
            <a:r>
              <a:rPr lang="en-US" dirty="0"/>
              <a:t> </a:t>
            </a:r>
            <a:r>
              <a:rPr lang="en-US" dirty="0" smtClean="0"/>
              <a:t>3</a:t>
            </a:r>
            <a:r>
              <a:rPr lang="vi-VN" dirty="0" smtClean="0"/>
              <a:t>,4</a:t>
            </a:r>
            <a:endParaRPr lang="en-US" dirty="0"/>
          </a:p>
        </p:txBody>
      </p:sp>
    </p:spTree>
    <p:extLst>
      <p:ext uri="{BB962C8B-B14F-4D97-AF65-F5344CB8AC3E}">
        <p14:creationId xmlns:p14="http://schemas.microsoft.com/office/powerpoint/2010/main" xmlns="" val="17036380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A0D70C8A-A50E-4B41-86A2-E2F8558124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15" name="Rectangle 14">
            <a:extLst>
              <a:ext uri="{FF2B5EF4-FFF2-40B4-BE49-F238E27FC236}">
                <a16:creationId xmlns="" xmlns:a16="http://schemas.microsoft.com/office/drawing/2014/main" id="{3E25BDA2-3F4D-4B38-90E7-989465ECDD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 xmlns:a16="http://schemas.microsoft.com/office/drawing/2014/main" id="{F65EEA05-AD42-442F-B6C6-CB9FC2894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 xmlns:a16="http://schemas.microsoft.com/office/drawing/2014/main" id="{BC96869A-A70D-42F7-876F-605CB1718F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 xmlns:a16="http://schemas.microsoft.com/office/drawing/2014/main" id="{6CD407CC-EF5C-486F-9A14-7F681F986D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8" name="TextBox 7">
            <a:extLst>
              <a:ext uri="{FF2B5EF4-FFF2-40B4-BE49-F238E27FC236}">
                <a16:creationId xmlns="" xmlns:a16="http://schemas.microsoft.com/office/drawing/2014/main" id="{5D3C5C2F-82BB-AF45-A2CC-E1DE52B3B251}"/>
              </a:ext>
            </a:extLst>
          </p:cNvPr>
          <p:cNvSpPr txBox="1"/>
          <p:nvPr/>
        </p:nvSpPr>
        <p:spPr>
          <a:xfrm>
            <a:off x="6808016" y="1420706"/>
            <a:ext cx="1440825" cy="108044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000" b="1" dirty="0">
                <a:solidFill>
                  <a:schemeClr val="tx1">
                    <a:lumMod val="85000"/>
                    <a:lumOff val="15000"/>
                  </a:schemeClr>
                </a:solidFill>
                <a:latin typeface="+mj-lt"/>
              </a:rPr>
              <a:t>SỌ DỪA</a:t>
            </a:r>
          </a:p>
        </p:txBody>
      </p:sp>
      <p:cxnSp>
        <p:nvCxnSpPr>
          <p:cNvPr id="23" name="Straight Connector 22">
            <a:extLst>
              <a:ext uri="{FF2B5EF4-FFF2-40B4-BE49-F238E27FC236}">
                <a16:creationId xmlns="" xmlns:a16="http://schemas.microsoft.com/office/drawing/2014/main" id="{0DD76B5F-5BAA-48C6-9065-9AEF15D30B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0429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 xmlns:a16="http://schemas.microsoft.com/office/drawing/2014/main" id="{D0E991B2-E599-BE45-8C9A-9A42DE6F1352}"/>
              </a:ext>
            </a:extLst>
          </p:cNvPr>
          <p:cNvGraphicFramePr>
            <a:graphicFrameLocks noGrp="1"/>
          </p:cNvGraphicFramePr>
          <p:nvPr>
            <p:extLst>
              <p:ext uri="{D42A27DB-BD31-4B8C-83A1-F6EECF244321}">
                <p14:modId xmlns="" xmlns:p14="http://schemas.microsoft.com/office/powerpoint/2010/main" val="1182253426"/>
              </p:ext>
            </p:extLst>
          </p:nvPr>
        </p:nvGraphicFramePr>
        <p:xfrm>
          <a:off x="717947" y="914401"/>
          <a:ext cx="5792700" cy="5029200"/>
        </p:xfrm>
        <a:graphic>
          <a:graphicData uri="http://schemas.openxmlformats.org/drawingml/2006/table">
            <a:tbl>
              <a:tblPr firstRow="1" bandRow="1">
                <a:tableStyleId>{5C22544A-7EE6-4342-B048-85BDC9FD1C3A}</a:tableStyleId>
              </a:tblPr>
              <a:tblGrid>
                <a:gridCol w="4319442">
                  <a:extLst>
                    <a:ext uri="{9D8B030D-6E8A-4147-A177-3AD203B41FA5}">
                      <a16:colId xmlns="" xmlns:a16="http://schemas.microsoft.com/office/drawing/2014/main" val="4014443875"/>
                    </a:ext>
                  </a:extLst>
                </a:gridCol>
                <a:gridCol w="1473258">
                  <a:extLst>
                    <a:ext uri="{9D8B030D-6E8A-4147-A177-3AD203B41FA5}">
                      <a16:colId xmlns="" xmlns:a16="http://schemas.microsoft.com/office/drawing/2014/main" val="1993674756"/>
                    </a:ext>
                  </a:extLst>
                </a:gridCol>
              </a:tblGrid>
              <a:tr h="549055">
                <a:tc>
                  <a:txBody>
                    <a:bodyPr/>
                    <a:lstStyle/>
                    <a:p>
                      <a:pPr algn="ctr"/>
                      <a:r>
                        <a:rPr lang="vi-VN" sz="1400" b="0" dirty="0" smtClean="0"/>
                        <a:t>a. </a:t>
                      </a:r>
                      <a:r>
                        <a:rPr lang="en-US" sz="1400" b="0" dirty="0" err="1" smtClean="0"/>
                        <a:t>Tóm</a:t>
                      </a:r>
                      <a:r>
                        <a:rPr lang="en-US" sz="1400" b="0" dirty="0" smtClean="0"/>
                        <a:t> </a:t>
                      </a:r>
                      <a:r>
                        <a:rPr lang="en-US" sz="1400" b="0" dirty="0" err="1"/>
                        <a:t>tắt</a:t>
                      </a:r>
                      <a:r>
                        <a:rPr lang="en-US" sz="1400" b="0" dirty="0"/>
                        <a:t> </a:t>
                      </a:r>
                      <a:r>
                        <a:rPr lang="en-US" sz="1400" b="0" dirty="0" err="1"/>
                        <a:t>truyện</a:t>
                      </a:r>
                      <a:endParaRPr lang="en-US" sz="1400" b="0" dirty="0"/>
                    </a:p>
                  </a:txBody>
                  <a:tcPr marL="43763" marR="43763" marT="29175" marB="29175"/>
                </a:tc>
                <a:tc>
                  <a:txBody>
                    <a:bodyPr/>
                    <a:lstStyle/>
                    <a:p>
                      <a:pPr algn="ctr"/>
                      <a:r>
                        <a:rPr lang="en-US" sz="1400" b="0" dirty="0" err="1"/>
                        <a:t>Chủ</a:t>
                      </a:r>
                      <a:r>
                        <a:rPr lang="en-US" sz="1400" b="0" dirty="0"/>
                        <a:t> </a:t>
                      </a:r>
                      <a:r>
                        <a:rPr lang="en-US" sz="1400" b="0" dirty="0" err="1"/>
                        <a:t>đề</a:t>
                      </a:r>
                      <a:endParaRPr lang="en-US" sz="1400" b="0" dirty="0"/>
                    </a:p>
                  </a:txBody>
                  <a:tcPr marL="43763" marR="43763" marT="29175" marB="29175"/>
                </a:tc>
                <a:extLst>
                  <a:ext uri="{0D108BD9-81ED-4DB2-BD59-A6C34878D82A}">
                    <a16:rowId xmlns="" xmlns:a16="http://schemas.microsoft.com/office/drawing/2014/main" val="3747533763"/>
                  </a:ext>
                </a:extLst>
              </a:tr>
              <a:tr h="4480145">
                <a:tc>
                  <a:txBody>
                    <a:bodyPr/>
                    <a:lstStyle/>
                    <a:p>
                      <a:pPr algn="just"/>
                      <a:r>
                        <a:rPr lang="vi-VN" sz="1400" b="0" dirty="0"/>
                        <a:t>Ngày xưa, có đôi vợ chồng già hiếm </a:t>
                      </a:r>
                      <a:r>
                        <a:rPr lang="vi-VN" sz="1400" b="0" dirty="0" smtClean="0"/>
                        <a:t>muộn. </a:t>
                      </a:r>
                      <a:r>
                        <a:rPr lang="vi-VN" sz="1400" b="0" dirty="0"/>
                        <a:t>Bà vợ vào rừng hái củi, uống nước trong cái sọ dừa, về nhà có mang, sau sinh ra một đứa bé kì dị, tròn như một quả dừa. Thấy đứa bé biết nói, bà giữ lại nuôi và đặt luôn tên là Sọ Dừa. Thương mẹ vất vả, Sọ Dừa nhận chăn đàn bò nhà phú ông. Ba cô con gái nhà phú ông thay nhau đưa cơm cho Sọ Dừa. Hai cô chị kênh kiệu thường hắt hủi, chỉ có cô </a:t>
                      </a:r>
                      <a:r>
                        <a:rPr lang="vi-VN" sz="1400" b="0" dirty="0" smtClean="0"/>
                        <a:t>Út </a:t>
                      </a:r>
                      <a:r>
                        <a:rPr lang="vi-VN" sz="1400" b="0" dirty="0"/>
                        <a:t>đối đãi với cậu tử tế và đem lòng thương yêu. Sọ Dừa nhờ mẹ đến nhà phú ông hỏi vợ. Phú ông thách cưới thật to nhưng thấy Sọ Dừa mang đủ đồ thách cưới đến, đành phải gả cô </a:t>
                      </a:r>
                      <a:r>
                        <a:rPr lang="vi-VN" sz="1400" b="0" dirty="0" smtClean="0"/>
                        <a:t>Út </a:t>
                      </a:r>
                      <a:r>
                        <a:rPr lang="vi-VN" sz="1400" b="0" dirty="0"/>
                        <a:t>cho chàng. Nhờ chăm chỉ đèn sách,  Sọ Dừa thi đỗ trạng nguyên và được nhà vua cử đi, sứ nước ngoài. Trước khi đi, chàng đưa cho vợ một hòn đá lửa, một con dao và hai quả trứng gà để đề phòng tai hoạ. Nhờ thế mà vợ chàng đã thoát nạn và hai vợ chồng có cuộc sống hạnh phúc.</a:t>
                      </a:r>
                      <a:endParaRPr lang="en-US" sz="1400" b="0" dirty="0"/>
                    </a:p>
                  </a:txBody>
                  <a:tcPr marL="43763" marR="43763" marT="29175" marB="29175"/>
                </a:tc>
                <a:tc>
                  <a:txBody>
                    <a:bodyPr/>
                    <a:lstStyle/>
                    <a:p>
                      <a:pPr algn="just"/>
                      <a:r>
                        <a:rPr lang="vi-VN" sz="1400" b="0" dirty="0"/>
                        <a:t>Thể hiện ước mơ của nhân dân về cuộc sống công</a:t>
                      </a:r>
                    </a:p>
                    <a:p>
                      <a:pPr algn="just"/>
                      <a:r>
                        <a:rPr lang="vi-VN" sz="1400" b="0" dirty="0"/>
                        <a:t>bằng, ở hiền gặp lành, kẻ độc ác sẽ bị trừng trị</a:t>
                      </a:r>
                      <a:endParaRPr lang="en-US" sz="1400" b="0" dirty="0"/>
                    </a:p>
                  </a:txBody>
                  <a:tcPr marL="43763" marR="43763" marT="29175" marB="29175"/>
                </a:tc>
                <a:extLst>
                  <a:ext uri="{0D108BD9-81ED-4DB2-BD59-A6C34878D82A}">
                    <a16:rowId xmlns="" xmlns:a16="http://schemas.microsoft.com/office/drawing/2014/main" val="3093960484"/>
                  </a:ext>
                </a:extLst>
              </a:tr>
            </a:tbl>
          </a:graphicData>
        </a:graphic>
      </p:graphicFrame>
      <p:pic>
        <p:nvPicPr>
          <p:cNvPr id="2" name="Picture 1">
            <a:extLst>
              <a:ext uri="{FF2B5EF4-FFF2-40B4-BE49-F238E27FC236}">
                <a16:creationId xmlns="" xmlns:a16="http://schemas.microsoft.com/office/drawing/2014/main" id="{156B8290-BF0D-854D-A768-6DF3A8D3738B}"/>
              </a:ext>
            </a:extLst>
          </p:cNvPr>
          <p:cNvPicPr>
            <a:picLocks noChangeAspect="1"/>
          </p:cNvPicPr>
          <p:nvPr/>
        </p:nvPicPr>
        <p:blipFill>
          <a:blip r:embed="rId3"/>
          <a:stretch>
            <a:fillRect/>
          </a:stretch>
        </p:blipFill>
        <p:spPr>
          <a:xfrm>
            <a:off x="6572975" y="2667438"/>
            <a:ext cx="1912288" cy="1750806"/>
          </a:xfrm>
          <a:prstGeom prst="rect">
            <a:avLst/>
          </a:prstGeom>
        </p:spPr>
      </p:pic>
    </p:spTree>
    <p:extLst>
      <p:ext uri="{BB962C8B-B14F-4D97-AF65-F5344CB8AC3E}">
        <p14:creationId xmlns="" xmlns:p14="http://schemas.microsoft.com/office/powerpoint/2010/main" val="1777893797"/>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62500" lnSpcReduction="20000"/>
          </a:bodyPr>
          <a:lstStyle/>
          <a:p>
            <a:pPr marL="514350" indent="-514350" fontAlgn="t">
              <a:buAutoNum type="alphaLcPeriod"/>
            </a:pPr>
            <a:r>
              <a:rPr lang="en-US" dirty="0" err="1" smtClean="0"/>
              <a:t>Tóm</a:t>
            </a:r>
            <a:r>
              <a:rPr lang="en-US" dirty="0" smtClean="0"/>
              <a:t> </a:t>
            </a:r>
            <a:r>
              <a:rPr lang="en-US" dirty="0" err="1" smtClean="0"/>
              <a:t>tắt</a:t>
            </a:r>
            <a:r>
              <a:rPr lang="en-US" dirty="0" smtClean="0"/>
              <a:t> </a:t>
            </a:r>
            <a:r>
              <a:rPr lang="en-US" dirty="0" err="1" smtClean="0"/>
              <a:t>truyện</a:t>
            </a:r>
            <a:r>
              <a:rPr lang="vi-VN" dirty="0" smtClean="0"/>
              <a:t> Sọ </a:t>
            </a:r>
            <a:r>
              <a:rPr lang="vi-VN" dirty="0" smtClean="0"/>
              <a:t>Dừa</a:t>
            </a:r>
          </a:p>
          <a:p>
            <a:pPr marL="514350" indent="-514350" fontAlgn="t">
              <a:buNone/>
            </a:pPr>
            <a:r>
              <a:rPr lang="vi-VN" dirty="0" smtClean="0"/>
              <a:t>Ngày </a:t>
            </a:r>
            <a:r>
              <a:rPr lang="vi-VN" dirty="0" smtClean="0"/>
              <a:t>xưa, có đôi vợ chồng già hiếm muộn. Bà vợ vào rừng </a:t>
            </a:r>
            <a:r>
              <a:rPr lang="vi-VN" dirty="0" smtClean="0"/>
              <a:t>hái</a:t>
            </a:r>
          </a:p>
          <a:p>
            <a:pPr marL="514350" indent="-514350" fontAlgn="t">
              <a:buNone/>
            </a:pPr>
            <a:r>
              <a:rPr lang="vi-VN" dirty="0" smtClean="0"/>
              <a:t>củi</a:t>
            </a:r>
            <a:r>
              <a:rPr lang="vi-VN" dirty="0" smtClean="0"/>
              <a:t>, uống nước trong cái sọ dừa, về nhà có mang, sau sinh </a:t>
            </a:r>
            <a:r>
              <a:rPr lang="vi-VN" dirty="0" smtClean="0"/>
              <a:t>ra một đứa</a:t>
            </a:r>
          </a:p>
          <a:p>
            <a:pPr marL="514350" indent="-514350" fontAlgn="t">
              <a:buNone/>
            </a:pPr>
            <a:r>
              <a:rPr lang="vi-VN" dirty="0" smtClean="0"/>
              <a:t>bé </a:t>
            </a:r>
            <a:r>
              <a:rPr lang="vi-VN" dirty="0" smtClean="0"/>
              <a:t>kì dị, tròn như một quả dừa. Thấy đứa bé biết nói, bà giữ lại nuôi và đặt luôn tên là Sọ Dừa. Thương mẹ vất vả, Sọ Dừa nhận chăn đàn bò nhà phú ông. Ba cô con gái nhà phú ông thay nhau đưa cơm cho Sọ Dừa. Hai cô chị kênh kiệu thường hắt hủi, chỉ có cô Út đối đãi với cậu tử tế và đem lòng thương yêu. Sọ Dừa nhờ mẹ đến nhà phú ông hỏi vợ. Phú ông thách cưới thật to nhưng thấy Sọ Dừa mang đủ đồ thách cưới đến, đành phải gả cô Út cho chàng. Nhờ chăm chỉ đèn sách,  Sọ Dừa thi đỗ trạng nguyên và được nhà vua cử </a:t>
            </a:r>
            <a:r>
              <a:rPr lang="vi-VN" dirty="0" smtClean="0"/>
              <a:t>đi </a:t>
            </a:r>
            <a:r>
              <a:rPr lang="vi-VN" dirty="0" smtClean="0"/>
              <a:t>sứ nước ngoài. Trước khi đi, chàng đưa cho vợ một hòn đá lửa, một con dao và hai quả trứng gà để đề phòng tai hoạ. Nhờ thế mà vợ chàng đã thoát nạn và hai vợ chồng có cuộc sống hạnh phúc.</a:t>
            </a:r>
            <a:endParaRPr lang="en-US" dirty="0" smtClean="0"/>
          </a:p>
          <a:p>
            <a:pPr marL="514350" indent="-514350" fontAlgn="t">
              <a:buAutoNum type="alphaLcPeriod"/>
            </a:pPr>
            <a:endParaRPr lang="vi-VN" dirty="0" smtClean="0"/>
          </a:p>
          <a:p>
            <a:pPr fontAlgn="t">
              <a:buNone/>
            </a:pPr>
            <a:r>
              <a:rPr lang="vi-VN" dirty="0" smtClean="0"/>
              <a:t>b</a:t>
            </a:r>
            <a:r>
              <a:rPr lang="vi-VN" dirty="0" smtClean="0"/>
              <a:t>. </a:t>
            </a:r>
            <a:r>
              <a:rPr lang="en-US" dirty="0" err="1" smtClean="0"/>
              <a:t>Chủ</a:t>
            </a:r>
            <a:r>
              <a:rPr lang="en-US" dirty="0" smtClean="0"/>
              <a:t> </a:t>
            </a:r>
            <a:r>
              <a:rPr lang="en-US" dirty="0" err="1" smtClean="0"/>
              <a:t>đề</a:t>
            </a:r>
            <a:r>
              <a:rPr lang="vi-VN" dirty="0" smtClean="0"/>
              <a:t> truyện Sọ Dừa</a:t>
            </a:r>
            <a:endParaRPr lang="en-US" dirty="0" smtClean="0"/>
          </a:p>
          <a:p>
            <a:pPr fontAlgn="t">
              <a:buNone/>
            </a:pPr>
            <a:r>
              <a:rPr lang="vi-VN" dirty="0" smtClean="0"/>
              <a:t>- Thể hiện ước mơ của nhân dân về cuộc sống công bằng, ở hiền gặp lành, kẻ độc ác sẽ bị trừng trị.</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0D70C8A-A50E-4B41-86A2-E2F855812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xmlns="" id="{3E25BDA2-3F4D-4B38-90E7-989465ECD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xmlns="" id="{F65EEA05-AD42-442F-B6C6-CB9FC2894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BC96869A-A70D-42F7-876F-605CB1718F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xmlns="" id="{6CD407CC-EF5C-486F-9A14-7F681F986D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8" name="TextBox 7">
            <a:extLst>
              <a:ext uri="{FF2B5EF4-FFF2-40B4-BE49-F238E27FC236}">
                <a16:creationId xmlns:a16="http://schemas.microsoft.com/office/drawing/2014/main" xmlns="" id="{5D3C5C2F-82BB-AF45-A2CC-E1DE52B3B251}"/>
              </a:ext>
            </a:extLst>
          </p:cNvPr>
          <p:cNvSpPr txBox="1"/>
          <p:nvPr/>
        </p:nvSpPr>
        <p:spPr>
          <a:xfrm>
            <a:off x="6510647" y="1733482"/>
            <a:ext cx="2035564" cy="100872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000" b="1" dirty="0">
                <a:solidFill>
                  <a:schemeClr val="tx1">
                    <a:lumMod val="85000"/>
                    <a:lumOff val="15000"/>
                  </a:schemeClr>
                </a:solidFill>
                <a:latin typeface="+mj-lt"/>
              </a:rPr>
              <a:t>EM BÉ THÔNG MINH</a:t>
            </a:r>
          </a:p>
        </p:txBody>
      </p:sp>
      <p:cxnSp>
        <p:nvCxnSpPr>
          <p:cNvPr id="23" name="Straight Connector 22">
            <a:extLst>
              <a:ext uri="{FF2B5EF4-FFF2-40B4-BE49-F238E27FC236}">
                <a16:creationId xmlns:a16="http://schemas.microsoft.com/office/drawing/2014/main" xmlns="" id="{0DD76B5F-5BAA-48C6-9065-9AEF15D30B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0429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xmlns="" id="{D0E991B2-E599-BE45-8C9A-9A42DE6F1352}"/>
              </a:ext>
            </a:extLst>
          </p:cNvPr>
          <p:cNvGraphicFramePr>
            <a:graphicFrameLocks noGrp="1"/>
          </p:cNvGraphicFramePr>
          <p:nvPr>
            <p:extLst>
              <p:ext uri="{D42A27DB-BD31-4B8C-83A1-F6EECF244321}">
                <p14:modId xmlns:p14="http://schemas.microsoft.com/office/powerpoint/2010/main" xmlns="" val="901140420"/>
              </p:ext>
            </p:extLst>
          </p:nvPr>
        </p:nvGraphicFramePr>
        <p:xfrm>
          <a:off x="717947" y="914401"/>
          <a:ext cx="5792700" cy="5179405"/>
        </p:xfrm>
        <a:graphic>
          <a:graphicData uri="http://schemas.openxmlformats.org/drawingml/2006/table">
            <a:tbl>
              <a:tblPr firstRow="1" bandRow="1">
                <a:tableStyleId>{5C22544A-7EE6-4342-B048-85BDC9FD1C3A}</a:tableStyleId>
              </a:tblPr>
              <a:tblGrid>
                <a:gridCol w="4319442">
                  <a:extLst>
                    <a:ext uri="{9D8B030D-6E8A-4147-A177-3AD203B41FA5}">
                      <a16:colId xmlns:a16="http://schemas.microsoft.com/office/drawing/2014/main" xmlns="" val="4014443875"/>
                    </a:ext>
                  </a:extLst>
                </a:gridCol>
                <a:gridCol w="1473258">
                  <a:extLst>
                    <a:ext uri="{9D8B030D-6E8A-4147-A177-3AD203B41FA5}">
                      <a16:colId xmlns:a16="http://schemas.microsoft.com/office/drawing/2014/main" xmlns="" val="1993674756"/>
                    </a:ext>
                  </a:extLst>
                </a:gridCol>
              </a:tblGrid>
              <a:tr h="549055">
                <a:tc>
                  <a:txBody>
                    <a:bodyPr/>
                    <a:lstStyle/>
                    <a:p>
                      <a:pPr algn="ctr"/>
                      <a:r>
                        <a:rPr lang="en-US" sz="2000" dirty="0" err="1"/>
                        <a:t>Tóm</a:t>
                      </a:r>
                      <a:r>
                        <a:rPr lang="en-US" sz="2000" dirty="0"/>
                        <a:t> </a:t>
                      </a:r>
                      <a:r>
                        <a:rPr lang="en-US" sz="2000" dirty="0" err="1"/>
                        <a:t>tắt</a:t>
                      </a:r>
                      <a:r>
                        <a:rPr lang="en-US" sz="2000" dirty="0"/>
                        <a:t> </a:t>
                      </a:r>
                      <a:r>
                        <a:rPr lang="en-US" sz="2000" dirty="0" err="1"/>
                        <a:t>truyện</a:t>
                      </a:r>
                      <a:endParaRPr lang="en-US" sz="2000" dirty="0"/>
                    </a:p>
                  </a:txBody>
                  <a:tcPr marL="43763" marR="43763" marT="29175" marB="29175"/>
                </a:tc>
                <a:tc>
                  <a:txBody>
                    <a:bodyPr/>
                    <a:lstStyle/>
                    <a:p>
                      <a:pPr algn="ctr"/>
                      <a:r>
                        <a:rPr lang="en-US" sz="2000" dirty="0" err="1"/>
                        <a:t>Chủ</a:t>
                      </a:r>
                      <a:r>
                        <a:rPr lang="en-US" sz="2000" dirty="0"/>
                        <a:t> </a:t>
                      </a:r>
                      <a:r>
                        <a:rPr lang="en-US" sz="2000" dirty="0" err="1"/>
                        <a:t>đề</a:t>
                      </a:r>
                      <a:endParaRPr lang="en-US" sz="2000" dirty="0"/>
                    </a:p>
                  </a:txBody>
                  <a:tcPr marL="43763" marR="43763" marT="29175" marB="29175"/>
                </a:tc>
                <a:extLst>
                  <a:ext uri="{0D108BD9-81ED-4DB2-BD59-A6C34878D82A}">
                    <a16:rowId xmlns:a16="http://schemas.microsoft.com/office/drawing/2014/main" xmlns="" val="3747533763"/>
                  </a:ext>
                </a:extLst>
              </a:tr>
              <a:tr h="4480145">
                <a:tc>
                  <a:txBody>
                    <a:bodyPr/>
                    <a:lstStyle/>
                    <a:p>
                      <a:pPr algn="just"/>
                      <a:r>
                        <a:rPr lang="vi-VN" sz="2000" dirty="0"/>
                        <a:t>Ngày xưa, có một ông vua sai viên quan đi dò la khắp nơi để tìm người tài giỏi. Một hôm, trên đường đi, viên quan phát hiện ra tài năng của một em bé con nhà thường dân qua lời đối đáp nhanh nhạy, thông minh đã báo cho nhà vua. Vua hay tin đã trực tiếp tạo ra những tình huống oái oăm để thử tài em. Lần thử thách cuối cùng, em bé đã đem trí thông minh của mình thắng điều kiện thách đố của sứ </a:t>
                      </a:r>
                      <a:r>
                        <a:rPr lang="vi-VN" sz="2000" dirty="0" smtClean="0"/>
                        <a:t>thần</a:t>
                      </a:r>
                      <a:r>
                        <a:rPr lang="vi-VN" sz="2000" baseline="0" dirty="0" smtClean="0"/>
                        <a:t> nước láng giềng</a:t>
                      </a:r>
                      <a:r>
                        <a:rPr lang="vi-VN" sz="2000" dirty="0" smtClean="0"/>
                        <a:t>. </a:t>
                      </a:r>
                      <a:r>
                        <a:rPr lang="vi-VN" sz="2000" dirty="0"/>
                        <a:t>Sau đó, em được phong làm Trạng nguyên và giúp Vua trong việc triều chính.</a:t>
                      </a:r>
                      <a:endParaRPr lang="en-US" sz="2000" dirty="0"/>
                    </a:p>
                  </a:txBody>
                  <a:tcPr marL="43763" marR="43763" marT="29175" marB="29175"/>
                </a:tc>
                <a:tc>
                  <a:txBody>
                    <a:bodyPr/>
                    <a:lstStyle/>
                    <a:p>
                      <a:pPr algn="l"/>
                      <a:r>
                        <a:rPr lang="vi-VN" sz="2000" dirty="0">
                          <a:solidFill>
                            <a:srgbClr val="FF0000"/>
                          </a:solidFill>
                        </a:rPr>
                        <a:t>Truyện đề cao trí thông minh dân gian, phẩm chất trí tuệ của người lao động nghèo:trí thông minh được đúc rút từ cuộc sống...</a:t>
                      </a:r>
                      <a:endParaRPr lang="en-US" sz="2000" dirty="0">
                        <a:solidFill>
                          <a:srgbClr val="FF0000"/>
                        </a:solidFill>
                      </a:endParaRPr>
                    </a:p>
                  </a:txBody>
                  <a:tcPr marL="43763" marR="43763" marT="29175" marB="29175"/>
                </a:tc>
                <a:extLst>
                  <a:ext uri="{0D108BD9-81ED-4DB2-BD59-A6C34878D82A}">
                    <a16:rowId xmlns:a16="http://schemas.microsoft.com/office/drawing/2014/main" xmlns="" val="3093960484"/>
                  </a:ext>
                </a:extLst>
              </a:tr>
            </a:tbl>
          </a:graphicData>
        </a:graphic>
      </p:graphicFrame>
      <p:pic>
        <p:nvPicPr>
          <p:cNvPr id="2" name="Picture 1">
            <a:extLst>
              <a:ext uri="{FF2B5EF4-FFF2-40B4-BE49-F238E27FC236}">
                <a16:creationId xmlns:a16="http://schemas.microsoft.com/office/drawing/2014/main" xmlns="" id="{FFBDE4C9-2A88-774D-895C-2794726B5DB8}"/>
              </a:ext>
            </a:extLst>
          </p:cNvPr>
          <p:cNvPicPr>
            <a:picLocks noChangeAspect="1"/>
          </p:cNvPicPr>
          <p:nvPr/>
        </p:nvPicPr>
        <p:blipFill>
          <a:blip r:embed="rId3" cstate="print"/>
          <a:stretch>
            <a:fillRect/>
          </a:stretch>
        </p:blipFill>
        <p:spPr>
          <a:xfrm>
            <a:off x="6934200" y="2908496"/>
            <a:ext cx="1548161" cy="1428779"/>
          </a:xfrm>
          <a:prstGeom prst="rect">
            <a:avLst/>
          </a:prstGeom>
        </p:spPr>
      </p:pic>
    </p:spTree>
    <p:extLst>
      <p:ext uri="{BB962C8B-B14F-4D97-AF65-F5344CB8AC3E}">
        <p14:creationId xmlns:p14="http://schemas.microsoft.com/office/powerpoint/2010/main" xmlns="" val="133900929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1346</Words>
  <Application>Microsoft Office PowerPoint</Application>
  <PresentationFormat>On-screen Show (4:3)</PresentationFormat>
  <Paragraphs>95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29.10.2021  Bài 2                              ÔN TẬP </vt:lpstr>
      <vt:lpstr>Slide 2</vt:lpstr>
      <vt:lpstr>25.10.2021  Bài 3                               ÔN TẬP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sát các bức tranh sau đây</dc:title>
  <dc:creator>Windows User</dc:creator>
  <cp:lastModifiedBy>Windows User</cp:lastModifiedBy>
  <cp:revision>23</cp:revision>
  <dcterms:created xsi:type="dcterms:W3CDTF">2021-10-24T11:26:21Z</dcterms:created>
  <dcterms:modified xsi:type="dcterms:W3CDTF">2021-10-29T06:47:21Z</dcterms:modified>
</cp:coreProperties>
</file>