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9352-BF33-47B7-90CA-9B7C43E7964B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03105-C70F-434F-BCCC-C6188E3E53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9352-BF33-47B7-90CA-9B7C43E7964B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03105-C70F-434F-BCCC-C6188E3E53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9352-BF33-47B7-90CA-9B7C43E7964B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03105-C70F-434F-BCCC-C6188E3E53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9352-BF33-47B7-90CA-9B7C43E7964B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03105-C70F-434F-BCCC-C6188E3E53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9352-BF33-47B7-90CA-9B7C43E7964B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03105-C70F-434F-BCCC-C6188E3E53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9352-BF33-47B7-90CA-9B7C43E7964B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03105-C70F-434F-BCCC-C6188E3E53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9352-BF33-47B7-90CA-9B7C43E7964B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03105-C70F-434F-BCCC-C6188E3E53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9352-BF33-47B7-90CA-9B7C43E7964B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03105-C70F-434F-BCCC-C6188E3E53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9352-BF33-47B7-90CA-9B7C43E7964B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03105-C70F-434F-BCCC-C6188E3E53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9352-BF33-47B7-90CA-9B7C43E7964B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03105-C70F-434F-BCCC-C6188E3E53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9352-BF33-47B7-90CA-9B7C43E7964B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03105-C70F-434F-BCCC-C6188E3E53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29352-BF33-47B7-90CA-9B7C43E7964B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03105-C70F-434F-BCCC-C6188E3E53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84582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vi-VN" sz="2200" b="1" smtClean="0">
                <a:solidFill>
                  <a:srgbClr val="FF0000"/>
                </a:solidFill>
              </a:rPr>
              <a:t>28</a:t>
            </a:r>
            <a:r>
              <a:rPr lang="vi-VN" sz="2200" b="1" smtClean="0">
                <a:solidFill>
                  <a:srgbClr val="FF0000"/>
                </a:solidFill>
              </a:rPr>
              <a:t>.10.2021</a:t>
            </a:r>
            <a:br>
              <a:rPr lang="vi-VN" sz="2200" b="1" smtClean="0">
                <a:solidFill>
                  <a:srgbClr val="FF0000"/>
                </a:solidFill>
              </a:rPr>
            </a:br>
            <a:r>
              <a:rPr lang="vi-VN" sz="2200" b="1" smtClean="0">
                <a:solidFill>
                  <a:srgbClr val="FF0000"/>
                </a:solidFill>
              </a:rPr>
              <a:t>Tiết 26,27</a:t>
            </a:r>
            <a:r>
              <a:rPr lang="vi-VN" sz="2200" b="1" dirty="0" smtClean="0">
                <a:solidFill>
                  <a:srgbClr val="FF0000"/>
                </a:solidFill>
              </a:rPr>
              <a:t/>
            </a:r>
            <a:br>
              <a:rPr lang="vi-VN" sz="2200" b="1" dirty="0" smtClean="0">
                <a:solidFill>
                  <a:srgbClr val="FF0000"/>
                </a:solidFill>
              </a:rPr>
            </a:br>
            <a:r>
              <a:rPr lang="en-US" sz="2200" b="1" dirty="0" smtClean="0">
                <a:solidFill>
                  <a:srgbClr val="FF0000"/>
                </a:solidFill>
              </a:rPr>
              <a:t>NÓI</a:t>
            </a:r>
            <a:r>
              <a:rPr lang="vi-VN" sz="2200" b="1" dirty="0" smtClean="0">
                <a:solidFill>
                  <a:srgbClr val="FF0000"/>
                </a:solidFill>
              </a:rPr>
              <a:t> </a:t>
            </a:r>
            <a:r>
              <a:rPr lang="vi-VN" sz="2200" b="1" dirty="0">
                <a:solidFill>
                  <a:srgbClr val="FF0000"/>
                </a:solidFill>
              </a:rPr>
              <a:t>VÀ NGHE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r>
              <a:rPr lang="vi-VN" dirty="0" smtClean="0">
                <a:solidFill>
                  <a:srgbClr val="FF0000"/>
                </a:solidFill>
              </a:rPr>
              <a:t>             </a:t>
            </a:r>
            <a:r>
              <a:rPr lang="en-US" sz="3600" b="1" dirty="0" smtClean="0">
                <a:solidFill>
                  <a:srgbClr val="FF0000"/>
                </a:solidFill>
              </a:rPr>
              <a:t>KỂ</a:t>
            </a:r>
            <a:r>
              <a:rPr lang="vi-VN" sz="3600" b="1" dirty="0" smtClean="0">
                <a:solidFill>
                  <a:srgbClr val="FF0000"/>
                </a:solidFill>
              </a:rPr>
              <a:t> </a:t>
            </a:r>
            <a:r>
              <a:rPr lang="vi-VN" sz="3600" b="1" dirty="0">
                <a:solidFill>
                  <a:srgbClr val="FF0000"/>
                </a:solidFill>
              </a:rPr>
              <a:t>LẠI MỘT TRUYỆN CỔ TÍCH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752600"/>
            <a:ext cx="8077200" cy="2590800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en-US" sz="7000" b="1" dirty="0">
                <a:solidFill>
                  <a:schemeClr val="tx1"/>
                </a:solidFill>
              </a:rPr>
              <a:t>1. </a:t>
            </a:r>
            <a:r>
              <a:rPr lang="en-US" sz="7000" b="1" dirty="0" err="1">
                <a:solidFill>
                  <a:schemeClr val="tx1"/>
                </a:solidFill>
              </a:rPr>
              <a:t>Chuẩn</a:t>
            </a:r>
            <a:r>
              <a:rPr lang="en-US" sz="7000" b="1" dirty="0">
                <a:solidFill>
                  <a:schemeClr val="tx1"/>
                </a:solidFill>
              </a:rPr>
              <a:t> </a:t>
            </a:r>
            <a:r>
              <a:rPr lang="en-US" sz="7000" b="1" dirty="0" err="1">
                <a:solidFill>
                  <a:schemeClr val="tx1"/>
                </a:solidFill>
              </a:rPr>
              <a:t>bị</a:t>
            </a:r>
            <a:r>
              <a:rPr lang="en-US" sz="7000" b="1" dirty="0">
                <a:solidFill>
                  <a:schemeClr val="tx1"/>
                </a:solidFill>
              </a:rPr>
              <a:t> </a:t>
            </a:r>
            <a:r>
              <a:rPr lang="en-US" sz="7000" b="1" dirty="0" err="1">
                <a:solidFill>
                  <a:schemeClr val="tx1"/>
                </a:solidFill>
              </a:rPr>
              <a:t>bài</a:t>
            </a:r>
            <a:r>
              <a:rPr lang="en-US" sz="7000" b="1" dirty="0">
                <a:solidFill>
                  <a:schemeClr val="tx1"/>
                </a:solidFill>
              </a:rPr>
              <a:t> </a:t>
            </a:r>
            <a:r>
              <a:rPr lang="en-US" sz="7000" b="1" dirty="0" err="1">
                <a:solidFill>
                  <a:schemeClr val="tx1"/>
                </a:solidFill>
              </a:rPr>
              <a:t>nói</a:t>
            </a:r>
            <a:endParaRPr lang="en-US" sz="7000" dirty="0">
              <a:solidFill>
                <a:schemeClr val="tx1"/>
              </a:solidFill>
            </a:endParaRPr>
          </a:p>
          <a:p>
            <a:pPr algn="l"/>
            <a:r>
              <a:rPr lang="en-US" sz="7000" b="1" dirty="0">
                <a:solidFill>
                  <a:schemeClr val="tx1"/>
                </a:solidFill>
              </a:rPr>
              <a:t> </a:t>
            </a:r>
            <a:endParaRPr lang="en-US" sz="7000" dirty="0">
              <a:solidFill>
                <a:schemeClr val="tx1"/>
              </a:solidFill>
            </a:endParaRPr>
          </a:p>
          <a:p>
            <a:pPr algn="l"/>
            <a:r>
              <a:rPr lang="en-US" sz="7000" b="1" dirty="0">
                <a:solidFill>
                  <a:schemeClr val="tx1"/>
                </a:solidFill>
              </a:rPr>
              <a:t> </a:t>
            </a:r>
            <a:endParaRPr lang="en-US" sz="7000" dirty="0">
              <a:solidFill>
                <a:schemeClr val="tx1"/>
              </a:solidFill>
            </a:endParaRPr>
          </a:p>
          <a:p>
            <a:pPr algn="l"/>
            <a:r>
              <a:rPr lang="nl-NL" sz="7000" b="1" dirty="0">
                <a:solidFill>
                  <a:schemeClr val="tx1"/>
                </a:solidFill>
              </a:rPr>
              <a:t>2. Các bước tiến hành</a:t>
            </a:r>
            <a:endParaRPr lang="en-US" sz="7000" dirty="0">
              <a:solidFill>
                <a:schemeClr val="tx1"/>
              </a:solidFill>
            </a:endParaRPr>
          </a:p>
          <a:p>
            <a:pPr algn="l"/>
            <a:r>
              <a:rPr lang="nl-NL" sz="7000" dirty="0">
                <a:solidFill>
                  <a:schemeClr val="tx1"/>
                </a:solidFill>
              </a:rPr>
              <a:t>- Xác định mục đích nói và người </a:t>
            </a:r>
            <a:r>
              <a:rPr lang="nl-NL" sz="7000" dirty="0" smtClean="0">
                <a:solidFill>
                  <a:schemeClr val="tx1"/>
                </a:solidFill>
              </a:rPr>
              <a:t> </a:t>
            </a:r>
            <a:r>
              <a:rPr lang="nl-NL" sz="7000" dirty="0">
                <a:solidFill>
                  <a:schemeClr val="tx1"/>
                </a:solidFill>
              </a:rPr>
              <a:t>nghe.</a:t>
            </a:r>
            <a:endParaRPr lang="en-US" sz="7000" dirty="0">
              <a:solidFill>
                <a:schemeClr val="tx1"/>
              </a:solidFill>
            </a:endParaRPr>
          </a:p>
          <a:p>
            <a:pPr algn="l"/>
            <a:r>
              <a:rPr lang="en-US" sz="7000" dirty="0">
                <a:solidFill>
                  <a:schemeClr val="tx1"/>
                </a:solidFill>
              </a:rPr>
              <a:t>- </a:t>
            </a:r>
            <a:r>
              <a:rPr lang="en-US" sz="7000" dirty="0" err="1">
                <a:solidFill>
                  <a:schemeClr val="tx1"/>
                </a:solidFill>
              </a:rPr>
              <a:t>Chuẩn</a:t>
            </a:r>
            <a:r>
              <a:rPr lang="en-US" sz="7000" dirty="0">
                <a:solidFill>
                  <a:schemeClr val="tx1"/>
                </a:solidFill>
              </a:rPr>
              <a:t> </a:t>
            </a:r>
            <a:r>
              <a:rPr lang="en-US" sz="7000" dirty="0" err="1">
                <a:solidFill>
                  <a:schemeClr val="tx1"/>
                </a:solidFill>
              </a:rPr>
              <a:t>bị</a:t>
            </a:r>
            <a:r>
              <a:rPr lang="en-US" sz="7000" dirty="0">
                <a:solidFill>
                  <a:schemeClr val="tx1"/>
                </a:solidFill>
              </a:rPr>
              <a:t> </a:t>
            </a:r>
            <a:r>
              <a:rPr lang="en-US" sz="7000" dirty="0" err="1">
                <a:solidFill>
                  <a:schemeClr val="tx1"/>
                </a:solidFill>
              </a:rPr>
              <a:t>nội</a:t>
            </a:r>
            <a:r>
              <a:rPr lang="en-US" sz="7000" dirty="0">
                <a:solidFill>
                  <a:schemeClr val="tx1"/>
                </a:solidFill>
              </a:rPr>
              <a:t> dung </a:t>
            </a:r>
            <a:r>
              <a:rPr lang="en-US" sz="7000" dirty="0" err="1">
                <a:solidFill>
                  <a:schemeClr val="tx1"/>
                </a:solidFill>
              </a:rPr>
              <a:t>nói</a:t>
            </a:r>
            <a:r>
              <a:rPr lang="en-US" sz="7000" dirty="0">
                <a:solidFill>
                  <a:schemeClr val="tx1"/>
                </a:solidFill>
              </a:rPr>
              <a:t> </a:t>
            </a:r>
            <a:r>
              <a:rPr lang="en-US" sz="7000" dirty="0" err="1">
                <a:solidFill>
                  <a:schemeClr val="tx1"/>
                </a:solidFill>
              </a:rPr>
              <a:t>và</a:t>
            </a:r>
            <a:r>
              <a:rPr lang="en-US" sz="7000" dirty="0">
                <a:solidFill>
                  <a:schemeClr val="tx1"/>
                </a:solidFill>
              </a:rPr>
              <a:t> </a:t>
            </a:r>
            <a:r>
              <a:rPr lang="en-US" sz="7000" dirty="0" err="1">
                <a:solidFill>
                  <a:schemeClr val="tx1"/>
                </a:solidFill>
              </a:rPr>
              <a:t>tập</a:t>
            </a:r>
            <a:r>
              <a:rPr lang="en-US" sz="7000" dirty="0">
                <a:solidFill>
                  <a:schemeClr val="tx1"/>
                </a:solidFill>
              </a:rPr>
              <a:t> </a:t>
            </a:r>
            <a:r>
              <a:rPr lang="en-US" sz="7000" dirty="0" err="1">
                <a:solidFill>
                  <a:schemeClr val="tx1"/>
                </a:solidFill>
              </a:rPr>
              <a:t>luyện</a:t>
            </a:r>
            <a:endParaRPr lang="en-US" sz="70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228600" y="4419600"/>
            <a:ext cx="319561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Trình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bày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nói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0BC6CE3C-B466-E048-8030-8C4E304BE3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63382600"/>
              </p:ext>
            </p:extLst>
          </p:nvPr>
        </p:nvGraphicFramePr>
        <p:xfrm>
          <a:off x="0" y="2"/>
          <a:ext cx="9144001" cy="7259459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768751">
                  <a:extLst>
                    <a:ext uri="{9D8B030D-6E8A-4147-A177-3AD203B41FA5}">
                      <a16:colId xmlns:a16="http://schemas.microsoft.com/office/drawing/2014/main" xmlns="" val="3059304397"/>
                    </a:ext>
                  </a:extLst>
                </a:gridCol>
                <a:gridCol w="5222315">
                  <a:extLst>
                    <a:ext uri="{9D8B030D-6E8A-4147-A177-3AD203B41FA5}">
                      <a16:colId xmlns:a16="http://schemas.microsoft.com/office/drawing/2014/main" xmlns="" val="3194389920"/>
                    </a:ext>
                  </a:extLst>
                </a:gridCol>
                <a:gridCol w="1044054">
                  <a:extLst>
                    <a:ext uri="{9D8B030D-6E8A-4147-A177-3AD203B41FA5}">
                      <a16:colId xmlns:a16="http://schemas.microsoft.com/office/drawing/2014/main" xmlns="" val="2039510140"/>
                    </a:ext>
                  </a:extLst>
                </a:gridCol>
                <a:gridCol w="1108881">
                  <a:extLst>
                    <a:ext uri="{9D8B030D-6E8A-4147-A177-3AD203B41FA5}">
                      <a16:colId xmlns:a16="http://schemas.microsoft.com/office/drawing/2014/main" xmlns="" val="3333756909"/>
                    </a:ext>
                  </a:extLst>
                </a:gridCol>
              </a:tblGrid>
              <a:tr h="393993">
                <a:tc rowSpan="2">
                  <a:txBody>
                    <a:bodyPr/>
                    <a:lstStyle/>
                    <a:p>
                      <a:pPr algn="ctr"/>
                      <a:r>
                        <a:rPr lang="vi-VN" sz="1800" kern="1200" dirty="0">
                          <a:effectLst/>
                        </a:rPr>
                        <a:t>TIÊU CHÍ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8F1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vi-VN" sz="1800" kern="1200" dirty="0">
                          <a:effectLst/>
                        </a:rPr>
                        <a:t>NỘI DUNG ĐÁNH GIÁ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solidFill>
                      <a:srgbClr val="F38F1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vi-VN" sz="1800" kern="1200" dirty="0">
                          <a:effectLst/>
                        </a:rPr>
                        <a:t>KẾT QUẢ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solidFill>
                      <a:srgbClr val="F38F1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79684860"/>
                  </a:ext>
                </a:extLst>
              </a:tr>
              <a:tr h="39399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800" kern="1200" dirty="0">
                          <a:effectLst/>
                        </a:rPr>
                        <a:t>ĐẠT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800" kern="1200" dirty="0">
                          <a:effectLst/>
                        </a:rPr>
                        <a:t>CHƯA ĐẠT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44264066"/>
                  </a:ext>
                </a:extLst>
              </a:tr>
              <a:tr h="393993">
                <a:tc rowSpan="9">
                  <a:txBody>
                    <a:bodyPr/>
                    <a:lstStyle/>
                    <a:p>
                      <a:pPr algn="ctr"/>
                      <a:r>
                        <a:rPr lang="vi-VN" sz="1800" kern="1200" dirty="0">
                          <a:effectLst/>
                        </a:rPr>
                        <a:t>NỘI DUNG</a:t>
                      </a:r>
                      <a:endParaRPr lang="en-US" sz="1800" kern="1200" dirty="0">
                        <a:effectLst/>
                      </a:endParaRPr>
                    </a:p>
                    <a:p>
                      <a:pPr algn="ctr"/>
                      <a:r>
                        <a:rPr lang="vi-VN" sz="1800" kern="1200" dirty="0">
                          <a:effectLst/>
                        </a:rPr>
                        <a:t>KỂ CHUYỆN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vi-VN" sz="1300" kern="1200" dirty="0">
                          <a:effectLst/>
                        </a:rPr>
                        <a:t>Lý do em muốn kể truyện . </a:t>
                      </a:r>
                      <a:endParaRPr lang="en-US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01956315"/>
                  </a:ext>
                </a:extLst>
              </a:tr>
              <a:tr h="3939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1300" kern="1200" dirty="0">
                          <a:effectLst/>
                        </a:rPr>
                        <a:t>Nêu tên truyện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endParaRPr lang="en-US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25270488"/>
                  </a:ext>
                </a:extLst>
              </a:tr>
              <a:tr h="3939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effectLst/>
                        </a:rPr>
                        <a:t>Ngôi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kể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thứ</a:t>
                      </a:r>
                      <a:r>
                        <a:rPr lang="en-US" sz="1300" dirty="0">
                          <a:effectLst/>
                        </a:rPr>
                        <a:t> 3. </a:t>
                      </a:r>
                      <a:r>
                        <a:rPr lang="en-US" sz="1300" dirty="0" err="1">
                          <a:effectLst/>
                        </a:rPr>
                        <a:t>Sự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việc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kể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theo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trình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tự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thời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gian</a:t>
                      </a:r>
                      <a:endParaRPr lang="en-US" sz="13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29456427"/>
                  </a:ext>
                </a:extLst>
              </a:tr>
              <a:tr h="3939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effectLst/>
                        </a:rPr>
                        <a:t>Giới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thiệu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nhân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vật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và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hoàn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cảnh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xảy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ra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câu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chuyện</a:t>
                      </a:r>
                      <a:endParaRPr lang="en-US" sz="13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79407111"/>
                  </a:ext>
                </a:extLst>
              </a:tr>
              <a:tr h="3939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1300" kern="1200" dirty="0">
                          <a:effectLst/>
                        </a:rPr>
                        <a:t>Trình bày chi tiết các sự việc theo diễn biến cốt truyện từ mở đầu đến kết thúc </a:t>
                      </a:r>
                      <a:endParaRPr lang="en-US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31509546"/>
                  </a:ext>
                </a:extLst>
              </a:tr>
              <a:tr h="3939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1300" kern="1200" dirty="0">
                          <a:effectLst/>
                        </a:rPr>
                        <a:t>Kể đầy đủ hành động của  nhân vật </a:t>
                      </a:r>
                      <a:endParaRPr lang="en-US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83671010"/>
                  </a:ext>
                </a:extLst>
              </a:tr>
              <a:tr h="5253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1300" kern="1200" dirty="0">
                          <a:effectLst/>
                        </a:rPr>
                        <a:t>Nội dung câu chuyện phong phú, hấp dẫn, các sự kiện, chi tiết rõ ràng, hấp dẫn.Đảm bảo các yếu tố kỳ ảo.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endParaRPr lang="en-US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05659585"/>
                  </a:ext>
                </a:extLst>
              </a:tr>
              <a:tr h="39399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effectLst/>
                        </a:rPr>
                        <a:t>Nêu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cảm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nghĩ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và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điều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em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học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tập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được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từ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câu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chuyện</a:t>
                      </a:r>
                      <a:r>
                        <a:rPr lang="en-US" sz="1300" dirty="0">
                          <a:effectLst/>
                        </a:rPr>
                        <a:t>.</a:t>
                      </a:r>
                      <a:endParaRPr lang="en-US" sz="13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65368220"/>
                  </a:ext>
                </a:extLst>
              </a:tr>
              <a:tr h="39399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effectLst/>
                        </a:rPr>
                        <a:t>Bài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có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bố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cục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đầy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đủ</a:t>
                      </a:r>
                      <a:r>
                        <a:rPr lang="en-US" sz="1300" dirty="0">
                          <a:effectLst/>
                        </a:rPr>
                        <a:t> 3 </a:t>
                      </a:r>
                      <a:r>
                        <a:rPr lang="en-US" sz="1300" dirty="0" err="1">
                          <a:effectLst/>
                        </a:rPr>
                        <a:t>phần</a:t>
                      </a:r>
                      <a:r>
                        <a:rPr lang="en-US" sz="1300" dirty="0">
                          <a:effectLst/>
                        </a:rPr>
                        <a:t>: MB-TB-KB</a:t>
                      </a:r>
                      <a:endParaRPr lang="en-US" sz="13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33816990"/>
                  </a:ext>
                </a:extLst>
              </a:tr>
              <a:tr h="393993">
                <a:tc rowSpan="4">
                  <a:txBody>
                    <a:bodyPr/>
                    <a:lstStyle/>
                    <a:p>
                      <a:pPr algn="ctr"/>
                      <a:r>
                        <a:rPr lang="vi-VN" sz="1800" kern="1200" dirty="0">
                          <a:effectLst/>
                        </a:rPr>
                        <a:t>NGÔN NGỮ TÁC PHONG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vi-VN" sz="1300" kern="1200" dirty="0">
                          <a:effectLst/>
                        </a:rPr>
                        <a:t>Phong thái tự tin, nhiệt tình.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endParaRPr lang="en-US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92988473"/>
                  </a:ext>
                </a:extLst>
              </a:tr>
              <a:tr h="39399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effectLst/>
                        </a:rPr>
                        <a:t>Diễn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đạt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lưu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loát</a:t>
                      </a:r>
                      <a:r>
                        <a:rPr lang="en-US" sz="1300" dirty="0">
                          <a:effectLst/>
                        </a:rPr>
                        <a:t>, </a:t>
                      </a:r>
                      <a:r>
                        <a:rPr lang="en-US" sz="1300" dirty="0" err="1">
                          <a:effectLst/>
                        </a:rPr>
                        <a:t>lời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kể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có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cảm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xúc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với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nội</a:t>
                      </a:r>
                      <a:r>
                        <a:rPr lang="en-US" sz="1300" dirty="0">
                          <a:effectLst/>
                        </a:rPr>
                        <a:t> dung </a:t>
                      </a:r>
                      <a:r>
                        <a:rPr lang="en-US" sz="1300" dirty="0" err="1">
                          <a:effectLst/>
                        </a:rPr>
                        <a:t>được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kể</a:t>
                      </a:r>
                      <a:r>
                        <a:rPr lang="en-US" sz="1300" dirty="0">
                          <a:effectLst/>
                        </a:rPr>
                        <a:t>.</a:t>
                      </a:r>
                      <a:endParaRPr lang="en-US" sz="13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69744257"/>
                  </a:ext>
                </a:extLst>
              </a:tr>
              <a:tr h="39399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effectLst/>
                        </a:rPr>
                        <a:t>Điệu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bộ</a:t>
                      </a:r>
                      <a:r>
                        <a:rPr lang="en-US" sz="1300" dirty="0">
                          <a:effectLst/>
                        </a:rPr>
                        <a:t>, </a:t>
                      </a:r>
                      <a:r>
                        <a:rPr lang="en-US" sz="1300" dirty="0" err="1">
                          <a:effectLst/>
                        </a:rPr>
                        <a:t>nét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mặt</a:t>
                      </a:r>
                      <a:r>
                        <a:rPr lang="en-US" sz="1300" dirty="0">
                          <a:effectLst/>
                        </a:rPr>
                        <a:t>, </a:t>
                      </a:r>
                      <a:r>
                        <a:rPr lang="en-US" sz="1300" dirty="0" err="1">
                          <a:effectLst/>
                        </a:rPr>
                        <a:t>ánh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mắt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phù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hợp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với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nội</a:t>
                      </a:r>
                      <a:r>
                        <a:rPr lang="en-US" sz="1300" dirty="0">
                          <a:effectLst/>
                        </a:rPr>
                        <a:t> dung </a:t>
                      </a:r>
                      <a:r>
                        <a:rPr lang="en-US" sz="1300" dirty="0" err="1">
                          <a:effectLst/>
                        </a:rPr>
                        <a:t>nói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và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tương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tác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tốt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với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người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nghe</a:t>
                      </a:r>
                      <a:r>
                        <a:rPr lang="en-US" sz="1300" dirty="0">
                          <a:effectLst/>
                        </a:rPr>
                        <a:t>. </a:t>
                      </a:r>
                      <a:endParaRPr lang="en-US" sz="13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70815004"/>
                  </a:ext>
                </a:extLst>
              </a:tr>
              <a:tr h="121076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1300" kern="1200" dirty="0">
                          <a:effectLst/>
                        </a:rPr>
                        <a:t>Vốn ngôn ngữ phong phú, đa dạng các kiểu câu. Không mắc lỗi diễn đạt, ngắt nghỉ đúng, không mắc lỗi phát âm. </a:t>
                      </a:r>
                      <a:endParaRPr lang="en-US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28129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30638015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217</Words>
  <Application>Microsoft Office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28.10.2021 Tiết 26,27 NÓI VÀ NGHE              KỂ LẠI MỘT TRUYỆN CỔ TÍCH 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NÓI VÀ NGHE              KỂ LẠI MỘT TRUYỆN CỔ TÍCH </dc:title>
  <dc:creator>Windows User</dc:creator>
  <cp:lastModifiedBy>Windows User</cp:lastModifiedBy>
  <cp:revision>15</cp:revision>
  <dcterms:created xsi:type="dcterms:W3CDTF">2021-10-19T04:51:31Z</dcterms:created>
  <dcterms:modified xsi:type="dcterms:W3CDTF">2021-10-28T06:06:42Z</dcterms:modified>
</cp:coreProperties>
</file>