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438A6-1B34-4684-BF62-0CE6B66989CA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B40A9-1B10-4CA4-A786-65E847E2D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B40A9-1B10-4CA4-A786-65E847E2D9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FA051-8AAD-41DA-9478-94082CCEE8B4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90926-3748-4C9A-AEFE-E563304DB9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vi-VN" sz="2000" b="1" dirty="0" smtClean="0"/>
              <a:t>22</a:t>
            </a:r>
            <a:r>
              <a:rPr lang="vi-VN" sz="2000" b="1" dirty="0" smtClean="0"/>
              <a:t>.10.2021</a:t>
            </a:r>
            <a:r>
              <a:rPr lang="vi-VN" sz="2000" b="1" dirty="0" smtClean="0"/>
              <a:t/>
            </a:r>
            <a:br>
              <a:rPr lang="vi-VN" sz="2000" b="1" dirty="0" smtClean="0"/>
            </a:br>
            <a:r>
              <a:rPr lang="en-US" sz="2000" b="1" dirty="0" smtClean="0"/>
              <a:t>ĐỌC </a:t>
            </a:r>
            <a:r>
              <a:rPr lang="en-US" sz="2000" b="1" dirty="0"/>
              <a:t>MỞ RỘNG THEO THỂ LOẠI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vi-VN" sz="22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NON</a:t>
            </a:r>
            <a:r>
              <a:rPr lang="vi-VN" b="1" dirty="0">
                <a:solidFill>
                  <a:srgbClr val="FF0000"/>
                </a:solidFill>
              </a:rPr>
              <a:t>-BU VÀ HENG-BU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229600" cy="1752600"/>
          </a:xfrm>
        </p:spPr>
        <p:txBody>
          <a:bodyPr/>
          <a:lstStyle/>
          <a:p>
            <a:pPr marL="514350" indent="-514350" algn="l">
              <a:buAutoNum type="romanUcPeriod"/>
            </a:pPr>
            <a:r>
              <a:rPr lang="vi-VN" sz="2400" b="1" dirty="0" smtClean="0">
                <a:solidFill>
                  <a:schemeClr val="tx1"/>
                </a:solidFill>
              </a:rPr>
              <a:t>Tìm hiểu chung</a:t>
            </a:r>
          </a:p>
          <a:p>
            <a:pPr marL="514350" indent="-514350" algn="l"/>
            <a:r>
              <a:rPr lang="vi-VN" sz="2400" i="1" dirty="0" smtClean="0">
                <a:solidFill>
                  <a:schemeClr val="tx1"/>
                </a:solidFill>
              </a:rPr>
              <a:t>1. Đọc văn bản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b="1" dirty="0"/>
              <a:t>II. </a:t>
            </a:r>
            <a:r>
              <a:rPr lang="vi-VN" b="1" dirty="0" smtClean="0"/>
              <a:t>Tìm hiểu </a:t>
            </a:r>
            <a:r>
              <a:rPr lang="vi-VN" b="1" dirty="0" smtClean="0"/>
              <a:t>văn bản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vi-VN" b="1" i="1" dirty="0" smtClean="0"/>
              <a:t>1. </a:t>
            </a:r>
            <a:r>
              <a:rPr lang="nl-NL" b="1" i="1" dirty="0"/>
              <a:t>Cốt truyện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Truyện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vi-VN" dirty="0"/>
              <a:t>: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xưa</a:t>
            </a:r>
            <a:r>
              <a:rPr lang="en-US" dirty="0"/>
              <a:t>”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hậu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ở </a:t>
            </a:r>
            <a:r>
              <a:rPr lang="en-US" dirty="0" err="1"/>
              <a:t>hiền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lành</a:t>
            </a:r>
            <a:r>
              <a:rPr lang="en-US" dirty="0"/>
              <a:t>,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trừng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. </a:t>
            </a:r>
          </a:p>
          <a:p>
            <a:pPr>
              <a:buFontTx/>
              <a:buChar char="-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truyện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hoang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, </a:t>
            </a:r>
            <a:r>
              <a:rPr lang="en-US" dirty="0" err="1"/>
              <a:t>kì</a:t>
            </a:r>
            <a:r>
              <a:rPr lang="en-US" dirty="0"/>
              <a:t> </a:t>
            </a:r>
            <a:r>
              <a:rPr lang="en-US" dirty="0" err="1"/>
              <a:t>ảo</a:t>
            </a:r>
            <a:r>
              <a:rPr lang="en-US" dirty="0"/>
              <a:t>: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bổ</a:t>
            </a:r>
            <a:r>
              <a:rPr lang="en-US" dirty="0"/>
              <a:t> </a:t>
            </a:r>
            <a:r>
              <a:rPr lang="vi-VN" dirty="0" smtClean="0"/>
              <a:t>trái</a:t>
            </a:r>
            <a:r>
              <a:rPr lang="en-US" dirty="0" smtClean="0"/>
              <a:t> </a:t>
            </a:r>
            <a:r>
              <a:rPr lang="en-US" dirty="0" err="1"/>
              <a:t>bầu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nhả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trân</a:t>
            </a:r>
            <a:r>
              <a:rPr lang="en-US" dirty="0"/>
              <a:t> </a:t>
            </a:r>
            <a:r>
              <a:rPr lang="en-US" dirty="0" err="1"/>
              <a:t>châu</a:t>
            </a:r>
            <a:r>
              <a:rPr lang="en-US" dirty="0"/>
              <a:t>, </a:t>
            </a:r>
            <a:r>
              <a:rPr lang="en-US" dirty="0" err="1"/>
              <a:t>hồng</a:t>
            </a:r>
            <a:r>
              <a:rPr lang="en-US" dirty="0"/>
              <a:t> </a:t>
            </a:r>
            <a:r>
              <a:rPr lang="en-US" dirty="0" err="1"/>
              <a:t>ngọc</a:t>
            </a:r>
            <a:r>
              <a:rPr lang="en-US" dirty="0"/>
              <a:t>,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bạc</a:t>
            </a:r>
            <a:r>
              <a:rPr lang="en-US" dirty="0"/>
              <a:t>;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</a:t>
            </a:r>
            <a:r>
              <a:rPr lang="en-US" dirty="0" err="1"/>
              <a:t>bổ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bầu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tráng</a:t>
            </a:r>
            <a:r>
              <a:rPr lang="en-US" dirty="0"/>
              <a:t> </a:t>
            </a:r>
            <a:r>
              <a:rPr lang="en-US" dirty="0" err="1"/>
              <a:t>sĩ</a:t>
            </a:r>
            <a:r>
              <a:rPr lang="en-US" dirty="0"/>
              <a:t>,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000" b="1" dirty="0" smtClean="0"/>
              <a:t>11.10.2021</a:t>
            </a:r>
            <a:br>
              <a:rPr lang="vi-VN" sz="2000" b="1" dirty="0" smtClean="0"/>
            </a:br>
            <a:r>
              <a:rPr lang="en-US" sz="2000" b="1" dirty="0" smtClean="0"/>
              <a:t>ĐỌC </a:t>
            </a:r>
            <a:r>
              <a:rPr lang="en-US" sz="2000" b="1" dirty="0"/>
              <a:t>MỞ RỘNG THEO THỂ LOẠI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vi-VN" sz="22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NON</a:t>
            </a:r>
            <a:r>
              <a:rPr lang="vi-VN" b="1" dirty="0">
                <a:solidFill>
                  <a:srgbClr val="FF0000"/>
                </a:solidFill>
              </a:rPr>
              <a:t>-BU VÀ HENG-BU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vi-VN" b="1" i="1" dirty="0" smtClean="0"/>
              <a:t>2</a:t>
            </a:r>
            <a:r>
              <a:rPr lang="nl-NL" b="1" i="1" dirty="0" smtClean="0"/>
              <a:t>. </a:t>
            </a:r>
            <a:r>
              <a:rPr lang="nl-NL" b="1" i="1" dirty="0"/>
              <a:t>Nhân vật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 smtClean="0"/>
              <a:t>hạnh</a:t>
            </a:r>
            <a:r>
              <a:rPr lang="vi-VN" dirty="0" smtClean="0"/>
              <a:t>.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: </a:t>
            </a:r>
            <a:r>
              <a:rPr lang="en-US" dirty="0" err="1"/>
              <a:t>thông</a:t>
            </a:r>
            <a:r>
              <a:rPr lang="en-US" dirty="0"/>
              <a:t> qua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 smtClean="0"/>
              <a:t>,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 smtClean="0"/>
              <a:t>hiện</a:t>
            </a:r>
            <a:r>
              <a:rPr lang="vi-VN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hiền</a:t>
            </a:r>
            <a:r>
              <a:rPr lang="en-US" dirty="0"/>
              <a:t> </a:t>
            </a:r>
            <a:r>
              <a:rPr lang="en-US" dirty="0" err="1"/>
              <a:t>lành</a:t>
            </a:r>
            <a:r>
              <a:rPr lang="en-US" dirty="0"/>
              <a:t>,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bụng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tấm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hậu</a:t>
            </a:r>
            <a:r>
              <a:rPr lang="en-US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vi-VN" dirty="0" smtClean="0"/>
              <a:t>3. Bài học em rút ra từ văn bản: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000" b="1" dirty="0" smtClean="0"/>
              <a:t>11.10.2021</a:t>
            </a:r>
            <a:br>
              <a:rPr lang="vi-VN" sz="2000" b="1" dirty="0" smtClean="0"/>
            </a:br>
            <a:r>
              <a:rPr lang="en-US" sz="2000" b="1" dirty="0" smtClean="0"/>
              <a:t>ĐỌC </a:t>
            </a:r>
            <a:r>
              <a:rPr lang="en-US" sz="2000" b="1" dirty="0"/>
              <a:t>MỞ RỘNG THEO THỂ LOẠI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vi-VN" sz="22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NON</a:t>
            </a:r>
            <a:r>
              <a:rPr lang="vi-VN" b="1" dirty="0">
                <a:solidFill>
                  <a:srgbClr val="FF0000"/>
                </a:solidFill>
              </a:rPr>
              <a:t>-BU VÀ HENG-BU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b="1" i="1" dirty="0" smtClean="0"/>
              <a:t>3. </a:t>
            </a:r>
            <a:r>
              <a:rPr lang="vi-VN" b="1" i="1" dirty="0"/>
              <a:t>Chủ đề, đề tài</a:t>
            </a:r>
            <a:endParaRPr lang="en-US" dirty="0"/>
          </a:p>
          <a:p>
            <a:pPr>
              <a:buNone/>
            </a:pPr>
            <a:r>
              <a:rPr lang="vi-VN" dirty="0"/>
              <a:t>- Đề tài: người em út trong gia đinh.</a:t>
            </a:r>
            <a:endParaRPr lang="en-US" dirty="0"/>
          </a:p>
          <a:p>
            <a:pPr>
              <a:buNone/>
            </a:pPr>
            <a:r>
              <a:rPr lang="vi-VN" dirty="0"/>
              <a:t>- Chủ đề: cái thiện chiến thắng cái ác.</a:t>
            </a:r>
            <a:endParaRPr lang="en-US" dirty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III</a:t>
            </a:r>
            <a:r>
              <a:rPr lang="vi-VN" b="1" dirty="0"/>
              <a:t>. Đặc điểm truyện cổ tích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000" b="1" dirty="0" smtClean="0"/>
              <a:t>11.10.2021</a:t>
            </a:r>
            <a:br>
              <a:rPr lang="vi-VN" sz="2000" b="1" dirty="0" smtClean="0"/>
            </a:br>
            <a:r>
              <a:rPr lang="en-US" sz="2000" b="1" dirty="0" smtClean="0"/>
              <a:t>ĐỌC </a:t>
            </a:r>
            <a:r>
              <a:rPr lang="en-US" sz="2000" b="1" dirty="0"/>
              <a:t>MỞ RỘNG THEO THỂ LOẠI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vi-VN" sz="2200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NON</a:t>
            </a:r>
            <a:r>
              <a:rPr lang="vi-VN" b="1" dirty="0">
                <a:solidFill>
                  <a:srgbClr val="FF0000"/>
                </a:solidFill>
              </a:rPr>
              <a:t>-BU VÀ HENG-BU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l"/>
            <a:r>
              <a:rPr lang="vi-VN" dirty="0" smtClean="0"/>
              <a:t>* </a:t>
            </a:r>
            <a:r>
              <a:rPr lang="vi-VN" u="sng" dirty="0" smtClean="0"/>
              <a:t>Bài tập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15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vi-VN" sz="5100" b="1" dirty="0"/>
              <a:t>Câu 1:</a:t>
            </a:r>
            <a:r>
              <a:rPr lang="vi-VN" sz="5100" dirty="0"/>
              <a:t> Truyện cổ tích Non-bu và Heng-bu là truyện dân gian của nước nào?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a.Trung </a:t>
            </a:r>
            <a:r>
              <a:rPr lang="vi-VN" sz="5100" i="1" dirty="0"/>
              <a:t>Quốc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b. Hàn </a:t>
            </a:r>
            <a:r>
              <a:rPr lang="vi-VN" sz="5100" i="1" dirty="0"/>
              <a:t>Quốc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c. Thái </a:t>
            </a:r>
            <a:r>
              <a:rPr lang="vi-VN" sz="5100" i="1" dirty="0"/>
              <a:t>Lan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d. Việt </a:t>
            </a:r>
            <a:r>
              <a:rPr lang="vi-VN" sz="5100" i="1" dirty="0"/>
              <a:t>Nam</a:t>
            </a:r>
            <a:endParaRPr lang="en-US" sz="5100" dirty="0"/>
          </a:p>
          <a:p>
            <a:pPr>
              <a:buNone/>
            </a:pPr>
            <a:r>
              <a:rPr lang="vi-VN" sz="5100" b="1" dirty="0"/>
              <a:t>Câu 2:</a:t>
            </a:r>
            <a:r>
              <a:rPr lang="vi-VN" sz="5100" dirty="0"/>
              <a:t> Nhờ sự giúp đỡ của nhân vật nào mà gia đình người em đã trở nên giàu sang?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a. Chim </a:t>
            </a:r>
            <a:r>
              <a:rPr lang="vi-VN" sz="5100" i="1" dirty="0"/>
              <a:t>nhạn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b. Ông </a:t>
            </a:r>
            <a:r>
              <a:rPr lang="vi-VN" sz="5100" i="1" dirty="0"/>
              <a:t>tiên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c. Quả </a:t>
            </a:r>
            <a:r>
              <a:rPr lang="vi-VN" sz="5100" i="1" dirty="0"/>
              <a:t>bầu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d. Người </a:t>
            </a:r>
            <a:r>
              <a:rPr lang="vi-VN" sz="5100" i="1" dirty="0"/>
              <a:t>anh</a:t>
            </a:r>
            <a:endParaRPr lang="en-US" sz="5100" dirty="0"/>
          </a:p>
          <a:p>
            <a:pPr>
              <a:buNone/>
            </a:pPr>
            <a:r>
              <a:rPr lang="vi-VN" sz="5100" b="1" dirty="0"/>
              <a:t>Câu 3:</a:t>
            </a:r>
            <a:r>
              <a:rPr lang="vi-VN" sz="5100" dirty="0"/>
              <a:t> Tính cách, đặc điểm nào sau đây không có ở nhân vật người em?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a. Siêng </a:t>
            </a:r>
            <a:r>
              <a:rPr lang="vi-VN" sz="5100" i="1" dirty="0"/>
              <a:t>năng, chăm chỉ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b. Oán </a:t>
            </a:r>
            <a:r>
              <a:rPr lang="vi-VN" sz="5100" i="1" dirty="0"/>
              <a:t>trách, giận hờn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c. Giúp </a:t>
            </a:r>
            <a:r>
              <a:rPr lang="vi-VN" sz="5100" i="1" dirty="0"/>
              <a:t>đỡ, chia sẻ</a:t>
            </a:r>
            <a:endParaRPr lang="en-US" sz="5100" dirty="0"/>
          </a:p>
          <a:p>
            <a:pPr lvl="0">
              <a:buNone/>
            </a:pPr>
            <a:r>
              <a:rPr lang="vi-VN" sz="5100" i="1" dirty="0" smtClean="0"/>
              <a:t>d. Thật </a:t>
            </a:r>
            <a:r>
              <a:rPr lang="vi-VN" sz="5100" i="1" dirty="0"/>
              <a:t>thà, chất phác</a:t>
            </a:r>
            <a:endParaRPr lang="en-US" sz="51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Hướng dẫn tự học:</a:t>
            </a:r>
          </a:p>
          <a:p>
            <a:pPr>
              <a:buFontTx/>
              <a:buChar char="-"/>
            </a:pPr>
            <a:r>
              <a:rPr lang="vi-VN" dirty="0" smtClean="0"/>
              <a:t>Đọc lại truyện Non-Bu, Heng-Bu</a:t>
            </a:r>
          </a:p>
          <a:p>
            <a:pPr>
              <a:buFontTx/>
              <a:buChar char="-"/>
            </a:pPr>
            <a:r>
              <a:rPr lang="vi-VN" dirty="0" smtClean="0"/>
              <a:t>Chuẩn bị: Kể lại một truyện cổ </a:t>
            </a:r>
            <a:r>
              <a:rPr lang="vi-VN" dirty="0" smtClean="0"/>
              <a:t>tích .</a:t>
            </a:r>
          </a:p>
          <a:p>
            <a:pPr>
              <a:buNone/>
            </a:pPr>
            <a:r>
              <a:rPr lang="vi-VN" dirty="0" smtClean="0"/>
              <a:t>+Viết một bài văn kể lại một truyện cổ tích mà yêu thích</a:t>
            </a:r>
          </a:p>
          <a:p>
            <a:pPr>
              <a:buNone/>
            </a:pPr>
            <a:r>
              <a:rPr lang="vi-VN" smtClean="0"/>
              <a:t>+ Tập nói ( kể bằng miệng) truyện đó.</a:t>
            </a:r>
            <a:r>
              <a:rPr lang="vi-VN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348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22.10.2021 ĐỌC MỞ RỘNG THEO THỂ LOẠI                              NON-BU VÀ HENG-BU </vt:lpstr>
      <vt:lpstr>11.10.2021 ĐỌC MỞ RỘNG THEO THỂ LOẠI                              NON-BU VÀ HENG-BU </vt:lpstr>
      <vt:lpstr>11.10.2021 ĐỌC MỞ RỘNG THEO THỂ LOẠI                              NON-BU VÀ HENG-BU </vt:lpstr>
      <vt:lpstr>11.10.2021 ĐỌC MỞ RỘNG THEO THỂ LOẠI                              NON-BU VÀ HENG-BU </vt:lpstr>
      <vt:lpstr>* Bài tập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ĐỌC MỞ RỘNG THEO THỂ LOẠI                              NON-BU VÀ HENG-BU </dc:title>
  <dc:creator>Windows User</dc:creator>
  <cp:lastModifiedBy>Windows User</cp:lastModifiedBy>
  <cp:revision>17</cp:revision>
  <dcterms:created xsi:type="dcterms:W3CDTF">2021-10-10T06:09:33Z</dcterms:created>
  <dcterms:modified xsi:type="dcterms:W3CDTF">2021-10-22T06:44:47Z</dcterms:modified>
</cp:coreProperties>
</file>