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59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D4C7-B685-4849-A6C5-366548FF4BE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36E45-F7CE-430B-B4A0-CB77DC9749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914400"/>
          </a:xfrm>
        </p:spPr>
        <p:txBody>
          <a:bodyPr>
            <a:normAutofit fontScale="90000"/>
          </a:bodyPr>
          <a:lstStyle/>
          <a:p>
            <a:pPr lvl="0" algn="l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.10.2021</a:t>
            </a:r>
            <a:r>
              <a:rPr kumimoji="0" lang="vi-V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vi-V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vi-V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2    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 HÀNH TIẾNG VIỆT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800" b="1" dirty="0">
                <a:solidFill>
                  <a:schemeClr val="tx1"/>
                </a:solidFill>
              </a:rPr>
              <a:t>I. </a:t>
            </a:r>
            <a:r>
              <a:rPr lang="en-US" sz="3800" b="1" dirty="0" err="1">
                <a:solidFill>
                  <a:schemeClr val="tx1"/>
                </a:solidFill>
              </a:rPr>
              <a:t>Trạng</a:t>
            </a:r>
            <a:r>
              <a:rPr lang="vi-VN" sz="3800" b="1" dirty="0">
                <a:solidFill>
                  <a:schemeClr val="tx1"/>
                </a:solidFill>
              </a:rPr>
              <a:t> ngữ</a:t>
            </a:r>
            <a:endParaRPr lang="en-US" sz="3800" b="1" dirty="0">
              <a:solidFill>
                <a:schemeClr val="tx1"/>
              </a:solidFill>
            </a:endParaRPr>
          </a:p>
          <a:p>
            <a:pPr algn="l"/>
            <a:r>
              <a:rPr lang="vi-VN" b="1" i="1" dirty="0">
                <a:solidFill>
                  <a:schemeClr val="tx1"/>
                </a:solidFill>
              </a:rPr>
              <a:t>1. Khái niệm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vi-VN" sz="2800" dirty="0">
                <a:solidFill>
                  <a:schemeClr val="tx1"/>
                </a:solidFill>
              </a:rPr>
              <a:t>- Trạng ngữ là </a:t>
            </a:r>
            <a:r>
              <a:rPr lang="vi-VN" sz="2800" dirty="0" smtClean="0">
                <a:solidFill>
                  <a:schemeClr val="tx1"/>
                </a:solidFill>
              </a:rPr>
              <a:t>thành </a:t>
            </a:r>
            <a:r>
              <a:rPr lang="vi-VN" sz="2800" dirty="0">
                <a:solidFill>
                  <a:schemeClr val="tx1"/>
                </a:solidFill>
              </a:rPr>
              <a:t>phần phụ của câu, giúp xác định thời gian, nơi chốn, mục đích… của sự việc nêu trong câu.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vi-VN" b="1" i="1" dirty="0">
                <a:solidFill>
                  <a:schemeClr val="tx1"/>
                </a:solidFill>
              </a:rPr>
              <a:t>2. Phân loại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vi-VN" sz="2800" dirty="0" smtClean="0">
                <a:solidFill>
                  <a:schemeClr val="tx1"/>
                </a:solidFill>
              </a:rPr>
              <a:t>- Trạng ngữ chỉ </a:t>
            </a:r>
            <a:r>
              <a:rPr lang="vi-VN" sz="2800" dirty="0">
                <a:solidFill>
                  <a:schemeClr val="tx1"/>
                </a:solidFill>
              </a:rPr>
              <a:t>thời gian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vi-VN" sz="2800" dirty="0">
                <a:solidFill>
                  <a:schemeClr val="tx1"/>
                </a:solidFill>
              </a:rPr>
              <a:t>- </a:t>
            </a:r>
            <a:r>
              <a:rPr lang="vi-VN" sz="2800" dirty="0" smtClean="0">
                <a:solidFill>
                  <a:schemeClr val="tx1"/>
                </a:solidFill>
              </a:rPr>
              <a:t>Trạng ngữ chỉ </a:t>
            </a:r>
            <a:r>
              <a:rPr lang="vi-VN" sz="2800" dirty="0">
                <a:solidFill>
                  <a:schemeClr val="tx1"/>
                </a:solidFill>
              </a:rPr>
              <a:t>nơi chốn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vi-VN" sz="2800" dirty="0">
                <a:solidFill>
                  <a:schemeClr val="tx1"/>
                </a:solidFill>
              </a:rPr>
              <a:t>- </a:t>
            </a:r>
            <a:r>
              <a:rPr lang="vi-VN" sz="2800" dirty="0" smtClean="0">
                <a:solidFill>
                  <a:schemeClr val="tx1"/>
                </a:solidFill>
              </a:rPr>
              <a:t>Trạng ngữ chỉ </a:t>
            </a:r>
            <a:r>
              <a:rPr lang="vi-VN" sz="2800" dirty="0">
                <a:solidFill>
                  <a:schemeClr val="tx1"/>
                </a:solidFill>
              </a:rPr>
              <a:t>nguyên nhân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vi-VN" sz="2800" dirty="0">
                <a:solidFill>
                  <a:schemeClr val="tx1"/>
                </a:solidFill>
              </a:rPr>
              <a:t>- </a:t>
            </a:r>
            <a:r>
              <a:rPr lang="vi-VN" sz="2800" dirty="0" smtClean="0">
                <a:solidFill>
                  <a:schemeClr val="tx1"/>
                </a:solidFill>
              </a:rPr>
              <a:t>Trạng ngữ </a:t>
            </a:r>
            <a:r>
              <a:rPr lang="vi-VN" sz="2800" dirty="0">
                <a:solidFill>
                  <a:schemeClr val="tx1"/>
                </a:solidFill>
              </a:rPr>
              <a:t>chỉ mục </a:t>
            </a:r>
            <a:r>
              <a:rPr lang="vi-VN" sz="2800" dirty="0" smtClean="0">
                <a:solidFill>
                  <a:schemeClr val="tx1"/>
                </a:solidFill>
              </a:rPr>
              <a:t>đích...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vi-VN" sz="2800" dirty="0" smtClean="0">
                <a:solidFill>
                  <a:schemeClr val="tx1"/>
                </a:solidFill>
              </a:rPr>
              <a:t>* Trạng ngữ </a:t>
            </a:r>
            <a:r>
              <a:rPr lang="vi-VN" sz="2800" dirty="0">
                <a:solidFill>
                  <a:schemeClr val="tx1"/>
                </a:solidFill>
              </a:rPr>
              <a:t>có chức năng liên kết các câu trong một đoạn, làm cho đoạn văn được liền mạch.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839200" cy="10667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nl-NL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tập 1/ trang 48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vi-VN" sz="4400" dirty="0" smtClean="0"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US" sz="4400" dirty="0" smtClean="0">
              <a:latin typeface=".VnTime"/>
              <a:ea typeface="Times New Roman"/>
              <a:cs typeface="Times New Roman"/>
            </a:endParaRPr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 HÀNH TIẾNG VIỆT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3124200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b. </a:t>
            </a: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ngữ: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Đúng lúc rước dâu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dụng: </a:t>
            </a: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trạng ngữ bổ sung về thời gian diễn ra sự việc</a:t>
            </a:r>
            <a:endParaRPr lang="en-US" sz="2400" dirty="0" smtClean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2672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c. </a:t>
            </a: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ngữ: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Lập tức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dụng: </a:t>
            </a: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trạng ngữ bổ sung về cách thức diễn ra sự việc</a:t>
            </a:r>
            <a:endParaRPr lang="en-US" sz="2400" dirty="0" smtClean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54102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d. </a:t>
            </a: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ngữ: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Sau khi nghe sứ thần trình bày mục đích cuộc đi sứ.</a:t>
            </a:r>
            <a:r>
              <a:rPr lang="nl-NL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vi-VN" sz="24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defRPr/>
            </a:pP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dụng: </a:t>
            </a: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trạng ngữ bổ sung về thời gian diễn ra sự việc</a:t>
            </a:r>
            <a:endParaRPr lang="en-US" sz="2400" dirty="0" smtClean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600200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a. </a:t>
            </a: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ngữ: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Ngày cưới, trong nhà Sọ Dừa</a:t>
            </a:r>
          </a:p>
          <a:p>
            <a:pPr algn="just">
              <a:lnSpc>
                <a:spcPct val="150000"/>
              </a:lnSpc>
              <a:defRPr/>
            </a:pPr>
            <a:r>
              <a:rPr lang="nl-NL" sz="2400" b="1" dirty="0" smtClean="0"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 dụng:</a:t>
            </a:r>
            <a:r>
              <a:rPr lang="vi-VN" sz="2400" dirty="0" smtClean="0">
                <a:latin typeface="Times New Roman"/>
                <a:ea typeface="Times New Roman"/>
                <a:cs typeface="Times New Roman"/>
              </a:rPr>
              <a:t>Trạng ngữ bổ sung thông tin về thời gian và nơi chốn xảy ra sự việc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400" b="1" dirty="0" smtClean="0"/>
              <a:t>Bài  </a:t>
            </a:r>
            <a:r>
              <a:rPr lang="vi-VN" sz="2400" b="1" dirty="0" smtClean="0"/>
              <a:t>2/ trang 48</a:t>
            </a:r>
            <a:endParaRPr lang="en-US" sz="2400" dirty="0" smtClean="0"/>
          </a:p>
          <a:p>
            <a:pPr>
              <a:buNone/>
            </a:pP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a.</a:t>
            </a:r>
            <a:r>
              <a:rPr lang="nl-NL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ngữ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Năm ấy, chẳng bao lâu, khi chia tay</a:t>
            </a:r>
            <a:endParaRPr lang="en-US" sz="2400" dirty="0" smtClean="0">
              <a:solidFill>
                <a:srgbClr val="FF0000"/>
              </a:solidFill>
              <a:latin typeface=".VnTime"/>
              <a:ea typeface="Times New Roman"/>
              <a:cs typeface="Times New Roman"/>
            </a:endParaRPr>
          </a:p>
          <a:p>
            <a:pPr>
              <a:buNone/>
            </a:pP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nl-NL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dụng:</a:t>
            </a:r>
            <a:r>
              <a:rPr lang="vi-VN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Liên kết các câu trong đoạn, các sự việc diễn ra theo trình tự thời gian, sự việc này nối tiếp sự việc kia.</a:t>
            </a:r>
            <a:endParaRPr lang="en-US" sz="2400" dirty="0" smtClean="0">
              <a:latin typeface=".VnTime"/>
              <a:ea typeface="Times New Roman"/>
              <a:cs typeface="Times New Roman"/>
            </a:endParaRPr>
          </a:p>
          <a:p>
            <a:pPr>
              <a:buNone/>
            </a:pP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b. </a:t>
            </a:r>
            <a:r>
              <a:rPr lang="nl-NL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Trạng</a:t>
            </a: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ngữ</a:t>
            </a:r>
            <a:r>
              <a:rPr lang="vi-VN" sz="2400" b="1" dirty="0" smtClean="0"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Từ ngày cô em út lấy được chồng trạng nguyên, nhân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quan trạng </a:t>
            </a:r>
            <a:r>
              <a:rPr lang="vi-VN" sz="24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đi sứ vắng</a:t>
            </a:r>
            <a:r>
              <a:rPr lang="nl-NL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vi-VN" sz="24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nl-NL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Tác</a:t>
            </a:r>
            <a:r>
              <a:rPr lang="vi-VN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dụng: 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Liên kết các câu trong đoạn b trong mối liên hệ về thời gian và cách thức diễn ra sự việc.</a:t>
            </a:r>
            <a:endParaRPr lang="en-US" sz="2400" dirty="0" smtClean="0">
              <a:latin typeface=".VnTime"/>
              <a:ea typeface="Times New Roman"/>
              <a:cs typeface="Times New Roman"/>
            </a:endParaRPr>
          </a:p>
          <a:p>
            <a:pPr>
              <a:buFontTx/>
              <a:buChar char="-"/>
            </a:pPr>
            <a:endParaRPr lang="en-US" dirty="0" smtClean="0">
              <a:solidFill>
                <a:schemeClr val="tx1"/>
              </a:solidFill>
              <a:latin typeface=".VnTime"/>
              <a:ea typeface="Times New Roman"/>
              <a:cs typeface="Times New Roman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 HÀNH TIẾNG VIỆT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Bài  3</a:t>
            </a:r>
            <a:r>
              <a:rPr lang="vi-VN" b="1" dirty="0"/>
              <a:t>/ trang 48</a:t>
            </a:r>
            <a:endParaRPr lang="en-US" dirty="0"/>
          </a:p>
          <a:p>
            <a:pPr>
              <a:buNone/>
            </a:pPr>
            <a:r>
              <a:rPr lang="vi-VN" dirty="0"/>
              <a:t>- Từ láy: véo von, rón rén, lăn lóc.</a:t>
            </a:r>
            <a:endParaRPr lang="en-US" dirty="0"/>
          </a:p>
          <a:p>
            <a:pPr>
              <a:buNone/>
            </a:pPr>
            <a:r>
              <a:rPr lang="vi-VN" dirty="0"/>
              <a:t>- Tác dụng: giúp cho việc miêu tả âm thanh, hình ảnh sinh động, ấn tượng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 HÀNH TIẾNG VIỆT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Bài</a:t>
            </a:r>
            <a:r>
              <a:rPr lang="en-US" b="1" dirty="0"/>
              <a:t> 4/ </a:t>
            </a:r>
            <a:r>
              <a:rPr lang="en-US" b="1" dirty="0" err="1"/>
              <a:t>trang</a:t>
            </a:r>
            <a:r>
              <a:rPr lang="en-US" b="1" dirty="0"/>
              <a:t> 48: </a:t>
            </a:r>
            <a:endParaRPr lang="en-US" dirty="0"/>
          </a:p>
          <a:p>
            <a:pPr>
              <a:buNone/>
            </a:pPr>
            <a:r>
              <a:rPr lang="vi-VN" dirty="0"/>
              <a:t>- Thành ngữ: mừng như mở cờ trong bụng.</a:t>
            </a:r>
            <a:endParaRPr lang="en-US" dirty="0"/>
          </a:p>
          <a:p>
            <a:pPr>
              <a:buNone/>
            </a:pPr>
            <a:r>
              <a:rPr lang="vi-VN" dirty="0"/>
              <a:t>- Nghĩa: trạng thái mừng rỡ xen lẫn phấn khởi, hân hoan.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 HÀNH TIẾNG VIỆT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21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vi-VN" b="1" dirty="0" smtClean="0"/>
              <a:t>* Viết ngắn</a:t>
            </a:r>
          </a:p>
          <a:p>
            <a:pPr>
              <a:spcBef>
                <a:spcPct val="50000"/>
              </a:spcBef>
              <a:buNone/>
            </a:pPr>
            <a:r>
              <a:rPr lang="vi-VN" sz="2000" dirty="0" smtClean="0"/>
              <a:t>         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( </a:t>
            </a:r>
            <a:r>
              <a:rPr lang="en-US" sz="2800" dirty="0" err="1"/>
              <a:t>khoảng</a:t>
            </a:r>
            <a:r>
              <a:rPr lang="en-US" sz="2800" dirty="0"/>
              <a:t> 150  </a:t>
            </a:r>
            <a:r>
              <a:rPr lang="en-US" sz="2800" dirty="0" err="1"/>
              <a:t>đến</a:t>
            </a:r>
            <a:r>
              <a:rPr lang="en-US" sz="2800" dirty="0"/>
              <a:t> 200 </a:t>
            </a:r>
            <a:r>
              <a:rPr lang="en-US" sz="2800" dirty="0" err="1"/>
              <a:t>chữ</a:t>
            </a:r>
            <a:r>
              <a:rPr lang="en-US" sz="2800" dirty="0"/>
              <a:t>)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nghĩ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truyện</a:t>
            </a:r>
            <a:r>
              <a:rPr lang="en-US" sz="2800" dirty="0"/>
              <a:t>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yêu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r>
              <a:rPr lang="en-US" sz="2800" dirty="0"/>
              <a:t> , </a:t>
            </a:r>
            <a:r>
              <a:rPr lang="en-US" sz="2800" dirty="0" err="1" smtClean="0"/>
              <a:t>tron</a:t>
            </a:r>
            <a:r>
              <a:rPr lang="vi-VN" sz="2800" smtClean="0"/>
              <a:t>g</a:t>
            </a:r>
            <a:r>
              <a:rPr lang="en-US" sz="2800" smtClean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trạng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426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22.10.2021           Bài 2               THỰC HÀNH TIẾNG VIỆT </vt:lpstr>
      <vt:lpstr>THỰC HÀNH TIẾNG VIỆT </vt:lpstr>
      <vt:lpstr>THỰC HÀNH TIẾNG VIỆT </vt:lpstr>
      <vt:lpstr>THỰC HÀNH TIẾNG VIỆT </vt:lpstr>
      <vt:lpstr>THỰC HÀNH TIẾNG VIỆT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HÀNH TIẾNG VIỆT</dc:title>
  <dc:creator>Windows User</dc:creator>
  <cp:lastModifiedBy>Windows User</cp:lastModifiedBy>
  <cp:revision>20</cp:revision>
  <dcterms:created xsi:type="dcterms:W3CDTF">2021-10-08T07:41:38Z</dcterms:created>
  <dcterms:modified xsi:type="dcterms:W3CDTF">2021-10-22T06:06:27Z</dcterms:modified>
</cp:coreProperties>
</file>