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747D-53D5-45D9-A39A-4350746B5FF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0F93D-CB52-4BD9-A496-881FC3A71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3400" y="1066800"/>
            <a:ext cx="83058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21.10.202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lang="vi-VN" sz="20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 KẾT NỐI CHỦ ĐIỂM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 CỔ NƯỚC MÌNH</a:t>
            </a:r>
            <a:endParaRPr kumimoji="0" lang="nl-N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04800" y="1981200"/>
            <a:ext cx="53880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 hiểu chung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vi-V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Đọc, tìm hiểu chú thích(SGK/46,47)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3200400"/>
            <a:ext cx="2385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- </a:t>
            </a:r>
            <a:r>
              <a:rPr lang="fr-FR" sz="2400" dirty="0" err="1" smtClean="0"/>
              <a:t>Thể</a:t>
            </a:r>
            <a:r>
              <a:rPr lang="fr-FR" sz="2400" dirty="0" smtClean="0"/>
              <a:t> </a:t>
            </a:r>
            <a:r>
              <a:rPr lang="fr-FR" sz="2400" dirty="0" err="1" smtClean="0"/>
              <a:t>thơ</a:t>
            </a:r>
            <a:r>
              <a:rPr lang="fr-FR" sz="2400" dirty="0" smtClean="0"/>
              <a:t> : </a:t>
            </a:r>
            <a:r>
              <a:rPr lang="fr-FR" sz="2400" dirty="0" err="1" smtClean="0"/>
              <a:t>lục</a:t>
            </a:r>
            <a:r>
              <a:rPr lang="fr-FR" sz="2400" dirty="0" smtClean="0"/>
              <a:t> </a:t>
            </a:r>
            <a:r>
              <a:rPr lang="fr-FR" sz="2400" dirty="0" err="1" smtClean="0"/>
              <a:t>bát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04800" y="2819400"/>
            <a:ext cx="2057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r>
              <a:rPr lang="vi-VN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Thể loại:</a:t>
            </a:r>
            <a:endParaRPr lang="fr-FR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ả cô tấm trong truyện tấm cám lớp 5, tả cô tấm bước ra từ quả thị | VFO.VN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2514600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Em hãy kể lại truyện Cây khế | Văn mẫu lớp 4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"/>
            <a:ext cx="2471351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Truyện cổ tích Thạch Sanh"/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"/>
            <a:ext cx="2560320" cy="28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Mùa xuân nói chuyện trầu cau"/>
          <p:cNvPicPr/>
          <p:nvPr/>
        </p:nvPicPr>
        <p:blipFill>
          <a:blip r:embed="rId5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81400"/>
            <a:ext cx="3733800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Đẽo cày giữa đường và làm việc nhóm – The Ringo Team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581400"/>
            <a:ext cx="3276600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nl-NL" sz="2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 KẾT NỐI CHỦ ĐIỂM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lang="nl-NL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 CỔ NƯỚC MÌNH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b="1" dirty="0" smtClean="0"/>
              <a:t>II. Tìm hiểu </a:t>
            </a:r>
            <a:r>
              <a:rPr lang="vi-VN" b="1" dirty="0" smtClean="0"/>
              <a:t>văn bản</a:t>
            </a:r>
            <a:endParaRPr lang="en-US" dirty="0" smtClean="0"/>
          </a:p>
          <a:p>
            <a:pPr>
              <a:buNone/>
            </a:pPr>
            <a:r>
              <a:rPr lang="nl-NL" b="1" i="1" dirty="0" smtClean="0"/>
              <a:t>1. Tình cảm của tác giả với những  chuyện cổ nước nhà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- Lí do: 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+ Thấm đượm lòng nhân hậu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+ Những phẩm chất quý báu của cha ông: công bằng, thông minh,độ lương, đa tình, đa mang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+ Những lời răn dạy quý báu của cha ông: nhân hậu, ở hiền, chăm làm, tự tin</a:t>
            </a:r>
            <a:endParaRPr lang="en-US" dirty="0" smtClean="0"/>
          </a:p>
          <a:p>
            <a:pPr>
              <a:buNone/>
            </a:pPr>
            <a:r>
              <a:rPr lang="vi-VN" dirty="0" smtClean="0">
                <a:sym typeface="Wingdings"/>
              </a:rPr>
              <a:t></a:t>
            </a:r>
            <a:r>
              <a:rPr lang="vi-VN" dirty="0" smtClean="0"/>
              <a:t> Khẳng định giá trị của kho tàng chuyện cổ nước ta.</a:t>
            </a:r>
            <a:endParaRPr lang="en-US" dirty="0" smtClean="0"/>
          </a:p>
          <a:p>
            <a:pPr lvl="0">
              <a:buNone/>
            </a:pPr>
            <a:r>
              <a:rPr lang="vi-VN" dirty="0" smtClean="0"/>
              <a:t>Tình cảm yêu mến, trân trọng của tác giả với những câu chuyện cổ của cha ông truyền lại.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i="1" dirty="0" smtClean="0"/>
              <a:t>2. Ý</a:t>
            </a:r>
            <a:r>
              <a:rPr lang="vi-VN" b="1" i="1" dirty="0" smtClean="0"/>
              <a:t> nghĩa từ n</a:t>
            </a:r>
            <a:r>
              <a:rPr lang="nl-NL" b="1" i="1" dirty="0" smtClean="0"/>
              <a:t>hững</a:t>
            </a:r>
            <a:r>
              <a:rPr lang="vi-VN" b="1" i="1" dirty="0" smtClean="0"/>
              <a:t> câu chuyện cổ 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- Mỗi câu chuyện là những bài học ẩn ý, kín đáo, sâu sắc mà cha ông gửi gắm.</a:t>
            </a:r>
            <a:endParaRPr lang="en-US" dirty="0" smtClean="0"/>
          </a:p>
          <a:p>
            <a:pPr>
              <a:buNone/>
            </a:pPr>
            <a:r>
              <a:rPr lang="vi-VN" dirty="0" smtClean="0">
                <a:sym typeface="Wingdings"/>
              </a:rPr>
              <a:t></a:t>
            </a:r>
            <a:r>
              <a:rPr lang="vi-VN" dirty="0" smtClean="0"/>
              <a:t> Kho tàng chuyện cổ của nước nhà có giá trị vô cùng quý báu và sẽ còn tồn tại mãi với thời gian.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nl-NL" sz="2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 KẾT NỐI CHỦ ĐIỂM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lang="nl-NL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 CỔ NƯỚC MÌNH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b="1" dirty="0" smtClean="0"/>
              <a:t>III. Tổng kết</a:t>
            </a:r>
            <a:endParaRPr lang="en-US" dirty="0" smtClean="0"/>
          </a:p>
          <a:p>
            <a:pPr>
              <a:buNone/>
            </a:pPr>
            <a:r>
              <a:rPr lang="nl-NL" b="1" i="1" dirty="0" smtClean="0"/>
              <a:t>1. Nội dung – Ý nghĩa:</a:t>
            </a:r>
            <a:endParaRPr lang="en-US" dirty="0" smtClean="0"/>
          </a:p>
          <a:p>
            <a:pPr>
              <a:buNone/>
            </a:pPr>
            <a:r>
              <a:rPr lang="nl-NL" dirty="0" smtClean="0"/>
              <a:t>- Bài</a:t>
            </a:r>
            <a:r>
              <a:rPr lang="vi-VN" dirty="0" smtClean="0"/>
              <a:t> thơ ca ngợi những câu chuyện cổ nước ta vừa nhân hậu, thông minh vừa chứa đựng kinh nghiệm quý báu của cha ông.</a:t>
            </a:r>
            <a:endParaRPr lang="en-US" dirty="0" smtClean="0"/>
          </a:p>
          <a:p>
            <a:pPr>
              <a:buNone/>
            </a:pPr>
            <a:r>
              <a:rPr lang="nl-NL" b="1" i="1" dirty="0" smtClean="0"/>
              <a:t>2. Nghệ thuật</a:t>
            </a:r>
            <a:endParaRPr lang="en-US" dirty="0" smtClean="0"/>
          </a:p>
          <a:p>
            <a:pPr>
              <a:buNone/>
            </a:pPr>
            <a:r>
              <a:rPr lang="nl-NL" dirty="0" smtClean="0"/>
              <a:t>- Thể</a:t>
            </a:r>
            <a:r>
              <a:rPr lang="vi-VN" dirty="0" smtClean="0"/>
              <a:t> thơ lục bát, ngôn ngữ giản dị mà ẩn ý, sâu sắc.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-  Nghệ thuật tu từ so sánh.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nl-NL" sz="2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 KẾT NỐI CHỦ ĐIỂM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lang="nl-NL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 CỔ NƯỚC MÌNH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278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ĐỌC KẾT NỐI CHỦ ĐIỂM                 CHUYỆN CỔ NƯỚC MÌNH </vt:lpstr>
      <vt:lpstr>ĐỌC KẾT NỐI CHỦ ĐIỂM                 CHUYỆN CỔ NƯỚC MÌNH </vt:lpstr>
      <vt:lpstr>ĐỌC KẾT NỐI CHỦ ĐIỂM                 CHUYỆN CỔ NƯỚC MÌNH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14</cp:revision>
  <dcterms:created xsi:type="dcterms:W3CDTF">2021-10-08T07:22:10Z</dcterms:created>
  <dcterms:modified xsi:type="dcterms:W3CDTF">2024-07-03T13:41:38Z</dcterms:modified>
</cp:coreProperties>
</file>