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8" r:id="rId4"/>
    <p:sldId id="261" r:id="rId5"/>
    <p:sldId id="262" r:id="rId6"/>
    <p:sldId id="263" r:id="rId7"/>
    <p:sldId id="269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CF17-05B8-4025-A85B-F59C67A47EFD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03C0-CE7A-461D-8DEF-96416A5C5B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CF17-05B8-4025-A85B-F59C67A47EFD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03C0-CE7A-461D-8DEF-96416A5C5B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CF17-05B8-4025-A85B-F59C67A47EFD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03C0-CE7A-461D-8DEF-96416A5C5B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CF17-05B8-4025-A85B-F59C67A47EFD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03C0-CE7A-461D-8DEF-96416A5C5B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CF17-05B8-4025-A85B-F59C67A47EFD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03C0-CE7A-461D-8DEF-96416A5C5B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CF17-05B8-4025-A85B-F59C67A47EFD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03C0-CE7A-461D-8DEF-96416A5C5B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CF17-05B8-4025-A85B-F59C67A47EFD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03C0-CE7A-461D-8DEF-96416A5C5B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CF17-05B8-4025-A85B-F59C67A47EFD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03C0-CE7A-461D-8DEF-96416A5C5B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CF17-05B8-4025-A85B-F59C67A47EFD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03C0-CE7A-461D-8DEF-96416A5C5B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CF17-05B8-4025-A85B-F59C67A47EFD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03C0-CE7A-461D-8DEF-96416A5C5B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CF17-05B8-4025-A85B-F59C67A47EFD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203C0-CE7A-461D-8DEF-96416A5C5B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2CF17-05B8-4025-A85B-F59C67A47EFD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203C0-CE7A-461D-8DEF-96416A5C5B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0" lang="vi-V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vi-VN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pt-BR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Tìm hiểu chung</a:t>
            </a:r>
            <a:endParaRPr lang="en-US" b="1" u="sng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pPr algn="l"/>
            <a:r>
              <a:rPr lang="vi-VN" sz="2800" dirty="0" smtClean="0"/>
              <a:t>7.10.2021</a:t>
            </a:r>
            <a:r>
              <a:rPr lang="vi-VN" sz="3200" dirty="0" smtClean="0"/>
              <a:t>         </a:t>
            </a:r>
            <a:br>
              <a:rPr lang="vi-VN" sz="3200" dirty="0" smtClean="0"/>
            </a:br>
            <a:r>
              <a:rPr lang="vi-VN" sz="3200" dirty="0" smtClean="0">
                <a:solidFill>
                  <a:srgbClr val="FF0000"/>
                </a:solidFill>
              </a:rPr>
              <a:t>Bài 2                       </a:t>
            </a:r>
            <a:r>
              <a:rPr lang="vi-VN" sz="3200" b="1" dirty="0" smtClean="0">
                <a:solidFill>
                  <a:srgbClr val="FF0000"/>
                </a:solidFill>
              </a:rPr>
              <a:t>MIỀN CỔ TÍCH</a:t>
            </a:r>
            <a:br>
              <a:rPr lang="vi-VN" sz="3200" b="1" dirty="0" smtClean="0">
                <a:solidFill>
                  <a:srgbClr val="FF0000"/>
                </a:solidFill>
              </a:rPr>
            </a:br>
            <a:r>
              <a:rPr lang="vi-VN" sz="3200" b="1" dirty="0" smtClean="0">
                <a:solidFill>
                  <a:srgbClr val="FF0000"/>
                </a:solidFill>
              </a:rPr>
              <a:t>Văn bản:          EM BÉ THÔNG MINH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0" lang="vi-V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vi-VN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pt-BR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Tìm hiểu chung</a:t>
            </a:r>
            <a:endParaRPr lang="en-US" b="1" u="sng" dirty="0"/>
          </a:p>
        </p:txBody>
      </p:sp>
      <p:sp>
        <p:nvSpPr>
          <p:cNvPr id="4" name="Rectangle 3"/>
          <p:cNvSpPr/>
          <p:nvPr/>
        </p:nvSpPr>
        <p:spPr>
          <a:xfrm>
            <a:off x="685800" y="2362200"/>
            <a:ext cx="8458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vi-VN" sz="2400" b="1" i="1" u="sng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Truyện cổ tích là gì? (xem SGK/ 37,38)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Đây</a:t>
            </a:r>
            <a:r>
              <a:rPr kumimoji="0" lang="vi-VN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là t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ruyện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cổ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tích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kể</a:t>
            </a:r>
            <a:r>
              <a:rPr kumimoji="0" lang="vi-VN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về kiểu nhân vật thông minh</a:t>
            </a:r>
            <a:r>
              <a:rPr lang="vi-VN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533400" y="3352800"/>
            <a:ext cx="7010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t-BR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pt-BR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Đọc</a:t>
            </a:r>
            <a:r>
              <a:rPr kumimoji="0" lang="vi-VN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vi-VN" sz="2400" b="1" i="1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tìm hiểu chú thích( SGK/42-45)</a:t>
            </a:r>
            <a:endParaRPr kumimoji="0" lang="en-US" sz="2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4191000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kumimoji="0" lang="fr-FR" sz="2400" b="1" i="1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Bố</a:t>
            </a:r>
            <a:r>
              <a:rPr kumimoji="0" lang="fr-FR" sz="2400" b="1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400" b="1" i="1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cục</a:t>
            </a:r>
            <a:r>
              <a:rPr kumimoji="0" lang="vi-VN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phần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P1: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đầu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đến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lỗi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lạc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Vua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khắp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nơi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tìm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người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tài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giỏi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giúp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nước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P2: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láng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giềng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bé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vượt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qua 4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lần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thử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thách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- P3: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Còn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lại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: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Em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bé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trở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thành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trạng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nguyên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vi-VN" sz="3200" dirty="0" smtClean="0"/>
              <a:t/>
            </a:r>
            <a:br>
              <a:rPr lang="vi-VN" sz="3200" dirty="0" smtClean="0"/>
            </a:br>
            <a:r>
              <a:rPr lang="vi-VN" sz="3200" dirty="0" smtClean="0">
                <a:solidFill>
                  <a:srgbClr val="FF0000"/>
                </a:solidFill>
              </a:rPr>
              <a:t>Bài 2                       </a:t>
            </a:r>
            <a:r>
              <a:rPr lang="vi-VN" sz="3200" b="1" dirty="0" smtClean="0">
                <a:solidFill>
                  <a:srgbClr val="FF0000"/>
                </a:solidFill>
              </a:rPr>
              <a:t>MIỀN CỔ TÍCH</a:t>
            </a:r>
            <a:br>
              <a:rPr lang="vi-VN" sz="3200" b="1" dirty="0" smtClean="0">
                <a:solidFill>
                  <a:srgbClr val="FF0000"/>
                </a:solidFill>
              </a:rPr>
            </a:br>
            <a:r>
              <a:rPr lang="vi-VN" sz="3200" b="1" dirty="0" smtClean="0">
                <a:solidFill>
                  <a:srgbClr val="FF0000"/>
                </a:solidFill>
              </a:rPr>
              <a:t>Văn bản:          EM BÉ THÔNG MINH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6172200"/>
            <a:ext cx="533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 smtClean="0"/>
              <a:t> </a:t>
            </a:r>
            <a:r>
              <a:rPr lang="en-US" sz="2800" b="1" dirty="0" smtClean="0"/>
              <a:t>II. </a:t>
            </a:r>
            <a:r>
              <a:rPr lang="en-US" sz="2800" b="1" u="sng" dirty="0" err="1" smtClean="0"/>
              <a:t>Tìm</a:t>
            </a:r>
            <a:r>
              <a:rPr lang="en-US" sz="2800" b="1" u="sng" dirty="0" smtClean="0"/>
              <a:t> </a:t>
            </a:r>
            <a:r>
              <a:rPr lang="en-US" sz="2800" b="1" u="sng" dirty="0" err="1" smtClean="0"/>
              <a:t>hiểu</a:t>
            </a:r>
            <a:r>
              <a:rPr lang="en-US" sz="2800" b="1" u="sng" dirty="0" smtClean="0"/>
              <a:t> </a:t>
            </a:r>
            <a:r>
              <a:rPr lang="vi-VN" sz="2800" b="1" u="sng" dirty="0" smtClean="0"/>
              <a:t>văn bản </a:t>
            </a:r>
            <a:endParaRPr lang="en-US" sz="2800" u="sng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83021B8-77C3-4D9D-BE4A-35A57D06E8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06662"/>
            <a:ext cx="7696200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800" b="1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1</a:t>
            </a:r>
            <a:r>
              <a:rPr lang="en-US" sz="2800" b="1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  <a:r>
              <a:rPr lang="vi-VN" sz="2800" b="1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vi-VN" sz="2800" b="1" u="sng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Lời kể trong đoạn văn</a:t>
            </a:r>
            <a:endParaRPr lang="vi-VN" sz="2800" u="sng" kern="1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800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-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Đây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là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lời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của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người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kể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chuyện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vì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8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người</a:t>
            </a:r>
            <a:r>
              <a:rPr lang="vi-VN" sz="2800" kern="100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800" kern="100" dirty="0" err="1" smtClean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kể</a:t>
            </a:r>
            <a:r>
              <a:rPr lang="en-US" sz="2800" kern="100" dirty="0" smtClean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đang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tường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thuật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lại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sự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việc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diễn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ra. </a:t>
            </a:r>
            <a:endParaRPr lang="vi-VN" sz="2800" kern="1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vi-VN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vi-VN" sz="3200" dirty="0" smtClean="0"/>
              <a:t/>
            </a:r>
            <a:br>
              <a:rPr lang="vi-VN" sz="3200" dirty="0" smtClean="0"/>
            </a:br>
            <a:r>
              <a:rPr lang="vi-VN" sz="3200" dirty="0" smtClean="0">
                <a:solidFill>
                  <a:srgbClr val="FF0000"/>
                </a:solidFill>
              </a:rPr>
              <a:t>Bài 2                       </a:t>
            </a:r>
            <a:r>
              <a:rPr lang="vi-VN" sz="3200" b="1" dirty="0" smtClean="0">
                <a:solidFill>
                  <a:srgbClr val="FF0000"/>
                </a:solidFill>
              </a:rPr>
              <a:t>MIỀN CỔ TÍCH</a:t>
            </a:r>
            <a:br>
              <a:rPr lang="vi-VN" sz="3200" b="1" dirty="0" smtClean="0">
                <a:solidFill>
                  <a:srgbClr val="FF0000"/>
                </a:solidFill>
              </a:rPr>
            </a:br>
            <a:r>
              <a:rPr lang="vi-VN" sz="3200" b="1" dirty="0" smtClean="0">
                <a:solidFill>
                  <a:srgbClr val="FF0000"/>
                </a:solidFill>
              </a:rPr>
              <a:t>Văn bản:          EM BÉ THÔNG MINH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1828800"/>
            <a:ext cx="533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 smtClean="0"/>
              <a:t> </a:t>
            </a:r>
            <a:r>
              <a:rPr lang="en-US" sz="2800" b="1" dirty="0" smtClean="0"/>
              <a:t>II. </a:t>
            </a:r>
            <a:r>
              <a:rPr lang="en-US" sz="2800" b="1" u="sng" dirty="0" err="1" smtClean="0"/>
              <a:t>Tìm</a:t>
            </a:r>
            <a:r>
              <a:rPr lang="en-US" sz="2800" b="1" u="sng" dirty="0" smtClean="0"/>
              <a:t> </a:t>
            </a:r>
            <a:r>
              <a:rPr lang="en-US" sz="2800" b="1" u="sng" dirty="0" err="1" smtClean="0"/>
              <a:t>hiểu</a:t>
            </a:r>
            <a:r>
              <a:rPr lang="en-US" sz="2800" b="1" u="sng" dirty="0" smtClean="0"/>
              <a:t> </a:t>
            </a:r>
            <a:r>
              <a:rPr lang="vi-VN" sz="2800" b="1" u="sng" dirty="0" smtClean="0"/>
              <a:t>văn bản </a:t>
            </a:r>
            <a:endParaRPr lang="en-US" sz="2800" u="sng" dirty="0"/>
          </a:p>
        </p:txBody>
      </p:sp>
    </p:spTree>
    <p:extLst>
      <p:ext uri="{BB962C8B-B14F-4D97-AF65-F5344CB8AC3E}">
        <p14:creationId xmlns:p14="http://schemas.microsoft.com/office/powerpoint/2010/main" xmlns="" val="4036583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0480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vi-VN" sz="2800" dirty="0" smtClean="0"/>
              <a:t>- </a:t>
            </a:r>
            <a:r>
              <a:rPr lang="vi-VN" sz="2800" dirty="0"/>
              <a:t>Viên quan hỏi: </a:t>
            </a:r>
            <a:r>
              <a:rPr lang="vi-VN" sz="2800" i="1" dirty="0"/>
              <a:t>Trâu cày một ngày …?</a:t>
            </a:r>
            <a:endParaRPr lang="en-US" sz="2800" dirty="0"/>
          </a:p>
          <a:p>
            <a:pPr>
              <a:buNone/>
            </a:pPr>
            <a:r>
              <a:rPr lang="vi-VN" sz="2800" dirty="0"/>
              <a:t>-&gt;câu hỏi oái oăm hóc búa.</a:t>
            </a:r>
            <a:endParaRPr lang="en-US" sz="2800" dirty="0"/>
          </a:p>
          <a:p>
            <a:pPr>
              <a:buNone/>
            </a:pPr>
            <a:r>
              <a:rPr lang="vi-VN" sz="2800" dirty="0"/>
              <a:t>- Em bé hỏi vặn lại: </a:t>
            </a:r>
            <a:r>
              <a:rPr lang="vi-VN" sz="2800" i="1" dirty="0"/>
              <a:t>“Ngựa của ông đi một ngày được mấy bước?”</a:t>
            </a:r>
            <a:endParaRPr lang="en-US" sz="2800" dirty="0"/>
          </a:p>
          <a:p>
            <a:pPr>
              <a:buNone/>
            </a:pPr>
            <a:r>
              <a:rPr lang="vi-VN" sz="2800" dirty="0"/>
              <a:t>-&gt; Em bé thông minh đã </a:t>
            </a:r>
            <a:r>
              <a:rPr lang="vi-VN" sz="2800" dirty="0" smtClean="0"/>
              <a:t>dùng cách đố lại.</a:t>
            </a:r>
            <a:endParaRPr lang="en-US" sz="2800" dirty="0"/>
          </a:p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vi-VN" sz="3200" dirty="0" smtClean="0"/>
              <a:t/>
            </a:r>
            <a:br>
              <a:rPr lang="vi-VN" sz="3200" dirty="0" smtClean="0"/>
            </a:br>
            <a:r>
              <a:rPr lang="vi-VN" sz="3200" dirty="0" smtClean="0">
                <a:solidFill>
                  <a:srgbClr val="FF0000"/>
                </a:solidFill>
              </a:rPr>
              <a:t>Bài 2                       </a:t>
            </a:r>
            <a:r>
              <a:rPr lang="vi-VN" sz="3200" b="1" dirty="0" smtClean="0">
                <a:solidFill>
                  <a:srgbClr val="FF0000"/>
                </a:solidFill>
              </a:rPr>
              <a:t>MIỀN CỔ TÍCH</a:t>
            </a:r>
            <a:br>
              <a:rPr lang="vi-VN" sz="3200" b="1" dirty="0" smtClean="0">
                <a:solidFill>
                  <a:srgbClr val="FF0000"/>
                </a:solidFill>
              </a:rPr>
            </a:br>
            <a:r>
              <a:rPr lang="vi-VN" sz="3200" b="1" dirty="0" smtClean="0">
                <a:solidFill>
                  <a:srgbClr val="FF0000"/>
                </a:solidFill>
              </a:rPr>
              <a:t>Văn bản:          EM BÉ THÔNG MINH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1828800"/>
            <a:ext cx="61345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800" b="1" dirty="0" smtClean="0"/>
              <a:t>2. </a:t>
            </a:r>
            <a:r>
              <a:rPr lang="en-US" sz="2800" b="1" u="sng" dirty="0" err="1" smtClean="0"/>
              <a:t>Em</a:t>
            </a:r>
            <a:r>
              <a:rPr lang="en-US" sz="2800" b="1" u="sng" dirty="0" smtClean="0"/>
              <a:t> </a:t>
            </a:r>
            <a:r>
              <a:rPr lang="en-US" sz="2800" b="1" u="sng" dirty="0" err="1" smtClean="0"/>
              <a:t>bé</a:t>
            </a:r>
            <a:r>
              <a:rPr lang="en-US" sz="2800" b="1" u="sng" dirty="0" smtClean="0"/>
              <a:t> </a:t>
            </a:r>
            <a:r>
              <a:rPr lang="en-US" sz="2800" b="1" u="sng" dirty="0" err="1" smtClean="0"/>
              <a:t>thông</a:t>
            </a:r>
            <a:r>
              <a:rPr lang="en-US" sz="2800" b="1" u="sng" dirty="0" smtClean="0"/>
              <a:t> minh </a:t>
            </a:r>
            <a:r>
              <a:rPr lang="en-US" sz="2800" b="1" u="sng" dirty="0" err="1" smtClean="0"/>
              <a:t>và</a:t>
            </a:r>
            <a:r>
              <a:rPr lang="en-US" sz="2800" b="1" u="sng" dirty="0" smtClean="0"/>
              <a:t> </a:t>
            </a:r>
            <a:r>
              <a:rPr lang="en-US" sz="2800" b="1" u="sng" dirty="0" err="1" smtClean="0"/>
              <a:t>những</a:t>
            </a:r>
            <a:r>
              <a:rPr lang="en-US" sz="2800" b="1" u="sng" dirty="0" smtClean="0"/>
              <a:t> </a:t>
            </a:r>
            <a:r>
              <a:rPr lang="en-US" sz="2800" b="1" u="sng" dirty="0" err="1" smtClean="0"/>
              <a:t>lần</a:t>
            </a:r>
            <a:r>
              <a:rPr lang="en-US" sz="2800" b="1" u="sng" dirty="0" smtClean="0"/>
              <a:t> </a:t>
            </a:r>
            <a:r>
              <a:rPr lang="en-US" sz="2800" b="1" u="sng" dirty="0" err="1" smtClean="0"/>
              <a:t>giải</a:t>
            </a:r>
            <a:r>
              <a:rPr lang="en-US" sz="2800" b="1" u="sng" dirty="0" smtClean="0"/>
              <a:t> </a:t>
            </a:r>
            <a:r>
              <a:rPr lang="en-US" sz="2800" b="1" u="sng" dirty="0" err="1" smtClean="0"/>
              <a:t>đố</a:t>
            </a:r>
            <a:endParaRPr lang="en-US" sz="2800" u="sng" dirty="0"/>
          </a:p>
        </p:txBody>
      </p:sp>
      <p:sp>
        <p:nvSpPr>
          <p:cNvPr id="8" name="Rectangle 7"/>
          <p:cNvSpPr/>
          <p:nvPr/>
        </p:nvSpPr>
        <p:spPr>
          <a:xfrm>
            <a:off x="457200" y="2438400"/>
            <a:ext cx="21095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vi-VN" sz="2800" dirty="0" smtClean="0"/>
              <a:t>* </a:t>
            </a:r>
            <a:r>
              <a:rPr lang="vi-VN" sz="2800" i="1" dirty="0" smtClean="0"/>
              <a:t>Lần 1: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2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vi-VN" sz="2800" dirty="0" smtClean="0"/>
              <a:t>  * Người </a:t>
            </a:r>
            <a:r>
              <a:rPr lang="vi-VN" sz="2800" dirty="0"/>
              <a:t>thử thách là nhà vua. </a:t>
            </a:r>
            <a:endParaRPr lang="en-US" sz="2800" dirty="0"/>
          </a:p>
          <a:p>
            <a:pPr>
              <a:buNone/>
            </a:pPr>
            <a:r>
              <a:rPr lang="vi-VN" sz="2800" dirty="0"/>
              <a:t>- Câu đố dưới hình thức lệnh vua ban: nuôi 3 con trâu đực … đẻ </a:t>
            </a:r>
            <a:r>
              <a:rPr lang="vi-VN" sz="2800" dirty="0" smtClean="0"/>
              <a:t>thành </a:t>
            </a:r>
            <a:r>
              <a:rPr lang="vi-VN" sz="2800" dirty="0"/>
              <a:t>9 con.</a:t>
            </a:r>
            <a:endParaRPr lang="en-US" sz="2800" dirty="0"/>
          </a:p>
          <a:p>
            <a:pPr>
              <a:buNone/>
            </a:pPr>
            <a:r>
              <a:rPr lang="vi-VN" sz="2800" dirty="0"/>
              <a:t>-&gt; </a:t>
            </a:r>
            <a:r>
              <a:rPr lang="vi-VN" sz="2800" dirty="0" smtClean="0"/>
              <a:t>Thử thách lần </a:t>
            </a:r>
            <a:r>
              <a:rPr lang="vi-VN" sz="2800" dirty="0"/>
              <a:t>này khó khăn </a:t>
            </a:r>
            <a:r>
              <a:rPr lang="vi-VN" sz="2800" dirty="0" smtClean="0"/>
              <a:t>hơn</a:t>
            </a:r>
            <a:r>
              <a:rPr lang="vi-VN" sz="2800" dirty="0"/>
              <a:t> </a:t>
            </a:r>
            <a:r>
              <a:rPr lang="vi-VN" sz="2800" dirty="0" smtClean="0"/>
              <a:t>lần trước.</a:t>
            </a:r>
            <a:endParaRPr lang="en-US" sz="2800" dirty="0"/>
          </a:p>
          <a:p>
            <a:pPr>
              <a:buNone/>
            </a:pPr>
            <a:r>
              <a:rPr lang="vi-VN" sz="2800" dirty="0"/>
              <a:t>- Em </a:t>
            </a:r>
            <a:r>
              <a:rPr lang="vi-VN" sz="2800" dirty="0" smtClean="0"/>
              <a:t>bé diễn </a:t>
            </a:r>
            <a:r>
              <a:rPr lang="vi-VN" sz="2800" dirty="0"/>
              <a:t>một vở kịch </a:t>
            </a:r>
            <a:r>
              <a:rPr lang="vi-VN" sz="2800" dirty="0" smtClean="0"/>
              <a:t>để </a:t>
            </a:r>
            <a:r>
              <a:rPr lang="vi-VN" sz="2800" dirty="0"/>
              <a:t>nhà </a:t>
            </a:r>
            <a:r>
              <a:rPr lang="vi-VN" sz="2800" dirty="0" smtClean="0"/>
              <a:t>vua </a:t>
            </a:r>
            <a:r>
              <a:rPr lang="vi-VN" sz="2800" dirty="0"/>
              <a:t>tự nói ra sự vô lý trong câu đố của </a:t>
            </a:r>
            <a:r>
              <a:rPr lang="vi-VN" sz="2800" dirty="0" smtClean="0"/>
              <a:t>mình.</a:t>
            </a:r>
            <a:endParaRPr lang="en-US" sz="2800" dirty="0"/>
          </a:p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vi-VN" sz="2800" dirty="0" smtClean="0"/>
              <a:t>5.10.2021</a:t>
            </a:r>
            <a:r>
              <a:rPr lang="vi-VN" sz="3200" dirty="0" smtClean="0"/>
              <a:t>         </a:t>
            </a:r>
            <a:br>
              <a:rPr lang="vi-VN" sz="3200" dirty="0" smtClean="0"/>
            </a:br>
            <a:r>
              <a:rPr lang="vi-VN" sz="3200" dirty="0" smtClean="0">
                <a:solidFill>
                  <a:srgbClr val="FF0000"/>
                </a:solidFill>
              </a:rPr>
              <a:t>Bài 2                       </a:t>
            </a:r>
            <a:r>
              <a:rPr lang="vi-VN" sz="3200" b="1" dirty="0" smtClean="0">
                <a:solidFill>
                  <a:srgbClr val="FF0000"/>
                </a:solidFill>
              </a:rPr>
              <a:t>MIỀN CỔ TÍCH</a:t>
            </a:r>
            <a:br>
              <a:rPr lang="vi-VN" sz="3200" b="1" dirty="0" smtClean="0">
                <a:solidFill>
                  <a:srgbClr val="FF0000"/>
                </a:solidFill>
              </a:rPr>
            </a:br>
            <a:r>
              <a:rPr lang="vi-VN" sz="3200" b="1" dirty="0" smtClean="0">
                <a:solidFill>
                  <a:srgbClr val="FF0000"/>
                </a:solidFill>
              </a:rPr>
              <a:t>Văn bản:          EM BÉ THÔNG MINH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1752600"/>
            <a:ext cx="342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 smtClean="0"/>
              <a:t>* </a:t>
            </a:r>
            <a:r>
              <a:rPr lang="vi-VN" sz="2800" i="1" dirty="0" smtClean="0"/>
              <a:t>Lần 2:</a:t>
            </a:r>
            <a:r>
              <a:rPr lang="vi-VN" sz="2800" dirty="0" smtClean="0"/>
              <a:t> 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vi-VN" sz="3300" dirty="0" smtClean="0"/>
              <a:t>- </a:t>
            </a:r>
            <a:r>
              <a:rPr lang="vi-VN" sz="3300" dirty="0"/>
              <a:t>Vua ban một con chim sẻ, yêu cầu làm </a:t>
            </a:r>
            <a:r>
              <a:rPr lang="vi-VN" sz="3300" dirty="0" smtClean="0"/>
              <a:t>thành </a:t>
            </a:r>
            <a:r>
              <a:rPr lang="vi-VN" sz="3300" dirty="0"/>
              <a:t>3 mâm cỗ.</a:t>
            </a:r>
            <a:endParaRPr lang="en-US" sz="3300" dirty="0"/>
          </a:p>
          <a:p>
            <a:pPr>
              <a:buNone/>
            </a:pPr>
            <a:r>
              <a:rPr lang="vi-VN" sz="3300" dirty="0"/>
              <a:t>- Em bé giải đố bằng cách đố lại nhà vua: Yêu cầu rèn chiếc kim may </a:t>
            </a:r>
            <a:r>
              <a:rPr lang="vi-VN" sz="3300" dirty="0" smtClean="0"/>
              <a:t>thành </a:t>
            </a:r>
            <a:r>
              <a:rPr lang="vi-VN" sz="3300" dirty="0"/>
              <a:t>con dao để xẻ thịt chim.</a:t>
            </a:r>
            <a:endParaRPr lang="en-US" sz="3300" dirty="0"/>
          </a:p>
          <a:p>
            <a:pPr>
              <a:buNone/>
            </a:pPr>
            <a:r>
              <a:rPr lang="vi-VN" sz="3300" dirty="0"/>
              <a:t>* </a:t>
            </a:r>
            <a:r>
              <a:rPr lang="vi-VN" sz="3300" i="1" dirty="0"/>
              <a:t>Lần 4:</a:t>
            </a:r>
            <a:r>
              <a:rPr lang="vi-VN" sz="3300" dirty="0"/>
              <a:t> Giải câu đố của sứ thần nướ</a:t>
            </a:r>
            <a:r>
              <a:rPr lang="en-US" sz="3300" dirty="0"/>
              <a:t>c </a:t>
            </a:r>
            <a:r>
              <a:rPr lang="vi-VN" sz="3300" dirty="0" smtClean="0"/>
              <a:t>láng giềng. </a:t>
            </a:r>
            <a:r>
              <a:rPr lang="vi-VN" sz="3300" dirty="0"/>
              <a:t>Đây là thử thách khó khăn, phức tạp nhất.</a:t>
            </a:r>
            <a:endParaRPr lang="en-US" sz="3300" dirty="0"/>
          </a:p>
          <a:p>
            <a:pPr>
              <a:buNone/>
            </a:pPr>
            <a:r>
              <a:rPr lang="vi-VN" sz="3300" dirty="0"/>
              <a:t>- Câu đố: Xỏ sợi chỉ qua ruột ốc. </a:t>
            </a:r>
            <a:endParaRPr lang="en-US" sz="3300" dirty="0"/>
          </a:p>
          <a:p>
            <a:pPr>
              <a:buNone/>
            </a:pPr>
            <a:r>
              <a:rPr lang="vi-VN" sz="3300" dirty="0" smtClean="0"/>
              <a:t>- </a:t>
            </a:r>
            <a:r>
              <a:rPr lang="vi-VN" sz="3300" dirty="0"/>
              <a:t>Em bé giải đố bằng cách vận dụng kinh nghiệm dân gian qua một câu </a:t>
            </a:r>
            <a:r>
              <a:rPr lang="vi-VN" sz="3300" dirty="0" smtClean="0"/>
              <a:t>hát.</a:t>
            </a:r>
            <a:endParaRPr lang="en-US" sz="3300" dirty="0"/>
          </a:p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vi-VN" sz="3200" dirty="0" smtClean="0"/>
              <a:t/>
            </a:r>
            <a:br>
              <a:rPr lang="vi-VN" sz="3200" dirty="0" smtClean="0"/>
            </a:br>
            <a:r>
              <a:rPr lang="vi-VN" sz="3200" dirty="0" smtClean="0">
                <a:solidFill>
                  <a:srgbClr val="FF0000"/>
                </a:solidFill>
              </a:rPr>
              <a:t>Bài 2                       </a:t>
            </a:r>
            <a:r>
              <a:rPr lang="vi-VN" sz="3200" b="1" dirty="0" smtClean="0">
                <a:solidFill>
                  <a:srgbClr val="FF0000"/>
                </a:solidFill>
              </a:rPr>
              <a:t>MIỀN CỔ TÍCH</a:t>
            </a:r>
            <a:br>
              <a:rPr lang="vi-VN" sz="3200" b="1" dirty="0" smtClean="0">
                <a:solidFill>
                  <a:srgbClr val="FF0000"/>
                </a:solidFill>
              </a:rPr>
            </a:br>
            <a:r>
              <a:rPr lang="vi-VN" sz="3200" b="1" dirty="0" smtClean="0">
                <a:solidFill>
                  <a:srgbClr val="FF0000"/>
                </a:solidFill>
              </a:rPr>
              <a:t>Văn bản:          EM BÉ THÔNG MINH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1524000"/>
            <a:ext cx="4495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vi-VN" sz="2800" dirty="0" smtClean="0"/>
              <a:t>* </a:t>
            </a:r>
            <a:r>
              <a:rPr lang="vi-VN" sz="2800" i="1" dirty="0" smtClean="0"/>
              <a:t>Lần 3: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vi-VN" dirty="0" smtClean="0">
                <a:sym typeface="Wingdings" pitchFamily="2" charset="2"/>
              </a:rPr>
              <a:t></a:t>
            </a:r>
            <a:r>
              <a:rPr lang="vi-VN" dirty="0" smtClean="0"/>
              <a:t>Qua những lần thử thách em bé đã bộc lộ sự phản ứng nhanh nhẹn và trí thông minh của mình.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vi-VN" sz="3200" dirty="0" smtClean="0"/>
              <a:t/>
            </a:r>
            <a:br>
              <a:rPr lang="vi-VN" sz="3200" dirty="0" smtClean="0"/>
            </a:br>
            <a:r>
              <a:rPr lang="vi-VN" sz="3200" dirty="0" smtClean="0">
                <a:solidFill>
                  <a:srgbClr val="FF0000"/>
                </a:solidFill>
              </a:rPr>
              <a:t>Bài 2                       </a:t>
            </a:r>
            <a:r>
              <a:rPr lang="vi-VN" sz="3200" b="1" dirty="0" smtClean="0">
                <a:solidFill>
                  <a:srgbClr val="FF0000"/>
                </a:solidFill>
              </a:rPr>
              <a:t>MIỀN CỔ TÍCH</a:t>
            </a:r>
            <a:br>
              <a:rPr lang="vi-VN" sz="3200" b="1" dirty="0" smtClean="0">
                <a:solidFill>
                  <a:srgbClr val="FF0000"/>
                </a:solidFill>
              </a:rPr>
            </a:br>
            <a:r>
              <a:rPr lang="vi-VN" sz="3200" b="1" dirty="0" smtClean="0">
                <a:solidFill>
                  <a:srgbClr val="FF0000"/>
                </a:solidFill>
              </a:rPr>
              <a:t>Văn bản:          EM BÉ THÔNG MINH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nl-NL" b="1" dirty="0"/>
              <a:t>III. </a:t>
            </a:r>
            <a:r>
              <a:rPr lang="nl-NL" b="1" u="sng" dirty="0"/>
              <a:t>Tổng kết</a:t>
            </a:r>
            <a:endParaRPr lang="en-US" u="sng" dirty="0"/>
          </a:p>
          <a:p>
            <a:pPr>
              <a:buNone/>
            </a:pPr>
            <a:r>
              <a:rPr lang="nl-NL" b="1" i="1" dirty="0"/>
              <a:t>1. </a:t>
            </a:r>
            <a:r>
              <a:rPr lang="nl-NL" b="1" i="1" u="sng" dirty="0"/>
              <a:t>Nội dung – Ý nghĩa</a:t>
            </a:r>
            <a:r>
              <a:rPr lang="nl-NL" b="1" i="1" dirty="0"/>
              <a:t>:</a:t>
            </a:r>
            <a:endParaRPr lang="en-US" dirty="0"/>
          </a:p>
          <a:p>
            <a:pPr>
              <a:buNone/>
            </a:pPr>
            <a:r>
              <a:rPr lang="vi-VN" i="1" dirty="0" smtClean="0"/>
              <a:t>a. </a:t>
            </a:r>
            <a:r>
              <a:rPr lang="en-US" i="1" u="sng" dirty="0" err="1" smtClean="0"/>
              <a:t>Nội</a:t>
            </a:r>
            <a:r>
              <a:rPr lang="en-US" i="1" u="sng" dirty="0" smtClean="0"/>
              <a:t> dung</a:t>
            </a:r>
            <a:r>
              <a:rPr lang="en-US" dirty="0" smtClean="0"/>
              <a:t>: </a:t>
            </a:r>
            <a:r>
              <a:rPr lang="en-US" dirty="0" err="1"/>
              <a:t>Truyện</a:t>
            </a:r>
            <a:r>
              <a:rPr lang="en-US" dirty="0"/>
              <a:t> </a:t>
            </a:r>
            <a:r>
              <a:rPr lang="en-US" dirty="0" err="1"/>
              <a:t>kể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thử</a:t>
            </a:r>
            <a:r>
              <a:rPr lang="en-US" dirty="0"/>
              <a:t> </a:t>
            </a:r>
            <a:r>
              <a:rPr lang="en-US" dirty="0" err="1"/>
              <a:t>thách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bé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minh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trải</a:t>
            </a:r>
            <a:r>
              <a:rPr lang="en-US" dirty="0"/>
              <a:t> qua. </a:t>
            </a:r>
            <a:endParaRPr lang="vi-VN" dirty="0" smtClean="0"/>
          </a:p>
          <a:p>
            <a:pPr>
              <a:buNone/>
            </a:pPr>
            <a:r>
              <a:rPr lang="vi-VN" i="1" dirty="0" smtClean="0"/>
              <a:t>b.</a:t>
            </a:r>
            <a:r>
              <a:rPr lang="en-US" i="1" u="sng" dirty="0" smtClean="0"/>
              <a:t>Ý </a:t>
            </a:r>
            <a:r>
              <a:rPr lang="en-US" i="1" u="sng" dirty="0" err="1"/>
              <a:t>nghĩa</a:t>
            </a:r>
            <a:r>
              <a:rPr lang="en-US" dirty="0"/>
              <a:t>: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minh,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kinh</a:t>
            </a:r>
            <a:r>
              <a:rPr lang="en-US" dirty="0"/>
              <a:t> </a:t>
            </a:r>
            <a:r>
              <a:rPr lang="en-US" dirty="0" err="1"/>
              <a:t>nghiệm</a:t>
            </a:r>
            <a:r>
              <a:rPr lang="en-US" dirty="0"/>
              <a:t> </a:t>
            </a:r>
            <a:r>
              <a:rPr lang="en-US" dirty="0" err="1"/>
              <a:t>dân</a:t>
            </a:r>
            <a:r>
              <a:rPr lang="en-US" dirty="0"/>
              <a:t> </a:t>
            </a:r>
            <a:r>
              <a:rPr lang="en-US" dirty="0" err="1"/>
              <a:t>gian</a:t>
            </a:r>
            <a:r>
              <a:rPr lang="en-US" dirty="0"/>
              <a:t>,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tiếng</a:t>
            </a:r>
            <a:r>
              <a:rPr lang="en-US" dirty="0"/>
              <a:t> </a:t>
            </a:r>
            <a:r>
              <a:rPr lang="en-US" dirty="0" err="1"/>
              <a:t>cười</a:t>
            </a:r>
            <a:r>
              <a:rPr lang="en-US" dirty="0"/>
              <a:t> </a:t>
            </a:r>
            <a:r>
              <a:rPr lang="vi-VN" dirty="0" smtClean="0"/>
              <a:t>vui vẻ</a:t>
            </a:r>
            <a:r>
              <a:rPr lang="en-US" dirty="0" smtClean="0"/>
              <a:t>. </a:t>
            </a:r>
            <a:endParaRPr lang="en-US" dirty="0"/>
          </a:p>
          <a:p>
            <a:pPr>
              <a:buNone/>
            </a:pPr>
            <a:r>
              <a:rPr lang="vi-VN" b="1" dirty="0" smtClean="0"/>
              <a:t>2</a:t>
            </a:r>
            <a:r>
              <a:rPr lang="fr-FR" b="1" dirty="0" smtClean="0"/>
              <a:t>. </a:t>
            </a:r>
            <a:r>
              <a:rPr lang="fr-FR" b="1" u="sng" dirty="0" err="1"/>
              <a:t>Nghệ</a:t>
            </a:r>
            <a:r>
              <a:rPr lang="fr-FR" b="1" u="sng" dirty="0"/>
              <a:t> </a:t>
            </a:r>
            <a:r>
              <a:rPr lang="fr-FR" b="1" u="sng" dirty="0" err="1"/>
              <a:t>thuật</a:t>
            </a:r>
            <a:endParaRPr lang="en-US" u="sng" dirty="0"/>
          </a:p>
          <a:p>
            <a:pPr>
              <a:buNone/>
            </a:pPr>
            <a:r>
              <a:rPr lang="en-US" dirty="0"/>
              <a:t>-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đố</a:t>
            </a:r>
            <a:r>
              <a:rPr lang="en-US" dirty="0"/>
              <a:t> </a:t>
            </a:r>
            <a:r>
              <a:rPr lang="en-US" dirty="0" err="1"/>
              <a:t>oái</a:t>
            </a:r>
            <a:r>
              <a:rPr lang="en-US" dirty="0"/>
              <a:t> </a:t>
            </a:r>
            <a:r>
              <a:rPr lang="en-US" dirty="0" err="1"/>
              <a:t>oăm</a:t>
            </a:r>
            <a:r>
              <a:rPr lang="en-US" dirty="0"/>
              <a:t>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sức</a:t>
            </a:r>
            <a:r>
              <a:rPr lang="en-US" dirty="0"/>
              <a:t> </a:t>
            </a:r>
            <a:r>
              <a:rPr lang="en-US" dirty="0" err="1"/>
              <a:t>hấp</a:t>
            </a:r>
            <a:r>
              <a:rPr lang="en-US" dirty="0"/>
              <a:t> </a:t>
            </a:r>
            <a:r>
              <a:rPr lang="en-US" dirty="0" err="1"/>
              <a:t>dẫn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truyện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b="1" i="1" dirty="0"/>
              <a:t>-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nghệ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tăng</a:t>
            </a:r>
            <a:r>
              <a:rPr lang="en-US" dirty="0"/>
              <a:t> </a:t>
            </a:r>
            <a:r>
              <a:rPr lang="en-US" dirty="0" err="1" smtClean="0"/>
              <a:t>tiến</a:t>
            </a:r>
            <a:r>
              <a:rPr lang="vi-VN" dirty="0" smtClean="0"/>
              <a:t>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vi-VN" sz="3200" dirty="0" smtClean="0"/>
              <a:t/>
            </a:r>
            <a:br>
              <a:rPr lang="vi-VN" sz="3200" dirty="0" smtClean="0"/>
            </a:br>
            <a:r>
              <a:rPr lang="vi-VN" sz="3200" dirty="0" smtClean="0">
                <a:solidFill>
                  <a:srgbClr val="FF0000"/>
                </a:solidFill>
              </a:rPr>
              <a:t>Bài 2                       </a:t>
            </a:r>
            <a:r>
              <a:rPr lang="vi-VN" sz="3200" b="1" dirty="0" smtClean="0">
                <a:solidFill>
                  <a:srgbClr val="FF0000"/>
                </a:solidFill>
              </a:rPr>
              <a:t>MIỀN CỔ TÍCH</a:t>
            </a:r>
            <a:br>
              <a:rPr lang="vi-VN" sz="3200" b="1" dirty="0" smtClean="0">
                <a:solidFill>
                  <a:srgbClr val="FF0000"/>
                </a:solidFill>
              </a:rPr>
            </a:br>
            <a:r>
              <a:rPr lang="vi-VN" sz="3200" b="1" dirty="0" smtClean="0">
                <a:solidFill>
                  <a:srgbClr val="FF0000"/>
                </a:solidFill>
              </a:rPr>
              <a:t>Văn bản:          EM BÉ THÔNG MINH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Hướng dẫn tự học: </a:t>
            </a:r>
          </a:p>
          <a:p>
            <a:pPr>
              <a:buFontTx/>
              <a:buChar char="-"/>
            </a:pPr>
            <a:r>
              <a:rPr lang="vi-VN" dirty="0" smtClean="0"/>
              <a:t>Đọc lại văn bản. Kể được chuyện này.</a:t>
            </a:r>
          </a:p>
          <a:p>
            <a:pPr>
              <a:buFontTx/>
              <a:buChar char="-"/>
            </a:pPr>
            <a:r>
              <a:rPr lang="vi-VN" dirty="0" smtClean="0"/>
              <a:t>Truyện cổ tích là gì? Học thuộc nội dung tìm hiểu văn bản.</a:t>
            </a:r>
          </a:p>
          <a:p>
            <a:pPr>
              <a:buFontTx/>
              <a:buChar char="-"/>
            </a:pPr>
            <a:r>
              <a:rPr lang="vi-VN" dirty="0" smtClean="0"/>
              <a:t>Chuẩn bị bài: Đọc kết nói chủ điểm: </a:t>
            </a:r>
            <a:r>
              <a:rPr lang="vi-VN" b="1" dirty="0" smtClean="0"/>
              <a:t>Chuyện cổ tích nước mình</a:t>
            </a:r>
            <a:r>
              <a:rPr lang="vi-VN" dirty="0" smtClean="0"/>
              <a:t>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529</Words>
  <Application>Microsoft Office PowerPoint</Application>
  <PresentationFormat>On-screen Show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7.10.2021          Bài 2                       MIỀN CỔ TÍCH Văn bản:          EM BÉ THÔNG MINH</vt:lpstr>
      <vt:lpstr> Bài 2                       MIỀN CỔ TÍCH Văn bản:          EM BÉ THÔNG MINH</vt:lpstr>
      <vt:lpstr> Bài 2                       MIỀN CỔ TÍCH Văn bản:          EM BÉ THÔNG MINH</vt:lpstr>
      <vt:lpstr> Bài 2                       MIỀN CỔ TÍCH Văn bản:          EM BÉ THÔNG MINH</vt:lpstr>
      <vt:lpstr>5.10.2021          Bài 2                       MIỀN CỔ TÍCH Văn bản:          EM BÉ THÔNG MINH</vt:lpstr>
      <vt:lpstr> Bài 2                       MIỀN CỔ TÍCH Văn bản:          EM BÉ THÔNG MINH</vt:lpstr>
      <vt:lpstr> Bài 2                       MIỀN CỔ TÍCH Văn bản:          EM BÉ THÔNG MINH</vt:lpstr>
      <vt:lpstr> Bài 2                       MIỀN CỔ TÍCH Văn bản:          EM BÉ THÔNG MINH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5.10.2021          Bài 2                       MIỀN CỔ TÍCH</dc:title>
  <dc:creator>Windows User</dc:creator>
  <cp:lastModifiedBy>Windows User</cp:lastModifiedBy>
  <cp:revision>30</cp:revision>
  <dcterms:created xsi:type="dcterms:W3CDTF">2021-10-04T11:35:36Z</dcterms:created>
  <dcterms:modified xsi:type="dcterms:W3CDTF">2021-10-15T12:41:03Z</dcterms:modified>
</cp:coreProperties>
</file>