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64" r:id="rId3"/>
    <p:sldId id="278" r:id="rId4"/>
    <p:sldId id="257" r:id="rId5"/>
    <p:sldId id="268" r:id="rId6"/>
    <p:sldId id="256" r:id="rId7"/>
    <p:sldId id="280" r:id="rId8"/>
    <p:sldId id="258" r:id="rId9"/>
    <p:sldId id="279" r:id="rId10"/>
    <p:sldId id="261" r:id="rId11"/>
    <p:sldId id="270" r:id="rId12"/>
    <p:sldId id="262" r:id="rId13"/>
    <p:sldId id="27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AFDDFF"/>
    <a:srgbClr val="FFE07D"/>
    <a:srgbClr val="FFC000"/>
    <a:srgbClr val="F4836C"/>
    <a:srgbClr val="F7A797"/>
    <a:srgbClr val="C0E6EA"/>
    <a:srgbClr val="62C8CE"/>
    <a:srgbClr val="1D9EFF"/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8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32" y="48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1249A-3108-4727-B8E4-3DE74000EBE6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2FADA-C060-4865-9A2B-6A686CF8E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3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B708D995-C4CA-461A-9DA9-4AF4A8B796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6FEF72-1775-4210-AC52-62908D50CB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F8D138CB-113B-4A50-A028-81B8FE7A4F2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72DBC8C0-E5D4-42B4-A801-D09D415FE4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GV yêu cầu HS lên đánh máy trực tiếp trên màn hình chiếu: Kích chuột vào ô cần đánh và đánh chữ trên bàn phím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89946-C4A1-4807-8514-C618903C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9A645-7C4D-49C6-BBDA-50B31D45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CAE56-EB9F-4E95-8BB8-FDA3F38E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CA0DE-E040-403A-B7D3-475E559358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184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CBC04-15C7-48C3-9328-4FF2EC64F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F92B9-B0F8-4455-9151-12018918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BF09B-5032-45E9-9558-400368A8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27302-B78B-46CB-A4B5-D647B4924C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479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4B1DE-DEAE-4F32-B46B-EB45200FF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75F96-E8E1-48DA-B35A-B125CCCBC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CD3FE-4A05-46E1-98FD-1C0CCCA4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9D26A-621A-46C7-84CB-FCA83F81C3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721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8D122F-8150-4CD5-8988-71398A4F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6732C4-70B6-4487-BFB7-80807A1B6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E11B60-65A9-4136-AC14-79460FF9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691FB-036C-4C4F-9340-BE76ED63CB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796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B9C2E6B-9A11-4D32-B856-4E4E43881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93BA44-D572-4063-B636-7D8F3AA8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3FC1A40-D3A1-4E1A-8E00-80A09C608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7E087-20C6-476B-9A37-CC69993C1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465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010232E-142B-42CD-A73F-C138197C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124D9C-6CE6-4D08-B259-04B32363B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2BF4AE-6110-4906-8D60-E8130642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7637A-5938-4777-A0DB-A42FA38627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281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CD8623-971B-499C-9F98-C069FDF2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84776D9-077E-4042-AB27-39AE6915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A629EF-A4E9-4B5E-B1F8-2CC7F55A4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E819E-E7E3-4389-B440-DC3FCB82B7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821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710A93-FF1B-412F-85B7-4FEE2703F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DDA3EC-4FE2-4BD2-89AA-FF28B817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109346-FF1E-4A79-BF54-FA5C2F077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49078-FD62-48A8-BF40-9AEF0860C5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02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747069-A169-435B-9890-847CF42FE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8C9574-9444-42BD-B2F2-DBB76004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626A30-B669-4D45-A6C3-BEE5FEEDD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BD24E-2815-42CA-B711-7D2E090315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350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0BD9B-7941-41BA-9FFD-0D8180EA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9D558-54FC-4E90-8ED8-F4E0DA348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D151B-7598-4BBF-80AD-1A47D5D7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04982-8A05-45A4-9A78-181B06C69E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177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67902-A240-4BEC-A140-458D35B0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963CA-5E91-46D3-A9D8-A2E23236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A840-BC13-470E-BCB2-8D8B74D2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D21E4-82AF-41F6-A26D-641FBAA9AA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22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3C52CC-39F9-4C1E-8E68-71FD4111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3B3449-86E4-4E73-A20E-4E147714A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EB1E371-9564-4A3C-B866-8CF4B849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1C7FA-F80E-491E-B117-DF248C3E31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659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E053605-1C90-4038-B3B0-8FFEC91E6A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29A0484-2111-4B7F-999F-8EB7D8E447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928B9-49C4-40F8-94AA-E182E899E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A4FB-6A29-4EFF-A47A-DFDC4E9C4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0363D-7C5F-400E-B666-75878337C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9E7597E-ADED-4AED-87C0-EDFF06A01A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58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/s/ and /ʃ/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5573" y="2362201"/>
            <a:ext cx="7252854" cy="2209800"/>
            <a:chOff x="1070264" y="2362201"/>
            <a:chExt cx="7252854" cy="2209800"/>
          </a:xfrm>
        </p:grpSpPr>
        <p:sp>
          <p:nvSpPr>
            <p:cNvPr id="2" name="Rounded Rectangle 1"/>
            <p:cNvSpPr/>
            <p:nvPr/>
          </p:nvSpPr>
          <p:spPr>
            <a:xfrm>
              <a:off x="1070264" y="2362201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5507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shopping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special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wish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rice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celebrate</a:t>
              </a:r>
            </a:p>
          </p:txBody>
        </p:sp>
      </p:grpSp>
      <p:pic>
        <p:nvPicPr>
          <p:cNvPr id="5" name="Bản sao của B1_39">
            <a:hlinkClick r:id="" action="ppaction://media"/>
            <a:extLst>
              <a:ext uri="{FF2B5EF4-FFF2-40B4-BE49-F238E27FC236}">
                <a16:creationId xmlns:a16="http://schemas.microsoft.com/office/drawing/2014/main" id="{27D3ABE0-BC78-473F-AC8B-C7FBE49B3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398" y="1831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994" y="1763837"/>
            <a:ext cx="4572000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u="sng"/>
              <a:t>Spring</a:t>
            </a:r>
            <a:r>
              <a:rPr lang="en-US" sz="2600"/>
              <a:t> is coming!</a:t>
            </a:r>
          </a:p>
          <a:p>
            <a:pPr>
              <a:lnSpc>
                <a:spcPct val="150000"/>
              </a:lnSpc>
            </a:pPr>
            <a:r>
              <a:rPr lang="en-US" sz="2600"/>
              <a:t>Tet is coming!</a:t>
            </a:r>
          </a:p>
          <a:p>
            <a:pPr>
              <a:lnSpc>
                <a:spcPct val="150000"/>
              </a:lnSpc>
            </a:pPr>
            <a:r>
              <a:rPr lang="en-US" sz="2600" u="sng"/>
              <a:t>She sells </a:t>
            </a:r>
            <a:r>
              <a:rPr lang="en-US" sz="2600"/>
              <a:t>peach flowers. </a:t>
            </a:r>
          </a:p>
          <a:p>
            <a:pPr>
              <a:lnSpc>
                <a:spcPct val="150000"/>
              </a:lnSpc>
            </a:pPr>
            <a:r>
              <a:rPr lang="en-US" sz="2600"/>
              <a:t>Her cheeks </a:t>
            </a:r>
            <a:r>
              <a:rPr lang="en-US" sz="2600" u="sng"/>
              <a:t>shine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/>
              <a:t>Her eyes </a:t>
            </a:r>
            <a:r>
              <a:rPr lang="en-US" sz="2600" u="sng"/>
              <a:t>smile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/>
              <a:t>Her </a:t>
            </a:r>
            <a:r>
              <a:rPr lang="en-US" sz="2600" u="sng"/>
              <a:t>smile</a:t>
            </a:r>
            <a:r>
              <a:rPr lang="en-US" sz="2600"/>
              <a:t> is </a:t>
            </a:r>
            <a:r>
              <a:rPr lang="en-US" sz="2600" u="sng"/>
              <a:t>shy</a:t>
            </a:r>
            <a:r>
              <a:rPr lang="en-US" sz="2600"/>
              <a:t>.</a:t>
            </a:r>
          </a:p>
          <a:p>
            <a:pPr>
              <a:lnSpc>
                <a:spcPct val="150000"/>
              </a:lnSpc>
            </a:pPr>
            <a:r>
              <a:rPr lang="en-US" sz="2600" u="sng"/>
              <a:t>She</a:t>
            </a:r>
            <a:r>
              <a:rPr lang="en-US" sz="2600"/>
              <a:t> </a:t>
            </a:r>
            <a:r>
              <a:rPr lang="en-US" sz="2600" u="sng"/>
              <a:t>sells</a:t>
            </a:r>
            <a:r>
              <a:rPr lang="en-US" sz="2600"/>
              <a:t> peach flowers.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6" y="331090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5527" y="2605211"/>
            <a:ext cx="5738473" cy="3452109"/>
          </a:xfrm>
          <a:prstGeom prst="rect">
            <a:avLst/>
          </a:prstGeom>
        </p:spPr>
      </p:pic>
      <p:pic>
        <p:nvPicPr>
          <p:cNvPr id="2" name="Bản sao của B1_40">
            <a:hlinkClick r:id="" action="ppaction://media"/>
            <a:extLst>
              <a:ext uri="{FF2B5EF4-FFF2-40B4-BE49-F238E27FC236}">
                <a16:creationId xmlns:a16="http://schemas.microsoft.com/office/drawing/2014/main" id="{7FD977A1-9F3C-43ED-809C-B55EE6329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889" y="4550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68"/>
            <a:ext cx="8533559" cy="280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7252855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071381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89781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54375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9" y="4096900"/>
            <a:ext cx="399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4930817"/>
            <a:ext cx="3876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130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/s/ and /ʃ/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poem. Pay attention to the sounds /s/ and /ʃ/ in the underlined words.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567" y="5508517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>
            <a:extLst>
              <a:ext uri="{FF2B5EF4-FFF2-40B4-BE49-F238E27FC236}">
                <a16:creationId xmlns:a16="http://schemas.microsoft.com/office/drawing/2014/main" id="{742CFF02-7009-4C31-8D87-2C5981584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58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099" name="Group 43">
            <a:extLst>
              <a:ext uri="{FF2B5EF4-FFF2-40B4-BE49-F238E27FC236}">
                <a16:creationId xmlns:a16="http://schemas.microsoft.com/office/drawing/2014/main" id="{98A687C4-E5B0-4C76-8A75-6EE319CD0AEC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590800"/>
            <a:ext cx="5181600" cy="1676400"/>
            <a:chOff x="2112" y="2208"/>
            <a:chExt cx="3264" cy="1056"/>
          </a:xfrm>
        </p:grpSpPr>
        <p:sp>
          <p:nvSpPr>
            <p:cNvPr id="4115" name="AutoShape 42">
              <a:extLst>
                <a:ext uri="{FF2B5EF4-FFF2-40B4-BE49-F238E27FC236}">
                  <a16:creationId xmlns:a16="http://schemas.microsoft.com/office/drawing/2014/main" id="{AD539D89-F5F3-4252-BEEA-4E8FA1588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208"/>
              <a:ext cx="3264" cy="1056"/>
            </a:xfrm>
            <a:prstGeom prst="irregularSeal2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5B8B7"/>
                </a:gs>
              </a:gsLst>
              <a:lin ang="5400000" scaled="1"/>
            </a:gradFill>
            <a:ln w="12700">
              <a:solidFill>
                <a:srgbClr val="D99594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6" name="Rectangle 29">
              <a:extLst>
                <a:ext uri="{FF2B5EF4-FFF2-40B4-BE49-F238E27FC236}">
                  <a16:creationId xmlns:a16="http://schemas.microsoft.com/office/drawing/2014/main" id="{E216DFDE-E063-40ED-B481-54EBB6F55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464"/>
              <a:ext cx="1920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Things  and activities  at Tet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01" name="Line 56">
            <a:extLst>
              <a:ext uri="{FF2B5EF4-FFF2-40B4-BE49-F238E27FC236}">
                <a16:creationId xmlns:a16="http://schemas.microsoft.com/office/drawing/2014/main" id="{02ED85AB-AE28-4D49-8B4F-9F9786917F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1600200"/>
            <a:ext cx="457200" cy="1295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2" name="Line 57">
            <a:extLst>
              <a:ext uri="{FF2B5EF4-FFF2-40B4-BE49-F238E27FC236}">
                <a16:creationId xmlns:a16="http://schemas.microsoft.com/office/drawing/2014/main" id="{5C2B4D79-1172-43E0-99CE-264EE5F94A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2286000"/>
            <a:ext cx="533400" cy="533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3" name="Line 58">
            <a:extLst>
              <a:ext uri="{FF2B5EF4-FFF2-40B4-BE49-F238E27FC236}">
                <a16:creationId xmlns:a16="http://schemas.microsoft.com/office/drawing/2014/main" id="{A6249EE0-6DAE-4424-A8CA-B06333313A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05000" y="2819400"/>
            <a:ext cx="114300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4" name="Line 59">
            <a:extLst>
              <a:ext uri="{FF2B5EF4-FFF2-40B4-BE49-F238E27FC236}">
                <a16:creationId xmlns:a16="http://schemas.microsoft.com/office/drawing/2014/main" id="{1A47C2BD-4C87-4B9A-B78E-3DA4FED616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3810000"/>
            <a:ext cx="14478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5" name="Line 60">
            <a:extLst>
              <a:ext uri="{FF2B5EF4-FFF2-40B4-BE49-F238E27FC236}">
                <a16:creationId xmlns:a16="http://schemas.microsoft.com/office/drawing/2014/main" id="{5E973647-B0C2-4932-8671-C2233E8534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114800"/>
            <a:ext cx="1295400" cy="1219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6" name="Line 61">
            <a:extLst>
              <a:ext uri="{FF2B5EF4-FFF2-40B4-BE49-F238E27FC236}">
                <a16:creationId xmlns:a16="http://schemas.microsoft.com/office/drawing/2014/main" id="{65D3D3F0-EF89-4D4B-8A27-760142074F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4191000"/>
            <a:ext cx="1066800" cy="1600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7" name="Line 62">
            <a:extLst>
              <a:ext uri="{FF2B5EF4-FFF2-40B4-BE49-F238E27FC236}">
                <a16:creationId xmlns:a16="http://schemas.microsoft.com/office/drawing/2014/main" id="{335B4E83-5A5E-4497-9054-AECA3901D5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0" y="4038600"/>
            <a:ext cx="16002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30A4015-9642-43C3-90C9-0874B3FA4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825" y="863600"/>
            <a:ext cx="3825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Cook special food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3CBB7757-7573-4098-BDFF-634F17895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778000"/>
            <a:ext cx="30956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 to a pagoda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30956F59-7394-4DA2-9142-B2C73D64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267200"/>
            <a:ext cx="36687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 lucky money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A2863B83-7AE6-4B3E-AA88-174336D64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334000"/>
            <a:ext cx="2819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 relatives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987FAAE6-F712-429B-AD59-E5F05E019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664200"/>
            <a:ext cx="38274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the furniture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FA538E94-1AB5-4314-896A-4DD49681F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495800"/>
            <a:ext cx="4032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Decorate our house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F9552D06-E83A-41DD-A97B-99B47EF0A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981200"/>
            <a:ext cx="34369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 fireworks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>
            <a:extLst>
              <a:ext uri="{FF2B5EF4-FFF2-40B4-BE49-F238E27FC236}">
                <a16:creationId xmlns:a16="http://schemas.microsoft.com/office/drawing/2014/main" id="{FE944FB7-341F-437E-8E3A-BAF91D0B8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757363"/>
            <a:ext cx="434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en-US" sz="2800" dirty="0">
                <a:solidFill>
                  <a:srgbClr val="F16649"/>
                </a:solidFill>
                <a:latin typeface="Calibri" panose="020F0502020204030204"/>
                <a:cs typeface="+mn-cs"/>
              </a:rPr>
              <a:t>wish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:</a:t>
            </a:r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8BA9610D-312C-4FB5-89F3-638EBD7A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055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noProof="0" dirty="0">
                <a:solidFill>
                  <a:prstClr val="black"/>
                </a:solidFill>
                <a:latin typeface="+mj-lt"/>
              </a:rPr>
              <a:t>điều ước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9973B6A8-78E0-4181-BDCF-0499C77DA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317750"/>
            <a:ext cx="3976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(to) hang 		:</a:t>
            </a:r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F49EE913-44CD-4303-A87A-6E263FA6D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317750"/>
            <a:ext cx="1063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Treo</a:t>
            </a:r>
          </a:p>
        </p:txBody>
      </p:sp>
      <p:sp>
        <p:nvSpPr>
          <p:cNvPr id="4106" name="Rectangle 10">
            <a:extLst>
              <a:ext uri="{FF2B5EF4-FFF2-40B4-BE49-F238E27FC236}">
                <a16:creationId xmlns:a16="http://schemas.microsoft.com/office/drawing/2014/main" id="{F78BDDFD-75B5-48C6-ACEE-6995ADA34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913063"/>
            <a:ext cx="39766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rubbish			:</a:t>
            </a:r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89C11531-9E6E-47D1-BE72-620794764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4063" y="2851150"/>
            <a:ext cx="9286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Rác</a:t>
            </a:r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9C595EED-19C5-450C-BBF8-3CE2D388A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586163"/>
            <a:ext cx="419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should			:</a:t>
            </a:r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id="{CD0088D5-849A-488B-9820-258121CFA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3508375"/>
            <a:ext cx="950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3" grpId="0"/>
      <p:bldP spid="4104" grpId="0"/>
      <p:bldP spid="4105" grpId="0"/>
      <p:bldP spid="4106" grpId="0"/>
      <p:bldP spid="4107" grpId="0"/>
      <p:bldP spid="4108" grpId="0"/>
      <p:bldP spid="4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7" y="2047234"/>
            <a:ext cx="2253300" cy="1810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42" y="2341222"/>
            <a:ext cx="2056900" cy="1446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57" y="2140044"/>
            <a:ext cx="2387872" cy="1593832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41931" y="3877161"/>
            <a:ext cx="1493887" cy="461665"/>
            <a:chOff x="1685581" y="5618602"/>
            <a:chExt cx="1493887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638504" y="3877159"/>
            <a:ext cx="1493887" cy="461665"/>
            <a:chOff x="1685581" y="5618602"/>
            <a:chExt cx="1493887" cy="4616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735077" y="3877158"/>
            <a:ext cx="1493887" cy="461665"/>
            <a:chOff x="1685581" y="5618602"/>
            <a:chExt cx="1493887" cy="4616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5771" y="4628764"/>
            <a:ext cx="2511020" cy="166185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02" y="4519698"/>
            <a:ext cx="2577322" cy="1711802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2067517" y="6285231"/>
            <a:ext cx="1493887" cy="461665"/>
            <a:chOff x="1685581" y="5618602"/>
            <a:chExt cx="1493887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5778735" y="6285231"/>
            <a:ext cx="1493887" cy="461665"/>
            <a:chOff x="1685581" y="5618602"/>
            <a:chExt cx="1493887" cy="4616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250710" y="1205345"/>
            <a:ext cx="8642580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82919" y="1281801"/>
            <a:ext cx="109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12269" y="1298863"/>
            <a:ext cx="88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159188" y="1292788"/>
            <a:ext cx="1577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61479" y="1285256"/>
            <a:ext cx="177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272622" y="1292788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furniture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B7B50-C756-4AE1-AE5D-96466BBBE0C7}"/>
              </a:ext>
            </a:extLst>
          </p:cNvPr>
          <p:cNvSpPr txBox="1"/>
          <p:nvPr/>
        </p:nvSpPr>
        <p:spPr>
          <a:xfrm>
            <a:off x="541931" y="3877158"/>
            <a:ext cx="164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fireworks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EE344A-9CD6-4D3E-8E14-310995D5A9C3}"/>
              </a:ext>
            </a:extLst>
          </p:cNvPr>
          <p:cNvSpPr txBox="1"/>
          <p:nvPr/>
        </p:nvSpPr>
        <p:spPr>
          <a:xfrm>
            <a:off x="3435743" y="3877158"/>
            <a:ext cx="198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special food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99FC79-D2B1-4672-BEC6-2835D173E377}"/>
              </a:ext>
            </a:extLst>
          </p:cNvPr>
          <p:cNvSpPr txBox="1"/>
          <p:nvPr/>
        </p:nvSpPr>
        <p:spPr>
          <a:xfrm>
            <a:off x="6885320" y="3877157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fun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FB2073-463F-47EF-8DD1-63C9EB34A2D3}"/>
              </a:ext>
            </a:extLst>
          </p:cNvPr>
          <p:cNvSpPr txBox="1"/>
          <p:nvPr/>
        </p:nvSpPr>
        <p:spPr>
          <a:xfrm>
            <a:off x="2372631" y="6284725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wish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2E8D36-6046-409D-90E2-82BA75A46156}"/>
              </a:ext>
            </a:extLst>
          </p:cNvPr>
          <p:cNvSpPr txBox="1"/>
          <p:nvPr/>
        </p:nvSpPr>
        <p:spPr>
          <a:xfrm>
            <a:off x="5587212" y="6284724"/>
            <a:ext cx="1608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16649"/>
                </a:solidFill>
              </a:rPr>
              <a:t>furniture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6" grpId="0"/>
      <p:bldP spid="37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1845E6C-1208-4733-9AC8-A583DC549B8A}"/>
              </a:ext>
            </a:extLst>
          </p:cNvPr>
          <p:cNvCxnSpPr/>
          <p:nvPr/>
        </p:nvCxnSpPr>
        <p:spPr>
          <a:xfrm>
            <a:off x="3470798" y="6308202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C667F89-FB79-40A4-9E0D-D19F3199E4C6}"/>
              </a:ext>
            </a:extLst>
          </p:cNvPr>
          <p:cNvCxnSpPr/>
          <p:nvPr/>
        </p:nvCxnSpPr>
        <p:spPr>
          <a:xfrm>
            <a:off x="3485223" y="5555847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D39CA25-255F-4566-AED7-D6C9DF8A4326}"/>
              </a:ext>
            </a:extLst>
          </p:cNvPr>
          <p:cNvCxnSpPr/>
          <p:nvPr/>
        </p:nvCxnSpPr>
        <p:spPr>
          <a:xfrm>
            <a:off x="3455019" y="4768770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692B2ED-1D67-499C-9B46-EBB7799A12B9}"/>
              </a:ext>
            </a:extLst>
          </p:cNvPr>
          <p:cNvCxnSpPr/>
          <p:nvPr/>
        </p:nvCxnSpPr>
        <p:spPr>
          <a:xfrm>
            <a:off x="3469444" y="4016415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F132449-5DC7-47E2-80E2-2399B260FBE5}"/>
              </a:ext>
            </a:extLst>
          </p:cNvPr>
          <p:cNvCxnSpPr/>
          <p:nvPr/>
        </p:nvCxnSpPr>
        <p:spPr>
          <a:xfrm>
            <a:off x="3457869" y="3240911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B8ED80-31A6-4216-AC37-5F52D61E7F90}"/>
              </a:ext>
            </a:extLst>
          </p:cNvPr>
          <p:cNvCxnSpPr>
            <a:cxnSpLocks/>
          </p:cNvCxnSpPr>
          <p:nvPr/>
        </p:nvCxnSpPr>
        <p:spPr>
          <a:xfrm>
            <a:off x="3485223" y="2453833"/>
            <a:ext cx="2286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A3ECE21-1465-413D-B33F-C3C257584D23}"/>
              </a:ext>
            </a:extLst>
          </p:cNvPr>
          <p:cNvGrpSpPr/>
          <p:nvPr/>
        </p:nvGrpSpPr>
        <p:grpSpPr>
          <a:xfrm rot="21600000">
            <a:off x="5687879" y="4494466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E00F9E3-AD54-4E07-B59B-2B8109AD932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6789C86-F28C-4D70-A86B-69EDC9A859AE}"/>
                </a:ext>
              </a:extLst>
            </p:cNvPr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0511105-E71A-412A-A5DF-3BF88D01B856}"/>
              </a:ext>
            </a:extLst>
          </p:cNvPr>
          <p:cNvGrpSpPr/>
          <p:nvPr/>
        </p:nvGrpSpPr>
        <p:grpSpPr>
          <a:xfrm>
            <a:off x="5715821" y="598200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1227A7B-F7BF-4986-AC80-0B520523A5D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77BB76F-7CD2-4800-88B2-582D8C1E0DA9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7284B2-5054-48B4-BA3E-0A2C0B43E158}"/>
              </a:ext>
            </a:extLst>
          </p:cNvPr>
          <p:cNvGrpSpPr/>
          <p:nvPr/>
        </p:nvGrpSpPr>
        <p:grpSpPr>
          <a:xfrm rot="21600000">
            <a:off x="5679452" y="5251454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825588C-ACF7-4FD3-9764-D1BC4B6F7B48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C8E0CAF-1A00-40BC-99B1-6EBA310FAD2D}"/>
                </a:ext>
              </a:extLst>
            </p:cNvPr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86F0916-1855-4084-8951-BAEC9E77F0A7}"/>
              </a:ext>
            </a:extLst>
          </p:cNvPr>
          <p:cNvGrpSpPr/>
          <p:nvPr/>
        </p:nvGrpSpPr>
        <p:grpSpPr>
          <a:xfrm>
            <a:off x="5596323" y="3719950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89A1618-7ED3-4564-B277-42DF9BD78C7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EC95C7C-C7B4-424B-95D5-1865622C1985}"/>
                </a:ext>
              </a:extLst>
            </p:cNvPr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D37EEAD-D689-43AA-92E2-17D3E22A5495}"/>
              </a:ext>
            </a:extLst>
          </p:cNvPr>
          <p:cNvGrpSpPr/>
          <p:nvPr/>
        </p:nvGrpSpPr>
        <p:grpSpPr>
          <a:xfrm rot="21600000">
            <a:off x="5715820" y="2954828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9F36B64-F07A-4D97-8BE1-3A7600CA414E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A824A51-9D99-49F1-A9ED-41D52365AC2D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e. </a:t>
              </a:r>
              <a:r>
                <a:rPr lang="en-US" sz="2800"/>
                <a:t>relatives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8D3F031-E3D8-41EF-B4BF-17F4C2F31FF6}"/>
              </a:ext>
            </a:extLst>
          </p:cNvPr>
          <p:cNvGrpSpPr/>
          <p:nvPr/>
        </p:nvGrpSpPr>
        <p:grpSpPr>
          <a:xfrm>
            <a:off x="5715819" y="2156277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9EBDCF3-1332-4D8F-B08C-05AA1E6F23CB}"/>
                </a:ext>
              </a:extLst>
            </p:cNvPr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2575902-9C62-4806-BB68-B131EC04302F}"/>
                </a:ext>
              </a:extLst>
            </p:cNvPr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2" y="184913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39436" y="1392382"/>
          <a:ext cx="3920836" cy="534092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92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Verbs</a:t>
                      </a:r>
                    </a:p>
                  </a:txBody>
                  <a:tcPr anchor="ctr">
                    <a:solidFill>
                      <a:srgbClr val="F166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907972" y="1399309"/>
          <a:ext cx="3920836" cy="53409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2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667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Nouns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141614" y="2171832"/>
            <a:ext cx="2389909" cy="592281"/>
            <a:chOff x="1132609" y="2556164"/>
            <a:chExt cx="2389909" cy="592281"/>
          </a:xfrm>
        </p:grpSpPr>
        <p:sp>
          <p:nvSpPr>
            <p:cNvPr id="3" name="Rectangle 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1. </a:t>
              </a:r>
              <a:r>
                <a:rPr lang="en-US" sz="2800"/>
                <a:t>have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24736" y="2959826"/>
            <a:ext cx="2389909" cy="592281"/>
            <a:chOff x="1132609" y="2556164"/>
            <a:chExt cx="2389909" cy="592281"/>
          </a:xfrm>
        </p:grpSpPr>
        <p:sp>
          <p:nvSpPr>
            <p:cNvPr id="31" name="Rectangle 3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2. </a:t>
              </a:r>
              <a:r>
                <a:rPr lang="en-US" sz="2800"/>
                <a:t>visit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4736" y="3742925"/>
            <a:ext cx="2389909" cy="592281"/>
            <a:chOff x="1132609" y="2556164"/>
            <a:chExt cx="2389909" cy="592281"/>
          </a:xfrm>
        </p:grpSpPr>
        <p:sp>
          <p:nvSpPr>
            <p:cNvPr id="34" name="Rectangle 33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3. </a:t>
              </a:r>
              <a:r>
                <a:rPr lang="en-US" sz="2800"/>
                <a:t>give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24736" y="4484329"/>
            <a:ext cx="2370072" cy="592281"/>
            <a:chOff x="1152446" y="2556164"/>
            <a:chExt cx="2370072" cy="592281"/>
          </a:xfrm>
        </p:grpSpPr>
        <p:sp>
          <p:nvSpPr>
            <p:cNvPr id="37" name="Rectangle 36"/>
            <p:cNvSpPr/>
            <p:nvPr/>
          </p:nvSpPr>
          <p:spPr>
            <a:xfrm>
              <a:off x="1152446" y="2556164"/>
              <a:ext cx="2370072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4. </a:t>
              </a:r>
              <a:r>
                <a:rPr lang="en-US" sz="2800"/>
                <a:t>make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06669" y="5252172"/>
            <a:ext cx="2389909" cy="592281"/>
            <a:chOff x="1132609" y="2556164"/>
            <a:chExt cx="2389909" cy="592281"/>
          </a:xfrm>
        </p:grpSpPr>
        <p:sp>
          <p:nvSpPr>
            <p:cNvPr id="40" name="Rectangle 39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7A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88472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5. </a:t>
              </a:r>
              <a:r>
                <a:rPr lang="en-US" sz="2800"/>
                <a:t>clean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06669" y="5982938"/>
            <a:ext cx="2389909" cy="592281"/>
            <a:chOff x="1132609" y="2556164"/>
            <a:chExt cx="2389909" cy="592281"/>
          </a:xfrm>
        </p:grpSpPr>
        <p:sp>
          <p:nvSpPr>
            <p:cNvPr id="43" name="Rectangle 42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48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6. </a:t>
              </a:r>
              <a:r>
                <a:rPr lang="en-US" sz="2800"/>
                <a:t>watch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 rot="21600000">
            <a:off x="5667097" y="2154725"/>
            <a:ext cx="2431474" cy="592281"/>
            <a:chOff x="1091044" y="2556164"/>
            <a:chExt cx="2431474" cy="592281"/>
          </a:xfrm>
          <a:solidFill>
            <a:srgbClr val="FFC000"/>
          </a:solidFill>
        </p:grpSpPr>
        <p:sp>
          <p:nvSpPr>
            <p:cNvPr id="46" name="Rectangle 45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1044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a. </a:t>
              </a:r>
              <a:r>
                <a:rPr lang="en-US" sz="2800" dirty="0"/>
                <a:t>a wish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722748" y="2959565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49" name="Rectangle 48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b. </a:t>
              </a:r>
              <a:r>
                <a:rPr lang="en-US" sz="2800"/>
                <a:t>fireworks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 rot="21600000">
            <a:off x="5679452" y="3719951"/>
            <a:ext cx="2466109" cy="592281"/>
            <a:chOff x="1091044" y="2556164"/>
            <a:chExt cx="2466109" cy="592281"/>
          </a:xfrm>
          <a:solidFill>
            <a:srgbClr val="FFC000"/>
          </a:solidFill>
        </p:grpSpPr>
        <p:sp>
          <p:nvSpPr>
            <p:cNvPr id="52" name="Rectangle 51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91044" y="2621761"/>
              <a:ext cx="2466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c. </a:t>
              </a:r>
              <a:r>
                <a:rPr lang="en-US" sz="2800" dirty="0"/>
                <a:t>the furniture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1128" y="4494467"/>
            <a:ext cx="2642755" cy="592281"/>
            <a:chOff x="1000990" y="2556164"/>
            <a:chExt cx="2642755" cy="592281"/>
          </a:xfrm>
          <a:solidFill>
            <a:srgbClr val="FFC000"/>
          </a:solidFill>
        </p:grpSpPr>
        <p:sp>
          <p:nvSpPr>
            <p:cNvPr id="55" name="Rectangle 54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0990" y="2597304"/>
              <a:ext cx="2642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d. </a:t>
              </a:r>
              <a:r>
                <a:rPr lang="en-US" sz="2800" dirty="0"/>
                <a:t>lucky money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21600000">
            <a:off x="5721017" y="5243322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58" name="Rectangle 57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solidFill>
              <a:srgbClr val="F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e. </a:t>
              </a:r>
              <a:r>
                <a:rPr lang="en-US" sz="2800" dirty="0"/>
                <a:t>relatives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21017" y="5979369"/>
            <a:ext cx="2389909" cy="592281"/>
            <a:chOff x="1132609" y="2556164"/>
            <a:chExt cx="2389909" cy="592281"/>
          </a:xfrm>
          <a:solidFill>
            <a:srgbClr val="FFC000"/>
          </a:solidFill>
        </p:grpSpPr>
        <p:sp>
          <p:nvSpPr>
            <p:cNvPr id="61" name="Rectangle 60"/>
            <p:cNvSpPr/>
            <p:nvPr/>
          </p:nvSpPr>
          <p:spPr>
            <a:xfrm>
              <a:off x="1132609" y="2556164"/>
              <a:ext cx="2389909" cy="592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88473" y="2608118"/>
              <a:ext cx="2067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f. </a:t>
              </a:r>
              <a:r>
                <a:rPr lang="en-US" sz="2800"/>
                <a:t>fun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3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3.7037E-6 L -0.00017 -0.5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0017 -0.3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4.44444E-6 -0.11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5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00035 0.222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113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00018 0.440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199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033 0.3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3278" y="183757"/>
            <a:ext cx="81057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1155426" y="1245973"/>
            <a:ext cx="669778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09133" y="133514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shopping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92700" y="1339491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celebrate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5437" y="133502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clean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02990" y="1335026"/>
            <a:ext cx="147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67140" y="1333416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peach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0828" y="24222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275658" y="2415740"/>
            <a:ext cx="228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Viet Nam, we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0828" y="31408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0828" y="39085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75658" y="3899883"/>
            <a:ext cx="494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should help their parents to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0828" y="47670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75658" y="4758367"/>
            <a:ext cx="249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do a lot of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0828" y="55689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75658" y="5568988"/>
            <a:ext cx="433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mother usually cooks special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75658" y="3119867"/>
            <a:ext cx="483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Tet, we decorate our houses with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C2061-0C48-490A-8CE2-765311500D4E}"/>
              </a:ext>
            </a:extLst>
          </p:cNvPr>
          <p:cNvSpPr txBox="1"/>
          <p:nvPr/>
        </p:nvSpPr>
        <p:spPr>
          <a:xfrm>
            <a:off x="3313089" y="2417593"/>
            <a:ext cx="471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celebrate</a:t>
            </a:r>
            <a:r>
              <a:rPr lang="en-US" sz="2400" dirty="0"/>
              <a:t> Tet in January or February.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3DEF76-02E7-46C6-AA3F-28795C999C45}"/>
              </a:ext>
            </a:extLst>
          </p:cNvPr>
          <p:cNvGrpSpPr/>
          <p:nvPr/>
        </p:nvGrpSpPr>
        <p:grpSpPr>
          <a:xfrm>
            <a:off x="3353729" y="2424342"/>
            <a:ext cx="4437380" cy="461665"/>
            <a:chOff x="3353729" y="2424342"/>
            <a:chExt cx="4437380" cy="461665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8D89AD-C6B6-44DE-BBDB-524E04832B1C}"/>
                </a:ext>
              </a:extLst>
            </p:cNvPr>
            <p:cNvSpPr txBox="1"/>
            <p:nvPr/>
          </p:nvSpPr>
          <p:spPr>
            <a:xfrm>
              <a:off x="4268129" y="2424342"/>
              <a:ext cx="35229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Tet in January or February.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156A670-8BB7-4587-B35D-7A248F60AEC7}"/>
              </a:ext>
            </a:extLst>
          </p:cNvPr>
          <p:cNvGrpSpPr/>
          <p:nvPr/>
        </p:nvGrpSpPr>
        <p:grpSpPr>
          <a:xfrm>
            <a:off x="5862324" y="3126616"/>
            <a:ext cx="2177050" cy="461665"/>
            <a:chOff x="3353729" y="2424342"/>
            <a:chExt cx="2177050" cy="46166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6074F22-A5A3-423D-A654-F2AF5A54A88D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1C28CC-8593-4B53-BE7C-6584074176D0}"/>
                </a:ext>
              </a:extLst>
            </p:cNvPr>
            <p:cNvSpPr txBox="1"/>
            <p:nvPr/>
          </p:nvSpPr>
          <p:spPr>
            <a:xfrm>
              <a:off x="4268129" y="2424342"/>
              <a:ext cx="12626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flowers.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EB64774-11EE-47F7-A63B-15A9CE98BE1E}"/>
              </a:ext>
            </a:extLst>
          </p:cNvPr>
          <p:cNvSpPr txBox="1"/>
          <p:nvPr/>
        </p:nvSpPr>
        <p:spPr>
          <a:xfrm>
            <a:off x="5791725" y="3113118"/>
            <a:ext cx="2004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peach</a:t>
            </a:r>
            <a:r>
              <a:rPr lang="en-US" sz="2400" dirty="0"/>
              <a:t> flowers.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C7054B9-A1C3-4040-8CBE-F6A22E56EBAE}"/>
              </a:ext>
            </a:extLst>
          </p:cNvPr>
          <p:cNvGrpSpPr/>
          <p:nvPr/>
        </p:nvGrpSpPr>
        <p:grpSpPr>
          <a:xfrm>
            <a:off x="5959576" y="3914511"/>
            <a:ext cx="2918922" cy="461665"/>
            <a:chOff x="3353729" y="2424342"/>
            <a:chExt cx="2918922" cy="46166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1A9CF56-8B01-4CC2-B241-49E53A8A6AD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EF96AB0-FBA7-4B02-9AF0-902B980CFD6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their houses.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2CAA2CF-9301-4A03-88D3-DE8E1B2AA43D}"/>
              </a:ext>
            </a:extLst>
          </p:cNvPr>
          <p:cNvSpPr txBox="1"/>
          <p:nvPr/>
        </p:nvSpPr>
        <p:spPr>
          <a:xfrm>
            <a:off x="5888977" y="3901013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clean </a:t>
            </a:r>
            <a:r>
              <a:rPr lang="en-US" sz="2400" dirty="0"/>
              <a:t>their houses.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BCE90B1-3BE6-4520-8A0D-B5DA5B1E3FF6}"/>
              </a:ext>
            </a:extLst>
          </p:cNvPr>
          <p:cNvGrpSpPr/>
          <p:nvPr/>
        </p:nvGrpSpPr>
        <p:grpSpPr>
          <a:xfrm>
            <a:off x="3578457" y="4758040"/>
            <a:ext cx="2918922" cy="461665"/>
            <a:chOff x="3353729" y="2424342"/>
            <a:chExt cx="2918922" cy="461665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5C8A62E-AB5F-4466-9930-A02720B3FCA7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FAB1043-1654-434A-B84F-68243ADFBB59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before Tet.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3816C18-5D74-4BF3-A526-38C7E3F75B7E}"/>
              </a:ext>
            </a:extLst>
          </p:cNvPr>
          <p:cNvSpPr txBox="1"/>
          <p:nvPr/>
        </p:nvSpPr>
        <p:spPr>
          <a:xfrm>
            <a:off x="3498448" y="4758366"/>
            <a:ext cx="2742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shopping </a:t>
            </a:r>
            <a:r>
              <a:rPr lang="en-US" sz="2400" dirty="0"/>
              <a:t>before Tet.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38A1309-E4EF-489C-8736-57D19265B436}"/>
              </a:ext>
            </a:extLst>
          </p:cNvPr>
          <p:cNvGrpSpPr/>
          <p:nvPr/>
        </p:nvGrpSpPr>
        <p:grpSpPr>
          <a:xfrm>
            <a:off x="5454117" y="5569822"/>
            <a:ext cx="2918922" cy="461665"/>
            <a:chOff x="3353729" y="2424342"/>
            <a:chExt cx="2918922" cy="46166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4A3420-3075-44BC-B499-2D4A4853C12C}"/>
                </a:ext>
              </a:extLst>
            </p:cNvPr>
            <p:cNvCxnSpPr/>
            <p:nvPr/>
          </p:nvCxnSpPr>
          <p:spPr>
            <a:xfrm>
              <a:off x="3353729" y="2746930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6A4ED0-9CE8-4D3D-965E-46F7A4FF28D5}"/>
                </a:ext>
              </a:extLst>
            </p:cNvPr>
            <p:cNvSpPr txBox="1"/>
            <p:nvPr/>
          </p:nvSpPr>
          <p:spPr>
            <a:xfrm>
              <a:off x="4268128" y="2424342"/>
              <a:ext cx="2004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during Tet.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FEB4DA7C-F93F-400C-9514-1F3E4EF74CF1}"/>
              </a:ext>
            </a:extLst>
          </p:cNvPr>
          <p:cNvSpPr txBox="1"/>
          <p:nvPr/>
        </p:nvSpPr>
        <p:spPr>
          <a:xfrm>
            <a:off x="5374108" y="5570148"/>
            <a:ext cx="2159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food </a:t>
            </a:r>
            <a:r>
              <a:rPr lang="en-US" sz="2400" dirty="0"/>
              <a:t>during Tet.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35" grpId="0"/>
      <p:bldP spid="33" grpId="0"/>
      <p:bldP spid="4" grpId="0"/>
      <p:bldP spid="44" grpId="0"/>
      <p:bldP spid="58" grpId="0"/>
      <p:bldP spid="62" grpId="0"/>
      <p:bldP spid="7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863</TotalTime>
  <Words>430</Words>
  <Application>Microsoft Office PowerPoint</Application>
  <PresentationFormat>On-screen Show (4:3)</PresentationFormat>
  <Paragraphs>107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</cp:lastModifiedBy>
  <cp:revision>76</cp:revision>
  <dcterms:created xsi:type="dcterms:W3CDTF">2020-12-09T02:04:09Z</dcterms:created>
  <dcterms:modified xsi:type="dcterms:W3CDTF">2021-11-29T00:29:18Z</dcterms:modified>
</cp:coreProperties>
</file>