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76" r:id="rId7"/>
    <p:sldId id="260" r:id="rId8"/>
    <p:sldId id="261" r:id="rId9"/>
    <p:sldId id="274" r:id="rId10"/>
    <p:sldId id="27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47A69"/>
    <a:srgbClr val="EE3016"/>
    <a:srgbClr val="92DBF8"/>
    <a:srgbClr val="6ECFF6"/>
    <a:srgbClr val="FAC5BE"/>
    <a:srgbClr val="F8ACA2"/>
    <a:srgbClr val="F09456"/>
    <a:srgbClr val="F490AD"/>
    <a:srgbClr val="EF5F88"/>
    <a:srgbClr val="3BBE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5501" autoAdjust="0"/>
  </p:normalViewPr>
  <p:slideViewPr>
    <p:cSldViewPr snapToGrid="0" showGuides="1">
      <p:cViewPr varScale="1">
        <p:scale>
          <a:sx n="89" d="100"/>
          <a:sy n="89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C65-3B19-4F29-ADFE-57DAA0C24C8E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70F-AFEC-471E-A311-809C45BF8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75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C65-3B19-4F29-ADFE-57DAA0C24C8E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70F-AFEC-471E-A311-809C45BF8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957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C65-3B19-4F29-ADFE-57DAA0C24C8E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70F-AFEC-471E-A311-809C45BF8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44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C65-3B19-4F29-ADFE-57DAA0C24C8E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70F-AFEC-471E-A311-809C45BF8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163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C65-3B19-4F29-ADFE-57DAA0C24C8E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70F-AFEC-471E-A311-809C45BF8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78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C65-3B19-4F29-ADFE-57DAA0C24C8E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70F-AFEC-471E-A311-809C45BF8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136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C65-3B19-4F29-ADFE-57DAA0C24C8E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70F-AFEC-471E-A311-809C45BF8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04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C65-3B19-4F29-ADFE-57DAA0C24C8E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70F-AFEC-471E-A311-809C45BF8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41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C65-3B19-4F29-ADFE-57DAA0C24C8E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70F-AFEC-471E-A311-809C45BF8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823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C65-3B19-4F29-ADFE-57DAA0C24C8E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70F-AFEC-471E-A311-809C45BF8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526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C65-3B19-4F29-ADFE-57DAA0C24C8E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70F-AFEC-471E-A311-809C45BF8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95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BC65-3B19-4F29-ADFE-57DAA0C24C8E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B070F-AFEC-471E-A311-809C45BF8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62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microsoft.com/office/2007/relationships/media" Target="../media/media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7068"/>
            <a:ext cx="8533559" cy="280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0982"/>
            <a:ext cx="7252855" cy="4052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xmlns="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70" y="2515478"/>
            <a:ext cx="4491358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867" y="1833767"/>
            <a:ext cx="7872414" cy="5171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3451" y="1125881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Happy New Year!</a:t>
            </a:r>
          </a:p>
        </p:txBody>
      </p:sp>
      <p:pic>
        <p:nvPicPr>
          <p:cNvPr id="2" name="Bản sao của B1_38">
            <a:hlinkClick r:id="" action="ppaction://media"/>
            <a:extLst>
              <a:ext uri="{FF2B5EF4-FFF2-40B4-BE49-F238E27FC236}">
                <a16:creationId xmlns:a16="http://schemas.microsoft.com/office/drawing/2014/main" xmlns="" id="{4A18434B-39AF-4ACC-83AF-6CF60E51740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73286" y="1882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662" y="841935"/>
            <a:ext cx="8695211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Linda: </a:t>
            </a:r>
            <a:r>
              <a:rPr lang="en-US" sz="2200"/>
              <a:t>Phong, does Viet Nam celebrate New Years?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Yes, we do. We have Tet.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Linda: </a:t>
            </a:r>
            <a:r>
              <a:rPr lang="en-US" sz="2200"/>
              <a:t>When is Tet?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At different times. This year, it’s in January.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Linda: </a:t>
            </a:r>
            <a:r>
              <a:rPr lang="en-US" sz="2200"/>
              <a:t>What do you do at Tet?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We clean our homes and decorate them  with ﬂowers.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Linda: </a:t>
            </a:r>
            <a:r>
              <a:rPr lang="en-US" sz="2200"/>
              <a:t>Is Tet a time for family gatherings?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Yes. It’s a happy time for everybody.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Linda: </a:t>
            </a:r>
            <a:r>
              <a:rPr lang="en-US" sz="2200"/>
              <a:t>Great. 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Yes, and another good thing about Tet is that children get lucky money.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Linda: </a:t>
            </a:r>
            <a:r>
              <a:rPr lang="en-US" sz="2200"/>
              <a:t>That sounds interesting. Is there anything special people should do?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We should say “Happy New Year” when we meet people, and we shouldn’t break anything.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Happy New Year!</a:t>
            </a:r>
          </a:p>
        </p:txBody>
      </p:sp>
      <p:pic>
        <p:nvPicPr>
          <p:cNvPr id="5" name="Bản sao của B1_38">
            <a:hlinkClick r:id="" action="ppaction://media"/>
            <a:extLst>
              <a:ext uri="{FF2B5EF4-FFF2-40B4-BE49-F238E27FC236}">
                <a16:creationId xmlns:a16="http://schemas.microsoft.com/office/drawing/2014/main" xmlns="" id="{6A41B368-5F79-44E7-82A4-D54669CFEF0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550231" y="110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252" y="3122121"/>
            <a:ext cx="2661389" cy="409144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cửa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442455" y="3468269"/>
            <a:ext cx="1872207" cy="620588"/>
          </a:xfrm>
        </p:spPr>
        <p:txBody>
          <a:bodyPr>
            <a:normAutofit/>
          </a:bodyPr>
          <a:lstStyle/>
          <a:p>
            <a:r>
              <a:rPr lang="en-US" sz="2800" dirty="0" err="1"/>
              <a:t>Pháo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100013"/>
            <a:ext cx="5486400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5" y="775688"/>
            <a:ext cx="21161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34" y="1097027"/>
            <a:ext cx="48529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447" y="1097027"/>
            <a:ext cx="15970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3638" y="1484968"/>
            <a:ext cx="54324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9435" y="1495914"/>
            <a:ext cx="15430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608" y="1977569"/>
            <a:ext cx="63103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422" y="1977568"/>
            <a:ext cx="15430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82" y="2492894"/>
            <a:ext cx="62912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2397" y="2545282"/>
            <a:ext cx="24511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3345" y="2954425"/>
            <a:ext cx="61150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4607" y="3617640"/>
            <a:ext cx="486939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005" y="3387550"/>
            <a:ext cx="5260602" cy="356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003" y="3423821"/>
            <a:ext cx="5247995" cy="354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005" y="3387550"/>
            <a:ext cx="6965109" cy="350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4528" y="3423821"/>
            <a:ext cx="5672079" cy="343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490" y="3468269"/>
            <a:ext cx="42243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317" y="3453131"/>
            <a:ext cx="5565289" cy="333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4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7625" y="201521"/>
            <a:ext cx="7546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Linda and Phong talking about?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830854" y="2540494"/>
            <a:ext cx="7396275" cy="826165"/>
            <a:chOff x="363373" y="1262747"/>
            <a:chExt cx="6973597" cy="954107"/>
          </a:xfrm>
        </p:grpSpPr>
        <p:sp>
          <p:nvSpPr>
            <p:cNvPr id="33" name="TextBox 32"/>
            <p:cNvSpPr txBox="1"/>
            <p:nvPr/>
          </p:nvSpPr>
          <p:spPr>
            <a:xfrm>
              <a:off x="363373" y="1262747"/>
              <a:ext cx="4748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7313" y="1271400"/>
              <a:ext cx="650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New Years in the world</a:t>
              </a:r>
              <a:endParaRPr lang="en-US" sz="2800" i="1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30854" y="3493394"/>
            <a:ext cx="7396275" cy="530713"/>
            <a:chOff x="363373" y="1262747"/>
            <a:chExt cx="6973597" cy="612900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1262747"/>
              <a:ext cx="474830" cy="60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7313" y="1271400"/>
              <a:ext cx="6509657" cy="60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Tet in Viet Nam</a:t>
              </a:r>
              <a:endParaRPr lang="en-US" sz="2800" i="1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30854" y="4446293"/>
            <a:ext cx="7396275" cy="530713"/>
            <a:chOff x="363373" y="1262747"/>
            <a:chExt cx="6973597" cy="612900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1262747"/>
              <a:ext cx="474830" cy="60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7313" y="1271400"/>
              <a:ext cx="6509657" cy="60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What to eat and wear during tet</a:t>
              </a:r>
              <a:endParaRPr lang="en-US" sz="2800" i="1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5A3D6ED-DAC9-484C-843E-ABC385C4ACE1}"/>
              </a:ext>
            </a:extLst>
          </p:cNvPr>
          <p:cNvSpPr/>
          <p:nvPr/>
        </p:nvSpPr>
        <p:spPr>
          <a:xfrm>
            <a:off x="1774274" y="3475467"/>
            <a:ext cx="548640" cy="5486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636" y="97101"/>
            <a:ext cx="82381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about Tet with the information from the conversation in </a:t>
            </a:r>
            <a:r>
              <a:rPr lang="en-US" sz="24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126" y="1340619"/>
            <a:ext cx="7642081" cy="9429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974" y="2265914"/>
            <a:ext cx="7644384" cy="10281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974" y="3364930"/>
            <a:ext cx="7644384" cy="8500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974" y="4288836"/>
            <a:ext cx="7644384" cy="10693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974" y="5359213"/>
            <a:ext cx="7644384" cy="106930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232980" y="1618416"/>
            <a:ext cx="6973597" cy="470318"/>
            <a:chOff x="363373" y="1262747"/>
            <a:chExt cx="6973597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year Tet is in</a:t>
              </a:r>
              <a:endParaRPr lang="en-US" sz="2400" i="1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32980" y="25628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96920" y="257150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decorate our</a:t>
            </a:r>
            <a:endParaRPr lang="en-US" sz="24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1232980" y="35910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96920" y="3599740"/>
            <a:ext cx="3022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Tet is a time for family</a:t>
            </a:r>
            <a:endParaRPr lang="en-US" sz="24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1232980" y="458170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96920" y="4590357"/>
            <a:ext cx="170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Children get</a:t>
            </a:r>
            <a:endParaRPr lang="en-US" sz="24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1232980" y="56683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96921" y="5676992"/>
            <a:ext cx="25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People shouldn’t</a:t>
            </a:r>
            <a:endParaRPr lang="en-US" sz="2400" i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2371E8F-24DE-4BE6-A083-735F5CEA8B2A}"/>
              </a:ext>
            </a:extLst>
          </p:cNvPr>
          <p:cNvGrpSpPr/>
          <p:nvPr/>
        </p:nvGrpSpPr>
        <p:grpSpPr>
          <a:xfrm>
            <a:off x="3895833" y="1625102"/>
            <a:ext cx="1314940" cy="466763"/>
            <a:chOff x="3826156" y="1108898"/>
            <a:chExt cx="1314940" cy="4667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38515F8-594A-4327-8EE1-50B91C0837AF}"/>
                </a:ext>
              </a:extLst>
            </p:cNvPr>
            <p:cNvSpPr txBox="1"/>
            <p:nvPr/>
          </p:nvSpPr>
          <p:spPr>
            <a:xfrm>
              <a:off x="3826156" y="1108898"/>
              <a:ext cx="1149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effectLst>
                    <a:glow rad="63500">
                      <a:schemeClr val="bg1"/>
                    </a:glow>
                  </a:effectLst>
                </a:rPr>
                <a:t>January</a:t>
              </a:r>
              <a:endParaRPr lang="en-US" sz="2400" dirty="0">
                <a:effectLst>
                  <a:glow rad="63500">
                    <a:schemeClr val="bg1"/>
                  </a:glow>
                </a:effectLst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C4226AD-C1B5-48A7-A560-8B862CFB29B8}"/>
                </a:ext>
              </a:extLst>
            </p:cNvPr>
            <p:cNvSpPr txBox="1"/>
            <p:nvPr/>
          </p:nvSpPr>
          <p:spPr>
            <a:xfrm>
              <a:off x="4803969" y="1113996"/>
              <a:ext cx="3371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F5D5672-C3D6-4564-9E10-895D35A03A72}"/>
              </a:ext>
            </a:extLst>
          </p:cNvPr>
          <p:cNvGrpSpPr/>
          <p:nvPr/>
        </p:nvGrpSpPr>
        <p:grpSpPr>
          <a:xfrm>
            <a:off x="3930070" y="1628611"/>
            <a:ext cx="1937597" cy="461665"/>
            <a:chOff x="3782291" y="1822567"/>
            <a:chExt cx="1937597" cy="46166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82291" y="2156903"/>
              <a:ext cx="1693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6338CDB-F9A2-47D8-982E-842A496C6B49}"/>
                </a:ext>
              </a:extLst>
            </p:cNvPr>
            <p:cNvSpPr txBox="1"/>
            <p:nvPr/>
          </p:nvSpPr>
          <p:spPr>
            <a:xfrm>
              <a:off x="5382761" y="1822567"/>
              <a:ext cx="3371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53FD39E3-2508-4A37-94C1-150B687AA7EA}"/>
              </a:ext>
            </a:extLst>
          </p:cNvPr>
          <p:cNvGrpSpPr/>
          <p:nvPr/>
        </p:nvGrpSpPr>
        <p:grpSpPr>
          <a:xfrm>
            <a:off x="3876203" y="2580159"/>
            <a:ext cx="1937597" cy="461665"/>
            <a:chOff x="3782291" y="1822567"/>
            <a:chExt cx="1937597" cy="46166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C1144345-4FF9-4993-B2BC-249F652DF71E}"/>
                </a:ext>
              </a:extLst>
            </p:cNvPr>
            <p:cNvCxnSpPr/>
            <p:nvPr/>
          </p:nvCxnSpPr>
          <p:spPr>
            <a:xfrm>
              <a:off x="3782291" y="2156903"/>
              <a:ext cx="1693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4EC72D40-4AC3-4A5F-A3EB-F8A68331DBB7}"/>
                </a:ext>
              </a:extLst>
            </p:cNvPr>
            <p:cNvSpPr txBox="1"/>
            <p:nvPr/>
          </p:nvSpPr>
          <p:spPr>
            <a:xfrm>
              <a:off x="5382761" y="1822567"/>
              <a:ext cx="3371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F5B5C645-7A2A-4CC2-A2EA-5EE0E8C9C061}"/>
              </a:ext>
            </a:extLst>
          </p:cNvPr>
          <p:cNvGrpSpPr/>
          <p:nvPr/>
        </p:nvGrpSpPr>
        <p:grpSpPr>
          <a:xfrm>
            <a:off x="3854495" y="2575760"/>
            <a:ext cx="1194872" cy="466763"/>
            <a:chOff x="3826156" y="1108898"/>
            <a:chExt cx="1194872" cy="46676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03468AF-A6A6-4AFF-B92C-CF1F5401D0B8}"/>
                </a:ext>
              </a:extLst>
            </p:cNvPr>
            <p:cNvSpPr txBox="1"/>
            <p:nvPr/>
          </p:nvSpPr>
          <p:spPr>
            <a:xfrm>
              <a:off x="3826156" y="1108898"/>
              <a:ext cx="1027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effectLst>
                    <a:glow rad="63500">
                      <a:schemeClr val="bg1"/>
                    </a:glow>
                  </a:effectLst>
                </a:rPr>
                <a:t>homes</a:t>
              </a:r>
              <a:endParaRPr lang="en-US" sz="2400" dirty="0">
                <a:effectLst>
                  <a:glow rad="63500">
                    <a:schemeClr val="bg1"/>
                  </a:glow>
                </a:effectLst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FB502B9-8E2A-4CEE-BC99-41046AEB8F1A}"/>
                </a:ext>
              </a:extLst>
            </p:cNvPr>
            <p:cNvSpPr txBox="1"/>
            <p:nvPr/>
          </p:nvSpPr>
          <p:spPr>
            <a:xfrm>
              <a:off x="4683901" y="1113996"/>
              <a:ext cx="3371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4EFC65A9-34F9-4409-AD32-2C0BE36DBC3E}"/>
              </a:ext>
            </a:extLst>
          </p:cNvPr>
          <p:cNvGrpSpPr/>
          <p:nvPr/>
        </p:nvGrpSpPr>
        <p:grpSpPr>
          <a:xfrm>
            <a:off x="4536166" y="3623283"/>
            <a:ext cx="1937597" cy="461665"/>
            <a:chOff x="3782291" y="1822567"/>
            <a:chExt cx="1937597" cy="461665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2069FF5-6C9C-4717-8CC0-F8992BECFEAA}"/>
                </a:ext>
              </a:extLst>
            </p:cNvPr>
            <p:cNvCxnSpPr/>
            <p:nvPr/>
          </p:nvCxnSpPr>
          <p:spPr>
            <a:xfrm>
              <a:off x="3782291" y="2156903"/>
              <a:ext cx="1693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2E36FE78-D264-4573-B6D2-DDE837DB5DFA}"/>
                </a:ext>
              </a:extLst>
            </p:cNvPr>
            <p:cNvSpPr txBox="1"/>
            <p:nvPr/>
          </p:nvSpPr>
          <p:spPr>
            <a:xfrm>
              <a:off x="5382761" y="1822567"/>
              <a:ext cx="3371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BD2DFD7A-D3D2-4FE7-9858-33982C407E32}"/>
              </a:ext>
            </a:extLst>
          </p:cNvPr>
          <p:cNvGrpSpPr/>
          <p:nvPr/>
        </p:nvGrpSpPr>
        <p:grpSpPr>
          <a:xfrm>
            <a:off x="4494995" y="3600323"/>
            <a:ext cx="1628977" cy="466763"/>
            <a:chOff x="3826156" y="1108898"/>
            <a:chExt cx="1628977" cy="46676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59EC3C7D-C85A-4EC3-A2BF-BB50EF8B844F}"/>
                </a:ext>
              </a:extLst>
            </p:cNvPr>
            <p:cNvSpPr txBox="1"/>
            <p:nvPr/>
          </p:nvSpPr>
          <p:spPr>
            <a:xfrm>
              <a:off x="3826156" y="1108898"/>
              <a:ext cx="1490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effectLst>
                    <a:glow rad="63500">
                      <a:schemeClr val="bg1"/>
                    </a:glow>
                  </a:effectLst>
                </a:rPr>
                <a:t>gatherings</a:t>
              </a:r>
              <a:endParaRPr lang="en-US" sz="2400" dirty="0">
                <a:effectLst>
                  <a:glow rad="63500">
                    <a:schemeClr val="bg1"/>
                  </a:glow>
                </a:effectLst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BBCB40E8-C461-4DB2-95BF-294E4E4BD94D}"/>
                </a:ext>
              </a:extLst>
            </p:cNvPr>
            <p:cNvSpPr txBox="1"/>
            <p:nvPr/>
          </p:nvSpPr>
          <p:spPr>
            <a:xfrm>
              <a:off x="5118006" y="1113996"/>
              <a:ext cx="3371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62713885-C4D5-4E8F-BBB3-8510D69FC8D0}"/>
              </a:ext>
            </a:extLst>
          </p:cNvPr>
          <p:cNvGrpSpPr/>
          <p:nvPr/>
        </p:nvGrpSpPr>
        <p:grpSpPr>
          <a:xfrm>
            <a:off x="3362035" y="4590357"/>
            <a:ext cx="1937597" cy="461665"/>
            <a:chOff x="3782291" y="1822567"/>
            <a:chExt cx="1937597" cy="461665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565965C2-4E85-4F11-8F0A-F10859282808}"/>
                </a:ext>
              </a:extLst>
            </p:cNvPr>
            <p:cNvCxnSpPr/>
            <p:nvPr/>
          </p:nvCxnSpPr>
          <p:spPr>
            <a:xfrm>
              <a:off x="3782291" y="2156903"/>
              <a:ext cx="1693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4FC39D79-88F1-4292-BBDB-5ED2A98E2E6E}"/>
                </a:ext>
              </a:extLst>
            </p:cNvPr>
            <p:cNvSpPr txBox="1"/>
            <p:nvPr/>
          </p:nvSpPr>
          <p:spPr>
            <a:xfrm>
              <a:off x="5382761" y="1822567"/>
              <a:ext cx="3371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8C6C57A0-F3A8-46DF-BB39-3ED097BCC137}"/>
              </a:ext>
            </a:extLst>
          </p:cNvPr>
          <p:cNvGrpSpPr/>
          <p:nvPr/>
        </p:nvGrpSpPr>
        <p:grpSpPr>
          <a:xfrm>
            <a:off x="3274684" y="4585869"/>
            <a:ext cx="1887592" cy="466763"/>
            <a:chOff x="3826156" y="1108898"/>
            <a:chExt cx="1887592" cy="466763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E007575C-BDF4-46CE-927A-4EE697221AF0}"/>
                </a:ext>
              </a:extLst>
            </p:cNvPr>
            <p:cNvSpPr txBox="1"/>
            <p:nvPr/>
          </p:nvSpPr>
          <p:spPr>
            <a:xfrm>
              <a:off x="3826156" y="1108898"/>
              <a:ext cx="1814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effectLst>
                    <a:glow rad="63500">
                      <a:schemeClr val="bg1"/>
                    </a:glow>
                  </a:effectLst>
                </a:rPr>
                <a:t>lucky money</a:t>
              </a:r>
              <a:endParaRPr lang="en-US" sz="2400" dirty="0">
                <a:effectLst>
                  <a:glow rad="63500">
                    <a:schemeClr val="bg1"/>
                  </a:glow>
                </a:effectLst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3F10E900-07A6-4B67-A0BA-EC20A8E38264}"/>
                </a:ext>
              </a:extLst>
            </p:cNvPr>
            <p:cNvSpPr txBox="1"/>
            <p:nvPr/>
          </p:nvSpPr>
          <p:spPr>
            <a:xfrm>
              <a:off x="5376621" y="1113996"/>
              <a:ext cx="3371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9DF59803-A2A3-422C-8F5C-FEAF0B720B68}"/>
              </a:ext>
            </a:extLst>
          </p:cNvPr>
          <p:cNvGrpSpPr/>
          <p:nvPr/>
        </p:nvGrpSpPr>
        <p:grpSpPr>
          <a:xfrm>
            <a:off x="3941846" y="5672244"/>
            <a:ext cx="3631969" cy="461665"/>
            <a:chOff x="3782291" y="1822567"/>
            <a:chExt cx="3631969" cy="461665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85439AF6-5B80-4387-961C-1C418FB97044}"/>
                </a:ext>
              </a:extLst>
            </p:cNvPr>
            <p:cNvCxnSpPr/>
            <p:nvPr/>
          </p:nvCxnSpPr>
          <p:spPr>
            <a:xfrm>
              <a:off x="3782291" y="2156903"/>
              <a:ext cx="1693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2B0650B2-F003-4C07-AA9E-74488639C3E1}"/>
                </a:ext>
              </a:extLst>
            </p:cNvPr>
            <p:cNvSpPr txBox="1"/>
            <p:nvPr/>
          </p:nvSpPr>
          <p:spPr>
            <a:xfrm>
              <a:off x="5382761" y="1822567"/>
              <a:ext cx="20314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anything.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12E563D8-8350-4153-8474-54E32CF2B586}"/>
              </a:ext>
            </a:extLst>
          </p:cNvPr>
          <p:cNvGrpSpPr/>
          <p:nvPr/>
        </p:nvGrpSpPr>
        <p:grpSpPr>
          <a:xfrm>
            <a:off x="3863731" y="5672850"/>
            <a:ext cx="2241503" cy="465803"/>
            <a:chOff x="3826156" y="1104760"/>
            <a:chExt cx="2241503" cy="46580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0492F88F-C235-4C88-8770-73517795953D}"/>
                </a:ext>
              </a:extLst>
            </p:cNvPr>
            <p:cNvSpPr txBox="1"/>
            <p:nvPr/>
          </p:nvSpPr>
          <p:spPr>
            <a:xfrm>
              <a:off x="3826156" y="1108898"/>
              <a:ext cx="8907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effectLst>
                    <a:glow rad="63500">
                      <a:schemeClr val="bg1"/>
                    </a:glow>
                  </a:effectLst>
                </a:rPr>
                <a:t>break</a:t>
              </a:r>
              <a:endParaRPr lang="en-US" sz="2400" dirty="0">
                <a:effectLst>
                  <a:glow rad="63500">
                    <a:schemeClr val="bg1"/>
                  </a:glow>
                </a:effectLst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EE6F3DB9-4D7F-4A74-95DD-9252255E74DD}"/>
                </a:ext>
              </a:extLst>
            </p:cNvPr>
            <p:cNvSpPr txBox="1"/>
            <p:nvPr/>
          </p:nvSpPr>
          <p:spPr>
            <a:xfrm>
              <a:off x="4591531" y="1104760"/>
              <a:ext cx="14761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anything.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636" y="202250"/>
            <a:ext cx="823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/ phrases in the box with the pictures.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65382" y="1184563"/>
            <a:ext cx="6650182" cy="1101436"/>
          </a:xfrm>
          <a:prstGeom prst="roundRect">
            <a:avLst/>
          </a:prstGeom>
          <a:solidFill>
            <a:srgbClr val="92D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60877" y="1261652"/>
            <a:ext cx="2462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a.  </a:t>
            </a:r>
            <a:r>
              <a:rPr lang="en-US" sz="2200" dirty="0"/>
              <a:t>lucky money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0876" y="1685500"/>
            <a:ext cx="2264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b.  </a:t>
            </a:r>
            <a:r>
              <a:rPr lang="en-US" sz="2200" dirty="0"/>
              <a:t>peach flowers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07574" y="1280696"/>
            <a:ext cx="3607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c.  </a:t>
            </a:r>
            <a:r>
              <a:rPr lang="en-US" sz="2200" i="1" dirty="0"/>
              <a:t>banh </a:t>
            </a:r>
            <a:r>
              <a:rPr lang="en-US" sz="2200" i="1" dirty="0" err="1"/>
              <a:t>chung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/>
              <a:t>banh </a:t>
            </a:r>
            <a:r>
              <a:rPr lang="en-US" sz="2200" i="1" dirty="0" err="1"/>
              <a:t>tet</a:t>
            </a:r>
            <a:endParaRPr lang="en-US" sz="2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07574" y="1704544"/>
            <a:ext cx="3094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d.  </a:t>
            </a:r>
            <a:r>
              <a:rPr lang="en-US" sz="2200" dirty="0"/>
              <a:t>family gathering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130" y="2441421"/>
            <a:ext cx="2419297" cy="1612864"/>
          </a:xfrm>
          <a:prstGeom prst="round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9926" y="2341157"/>
            <a:ext cx="2614244" cy="1742829"/>
          </a:xfrm>
          <a:prstGeom prst="round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130" y="4727495"/>
            <a:ext cx="2519495" cy="1576681"/>
          </a:xfrm>
          <a:prstGeom prst="round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4774" y="4612805"/>
            <a:ext cx="2416637" cy="1612864"/>
          </a:xfrm>
          <a:prstGeom prst="round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1039091" y="2403094"/>
            <a:ext cx="365760" cy="36576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0" name="Flowchart: Connector 19"/>
          <p:cNvSpPr/>
          <p:nvPr/>
        </p:nvSpPr>
        <p:spPr>
          <a:xfrm>
            <a:off x="5330564" y="2435901"/>
            <a:ext cx="365760" cy="36576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1040421" y="4560022"/>
            <a:ext cx="365760" cy="36576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5331894" y="4514321"/>
            <a:ext cx="365760" cy="36576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35B3F40-451E-453B-9A11-2ECA3244694B}"/>
              </a:ext>
            </a:extLst>
          </p:cNvPr>
          <p:cNvSpPr txBox="1"/>
          <p:nvPr/>
        </p:nvSpPr>
        <p:spPr>
          <a:xfrm>
            <a:off x="1558205" y="1261652"/>
            <a:ext cx="2462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a.  </a:t>
            </a:r>
            <a:r>
              <a:rPr lang="en-US" sz="2200" dirty="0"/>
              <a:t>lucky money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035D79-A65C-4C42-96CA-94400EAAB83E}"/>
              </a:ext>
            </a:extLst>
          </p:cNvPr>
          <p:cNvSpPr txBox="1"/>
          <p:nvPr/>
        </p:nvSpPr>
        <p:spPr>
          <a:xfrm>
            <a:off x="1558204" y="1685500"/>
            <a:ext cx="2264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b.  </a:t>
            </a:r>
            <a:r>
              <a:rPr lang="en-US" sz="2200" dirty="0"/>
              <a:t>peach flowers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8B384FB-26C6-43DD-B025-43DE6E51E2A5}"/>
              </a:ext>
            </a:extLst>
          </p:cNvPr>
          <p:cNvSpPr txBox="1"/>
          <p:nvPr/>
        </p:nvSpPr>
        <p:spPr>
          <a:xfrm>
            <a:off x="4304902" y="1280696"/>
            <a:ext cx="3607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c.  </a:t>
            </a:r>
            <a:r>
              <a:rPr lang="en-US" sz="2200" i="1" dirty="0"/>
              <a:t>banh </a:t>
            </a:r>
            <a:r>
              <a:rPr lang="en-US" sz="2200" i="1" dirty="0" err="1"/>
              <a:t>chung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/>
              <a:t>banh </a:t>
            </a:r>
            <a:r>
              <a:rPr lang="en-US" sz="2200" i="1" dirty="0" err="1"/>
              <a:t>tet</a:t>
            </a:r>
            <a:endParaRPr lang="en-US" sz="22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58903F0-A7EA-4524-B153-6494F1ADFE75}"/>
              </a:ext>
            </a:extLst>
          </p:cNvPr>
          <p:cNvSpPr txBox="1"/>
          <p:nvPr/>
        </p:nvSpPr>
        <p:spPr>
          <a:xfrm>
            <a:off x="4304902" y="1704544"/>
            <a:ext cx="3094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d.  </a:t>
            </a:r>
            <a:r>
              <a:rPr lang="en-US" sz="2200" dirty="0"/>
              <a:t>family gathering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C578EA4-C57D-40B9-B455-48CA3B62E4C7}"/>
              </a:ext>
            </a:extLst>
          </p:cNvPr>
          <p:cNvSpPr txBox="1"/>
          <p:nvPr/>
        </p:nvSpPr>
        <p:spPr>
          <a:xfrm>
            <a:off x="5544727" y="4073738"/>
            <a:ext cx="2462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70C0"/>
                </a:solidFill>
              </a:rPr>
              <a:t>a.  </a:t>
            </a:r>
            <a:r>
              <a:rPr lang="en-US" sz="2200" dirty="0">
                <a:solidFill>
                  <a:srgbClr val="F47A69"/>
                </a:solidFill>
              </a:rPr>
              <a:t>lucky money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19178F7-807D-47D0-B647-DC12DB5FDFC6}"/>
              </a:ext>
            </a:extLst>
          </p:cNvPr>
          <p:cNvSpPr txBox="1"/>
          <p:nvPr/>
        </p:nvSpPr>
        <p:spPr>
          <a:xfrm>
            <a:off x="1334477" y="4155018"/>
            <a:ext cx="2264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70C0"/>
                </a:solidFill>
              </a:rPr>
              <a:t>b.  </a:t>
            </a:r>
            <a:r>
              <a:rPr lang="en-US" sz="2200" dirty="0">
                <a:solidFill>
                  <a:srgbClr val="F47A69"/>
                </a:solidFill>
              </a:rPr>
              <a:t>peach flowers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BBFB499-000E-47CA-87EF-29DB3AA5F6B9}"/>
              </a:ext>
            </a:extLst>
          </p:cNvPr>
          <p:cNvSpPr txBox="1"/>
          <p:nvPr/>
        </p:nvSpPr>
        <p:spPr>
          <a:xfrm>
            <a:off x="662881" y="6193627"/>
            <a:ext cx="3607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70C0"/>
                </a:solidFill>
              </a:rPr>
              <a:t>c.  </a:t>
            </a:r>
            <a:r>
              <a:rPr lang="en-US" sz="2200" i="1" dirty="0">
                <a:solidFill>
                  <a:srgbClr val="F47A69"/>
                </a:solidFill>
              </a:rPr>
              <a:t>banh </a:t>
            </a:r>
            <a:r>
              <a:rPr lang="en-US" sz="2200" i="1" dirty="0" err="1">
                <a:solidFill>
                  <a:srgbClr val="F47A69"/>
                </a:solidFill>
              </a:rPr>
              <a:t>chung</a:t>
            </a:r>
            <a:r>
              <a:rPr lang="en-US" sz="2200" i="1" dirty="0">
                <a:solidFill>
                  <a:srgbClr val="F47A69"/>
                </a:solidFill>
              </a:rPr>
              <a:t> </a:t>
            </a:r>
            <a:r>
              <a:rPr lang="en-US" sz="2200" dirty="0">
                <a:solidFill>
                  <a:srgbClr val="F47A69"/>
                </a:solidFill>
              </a:rPr>
              <a:t>and </a:t>
            </a:r>
            <a:r>
              <a:rPr lang="en-US" sz="2200" i="1" dirty="0">
                <a:solidFill>
                  <a:srgbClr val="F47A69"/>
                </a:solidFill>
              </a:rPr>
              <a:t>banh </a:t>
            </a:r>
            <a:r>
              <a:rPr lang="en-US" sz="2200" i="1" dirty="0" err="1">
                <a:solidFill>
                  <a:srgbClr val="F47A69"/>
                </a:solidFill>
              </a:rPr>
              <a:t>tet</a:t>
            </a:r>
            <a:endParaRPr lang="en-US" sz="2200" i="1" dirty="0">
              <a:solidFill>
                <a:srgbClr val="F47A69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F96B815-1683-422F-A92D-25CDB99585CA}"/>
              </a:ext>
            </a:extLst>
          </p:cNvPr>
          <p:cNvSpPr txBox="1"/>
          <p:nvPr/>
        </p:nvSpPr>
        <p:spPr>
          <a:xfrm>
            <a:off x="5314539" y="6225669"/>
            <a:ext cx="2817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70C0"/>
                </a:solidFill>
              </a:rPr>
              <a:t>d.  </a:t>
            </a:r>
            <a:r>
              <a:rPr lang="en-US" sz="2200" dirty="0">
                <a:solidFill>
                  <a:srgbClr val="F47A69"/>
                </a:solidFill>
              </a:rPr>
              <a:t>family gathering</a:t>
            </a:r>
          </a:p>
        </p:txBody>
      </p:sp>
    </p:spTree>
    <p:extLst>
      <p:ext uri="{BB962C8B-B14F-4D97-AF65-F5344CB8AC3E}">
        <p14:creationId xmlns:p14="http://schemas.microsoft.com/office/powerpoint/2010/main" xmlns="" val="161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01597 0.360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46407 0.4106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38334 0.7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3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13524 0.6594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42" y="161816"/>
            <a:ext cx="538313" cy="507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91" y="669368"/>
            <a:ext cx="8239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two things or activities and share them with the class. The class listen and decide whether they are about or not about Tet.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019" y="152743"/>
            <a:ext cx="1829210" cy="53469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59229" y="207703"/>
            <a:ext cx="585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it about Tet?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91" y="2893138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364" y="3551205"/>
            <a:ext cx="609946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/>
              <a:t>Student: </a:t>
            </a:r>
            <a:r>
              <a:rPr lang="en-US" sz="2800" i="1"/>
              <a:t>banh chung  </a:t>
            </a:r>
          </a:p>
          <a:p>
            <a:pPr>
              <a:lnSpc>
                <a:spcPct val="150000"/>
              </a:lnSpc>
            </a:pPr>
            <a:r>
              <a:rPr lang="en-US" sz="2800" b="1" i="1"/>
              <a:t>Class: </a:t>
            </a:r>
            <a:r>
              <a:rPr lang="en-US" sz="2800"/>
              <a:t>It’s about Tet. </a:t>
            </a:r>
          </a:p>
          <a:p>
            <a:pPr>
              <a:lnSpc>
                <a:spcPct val="150000"/>
              </a:lnSpc>
            </a:pPr>
            <a:r>
              <a:rPr lang="en-US" sz="2800" b="1" i="1"/>
              <a:t>Student: </a:t>
            </a:r>
            <a:r>
              <a:rPr lang="en-US" sz="2800"/>
              <a:t>flying a kite.</a:t>
            </a:r>
          </a:p>
          <a:p>
            <a:pPr>
              <a:lnSpc>
                <a:spcPct val="150000"/>
              </a:lnSpc>
            </a:pPr>
            <a:r>
              <a:rPr lang="en-US" sz="2800" b="1" i="1"/>
              <a:t>Class: </a:t>
            </a:r>
            <a:r>
              <a:rPr lang="en-US" sz="2800"/>
              <a:t>It’s not about Tet.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948098"/>
            <a:ext cx="4141466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55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382</Words>
  <Application>Microsoft Office PowerPoint</Application>
  <PresentationFormat>On-screen Show (4:3)</PresentationFormat>
  <Paragraphs>76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Slide 1</vt:lpstr>
      <vt:lpstr>Slide 2</vt:lpstr>
      <vt:lpstr>Slide 3</vt:lpstr>
      <vt:lpstr>Slide 4</vt:lpstr>
      <vt:lpstr>Trang trí nhà cửa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72</cp:revision>
  <dcterms:created xsi:type="dcterms:W3CDTF">2020-12-09T02:04:09Z</dcterms:created>
  <dcterms:modified xsi:type="dcterms:W3CDTF">2024-12-09T13:59:36Z</dcterms:modified>
</cp:coreProperties>
</file>