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6" r:id="rId2"/>
    <p:sldId id="292" r:id="rId3"/>
    <p:sldId id="257" r:id="rId4"/>
    <p:sldId id="264" r:id="rId5"/>
    <p:sldId id="258" r:id="rId6"/>
    <p:sldId id="293" r:id="rId7"/>
    <p:sldId id="260" r:id="rId8"/>
    <p:sldId id="261" r:id="rId9"/>
    <p:sldId id="294" r:id="rId10"/>
    <p:sldId id="262" r:id="rId11"/>
    <p:sldId id="295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A1DA"/>
    <a:srgbClr val="00B0F0"/>
    <a:srgbClr val="B7ECFF"/>
    <a:srgbClr val="97E4FF"/>
    <a:srgbClr val="61D6FF"/>
    <a:srgbClr val="1DC4FF"/>
    <a:srgbClr val="FFFF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1324" y="52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8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8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567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745" y="225326"/>
            <a:ext cx="78964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must or mustn’t.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7395" y="18445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2225" y="1825398"/>
            <a:ext cx="695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             leave the hotel room before 12 o’clock.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991021" y="214865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47395" y="25682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395" y="34124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2225" y="3403768"/>
            <a:ext cx="2454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mum says you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3744709" y="374004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47395" y="41999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2225" y="4191254"/>
            <a:ext cx="743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You know you                 go to bed with your shoes on.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7395" y="50237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2226" y="5023779"/>
            <a:ext cx="396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want to speak English better.</a:t>
            </a:r>
          </a:p>
          <a:p>
            <a:r>
              <a:rPr lang="en-US" sz="2400" dirty="0"/>
              <a:t>I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620473" y="5734633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422225" y="2538128"/>
            <a:ext cx="66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               make lots of noise in the museum.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>
            <a:off x="2049632" y="2871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47110" y="455346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D1DD255-A652-4A7E-A792-F61CFCE52F3E}"/>
              </a:ext>
            </a:extLst>
          </p:cNvPr>
          <p:cNvSpPr txBox="1"/>
          <p:nvPr/>
        </p:nvSpPr>
        <p:spPr>
          <a:xfrm>
            <a:off x="2042248" y="1825398"/>
            <a:ext cx="81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8677B0-A0B9-40C8-B924-C46ACC7B8F0F}"/>
              </a:ext>
            </a:extLst>
          </p:cNvPr>
          <p:cNvSpPr txBox="1"/>
          <p:nvPr/>
        </p:nvSpPr>
        <p:spPr>
          <a:xfrm>
            <a:off x="1930520" y="2536252"/>
            <a:ext cx="1152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mustn’t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EF09A1-7C96-4F5F-B078-D2538396FAD7}"/>
              </a:ext>
            </a:extLst>
          </p:cNvPr>
          <p:cNvSpPr txBox="1"/>
          <p:nvPr/>
        </p:nvSpPr>
        <p:spPr>
          <a:xfrm>
            <a:off x="3740331" y="3412420"/>
            <a:ext cx="81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AA5493-4380-49BA-8C69-17299062C065}"/>
              </a:ext>
            </a:extLst>
          </p:cNvPr>
          <p:cNvSpPr txBox="1"/>
          <p:nvPr/>
        </p:nvSpPr>
        <p:spPr>
          <a:xfrm>
            <a:off x="3217614" y="4191253"/>
            <a:ext cx="1152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mustn’t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F0094D-F674-41A0-8BBE-A913DA39D318}"/>
              </a:ext>
            </a:extLst>
          </p:cNvPr>
          <p:cNvSpPr txBox="1"/>
          <p:nvPr/>
        </p:nvSpPr>
        <p:spPr>
          <a:xfrm>
            <a:off x="1625869" y="5393111"/>
            <a:ext cx="811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must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62C3AA3-655A-41AB-817E-760A0E98F215}"/>
              </a:ext>
            </a:extLst>
          </p:cNvPr>
          <p:cNvSpPr txBox="1"/>
          <p:nvPr/>
        </p:nvSpPr>
        <p:spPr>
          <a:xfrm>
            <a:off x="4845788" y="3414115"/>
            <a:ext cx="2875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always tell the truth.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EAB86F4-E114-49E7-A22A-AF7EA41EDEE9}"/>
              </a:ext>
            </a:extLst>
          </p:cNvPr>
          <p:cNvSpPr txBox="1"/>
          <p:nvPr/>
        </p:nvSpPr>
        <p:spPr>
          <a:xfrm>
            <a:off x="4482691" y="3412420"/>
            <a:ext cx="28759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always tell the truth.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B5C4A47-BF16-4499-9FDD-194F9E0B42E5}"/>
              </a:ext>
            </a:extLst>
          </p:cNvPr>
          <p:cNvSpPr txBox="1"/>
          <p:nvPr/>
        </p:nvSpPr>
        <p:spPr>
          <a:xfrm>
            <a:off x="2633679" y="5382714"/>
            <a:ext cx="2066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practice more.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E81759-BF5F-43C8-9120-7B49EF4AF7D5}"/>
              </a:ext>
            </a:extLst>
          </p:cNvPr>
          <p:cNvSpPr txBox="1"/>
          <p:nvPr/>
        </p:nvSpPr>
        <p:spPr>
          <a:xfrm>
            <a:off x="2371774" y="5383279"/>
            <a:ext cx="20667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practice more.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69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42229"/>
            <a:ext cx="7896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classroom rules below. Write some more rules for you and your classmates.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7395" y="18445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2225" y="1825398"/>
            <a:ext cx="695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must arrive on time.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7395" y="25682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7395" y="341242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422225" y="3403768"/>
            <a:ext cx="7437780" cy="461665"/>
            <a:chOff x="1421133" y="3312253"/>
            <a:chExt cx="7437780" cy="461665"/>
          </a:xfrm>
        </p:grpSpPr>
        <p:sp>
          <p:nvSpPr>
            <p:cNvPr id="16" name="TextBox 15"/>
            <p:cNvSpPr txBox="1"/>
            <p:nvPr/>
          </p:nvSpPr>
          <p:spPr>
            <a:xfrm>
              <a:off x="1421133" y="3312253"/>
              <a:ext cx="7437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 must                                                      .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674981" y="3648534"/>
              <a:ext cx="356616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47395" y="419990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7395" y="502377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422225" y="5023779"/>
            <a:ext cx="7786751" cy="461665"/>
            <a:chOff x="1421133" y="4878488"/>
            <a:chExt cx="7786751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1421133" y="4878488"/>
              <a:ext cx="77867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                                                                      .</a:t>
              </a:r>
              <a:endParaRPr lang="en-US" sz="24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577701" y="5192734"/>
              <a:ext cx="47548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1422225" y="2538128"/>
            <a:ext cx="6658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mustn’t pick flowers in the school garden.</a:t>
            </a:r>
            <a:endParaRPr lang="en-US" sz="24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1422225" y="4227640"/>
            <a:ext cx="7437780" cy="461665"/>
            <a:chOff x="1421133" y="3312253"/>
            <a:chExt cx="7437780" cy="461665"/>
          </a:xfrm>
        </p:grpSpPr>
        <p:sp>
          <p:nvSpPr>
            <p:cNvPr id="29" name="TextBox 28"/>
            <p:cNvSpPr txBox="1"/>
            <p:nvPr/>
          </p:nvSpPr>
          <p:spPr>
            <a:xfrm>
              <a:off x="1421133" y="3312253"/>
              <a:ext cx="74377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 mustn’t                                                  .                                        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3016503" y="3648534"/>
              <a:ext cx="32918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4509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336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8" y="2907793"/>
            <a:ext cx="8533559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1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78152" y="2669269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"/>
            <a:ext cx="8853992" cy="23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7688" y="2215428"/>
            <a:ext cx="8629936" cy="3527354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979943"/>
            <a:ext cx="52988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Countable and uncountable nouns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299" y="2197599"/>
            <a:ext cx="8548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600" dirty="0"/>
              <a:t>Countable nouns</a:t>
            </a:r>
            <a:r>
              <a:rPr lang="vi-VN" sz="2600" dirty="0"/>
              <a:t>: danh từ đếm được</a:t>
            </a:r>
            <a:r>
              <a:rPr lang="en-US" sz="2600" dirty="0"/>
              <a:t> </a:t>
            </a:r>
            <a:endParaRPr lang="vi-VN" sz="2600" dirty="0"/>
          </a:p>
          <a:p>
            <a:pPr marL="457200" indent="-457200" algn="just">
              <a:buFontTx/>
              <a:buChar char="-"/>
            </a:pPr>
            <a:r>
              <a:rPr lang="en-US" sz="2600" dirty="0"/>
              <a:t>singular: </a:t>
            </a:r>
            <a:r>
              <a:rPr lang="en-US" sz="2600" i="1" dirty="0"/>
              <a:t>a rock, an island</a:t>
            </a:r>
            <a:r>
              <a:rPr lang="en-US" sz="2600" dirty="0"/>
              <a:t> ... </a:t>
            </a:r>
            <a:endParaRPr lang="vi-VN" sz="2600" dirty="0"/>
          </a:p>
          <a:p>
            <a:pPr marL="457200" indent="-457200" algn="just">
              <a:buFontTx/>
              <a:buChar char="-"/>
            </a:pPr>
            <a:r>
              <a:rPr lang="en-US" sz="2600" dirty="0"/>
              <a:t> plural: </a:t>
            </a:r>
            <a:r>
              <a:rPr lang="en-US" sz="2600" i="1" dirty="0"/>
              <a:t>rocks, islands ...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3299" y="3538366"/>
            <a:ext cx="85486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600" dirty="0"/>
              <a:t>Uncountable nouns</a:t>
            </a:r>
            <a:r>
              <a:rPr lang="vi-VN" sz="2600" dirty="0"/>
              <a:t>: danh từ không đếm được</a:t>
            </a:r>
          </a:p>
          <a:p>
            <a:pPr marL="457200" indent="-457200" algn="just">
              <a:buFontTx/>
              <a:buChar char="-"/>
            </a:pPr>
            <a:r>
              <a:rPr lang="vi-VN" sz="2600" i="1" dirty="0"/>
              <a:t>Ex: </a:t>
            </a:r>
            <a:r>
              <a:rPr lang="en-US" sz="2600" i="1" dirty="0"/>
              <a:t>cream, chocolate ...</a:t>
            </a:r>
          </a:p>
        </p:txBody>
      </p: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B242E93-1CE0-41AB-8AE1-F4FCE9295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328985"/>
              </p:ext>
            </p:extLst>
          </p:nvPr>
        </p:nvGraphicFramePr>
        <p:xfrm>
          <a:off x="294968" y="1961961"/>
          <a:ext cx="8632722" cy="3967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67716">
                  <a:extLst>
                    <a:ext uri="{9D8B030D-6E8A-4147-A177-3AD203B41FA5}">
                      <a16:colId xmlns:a16="http://schemas.microsoft.com/office/drawing/2014/main" val="3298838803"/>
                    </a:ext>
                  </a:extLst>
                </a:gridCol>
                <a:gridCol w="1465006">
                  <a:extLst>
                    <a:ext uri="{9D8B030D-6E8A-4147-A177-3AD203B41FA5}">
                      <a16:colId xmlns:a16="http://schemas.microsoft.com/office/drawing/2014/main" val="1887905675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1183917"/>
                  </a:ext>
                </a:extLst>
              </a:tr>
              <a:tr h="7177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682941"/>
                  </a:ext>
                </a:extLst>
              </a:tr>
              <a:tr h="6980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097290"/>
                  </a:ext>
                </a:extLst>
              </a:tr>
              <a:tr h="8641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195070"/>
                  </a:ext>
                </a:extLst>
              </a:tr>
              <a:tr h="86417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9509166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634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89291" y="74839"/>
            <a:ext cx="82547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Is the underlined noun countable or uncountable? Write C (countable) or U (uncountable).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4960" y="214311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9790" y="2134345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children are very tired after a </a:t>
            </a:r>
            <a:r>
              <a:rPr lang="en-US" sz="2400" u="sng"/>
              <a:t>day</a:t>
            </a:r>
            <a:r>
              <a:rPr lang="en-US" sz="2400"/>
              <a:t> of fun.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4960" y="293302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4960" y="363184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9789" y="3623188"/>
            <a:ext cx="655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mother uses real </a:t>
            </a:r>
            <a:r>
              <a:rPr lang="en-US" sz="2400" u="sng" dirty="0"/>
              <a:t>butter</a:t>
            </a:r>
            <a:r>
              <a:rPr lang="en-US" sz="2400" dirty="0"/>
              <a:t> in the cakes she bakes.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94960" y="440183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9790" y="4393184"/>
            <a:ext cx="7005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Remember to bring the necessary travel </a:t>
            </a:r>
            <a:r>
              <a:rPr lang="en-US" sz="2400" u="sng"/>
              <a:t>items</a:t>
            </a:r>
            <a:r>
              <a:rPr lang="en-US" sz="2400"/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4960" y="508582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69791" y="5085820"/>
            <a:ext cx="6661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How about meeting in the canteen for some </a:t>
            </a:r>
            <a:r>
              <a:rPr lang="en-US" sz="2400" u="sng" dirty="0"/>
              <a:t>tea</a:t>
            </a:r>
            <a:r>
              <a:rPr lang="en-US" sz="2400" dirty="0"/>
              <a:t>?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Sue. What time?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69790" y="2912000"/>
            <a:ext cx="390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 careful! The </a:t>
            </a:r>
            <a:r>
              <a:rPr lang="en-US" sz="2400" u="sng" dirty="0"/>
              <a:t>water</a:t>
            </a:r>
            <a:r>
              <a:rPr lang="en-US" sz="2400" dirty="0"/>
              <a:t> is deep.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7708535" y="2578062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708535" y="3269717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708535" y="3991921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708535" y="4854849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708535" y="5651729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CADAF9D6-E414-4A39-B2AB-0074B44736C3}"/>
              </a:ext>
            </a:extLst>
          </p:cNvPr>
          <p:cNvSpPr txBox="1"/>
          <p:nvPr/>
        </p:nvSpPr>
        <p:spPr>
          <a:xfrm>
            <a:off x="7960035" y="210438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326AF7-D5DA-4C65-925A-2665A40CF1BD}"/>
              </a:ext>
            </a:extLst>
          </p:cNvPr>
          <p:cNvSpPr txBox="1"/>
          <p:nvPr/>
        </p:nvSpPr>
        <p:spPr>
          <a:xfrm>
            <a:off x="7938395" y="2885742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83FBAF2-F2B7-42E6-AF0A-075A4135E6C6}"/>
              </a:ext>
            </a:extLst>
          </p:cNvPr>
          <p:cNvSpPr txBox="1"/>
          <p:nvPr/>
        </p:nvSpPr>
        <p:spPr>
          <a:xfrm>
            <a:off x="7938395" y="3592759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169413-E55D-427B-A5AF-BC0EC2CAEE51}"/>
              </a:ext>
            </a:extLst>
          </p:cNvPr>
          <p:cNvSpPr txBox="1"/>
          <p:nvPr/>
        </p:nvSpPr>
        <p:spPr>
          <a:xfrm>
            <a:off x="7938395" y="436063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38DC69-E463-48F9-93DC-A9C9BEA5F3BA}"/>
              </a:ext>
            </a:extLst>
          </p:cNvPr>
          <p:cNvSpPr txBox="1"/>
          <p:nvPr/>
        </p:nvSpPr>
        <p:spPr>
          <a:xfrm>
            <a:off x="7938395" y="5171621"/>
            <a:ext cx="418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032" y="1843102"/>
            <a:ext cx="8548624" cy="242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en-US" sz="2600" i="1" dirty="0"/>
              <a:t>some</a:t>
            </a:r>
            <a:r>
              <a:rPr lang="vi-VN" sz="2600" i="1" dirty="0"/>
              <a:t>( 1 vài)</a:t>
            </a:r>
            <a:r>
              <a:rPr lang="en-US" sz="2600" dirty="0"/>
              <a:t>, </a:t>
            </a:r>
            <a:r>
              <a:rPr lang="en-US" sz="2600" i="1" dirty="0"/>
              <a:t>many</a:t>
            </a:r>
            <a:r>
              <a:rPr lang="vi-VN" sz="2600" i="1" dirty="0"/>
              <a:t>(nhiều)</a:t>
            </a:r>
            <a:r>
              <a:rPr lang="en-US" sz="2600" dirty="0"/>
              <a:t>, </a:t>
            </a:r>
            <a:r>
              <a:rPr lang="en-US" sz="2600" i="1" dirty="0"/>
              <a:t>a few</a:t>
            </a:r>
            <a:r>
              <a:rPr lang="vi-VN" sz="2600" i="1" dirty="0"/>
              <a:t>( 1 ít):dùng với danh </a:t>
            </a:r>
            <a:r>
              <a:rPr lang="vi-VN" sz="2600" i="1"/>
              <a:t>từ  </a:t>
            </a:r>
            <a:r>
              <a:rPr lang="vi-VN" sz="2600" i="1" dirty="0"/>
              <a:t>đếm được</a:t>
            </a:r>
            <a:r>
              <a:rPr lang="en-US" sz="2600" i="1" dirty="0"/>
              <a:t> </a:t>
            </a:r>
            <a:r>
              <a:rPr lang="en-US" sz="26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2600" i="1" dirty="0"/>
              <a:t>- </a:t>
            </a:r>
            <a:r>
              <a:rPr lang="en-US" sz="2600" i="1" dirty="0"/>
              <a:t>some, much</a:t>
            </a:r>
            <a:r>
              <a:rPr lang="vi-VN" sz="2600" i="1" dirty="0"/>
              <a:t> (nhiều)</a:t>
            </a:r>
            <a:r>
              <a:rPr lang="en-US" sz="2600" i="1" dirty="0"/>
              <a:t>, a little </a:t>
            </a:r>
            <a:r>
              <a:rPr lang="vi-VN" sz="2600" i="1" dirty="0"/>
              <a:t>( 1 ít) dùng với danh từ không đếm được</a:t>
            </a:r>
            <a:r>
              <a:rPr lang="en-US" sz="2600" i="1" dirty="0"/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308"/>
            <a:ext cx="3703791" cy="94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41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973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169371"/>
            <a:ext cx="81201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option for each sentence.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50527" y="1664817"/>
            <a:ext cx="2111832" cy="461665"/>
            <a:chOff x="1230086" y="1785257"/>
            <a:chExt cx="2111832" cy="461665"/>
          </a:xfrm>
        </p:grpSpPr>
        <p:sp>
          <p:nvSpPr>
            <p:cNvPr id="12" name="TextBox 1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11086" y="1785257"/>
              <a:ext cx="17308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 few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86539" y="1658479"/>
            <a:ext cx="2049781" cy="461665"/>
            <a:chOff x="1230086" y="1785257"/>
            <a:chExt cx="2049781" cy="461665"/>
          </a:xfrm>
        </p:grpSpPr>
        <p:sp>
          <p:nvSpPr>
            <p:cNvPr id="15" name="TextBox 14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11086" y="1785257"/>
              <a:ext cx="16687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little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34068" y="2209540"/>
            <a:ext cx="7840449" cy="461665"/>
            <a:chOff x="369902" y="2142097"/>
            <a:chExt cx="7840449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44732" y="2142097"/>
              <a:ext cx="73656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Australia is very nice. It has                 natural wonders.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51587" y="2736766"/>
            <a:ext cx="1796143" cy="461665"/>
            <a:chOff x="1230086" y="1785257"/>
            <a:chExt cx="1796143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11086" y="1785257"/>
              <a:ext cx="141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much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91576" y="2681260"/>
            <a:ext cx="2349641" cy="461665"/>
            <a:chOff x="1230086" y="1785257"/>
            <a:chExt cx="2349641" cy="461665"/>
          </a:xfrm>
        </p:grpSpPr>
        <p:sp>
          <p:nvSpPr>
            <p:cNvPr id="24" name="TextBox 2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11086" y="1785257"/>
              <a:ext cx="19686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many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4068" y="3221433"/>
            <a:ext cx="8809932" cy="470318"/>
            <a:chOff x="363373" y="4026312"/>
            <a:chExt cx="9801452" cy="470318"/>
          </a:xfrm>
        </p:grpSpPr>
        <p:sp>
          <p:nvSpPr>
            <p:cNvPr id="27" name="TextBox 2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38202" y="4026312"/>
              <a:ext cx="93266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This is a difficult lesson, so only              students can understand it.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18928" y="3814959"/>
            <a:ext cx="3374583" cy="461665"/>
            <a:chOff x="1230086" y="1785257"/>
            <a:chExt cx="3374583" cy="461665"/>
          </a:xfrm>
        </p:grpSpPr>
        <p:sp>
          <p:nvSpPr>
            <p:cNvPr id="30" name="TextBox 29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11086" y="1785257"/>
              <a:ext cx="2993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few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6333" y="3759453"/>
            <a:ext cx="3002378" cy="461665"/>
            <a:chOff x="1230086" y="1785257"/>
            <a:chExt cx="3002378" cy="461665"/>
          </a:xfrm>
        </p:grpSpPr>
        <p:sp>
          <p:nvSpPr>
            <p:cNvPr id="33" name="TextBox 32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611085" y="1785257"/>
              <a:ext cx="26213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many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44954" y="4307623"/>
            <a:ext cx="8523624" cy="470318"/>
            <a:chOff x="363373" y="3312302"/>
            <a:chExt cx="8523624" cy="470318"/>
          </a:xfrm>
        </p:grpSpPr>
        <p:sp>
          <p:nvSpPr>
            <p:cNvPr id="36" name="TextBox 35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203" y="3312302"/>
              <a:ext cx="80487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It is a very dry area. There isn’t                 rain in summer.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25671" y="4857411"/>
            <a:ext cx="2688784" cy="461665"/>
            <a:chOff x="1230086" y="1785257"/>
            <a:chExt cx="2688784" cy="461665"/>
          </a:xfrm>
        </p:grpSpPr>
        <p:sp>
          <p:nvSpPr>
            <p:cNvPr id="39" name="TextBox 38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11086" y="1785257"/>
              <a:ext cx="230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a little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78678" y="4791281"/>
            <a:ext cx="2057642" cy="461665"/>
            <a:chOff x="1230086" y="1785257"/>
            <a:chExt cx="2057642" cy="461665"/>
          </a:xfrm>
        </p:grpSpPr>
        <p:sp>
          <p:nvSpPr>
            <p:cNvPr id="42" name="TextBox 41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1086" y="1785257"/>
              <a:ext cx="16766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much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40738" y="1207548"/>
            <a:ext cx="6973597" cy="470318"/>
            <a:chOff x="363373" y="1262747"/>
            <a:chExt cx="6973597" cy="470318"/>
          </a:xfrm>
        </p:grpSpPr>
        <p:sp>
          <p:nvSpPr>
            <p:cNvPr id="45" name="TextBox 4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7313" y="1271400"/>
              <a:ext cx="650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I have                   questions to ask you.</a:t>
              </a:r>
              <a:endParaRPr lang="en-US" sz="2400" i="1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55840" y="5319076"/>
            <a:ext cx="8591584" cy="830997"/>
            <a:chOff x="363373" y="3312302"/>
            <a:chExt cx="8591584" cy="830997"/>
          </a:xfrm>
        </p:grpSpPr>
        <p:sp>
          <p:nvSpPr>
            <p:cNvPr id="48" name="TextBox 47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38202" y="3312302"/>
              <a:ext cx="81167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We’ve got very             time before our train leaves. </a:t>
              </a:r>
            </a:p>
            <a:p>
              <a:r>
                <a:rPr lang="en-US" sz="2400"/>
                <a:t>We must hurry up!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6557" y="6084104"/>
            <a:ext cx="3356954" cy="461665"/>
            <a:chOff x="1230086" y="1785257"/>
            <a:chExt cx="3356954" cy="461665"/>
          </a:xfrm>
        </p:grpSpPr>
        <p:sp>
          <p:nvSpPr>
            <p:cNvPr id="51" name="TextBox 50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611086" y="1785257"/>
              <a:ext cx="29759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little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989564" y="6067142"/>
            <a:ext cx="2975954" cy="461665"/>
            <a:chOff x="1230086" y="1785257"/>
            <a:chExt cx="2975954" cy="461665"/>
          </a:xfrm>
        </p:grpSpPr>
        <p:sp>
          <p:nvSpPr>
            <p:cNvPr id="54" name="TextBox 53"/>
            <p:cNvSpPr txBox="1"/>
            <p:nvPr/>
          </p:nvSpPr>
          <p:spPr>
            <a:xfrm>
              <a:off x="1230086" y="1785257"/>
              <a:ext cx="5660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11085" y="1785257"/>
              <a:ext cx="25949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much</a:t>
              </a:r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1672974" y="1553854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271118" y="2554553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4768226" y="3588303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4746192" y="4634904"/>
            <a:ext cx="10972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2770254" y="5662701"/>
            <a:ext cx="9144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B94B0EE2-AC4B-402E-AB6D-C8DA8352A5C4}"/>
              </a:ext>
            </a:extLst>
          </p:cNvPr>
          <p:cNvSpPr/>
          <p:nvPr/>
        </p:nvSpPr>
        <p:spPr>
          <a:xfrm>
            <a:off x="736557" y="166970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CA7740B-23B2-4630-998A-9A1D30C94D2C}"/>
              </a:ext>
            </a:extLst>
          </p:cNvPr>
          <p:cNvSpPr/>
          <p:nvPr/>
        </p:nvSpPr>
        <p:spPr>
          <a:xfrm>
            <a:off x="4027112" y="268349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42CE280-6569-412C-96C9-F9FCB1BB741E}"/>
              </a:ext>
            </a:extLst>
          </p:cNvPr>
          <p:cNvSpPr/>
          <p:nvPr/>
        </p:nvSpPr>
        <p:spPr>
          <a:xfrm>
            <a:off x="730977" y="383638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A799A1D5-5947-4FA3-9B21-3FA2F4E9DF07}"/>
              </a:ext>
            </a:extLst>
          </p:cNvPr>
          <p:cNvSpPr/>
          <p:nvPr/>
        </p:nvSpPr>
        <p:spPr>
          <a:xfrm>
            <a:off x="3989739" y="481097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FE7F974-3FAD-40F5-ABF2-10F640179645}"/>
              </a:ext>
            </a:extLst>
          </p:cNvPr>
          <p:cNvSpPr/>
          <p:nvPr/>
        </p:nvSpPr>
        <p:spPr>
          <a:xfrm>
            <a:off x="725671" y="6097222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246870" cy="11870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9291" y="199003"/>
            <a:ext cx="83365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a, any, some, much 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600" b="1" i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47395" y="18445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22225" y="1825398"/>
            <a:ext cx="597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              books are there in your bag?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101191" y="2148651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947395" y="256829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7395" y="359971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2225" y="3591057"/>
            <a:ext cx="743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How                 sugar do you need for your tea, Mum?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092177" y="3927338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47395" y="445329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22225" y="4444644"/>
            <a:ext cx="743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need to buy                 new furniture for the house.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47395" y="539608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22225" y="5396083"/>
            <a:ext cx="1328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is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2516252" y="573236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422225" y="2538128"/>
            <a:ext cx="6658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isn’t               milk in the fridge.</a:t>
            </a:r>
          </a:p>
          <a:p>
            <a:r>
              <a:rPr lang="en-US" sz="2400" dirty="0"/>
              <a:t>It’s empty.</a:t>
            </a:r>
          </a:p>
        </p:txBody>
      </p: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2860973" y="2871269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489483" y="480685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8F51030-2FC8-4F90-8EF3-B73A00214518}"/>
              </a:ext>
            </a:extLst>
          </p:cNvPr>
          <p:cNvSpPr txBox="1"/>
          <p:nvPr/>
        </p:nvSpPr>
        <p:spPr>
          <a:xfrm>
            <a:off x="2155127" y="1825398"/>
            <a:ext cx="873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many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81431BD-D8F4-4512-A190-EE967EF11EDE}"/>
              </a:ext>
            </a:extLst>
          </p:cNvPr>
          <p:cNvSpPr txBox="1"/>
          <p:nvPr/>
        </p:nvSpPr>
        <p:spPr>
          <a:xfrm>
            <a:off x="3037050" y="2538041"/>
            <a:ext cx="627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any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D115C9-EFCF-41F5-A3CC-FB591104F010}"/>
              </a:ext>
            </a:extLst>
          </p:cNvPr>
          <p:cNvSpPr txBox="1"/>
          <p:nvPr/>
        </p:nvSpPr>
        <p:spPr>
          <a:xfrm>
            <a:off x="2199029" y="3588634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much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97CD973-0800-4264-8745-34475FE13625}"/>
              </a:ext>
            </a:extLst>
          </p:cNvPr>
          <p:cNvSpPr txBox="1"/>
          <p:nvPr/>
        </p:nvSpPr>
        <p:spPr>
          <a:xfrm>
            <a:off x="3605151" y="4453297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some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A8E7794-C127-43BB-A101-FCF4C27FAC48}"/>
              </a:ext>
            </a:extLst>
          </p:cNvPr>
          <p:cNvSpPr txBox="1"/>
          <p:nvPr/>
        </p:nvSpPr>
        <p:spPr>
          <a:xfrm>
            <a:off x="2543985" y="5396328"/>
            <a:ext cx="332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17D70-17DA-49EF-8E95-E0BB6C1ED77A}"/>
              </a:ext>
            </a:extLst>
          </p:cNvPr>
          <p:cNvSpPr txBox="1"/>
          <p:nvPr/>
        </p:nvSpPr>
        <p:spPr>
          <a:xfrm>
            <a:off x="3339519" y="5403737"/>
            <a:ext cx="2802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big cave in this area.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994BF9-9B61-4480-A144-721B2A95343D}"/>
              </a:ext>
            </a:extLst>
          </p:cNvPr>
          <p:cNvSpPr txBox="1"/>
          <p:nvPr/>
        </p:nvSpPr>
        <p:spPr>
          <a:xfrm>
            <a:off x="2841309" y="5405915"/>
            <a:ext cx="28021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big cave in this area.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32" y="2170125"/>
            <a:ext cx="8629936" cy="4561181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228" y="960331"/>
            <a:ext cx="1909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6" name="Rectangle 5"/>
          <p:cNvSpPr/>
          <p:nvPr/>
        </p:nvSpPr>
        <p:spPr>
          <a:xfrm>
            <a:off x="2555326" y="993670"/>
            <a:ext cx="4286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/>
              <a:t>Modal verb: </a:t>
            </a:r>
            <a:r>
              <a:rPr lang="en-US" sz="2800" b="1" i="1"/>
              <a:t>must / mustn’t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967" y="2391764"/>
            <a:ext cx="8420066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2400"/>
              <a:t>We use </a:t>
            </a:r>
            <a:r>
              <a:rPr lang="en-US" sz="2400" b="1" i="1"/>
              <a:t>must</a:t>
            </a:r>
            <a:r>
              <a:rPr lang="en-US" sz="2400"/>
              <a:t> to say that something is very necessary or very important. </a:t>
            </a:r>
          </a:p>
          <a:p>
            <a:pPr marL="457200" indent="-457200" algn="just">
              <a:lnSpc>
                <a:spcPct val="120000"/>
              </a:lnSpc>
              <a:buFontTx/>
              <a:buChar char="-"/>
            </a:pPr>
            <a:r>
              <a:rPr lang="en-US" sz="2400"/>
              <a:t>We use </a:t>
            </a:r>
            <a:r>
              <a:rPr lang="en-US" sz="2400" b="1" i="1"/>
              <a:t>mustn’t</a:t>
            </a:r>
            <a:r>
              <a:rPr lang="en-US" sz="2400"/>
              <a:t> to say that doing something is not allowed.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427" y="1443970"/>
            <a:ext cx="3703791" cy="947794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55028"/>
              </p:ext>
            </p:extLst>
          </p:nvPr>
        </p:nvGraphicFramePr>
        <p:xfrm>
          <a:off x="1413831" y="3957900"/>
          <a:ext cx="6096000" cy="2743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61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4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I / you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0">
                          <a:solidFill>
                            <a:srgbClr val="FF0000"/>
                          </a:solidFill>
                        </a:rPr>
                        <a:t>must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He /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</a:rPr>
                        <a:t> she / it</a:t>
                      </a:r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You / we / they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I / you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mustn’t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He /</a:t>
                      </a:r>
                      <a:r>
                        <a:rPr lang="en-US" sz="2400" b="0" baseline="0" dirty="0">
                          <a:solidFill>
                            <a:srgbClr val="FF0000"/>
                          </a:solidFill>
                        </a:rPr>
                        <a:t> she / it</a:t>
                      </a:r>
                      <a:endParaRPr lang="en-US" sz="2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031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rgbClr val="FF0000"/>
                          </a:solidFill>
                        </a:rPr>
                        <a:t>You / we / they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478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1515</TotalTime>
  <Words>557</Words>
  <Application>Microsoft Office PowerPoint</Application>
  <PresentationFormat>On-screen Show (4:3)</PresentationFormat>
  <Paragraphs>124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DUY</cp:lastModifiedBy>
  <cp:revision>95</cp:revision>
  <dcterms:created xsi:type="dcterms:W3CDTF">2020-12-09T02:04:09Z</dcterms:created>
  <dcterms:modified xsi:type="dcterms:W3CDTF">2021-11-30T06:48:46Z</dcterms:modified>
</cp:coreProperties>
</file>