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74" r:id="rId2"/>
    <p:sldId id="285" r:id="rId3"/>
    <p:sldId id="257" r:id="rId4"/>
    <p:sldId id="276" r:id="rId5"/>
    <p:sldId id="258" r:id="rId6"/>
    <p:sldId id="273" r:id="rId7"/>
    <p:sldId id="290" r:id="rId8"/>
    <p:sldId id="289" r:id="rId9"/>
    <p:sldId id="286" r:id="rId10"/>
    <p:sldId id="287" r:id="rId11"/>
    <p:sldId id="277" r:id="rId12"/>
    <p:sldId id="261" r:id="rId13"/>
    <p:sldId id="262" r:id="rId14"/>
    <p:sldId id="291" r:id="rId15"/>
    <p:sldId id="278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8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7F7F"/>
    <a:srgbClr val="C0E6EA"/>
    <a:srgbClr val="62C8CE"/>
    <a:srgbClr val="5ABDD4"/>
    <a:srgbClr val="A6DBE8"/>
    <a:srgbClr val="2AE9EE"/>
    <a:srgbClr val="C8E9F1"/>
    <a:srgbClr val="97F5F7"/>
    <a:srgbClr val="0FB7BD"/>
    <a:srgbClr val="A67B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1204" y="56"/>
      </p:cViewPr>
      <p:guideLst>
        <p:guide orient="horz" pos="2208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FE4638-3800-4EA1-9090-2CD9B2C76F05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447670-85F4-4951-8719-5BFAF2299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375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slide" Target="slide6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8.png"/><Relationship Id="rId5" Type="http://schemas.openxmlformats.org/officeDocument/2006/relationships/slide" Target="slide5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8.png"/><Relationship Id="rId5" Type="http://schemas.openxmlformats.org/officeDocument/2006/relationships/slide" Target="slide7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5414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2" r="6617"/>
          <a:stretch/>
        </p:blipFill>
        <p:spPr>
          <a:xfrm>
            <a:off x="2386839" y="-72737"/>
            <a:ext cx="4976782" cy="3855027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2292482"/>
              </p:ext>
            </p:extLst>
          </p:nvPr>
        </p:nvGraphicFramePr>
        <p:xfrm>
          <a:off x="1298864" y="3917373"/>
          <a:ext cx="6525491" cy="28263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254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24105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What</a:t>
                      </a:r>
                      <a:r>
                        <a:rPr lang="en-US" sz="2400" baseline="0">
                          <a:solidFill>
                            <a:schemeClr val="tx1"/>
                          </a:solidFill>
                        </a:rPr>
                        <a:t> Vy dislikes</a:t>
                      </a:r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022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386839" y="4888768"/>
            <a:ext cx="4082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 too (4)                 school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86839" y="5528479"/>
            <a:ext cx="4082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- dirty air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86839" y="6080020"/>
            <a:ext cx="4082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 noisy and (5)                  streets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6FA7AB-63E9-4B9B-B8A7-FAD6431986AE}"/>
              </a:ext>
            </a:extLst>
          </p:cNvPr>
          <p:cNvSpPr txBox="1"/>
          <p:nvPr/>
        </p:nvSpPr>
        <p:spPr>
          <a:xfrm>
            <a:off x="3463384" y="4888768"/>
            <a:ext cx="11645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faraway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358FE5-9291-4BC5-B517-5E86746D76E1}"/>
              </a:ext>
            </a:extLst>
          </p:cNvPr>
          <p:cNvSpPr txBox="1"/>
          <p:nvPr/>
        </p:nvSpPr>
        <p:spPr>
          <a:xfrm>
            <a:off x="4193256" y="6090995"/>
            <a:ext cx="12722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crowded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DF65F46-A71E-4CCC-8213-516C1AA1D661}"/>
              </a:ext>
            </a:extLst>
          </p:cNvPr>
          <p:cNvCxnSpPr/>
          <p:nvPr/>
        </p:nvCxnSpPr>
        <p:spPr>
          <a:xfrm>
            <a:off x="3542739" y="5264339"/>
            <a:ext cx="100584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E0117A7-0867-4EE5-AFB6-CD0743D99AE5}"/>
              </a:ext>
            </a:extLst>
          </p:cNvPr>
          <p:cNvCxnSpPr/>
          <p:nvPr/>
        </p:nvCxnSpPr>
        <p:spPr>
          <a:xfrm>
            <a:off x="4235032" y="6457677"/>
            <a:ext cx="118872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1718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091691" y="2573874"/>
            <a:ext cx="4954515" cy="1717040"/>
            <a:chOff x="2094743" y="1826837"/>
            <a:chExt cx="4954515" cy="1717040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26837"/>
              <a:ext cx="4954515" cy="777611"/>
              <a:chOff x="2100847" y="1826837"/>
              <a:chExt cx="4954515" cy="77761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262" y="1829932"/>
                <a:ext cx="4176100" cy="732987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84B1"/>
                  </a:solidFill>
                </a:rPr>
                <a:t>Writing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91321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20270" y="70783"/>
            <a:ext cx="772081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Tick (</a:t>
            </a:r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what you like or dislike about a neighbourhood.</a:t>
            </a:r>
          </a:p>
        </p:txBody>
      </p:sp>
      <p:graphicFrame>
        <p:nvGraphicFramePr>
          <p:cNvPr id="39" name="Table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9659180"/>
              </p:ext>
            </p:extLst>
          </p:nvPr>
        </p:nvGraphicFramePr>
        <p:xfrm>
          <a:off x="136072" y="1658394"/>
          <a:ext cx="8871856" cy="466344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7199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003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92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23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Like</a:t>
                      </a:r>
                      <a:endParaRPr lang="en-US" sz="28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Dislike</a:t>
                      </a:r>
                      <a:endParaRPr lang="en-US" sz="2800" b="1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1.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/>
                        <a:t>sandy beaches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2.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/>
                        <a:t>heavy traffic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3.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/>
                        <a:t>many modern buildings and offices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4.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/>
                        <a:t>peaceful streets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5.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/>
                        <a:t>good</a:t>
                      </a:r>
                      <a:r>
                        <a:rPr lang="en-US" sz="2800" baseline="0"/>
                        <a:t> restaurants and cafés </a:t>
                      </a:r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800" b="1" kern="120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6.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sunny weather 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800" b="1" kern="120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7.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helpful and</a:t>
                      </a:r>
                      <a:r>
                        <a:rPr lang="en-US" sz="280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friendly people</a:t>
                      </a:r>
                      <a:endParaRPr lang="en-US"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800" b="1" kern="120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8.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many shops and markets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2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" y="0"/>
            <a:ext cx="9144000" cy="15066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5204" y="31846"/>
            <a:ext cx="79670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a paragraph of about 50 words about your neighbourhood saying what you like and dislike about it. Use Khang’s blog as a model.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60" y="1620098"/>
            <a:ext cx="8840879" cy="5010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28699" y="2088573"/>
            <a:ext cx="74710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I live in </a:t>
            </a:r>
            <a:r>
              <a:rPr lang="en-US" sz="2400">
                <a:solidFill>
                  <a:srgbClr val="7F7F7F"/>
                </a:solidFill>
              </a:rPr>
              <a:t>_______</a:t>
            </a:r>
            <a:r>
              <a:rPr lang="en-US" sz="2400"/>
              <a:t>. There are many / some things I like about my neighbourhood.</a:t>
            </a:r>
          </a:p>
        </p:txBody>
      </p:sp>
      <p:cxnSp>
        <p:nvCxnSpPr>
          <p:cNvPr id="40" name="Straight Connector 39"/>
          <p:cNvCxnSpPr/>
          <p:nvPr/>
        </p:nvCxnSpPr>
        <p:spPr>
          <a:xfrm flipV="1">
            <a:off x="1143000" y="3770222"/>
            <a:ext cx="722376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1143000" y="3217380"/>
            <a:ext cx="722376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1143000" y="4307086"/>
            <a:ext cx="722376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111827" y="4520044"/>
            <a:ext cx="7138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However, there are some / many / one thing(s) I dislike about it.</a:t>
            </a:r>
          </a:p>
        </p:txBody>
      </p:sp>
      <p:cxnSp>
        <p:nvCxnSpPr>
          <p:cNvPr id="47" name="Straight Connector 46"/>
          <p:cNvCxnSpPr/>
          <p:nvPr/>
        </p:nvCxnSpPr>
        <p:spPr>
          <a:xfrm flipV="1">
            <a:off x="1131570" y="5678685"/>
            <a:ext cx="722376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V="1">
            <a:off x="1131570" y="6215549"/>
            <a:ext cx="722376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2343842" y="5207630"/>
            <a:ext cx="6007608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2F8F465-F5CE-49E7-9856-2518891DC5F3}"/>
              </a:ext>
            </a:extLst>
          </p:cNvPr>
          <p:cNvSpPr/>
          <p:nvPr/>
        </p:nvSpPr>
        <p:spPr>
          <a:xfrm>
            <a:off x="109538" y="381000"/>
            <a:ext cx="8924924" cy="42481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0" i="0" dirty="0">
                <a:solidFill>
                  <a:srgbClr val="000000"/>
                </a:solidFill>
                <a:effectLst/>
                <a:latin typeface="OpenSans"/>
              </a:rPr>
              <a:t>I live in Thanh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OpenSans"/>
              </a:rPr>
              <a:t>Hoa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OpenSans"/>
              </a:rPr>
              <a:t> City. There are few things I like about my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OpenSans"/>
              </a:rPr>
              <a:t>neighbourhood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OpenSans"/>
              </a:rPr>
              <a:t>. The food here is delicious and cheap. The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OpenSans"/>
              </a:rPr>
              <a:t>people are kind and friendly and the weather is nice. However, there are two things I dislike about it: the people are crowded and the sea is polluted.</a:t>
            </a:r>
            <a:br>
              <a:rPr lang="en-US" sz="2800" b="0" i="0" dirty="0">
                <a:solidFill>
                  <a:srgbClr val="000000"/>
                </a:solidFill>
                <a:effectLst/>
                <a:latin typeface="OpenSans"/>
              </a:rPr>
            </a:br>
            <a:br>
              <a:rPr lang="en-US" sz="2800" b="0" i="0" dirty="0">
                <a:solidFill>
                  <a:srgbClr val="000000"/>
                </a:solidFill>
                <a:effectLst/>
                <a:latin typeface="OpenSans"/>
              </a:rPr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913588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606494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53992" cy="24210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0" y="2907793"/>
            <a:ext cx="8825875" cy="319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148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57" y="2545169"/>
            <a:ext cx="4176100" cy="7329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53992" cy="242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091691" y="2573874"/>
            <a:ext cx="4954515" cy="1717040"/>
            <a:chOff x="2094743" y="1826837"/>
            <a:chExt cx="4954515" cy="1717040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26837"/>
              <a:ext cx="4954515" cy="777611"/>
              <a:chOff x="2100847" y="1826837"/>
              <a:chExt cx="4954515" cy="77761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262" y="1829932"/>
                <a:ext cx="4176100" cy="732987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84B1"/>
                  </a:solidFill>
                </a:rPr>
                <a:t>Listening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00306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695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84013" y="55802"/>
            <a:ext cx="778328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the conversation between Khang and Vy and tick (</a:t>
            </a:r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T (true) or F (False).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7553793"/>
              </p:ext>
            </p:extLst>
          </p:nvPr>
        </p:nvGraphicFramePr>
        <p:xfrm>
          <a:off x="239157" y="2082800"/>
          <a:ext cx="8665687" cy="353568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703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236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64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23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T</a:t>
                      </a:r>
                      <a:endParaRPr lang="en-US" sz="2800" b="1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F</a:t>
                      </a:r>
                      <a:endParaRPr lang="en-US" sz="2800" b="1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1.</a:t>
                      </a:r>
                      <a:endParaRPr lang="en-US" sz="2800" b="1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/>
                        <a:t>Vy lives in the centre of Ho Chi Minh City.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2.</a:t>
                      </a:r>
                      <a:endParaRPr lang="en-US" sz="2800" b="1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/>
                        <a:t>There</a:t>
                      </a:r>
                      <a:r>
                        <a:rPr lang="en-US" sz="2800" baseline="0"/>
                        <a:t> is a big market near her house.</a:t>
                      </a:r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3.</a:t>
                      </a:r>
                      <a:endParaRPr lang="en-US" sz="2800" b="1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/>
                        <a:t>The streets are</a:t>
                      </a:r>
                      <a:r>
                        <a:rPr lang="en-US" sz="2800" baseline="0"/>
                        <a:t> narrow.</a:t>
                      </a:r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4.</a:t>
                      </a:r>
                      <a:endParaRPr lang="en-US" sz="2800" b="1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/>
                        <a:t>The schools</a:t>
                      </a:r>
                      <a:r>
                        <a:rPr lang="en-US" sz="2800" baseline="0"/>
                        <a:t> are faraway.</a:t>
                      </a:r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5.</a:t>
                      </a:r>
                      <a:endParaRPr lang="en-US" sz="2800" b="1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/>
                        <a:t>There</a:t>
                      </a:r>
                      <a:r>
                        <a:rPr lang="en-US" sz="2800" baseline="0"/>
                        <a:t> are some factories near her neighbourhood.</a:t>
                      </a:r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" name="Bản sao của B1_29">
            <a:hlinkClick r:id="" action="ppaction://media"/>
            <a:extLst>
              <a:ext uri="{FF2B5EF4-FFF2-40B4-BE49-F238E27FC236}">
                <a16:creationId xmlns:a16="http://schemas.microsoft.com/office/drawing/2014/main" id="{DACD80C2-E231-4F5B-8BC4-DCAB72A2EA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35016" y="460991"/>
            <a:ext cx="487363" cy="4873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C55A04-E2D3-4665-8431-FED2C0842763}"/>
              </a:ext>
            </a:extLst>
          </p:cNvPr>
          <p:cNvSpPr txBox="1"/>
          <p:nvPr/>
        </p:nvSpPr>
        <p:spPr>
          <a:xfrm>
            <a:off x="8337110" y="2622082"/>
            <a:ext cx="4603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191315-7FCA-4ADD-9992-8359A85AC2BC}"/>
              </a:ext>
            </a:extLst>
          </p:cNvPr>
          <p:cNvSpPr txBox="1"/>
          <p:nvPr/>
        </p:nvSpPr>
        <p:spPr>
          <a:xfrm>
            <a:off x="7596101" y="3167390"/>
            <a:ext cx="4603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06B5CE-99E6-47C9-B107-88C8E9705D5F}"/>
              </a:ext>
            </a:extLst>
          </p:cNvPr>
          <p:cNvSpPr txBox="1"/>
          <p:nvPr/>
        </p:nvSpPr>
        <p:spPr>
          <a:xfrm>
            <a:off x="8337110" y="3684584"/>
            <a:ext cx="4603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8FBD6A-E656-41F2-9D1E-6CB6E600B88C}"/>
              </a:ext>
            </a:extLst>
          </p:cNvPr>
          <p:cNvSpPr txBox="1"/>
          <p:nvPr/>
        </p:nvSpPr>
        <p:spPr>
          <a:xfrm>
            <a:off x="7596101" y="4185313"/>
            <a:ext cx="4603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171793-5F68-4880-8A52-FC4C65360484}"/>
              </a:ext>
            </a:extLst>
          </p:cNvPr>
          <p:cNvSpPr txBox="1"/>
          <p:nvPr/>
        </p:nvSpPr>
        <p:spPr>
          <a:xfrm>
            <a:off x="8337110" y="4859443"/>
            <a:ext cx="4603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8" name="Rounded Rectangle 2">
            <a:hlinkClick r:id="rId7" action="ppaction://hlinksldjump"/>
            <a:extLst>
              <a:ext uri="{FF2B5EF4-FFF2-40B4-BE49-F238E27FC236}">
                <a16:creationId xmlns:a16="http://schemas.microsoft.com/office/drawing/2014/main" id="{8956E749-C421-4685-84F2-7DEE7A11EC69}"/>
              </a:ext>
            </a:extLst>
          </p:cNvPr>
          <p:cNvSpPr/>
          <p:nvPr/>
        </p:nvSpPr>
        <p:spPr>
          <a:xfrm>
            <a:off x="4297680" y="6281652"/>
            <a:ext cx="548640" cy="548640"/>
          </a:xfrm>
          <a:prstGeom prst="ellipse">
            <a:avLst/>
          </a:prstGeom>
          <a:solidFill>
            <a:srgbClr val="0FB7BD"/>
          </a:solidFill>
          <a:ln>
            <a:solidFill>
              <a:srgbClr val="0FB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pc="-100" dirty="0">
                <a:solidFill>
                  <a:schemeClr val="bg1"/>
                </a:solidFill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93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13" grpId="0"/>
      <p:bldP spid="15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C11514E-B568-4EDC-AA1A-6B7D24C74198}"/>
              </a:ext>
            </a:extLst>
          </p:cNvPr>
          <p:cNvGrpSpPr/>
          <p:nvPr/>
        </p:nvGrpSpPr>
        <p:grpSpPr>
          <a:xfrm>
            <a:off x="0" y="0"/>
            <a:ext cx="9144000" cy="6137455"/>
            <a:chOff x="0" y="0"/>
            <a:chExt cx="9144000" cy="613745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3B4FA3A-7C98-4049-9207-F7722E240A55}"/>
                </a:ext>
              </a:extLst>
            </p:cNvPr>
            <p:cNvSpPr/>
            <p:nvPr/>
          </p:nvSpPr>
          <p:spPr>
            <a:xfrm>
              <a:off x="0" y="0"/>
              <a:ext cx="9144000" cy="6137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99A6BE0-9C8A-4C38-B997-ADB4E8B327B7}"/>
                </a:ext>
              </a:extLst>
            </p:cNvPr>
            <p:cNvSpPr txBox="1"/>
            <p:nvPr/>
          </p:nvSpPr>
          <p:spPr>
            <a:xfrm>
              <a:off x="338595" y="720545"/>
              <a:ext cx="8486470" cy="5083956"/>
            </a:xfrm>
            <a:prstGeom prst="rect">
              <a:avLst/>
            </a:prstGeom>
            <a:noFill/>
            <a:ln w="19050">
              <a:solidFill>
                <a:srgbClr val="0FB7BD"/>
              </a:solidFill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600" b="1" i="1" dirty="0" err="1">
                  <a:solidFill>
                    <a:srgbClr val="333333"/>
                  </a:solidFill>
                  <a:effectLst/>
                </a:rPr>
                <a:t>Khang</a:t>
              </a:r>
              <a:r>
                <a:rPr lang="en-US" sz="2600" b="1" i="1" dirty="0">
                  <a:solidFill>
                    <a:srgbClr val="333333"/>
                  </a:solidFill>
                  <a:effectLst/>
                </a:rPr>
                <a:t>: 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Where do you live, </a:t>
              </a:r>
              <a:r>
                <a:rPr lang="en-US" sz="2600" b="0" i="0" dirty="0" err="1">
                  <a:solidFill>
                    <a:srgbClr val="333333"/>
                  </a:solidFill>
                  <a:effectLst/>
                </a:rPr>
                <a:t>Vy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?</a:t>
              </a:r>
            </a:p>
            <a:p>
              <a:pPr algn="just">
                <a:lnSpc>
                  <a:spcPct val="114000"/>
                </a:lnSpc>
              </a:pPr>
              <a:r>
                <a:rPr lang="en-US" sz="2600" b="1" i="1" dirty="0" err="1">
                  <a:solidFill>
                    <a:srgbClr val="333333"/>
                  </a:solidFill>
                  <a:effectLst/>
                </a:rPr>
                <a:t>Vy</a:t>
              </a:r>
              <a:r>
                <a:rPr lang="en-US" sz="2600" b="1" i="1" dirty="0">
                  <a:solidFill>
                    <a:srgbClr val="333333"/>
                  </a:solidFill>
                  <a:effectLst/>
                </a:rPr>
                <a:t>: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        I live in the suburbs of Ho Chi Minh City.</a:t>
              </a:r>
            </a:p>
            <a:p>
              <a:pPr algn="just">
                <a:lnSpc>
                  <a:spcPct val="114000"/>
                </a:lnSpc>
              </a:pPr>
              <a:r>
                <a:rPr lang="en-US" sz="2600" b="1" i="1" dirty="0" err="1">
                  <a:solidFill>
                    <a:srgbClr val="333333"/>
                  </a:solidFill>
                  <a:effectLst/>
                </a:rPr>
                <a:t>Khang</a:t>
              </a:r>
              <a:r>
                <a:rPr lang="en-US" sz="2600" b="1" i="1" dirty="0">
                  <a:solidFill>
                    <a:srgbClr val="333333"/>
                  </a:solidFill>
                  <a:effectLst/>
                </a:rPr>
                <a:t>:</a:t>
              </a:r>
              <a:r>
                <a:rPr lang="en-US" sz="2600" b="1" i="0" dirty="0">
                  <a:solidFill>
                    <a:srgbClr val="333333"/>
                  </a:solidFill>
                  <a:effectLst/>
                </a:rPr>
                <a:t> 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What do you like about it?</a:t>
              </a:r>
            </a:p>
            <a:p>
              <a:pPr algn="just">
                <a:lnSpc>
                  <a:spcPct val="114000"/>
                </a:lnSpc>
              </a:pPr>
              <a:r>
                <a:rPr lang="en-US" sz="2600" b="1" i="1" dirty="0" err="1">
                  <a:solidFill>
                    <a:srgbClr val="333333"/>
                  </a:solidFill>
                  <a:effectLst/>
                </a:rPr>
                <a:t>Vy</a:t>
              </a:r>
              <a:r>
                <a:rPr lang="en-US" sz="2600" b="1" i="1" dirty="0">
                  <a:solidFill>
                    <a:srgbClr val="333333"/>
                  </a:solidFill>
                  <a:effectLst/>
                </a:rPr>
                <a:t>: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        There are many things I like about it. There’s a big</a:t>
              </a:r>
            </a:p>
            <a:p>
              <a:pPr algn="just">
                <a:lnSpc>
                  <a:spcPct val="114000"/>
                </a:lnSpc>
              </a:pPr>
              <a:r>
                <a:rPr lang="en-US" sz="2600" dirty="0">
                  <a:solidFill>
                    <a:srgbClr val="333333"/>
                  </a:solidFill>
                </a:rPr>
                <a:t>              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market near my house. There are also many shops,</a:t>
              </a:r>
            </a:p>
            <a:p>
              <a:pPr algn="just">
                <a:lnSpc>
                  <a:spcPct val="114000"/>
                </a:lnSpc>
              </a:pPr>
              <a:r>
                <a:rPr lang="en-US" sz="2600" dirty="0">
                  <a:solidFill>
                    <a:srgbClr val="333333"/>
                  </a:solidFill>
                </a:rPr>
                <a:t>              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restaurants and art galleries here. The streets are</a:t>
              </a:r>
            </a:p>
            <a:p>
              <a:pPr algn="just">
                <a:lnSpc>
                  <a:spcPct val="114000"/>
                </a:lnSpc>
              </a:pPr>
              <a:r>
                <a:rPr lang="en-US" sz="2600" dirty="0">
                  <a:solidFill>
                    <a:srgbClr val="333333"/>
                  </a:solidFill>
                </a:rPr>
                <a:t>              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wide. The people here are helpful and friendly.</a:t>
              </a:r>
              <a:endParaRPr lang="en-US" sz="2600" dirty="0">
                <a:solidFill>
                  <a:srgbClr val="333333"/>
                </a:solidFill>
              </a:endParaRPr>
            </a:p>
            <a:p>
              <a:pPr algn="just">
                <a:lnSpc>
                  <a:spcPct val="114000"/>
                </a:lnSpc>
              </a:pPr>
              <a:r>
                <a:rPr lang="en-US" sz="2600" b="1" i="1" dirty="0" err="1">
                  <a:solidFill>
                    <a:srgbClr val="333333"/>
                  </a:solidFill>
                  <a:effectLst/>
                </a:rPr>
                <a:t>Khang</a:t>
              </a:r>
              <a:r>
                <a:rPr lang="en-US" sz="2600" b="1" i="1" dirty="0">
                  <a:solidFill>
                    <a:srgbClr val="333333"/>
                  </a:solidFill>
                  <a:effectLst/>
                </a:rPr>
                <a:t>:</a:t>
              </a:r>
              <a:r>
                <a:rPr lang="en-US" sz="2600" b="1" i="0" dirty="0">
                  <a:solidFill>
                    <a:srgbClr val="333333"/>
                  </a:solidFill>
                  <a:effectLst/>
                </a:rPr>
                <a:t> 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What do you dislike about it?</a:t>
              </a:r>
            </a:p>
            <a:p>
              <a:pPr algn="just">
                <a:lnSpc>
                  <a:spcPct val="114000"/>
                </a:lnSpc>
              </a:pPr>
              <a:r>
                <a:rPr lang="en-US" sz="2600" b="1" i="1" dirty="0" err="1">
                  <a:solidFill>
                    <a:srgbClr val="333333"/>
                  </a:solidFill>
                  <a:effectLst/>
                </a:rPr>
                <a:t>Vy</a:t>
              </a:r>
              <a:r>
                <a:rPr lang="en-US" sz="2600" b="1" i="1" dirty="0">
                  <a:solidFill>
                    <a:srgbClr val="333333"/>
                  </a:solidFill>
                  <a:effectLst/>
                </a:rPr>
                <a:t>:</a:t>
              </a:r>
              <a:r>
                <a:rPr lang="en-US" sz="2600" b="1" i="0" dirty="0">
                  <a:solidFill>
                    <a:srgbClr val="333333"/>
                  </a:solidFill>
                  <a:effectLst/>
                </a:rPr>
                <a:t>  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      The schools are too faraway. There are also some</a:t>
              </a:r>
            </a:p>
            <a:p>
              <a:pPr algn="just">
                <a:lnSpc>
                  <a:spcPct val="114000"/>
                </a:lnSpc>
              </a:pPr>
              <a:r>
                <a:rPr lang="en-US" sz="2600" dirty="0">
                  <a:solidFill>
                    <a:srgbClr val="333333"/>
                  </a:solidFill>
                </a:rPr>
                <a:t>              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factories near here, so the air isn’t very clean and the</a:t>
              </a:r>
            </a:p>
            <a:p>
              <a:pPr algn="just">
                <a:lnSpc>
                  <a:spcPct val="114000"/>
                </a:lnSpc>
              </a:pPr>
              <a:r>
                <a:rPr lang="en-US" sz="2600" dirty="0">
                  <a:solidFill>
                    <a:srgbClr val="333333"/>
                  </a:solidFill>
                </a:rPr>
                <a:t>              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streets are noisy and crowded.</a:t>
              </a:r>
              <a:endParaRPr lang="en-US" sz="2600" i="0" dirty="0">
                <a:effectLst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D7D81FC-37DB-4FB5-9734-64BA5B583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763" y="1"/>
              <a:ext cx="8726747" cy="82591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655EF60-59B4-4757-B066-A4ACC7BA287F}"/>
                </a:ext>
              </a:extLst>
            </p:cNvPr>
            <p:cNvSpPr txBox="1"/>
            <p:nvPr/>
          </p:nvSpPr>
          <p:spPr>
            <a:xfrm>
              <a:off x="3573041" y="135812"/>
              <a:ext cx="1997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AUDIO SCRIPT</a:t>
              </a:r>
            </a:p>
          </p:txBody>
        </p:sp>
      </p:grpSp>
      <p:sp>
        <p:nvSpPr>
          <p:cNvPr id="8" name="Multiplication Sign 7">
            <a:hlinkClick r:id="rId5" action="ppaction://hlinksldjump"/>
            <a:extLst>
              <a:ext uri="{FF2B5EF4-FFF2-40B4-BE49-F238E27FC236}">
                <a16:creationId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ản sao của B1_15">
            <a:hlinkClick r:id="" action="ppaction://media"/>
            <a:extLst>
              <a:ext uri="{FF2B5EF4-FFF2-40B4-BE49-F238E27FC236}">
                <a16:creationId xmlns:a16="http://schemas.microsoft.com/office/drawing/2014/main" id="{5C439D61-3C27-4A3B-B059-1843F47170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56041" y="12944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84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32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7313" y="192400"/>
            <a:ext cx="79065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the conversation again and fill the blanks.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464128" y="1251524"/>
          <a:ext cx="3713018" cy="23645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130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7664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What</a:t>
                      </a:r>
                      <a:r>
                        <a:rPr lang="en-US" sz="2400" baseline="0">
                          <a:solidFill>
                            <a:schemeClr val="tx1"/>
                          </a:solidFill>
                        </a:rPr>
                        <a:t> Vy likes</a:t>
                      </a:r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62C8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7684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C0E6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4928755" y="1248060"/>
          <a:ext cx="3713018" cy="23645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130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7664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What</a:t>
                      </a:r>
                      <a:r>
                        <a:rPr lang="en-US" sz="2400" baseline="0">
                          <a:solidFill>
                            <a:schemeClr val="tx1"/>
                          </a:solidFill>
                        </a:rPr>
                        <a:t> Vy likes</a:t>
                      </a:r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7684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2" r="6617"/>
          <a:stretch/>
        </p:blipFill>
        <p:spPr>
          <a:xfrm>
            <a:off x="2601027" y="3804560"/>
            <a:ext cx="3941945" cy="30534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3698" y="1984664"/>
            <a:ext cx="3538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- many shops, restaurants, and     (1) _______  in her neighbourhood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3698" y="2571446"/>
            <a:ext cx="3538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- (2) _______ streets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3698" y="3003337"/>
            <a:ext cx="3538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- helpful and (3) _______ people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78325" y="1979315"/>
            <a:ext cx="3538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- too (4) _______ school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978325" y="2411206"/>
            <a:ext cx="3538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- dirty air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978325" y="2848446"/>
            <a:ext cx="3538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- noisy and (5) _______ streets</a:t>
            </a:r>
          </a:p>
        </p:txBody>
      </p:sp>
      <p:pic>
        <p:nvPicPr>
          <p:cNvPr id="17" name="Bản sao của B1_30">
            <a:hlinkClick r:id="" action="ppaction://media"/>
            <a:extLst>
              <a:ext uri="{FF2B5EF4-FFF2-40B4-BE49-F238E27FC236}">
                <a16:creationId xmlns:a16="http://schemas.microsoft.com/office/drawing/2014/main" id="{10F5A3A8-051C-4FED-A022-5F1D479B5C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41773" y="197480"/>
            <a:ext cx="487363" cy="487363"/>
          </a:xfrm>
          <a:prstGeom prst="rect">
            <a:avLst/>
          </a:prstGeom>
        </p:spPr>
      </p:pic>
      <p:sp>
        <p:nvSpPr>
          <p:cNvPr id="18" name="Rounded Rectangle 2">
            <a:hlinkClick r:id="rId8" action="ppaction://hlinksldjump"/>
            <a:extLst>
              <a:ext uri="{FF2B5EF4-FFF2-40B4-BE49-F238E27FC236}">
                <a16:creationId xmlns:a16="http://schemas.microsoft.com/office/drawing/2014/main" id="{178A260A-24BC-417F-91AA-D1C37972B9D8}"/>
              </a:ext>
            </a:extLst>
          </p:cNvPr>
          <p:cNvSpPr/>
          <p:nvPr/>
        </p:nvSpPr>
        <p:spPr>
          <a:xfrm>
            <a:off x="8412776" y="6228938"/>
            <a:ext cx="548640" cy="548640"/>
          </a:xfrm>
          <a:prstGeom prst="ellipse">
            <a:avLst/>
          </a:prstGeom>
          <a:solidFill>
            <a:srgbClr val="0FB7BD"/>
          </a:solidFill>
          <a:ln>
            <a:solidFill>
              <a:srgbClr val="0FB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pc="-100" dirty="0">
                <a:solidFill>
                  <a:schemeClr val="bg1"/>
                </a:solidFill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546074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5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C11514E-B568-4EDC-AA1A-6B7D24C74198}"/>
              </a:ext>
            </a:extLst>
          </p:cNvPr>
          <p:cNvGrpSpPr/>
          <p:nvPr/>
        </p:nvGrpSpPr>
        <p:grpSpPr>
          <a:xfrm>
            <a:off x="0" y="0"/>
            <a:ext cx="9144000" cy="6137455"/>
            <a:chOff x="0" y="0"/>
            <a:chExt cx="9144000" cy="613745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3B4FA3A-7C98-4049-9207-F7722E240A55}"/>
                </a:ext>
              </a:extLst>
            </p:cNvPr>
            <p:cNvSpPr/>
            <p:nvPr/>
          </p:nvSpPr>
          <p:spPr>
            <a:xfrm>
              <a:off x="0" y="0"/>
              <a:ext cx="9144000" cy="6137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99A6BE0-9C8A-4C38-B997-ADB4E8B327B7}"/>
                </a:ext>
              </a:extLst>
            </p:cNvPr>
            <p:cNvSpPr txBox="1"/>
            <p:nvPr/>
          </p:nvSpPr>
          <p:spPr>
            <a:xfrm>
              <a:off x="338595" y="720545"/>
              <a:ext cx="8486470" cy="5083956"/>
            </a:xfrm>
            <a:prstGeom prst="rect">
              <a:avLst/>
            </a:prstGeom>
            <a:noFill/>
            <a:ln w="19050">
              <a:solidFill>
                <a:srgbClr val="0FB7BD"/>
              </a:solidFill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600" b="1" i="1" dirty="0" err="1">
                  <a:solidFill>
                    <a:srgbClr val="333333"/>
                  </a:solidFill>
                  <a:effectLst/>
                </a:rPr>
                <a:t>Khang</a:t>
              </a:r>
              <a:r>
                <a:rPr lang="en-US" sz="2600" b="1" i="1" dirty="0">
                  <a:solidFill>
                    <a:srgbClr val="333333"/>
                  </a:solidFill>
                  <a:effectLst/>
                </a:rPr>
                <a:t>: 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Where do you live, </a:t>
              </a:r>
              <a:r>
                <a:rPr lang="en-US" sz="2600" b="0" i="0" dirty="0" err="1">
                  <a:solidFill>
                    <a:srgbClr val="333333"/>
                  </a:solidFill>
                  <a:effectLst/>
                </a:rPr>
                <a:t>Vy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?</a:t>
              </a:r>
            </a:p>
            <a:p>
              <a:pPr algn="just">
                <a:lnSpc>
                  <a:spcPct val="114000"/>
                </a:lnSpc>
              </a:pPr>
              <a:r>
                <a:rPr lang="en-US" sz="2600" b="1" i="1" dirty="0" err="1">
                  <a:solidFill>
                    <a:srgbClr val="333333"/>
                  </a:solidFill>
                  <a:effectLst/>
                </a:rPr>
                <a:t>Vy</a:t>
              </a:r>
              <a:r>
                <a:rPr lang="en-US" sz="2600" b="1" i="1" dirty="0">
                  <a:solidFill>
                    <a:srgbClr val="333333"/>
                  </a:solidFill>
                  <a:effectLst/>
                </a:rPr>
                <a:t>: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        I live in the suburbs of Ho Chi Minh City.</a:t>
              </a:r>
            </a:p>
            <a:p>
              <a:pPr algn="just">
                <a:lnSpc>
                  <a:spcPct val="114000"/>
                </a:lnSpc>
              </a:pPr>
              <a:r>
                <a:rPr lang="en-US" sz="2600" b="1" i="1" dirty="0" err="1">
                  <a:solidFill>
                    <a:srgbClr val="333333"/>
                  </a:solidFill>
                  <a:effectLst/>
                </a:rPr>
                <a:t>Khang</a:t>
              </a:r>
              <a:r>
                <a:rPr lang="en-US" sz="2600" b="1" i="1" dirty="0">
                  <a:solidFill>
                    <a:srgbClr val="333333"/>
                  </a:solidFill>
                  <a:effectLst/>
                </a:rPr>
                <a:t>:</a:t>
              </a:r>
              <a:r>
                <a:rPr lang="en-US" sz="2600" b="1" i="0" dirty="0">
                  <a:solidFill>
                    <a:srgbClr val="333333"/>
                  </a:solidFill>
                  <a:effectLst/>
                </a:rPr>
                <a:t> 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What do you like about it?</a:t>
              </a:r>
            </a:p>
            <a:p>
              <a:pPr algn="just">
                <a:lnSpc>
                  <a:spcPct val="114000"/>
                </a:lnSpc>
              </a:pPr>
              <a:r>
                <a:rPr lang="en-US" sz="2600" b="1" i="1" dirty="0" err="1">
                  <a:solidFill>
                    <a:srgbClr val="333333"/>
                  </a:solidFill>
                  <a:effectLst/>
                </a:rPr>
                <a:t>Vy</a:t>
              </a:r>
              <a:r>
                <a:rPr lang="en-US" sz="2600" b="1" i="1" dirty="0">
                  <a:solidFill>
                    <a:srgbClr val="333333"/>
                  </a:solidFill>
                  <a:effectLst/>
                </a:rPr>
                <a:t>: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        There are many things I like about it. There’s a big</a:t>
              </a:r>
            </a:p>
            <a:p>
              <a:pPr algn="just">
                <a:lnSpc>
                  <a:spcPct val="114000"/>
                </a:lnSpc>
              </a:pPr>
              <a:r>
                <a:rPr lang="en-US" sz="2600" dirty="0">
                  <a:solidFill>
                    <a:srgbClr val="333333"/>
                  </a:solidFill>
                </a:rPr>
                <a:t>              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market near my house. There are also many shops,</a:t>
              </a:r>
            </a:p>
            <a:p>
              <a:pPr algn="just">
                <a:lnSpc>
                  <a:spcPct val="114000"/>
                </a:lnSpc>
              </a:pPr>
              <a:r>
                <a:rPr lang="en-US" sz="2600" dirty="0">
                  <a:solidFill>
                    <a:srgbClr val="333333"/>
                  </a:solidFill>
                </a:rPr>
                <a:t>              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restaurants and art galleries here. The streets are</a:t>
              </a:r>
            </a:p>
            <a:p>
              <a:pPr algn="just">
                <a:lnSpc>
                  <a:spcPct val="114000"/>
                </a:lnSpc>
              </a:pPr>
              <a:r>
                <a:rPr lang="en-US" sz="2600" dirty="0">
                  <a:solidFill>
                    <a:srgbClr val="333333"/>
                  </a:solidFill>
                </a:rPr>
                <a:t>              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wide. The people here are helpful and friendly.</a:t>
              </a:r>
              <a:endParaRPr lang="en-US" sz="2600" dirty="0">
                <a:solidFill>
                  <a:srgbClr val="333333"/>
                </a:solidFill>
              </a:endParaRPr>
            </a:p>
            <a:p>
              <a:pPr algn="just">
                <a:lnSpc>
                  <a:spcPct val="114000"/>
                </a:lnSpc>
              </a:pPr>
              <a:r>
                <a:rPr lang="en-US" sz="2600" b="1" i="1" dirty="0" err="1">
                  <a:solidFill>
                    <a:srgbClr val="333333"/>
                  </a:solidFill>
                  <a:effectLst/>
                </a:rPr>
                <a:t>Khang</a:t>
              </a:r>
              <a:r>
                <a:rPr lang="en-US" sz="2600" b="1" i="1" dirty="0">
                  <a:solidFill>
                    <a:srgbClr val="333333"/>
                  </a:solidFill>
                  <a:effectLst/>
                </a:rPr>
                <a:t>:</a:t>
              </a:r>
              <a:r>
                <a:rPr lang="en-US" sz="2600" b="1" i="0" dirty="0">
                  <a:solidFill>
                    <a:srgbClr val="333333"/>
                  </a:solidFill>
                  <a:effectLst/>
                </a:rPr>
                <a:t> 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What do you dislike about it?</a:t>
              </a:r>
            </a:p>
            <a:p>
              <a:pPr algn="just">
                <a:lnSpc>
                  <a:spcPct val="114000"/>
                </a:lnSpc>
              </a:pPr>
              <a:r>
                <a:rPr lang="en-US" sz="2600" b="1" i="1" dirty="0" err="1">
                  <a:solidFill>
                    <a:srgbClr val="333333"/>
                  </a:solidFill>
                  <a:effectLst/>
                </a:rPr>
                <a:t>Vy</a:t>
              </a:r>
              <a:r>
                <a:rPr lang="en-US" sz="2600" b="1" i="1" dirty="0">
                  <a:solidFill>
                    <a:srgbClr val="333333"/>
                  </a:solidFill>
                  <a:effectLst/>
                </a:rPr>
                <a:t>:</a:t>
              </a:r>
              <a:r>
                <a:rPr lang="en-US" sz="2600" b="1" i="0" dirty="0">
                  <a:solidFill>
                    <a:srgbClr val="333333"/>
                  </a:solidFill>
                  <a:effectLst/>
                </a:rPr>
                <a:t>  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      The schools are too faraway. There are also some</a:t>
              </a:r>
            </a:p>
            <a:p>
              <a:pPr algn="just">
                <a:lnSpc>
                  <a:spcPct val="114000"/>
                </a:lnSpc>
              </a:pPr>
              <a:r>
                <a:rPr lang="en-US" sz="2600" dirty="0">
                  <a:solidFill>
                    <a:srgbClr val="333333"/>
                  </a:solidFill>
                </a:rPr>
                <a:t>              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factories near here, so the air isn’t very clean and the</a:t>
              </a:r>
            </a:p>
            <a:p>
              <a:pPr algn="just">
                <a:lnSpc>
                  <a:spcPct val="114000"/>
                </a:lnSpc>
              </a:pPr>
              <a:r>
                <a:rPr lang="en-US" sz="2600" dirty="0">
                  <a:solidFill>
                    <a:srgbClr val="333333"/>
                  </a:solidFill>
                </a:rPr>
                <a:t>              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streets are noisy and crowded.</a:t>
              </a:r>
              <a:endParaRPr lang="en-US" sz="2600" i="0" dirty="0">
                <a:effectLst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D7D81FC-37DB-4FB5-9734-64BA5B583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763" y="1"/>
              <a:ext cx="8726747" cy="82591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655EF60-59B4-4757-B066-A4ACC7BA287F}"/>
                </a:ext>
              </a:extLst>
            </p:cNvPr>
            <p:cNvSpPr txBox="1"/>
            <p:nvPr/>
          </p:nvSpPr>
          <p:spPr>
            <a:xfrm>
              <a:off x="3573041" y="135812"/>
              <a:ext cx="1997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AUDIO SCRIPT</a:t>
              </a:r>
            </a:p>
          </p:txBody>
        </p:sp>
      </p:grpSp>
      <p:sp>
        <p:nvSpPr>
          <p:cNvPr id="8" name="Multiplication Sign 7">
            <a:hlinkClick r:id="rId5" action="ppaction://hlinksldjump"/>
            <a:extLst>
              <a:ext uri="{FF2B5EF4-FFF2-40B4-BE49-F238E27FC236}">
                <a16:creationId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ản sao của B1_15">
            <a:hlinkClick r:id="" action="ppaction://media"/>
            <a:extLst>
              <a:ext uri="{FF2B5EF4-FFF2-40B4-BE49-F238E27FC236}">
                <a16:creationId xmlns:a16="http://schemas.microsoft.com/office/drawing/2014/main" id="{5C439D61-3C27-4A3B-B059-1843F47170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56041" y="12944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944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2" r="6617"/>
          <a:stretch/>
        </p:blipFill>
        <p:spPr>
          <a:xfrm>
            <a:off x="2386839" y="-72737"/>
            <a:ext cx="4976782" cy="3855027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9282605"/>
              </p:ext>
            </p:extLst>
          </p:nvPr>
        </p:nvGraphicFramePr>
        <p:xfrm>
          <a:off x="1288473" y="3973942"/>
          <a:ext cx="6660572" cy="27801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605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90965">
                <a:tc>
                  <a:txBody>
                    <a:bodyPr/>
                    <a:lstStyle/>
                    <a:p>
                      <a:pPr algn="ctr"/>
                      <a:r>
                        <a:rPr lang="en-US" sz="2600">
                          <a:solidFill>
                            <a:schemeClr val="tx1"/>
                          </a:solidFill>
                        </a:rPr>
                        <a:t>What</a:t>
                      </a:r>
                      <a:r>
                        <a:rPr lang="en-US" sz="2600" baseline="0">
                          <a:solidFill>
                            <a:schemeClr val="tx1"/>
                          </a:solidFill>
                        </a:rPr>
                        <a:t> Vy likes</a:t>
                      </a:r>
                      <a:endParaRPr lang="en-US" sz="26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62C8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8918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C0E6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552783" y="4707082"/>
            <a:ext cx="63962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 many shops, restaurants, and (1)                        in her </a:t>
            </a:r>
            <a:r>
              <a:rPr lang="en-US" sz="2400" dirty="0" err="1"/>
              <a:t>neighbourhood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552784" y="5501684"/>
            <a:ext cx="6178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 (2)                streets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52784" y="6016703"/>
            <a:ext cx="6178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 helpful and (3)                 people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CB70FE-B9F9-4986-8F7D-8A0795D3009E}"/>
              </a:ext>
            </a:extLst>
          </p:cNvPr>
          <p:cNvSpPr txBox="1"/>
          <p:nvPr/>
        </p:nvSpPr>
        <p:spPr>
          <a:xfrm>
            <a:off x="3633807" y="6016703"/>
            <a:ext cx="11448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friendly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5906B9-5405-42F6-B5B0-7E108AF623EC}"/>
              </a:ext>
            </a:extLst>
          </p:cNvPr>
          <p:cNvSpPr txBox="1"/>
          <p:nvPr/>
        </p:nvSpPr>
        <p:spPr>
          <a:xfrm>
            <a:off x="2324418" y="5503023"/>
            <a:ext cx="7906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wide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F0591D-3A90-4909-AB4E-D1465085FAF7}"/>
              </a:ext>
            </a:extLst>
          </p:cNvPr>
          <p:cNvSpPr txBox="1"/>
          <p:nvPr/>
        </p:nvSpPr>
        <p:spPr>
          <a:xfrm>
            <a:off x="5855109" y="4713361"/>
            <a:ext cx="16441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art galleries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6299886-6B73-4424-82DD-1638F456CDFA}"/>
              </a:ext>
            </a:extLst>
          </p:cNvPr>
          <p:cNvCxnSpPr/>
          <p:nvPr/>
        </p:nvCxnSpPr>
        <p:spPr>
          <a:xfrm>
            <a:off x="5899921" y="5090393"/>
            <a:ext cx="155448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38F951B-713A-412C-BBEB-A4457215391B}"/>
              </a:ext>
            </a:extLst>
          </p:cNvPr>
          <p:cNvCxnSpPr/>
          <p:nvPr/>
        </p:nvCxnSpPr>
        <p:spPr>
          <a:xfrm>
            <a:off x="2189933" y="5880259"/>
            <a:ext cx="100584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4CFA274-B89C-459F-A71B-B213236959D1}"/>
              </a:ext>
            </a:extLst>
          </p:cNvPr>
          <p:cNvCxnSpPr/>
          <p:nvPr/>
        </p:nvCxnSpPr>
        <p:spPr>
          <a:xfrm>
            <a:off x="3657600" y="6369710"/>
            <a:ext cx="109728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6772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1572</TotalTime>
  <Words>615</Words>
  <Application>Microsoft Office PowerPoint</Application>
  <PresentationFormat>On-screen Show (4:3)</PresentationFormat>
  <Paragraphs>92</Paragraphs>
  <Slides>15</Slides>
  <Notes>0</Notes>
  <HiddenSlides>2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OpenSans</vt:lpstr>
      <vt:lpstr>Office Theme</vt:lpstr>
      <vt:lpstr>gm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DUY</cp:lastModifiedBy>
  <cp:revision>102</cp:revision>
  <dcterms:created xsi:type="dcterms:W3CDTF">2020-12-09T02:04:09Z</dcterms:created>
  <dcterms:modified xsi:type="dcterms:W3CDTF">2021-11-22T03:26:02Z</dcterms:modified>
</cp:coreProperties>
</file>